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84" r:id="rId1"/>
  </p:sldMasterIdLst>
  <p:sldIdLst>
    <p:sldId id="256" r:id="rId2"/>
    <p:sldId id="257" r:id="rId3"/>
    <p:sldId id="258" r:id="rId4"/>
    <p:sldId id="263" r:id="rId5"/>
    <p:sldId id="314" r:id="rId6"/>
    <p:sldId id="315" r:id="rId7"/>
    <p:sldId id="326" r:id="rId8"/>
    <p:sldId id="318" r:id="rId9"/>
    <p:sldId id="327" r:id="rId10"/>
    <p:sldId id="331" r:id="rId11"/>
    <p:sldId id="332" r:id="rId12"/>
    <p:sldId id="317" r:id="rId13"/>
    <p:sldId id="319" r:id="rId14"/>
    <p:sldId id="328" r:id="rId15"/>
    <p:sldId id="333" r:id="rId16"/>
    <p:sldId id="320" r:id="rId17"/>
    <p:sldId id="329" r:id="rId18"/>
    <p:sldId id="335" r:id="rId19"/>
    <p:sldId id="322" r:id="rId20"/>
    <p:sldId id="323" r:id="rId21"/>
    <p:sldId id="324" r:id="rId22"/>
    <p:sldId id="325" r:id="rId23"/>
    <p:sldId id="330" r:id="rId24"/>
    <p:sldId id="339" r:id="rId25"/>
    <p:sldId id="340" r:id="rId26"/>
    <p:sldId id="336" r:id="rId27"/>
    <p:sldId id="338" r:id="rId28"/>
    <p:sldId id="337" r:id="rId29"/>
    <p:sldId id="344" r:id="rId30"/>
    <p:sldId id="321" r:id="rId31"/>
    <p:sldId id="345" r:id="rId32"/>
    <p:sldId id="346" r:id="rId33"/>
    <p:sldId id="347" r:id="rId34"/>
    <p:sldId id="348" r:id="rId35"/>
    <p:sldId id="341" r:id="rId36"/>
    <p:sldId id="343" r:id="rId3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63" d="100"/>
          <a:sy n="63" d="100"/>
        </p:scale>
        <p:origin x="612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 title="scalloped circle"/>
          <p:cNvSpPr/>
          <p:nvPr/>
        </p:nvSpPr>
        <p:spPr bwMode="auto">
          <a:xfrm>
            <a:off x="3557016" y="630936"/>
            <a:ext cx="5235575" cy="5229225"/>
          </a:xfrm>
          <a:custGeom>
            <a:avLst/>
            <a:gdLst/>
            <a:ahLst/>
            <a:cxnLst/>
            <a:rect l="0" t="0" r="r" b="b"/>
            <a:pathLst>
              <a:path w="3298" h="3294">
                <a:moveTo>
                  <a:pt x="1649" y="0"/>
                </a:moveTo>
                <a:lnTo>
                  <a:pt x="1681" y="3"/>
                </a:lnTo>
                <a:lnTo>
                  <a:pt x="1712" y="11"/>
                </a:lnTo>
                <a:lnTo>
                  <a:pt x="1742" y="23"/>
                </a:lnTo>
                <a:lnTo>
                  <a:pt x="1773" y="38"/>
                </a:lnTo>
                <a:lnTo>
                  <a:pt x="1802" y="55"/>
                </a:lnTo>
                <a:lnTo>
                  <a:pt x="1832" y="73"/>
                </a:lnTo>
                <a:lnTo>
                  <a:pt x="1862" y="89"/>
                </a:lnTo>
                <a:lnTo>
                  <a:pt x="1892" y="105"/>
                </a:lnTo>
                <a:lnTo>
                  <a:pt x="1921" y="117"/>
                </a:lnTo>
                <a:lnTo>
                  <a:pt x="1953" y="125"/>
                </a:lnTo>
                <a:lnTo>
                  <a:pt x="1984" y="129"/>
                </a:lnTo>
                <a:lnTo>
                  <a:pt x="2017" y="129"/>
                </a:lnTo>
                <a:lnTo>
                  <a:pt x="2051" y="127"/>
                </a:lnTo>
                <a:lnTo>
                  <a:pt x="2085" y="123"/>
                </a:lnTo>
                <a:lnTo>
                  <a:pt x="2119" y="118"/>
                </a:lnTo>
                <a:lnTo>
                  <a:pt x="2153" y="114"/>
                </a:lnTo>
                <a:lnTo>
                  <a:pt x="2187" y="111"/>
                </a:lnTo>
                <a:lnTo>
                  <a:pt x="2219" y="112"/>
                </a:lnTo>
                <a:lnTo>
                  <a:pt x="2250" y="116"/>
                </a:lnTo>
                <a:lnTo>
                  <a:pt x="2280" y="125"/>
                </a:lnTo>
                <a:lnTo>
                  <a:pt x="2305" y="138"/>
                </a:lnTo>
                <a:lnTo>
                  <a:pt x="2329" y="155"/>
                </a:lnTo>
                <a:lnTo>
                  <a:pt x="2350" y="175"/>
                </a:lnTo>
                <a:lnTo>
                  <a:pt x="2371" y="198"/>
                </a:lnTo>
                <a:lnTo>
                  <a:pt x="2390" y="222"/>
                </a:lnTo>
                <a:lnTo>
                  <a:pt x="2409" y="247"/>
                </a:lnTo>
                <a:lnTo>
                  <a:pt x="2428" y="272"/>
                </a:lnTo>
                <a:lnTo>
                  <a:pt x="2447" y="296"/>
                </a:lnTo>
                <a:lnTo>
                  <a:pt x="2467" y="319"/>
                </a:lnTo>
                <a:lnTo>
                  <a:pt x="2490" y="339"/>
                </a:lnTo>
                <a:lnTo>
                  <a:pt x="2512" y="357"/>
                </a:lnTo>
                <a:lnTo>
                  <a:pt x="2537" y="371"/>
                </a:lnTo>
                <a:lnTo>
                  <a:pt x="2564" y="383"/>
                </a:lnTo>
                <a:lnTo>
                  <a:pt x="2593" y="393"/>
                </a:lnTo>
                <a:lnTo>
                  <a:pt x="2623" y="402"/>
                </a:lnTo>
                <a:lnTo>
                  <a:pt x="2653" y="410"/>
                </a:lnTo>
                <a:lnTo>
                  <a:pt x="2684" y="418"/>
                </a:lnTo>
                <a:lnTo>
                  <a:pt x="2713" y="427"/>
                </a:lnTo>
                <a:lnTo>
                  <a:pt x="2742" y="437"/>
                </a:lnTo>
                <a:lnTo>
                  <a:pt x="2769" y="449"/>
                </a:lnTo>
                <a:lnTo>
                  <a:pt x="2793" y="464"/>
                </a:lnTo>
                <a:lnTo>
                  <a:pt x="2815" y="482"/>
                </a:lnTo>
                <a:lnTo>
                  <a:pt x="2833" y="504"/>
                </a:lnTo>
                <a:lnTo>
                  <a:pt x="2848" y="528"/>
                </a:lnTo>
                <a:lnTo>
                  <a:pt x="2860" y="555"/>
                </a:lnTo>
                <a:lnTo>
                  <a:pt x="2870" y="584"/>
                </a:lnTo>
                <a:lnTo>
                  <a:pt x="2879" y="613"/>
                </a:lnTo>
                <a:lnTo>
                  <a:pt x="2887" y="644"/>
                </a:lnTo>
                <a:lnTo>
                  <a:pt x="2895" y="674"/>
                </a:lnTo>
                <a:lnTo>
                  <a:pt x="2904" y="704"/>
                </a:lnTo>
                <a:lnTo>
                  <a:pt x="2914" y="733"/>
                </a:lnTo>
                <a:lnTo>
                  <a:pt x="2926" y="760"/>
                </a:lnTo>
                <a:lnTo>
                  <a:pt x="2940" y="785"/>
                </a:lnTo>
                <a:lnTo>
                  <a:pt x="2958" y="807"/>
                </a:lnTo>
                <a:lnTo>
                  <a:pt x="2978" y="830"/>
                </a:lnTo>
                <a:lnTo>
                  <a:pt x="3001" y="850"/>
                </a:lnTo>
                <a:lnTo>
                  <a:pt x="3025" y="869"/>
                </a:lnTo>
                <a:lnTo>
                  <a:pt x="3051" y="888"/>
                </a:lnTo>
                <a:lnTo>
                  <a:pt x="3076" y="907"/>
                </a:lnTo>
                <a:lnTo>
                  <a:pt x="3100" y="926"/>
                </a:lnTo>
                <a:lnTo>
                  <a:pt x="3123" y="947"/>
                </a:lnTo>
                <a:lnTo>
                  <a:pt x="3143" y="968"/>
                </a:lnTo>
                <a:lnTo>
                  <a:pt x="3160" y="992"/>
                </a:lnTo>
                <a:lnTo>
                  <a:pt x="3173" y="1017"/>
                </a:lnTo>
                <a:lnTo>
                  <a:pt x="3182" y="1047"/>
                </a:lnTo>
                <a:lnTo>
                  <a:pt x="3186" y="1078"/>
                </a:lnTo>
                <a:lnTo>
                  <a:pt x="3187" y="1110"/>
                </a:lnTo>
                <a:lnTo>
                  <a:pt x="3184" y="1144"/>
                </a:lnTo>
                <a:lnTo>
                  <a:pt x="3180" y="1178"/>
                </a:lnTo>
                <a:lnTo>
                  <a:pt x="3175" y="1212"/>
                </a:lnTo>
                <a:lnTo>
                  <a:pt x="3171" y="1246"/>
                </a:lnTo>
                <a:lnTo>
                  <a:pt x="3169" y="1280"/>
                </a:lnTo>
                <a:lnTo>
                  <a:pt x="3169" y="1313"/>
                </a:lnTo>
                <a:lnTo>
                  <a:pt x="3173" y="1344"/>
                </a:lnTo>
                <a:lnTo>
                  <a:pt x="3181" y="1375"/>
                </a:lnTo>
                <a:lnTo>
                  <a:pt x="3193" y="1404"/>
                </a:lnTo>
                <a:lnTo>
                  <a:pt x="3209" y="1434"/>
                </a:lnTo>
                <a:lnTo>
                  <a:pt x="3225" y="1464"/>
                </a:lnTo>
                <a:lnTo>
                  <a:pt x="3243" y="1494"/>
                </a:lnTo>
                <a:lnTo>
                  <a:pt x="3260" y="1523"/>
                </a:lnTo>
                <a:lnTo>
                  <a:pt x="3275" y="1554"/>
                </a:lnTo>
                <a:lnTo>
                  <a:pt x="3287" y="1584"/>
                </a:lnTo>
                <a:lnTo>
                  <a:pt x="3295" y="1615"/>
                </a:lnTo>
                <a:lnTo>
                  <a:pt x="3298" y="1647"/>
                </a:lnTo>
                <a:lnTo>
                  <a:pt x="3295" y="1679"/>
                </a:lnTo>
                <a:lnTo>
                  <a:pt x="3287" y="1710"/>
                </a:lnTo>
                <a:lnTo>
                  <a:pt x="3275" y="1740"/>
                </a:lnTo>
                <a:lnTo>
                  <a:pt x="3260" y="1771"/>
                </a:lnTo>
                <a:lnTo>
                  <a:pt x="3243" y="1800"/>
                </a:lnTo>
                <a:lnTo>
                  <a:pt x="3225" y="1830"/>
                </a:lnTo>
                <a:lnTo>
                  <a:pt x="3209" y="1860"/>
                </a:lnTo>
                <a:lnTo>
                  <a:pt x="3193" y="1890"/>
                </a:lnTo>
                <a:lnTo>
                  <a:pt x="3181" y="1919"/>
                </a:lnTo>
                <a:lnTo>
                  <a:pt x="3173" y="1950"/>
                </a:lnTo>
                <a:lnTo>
                  <a:pt x="3169" y="1981"/>
                </a:lnTo>
                <a:lnTo>
                  <a:pt x="3169" y="2014"/>
                </a:lnTo>
                <a:lnTo>
                  <a:pt x="3171" y="2048"/>
                </a:lnTo>
                <a:lnTo>
                  <a:pt x="3175" y="2082"/>
                </a:lnTo>
                <a:lnTo>
                  <a:pt x="3180" y="2116"/>
                </a:lnTo>
                <a:lnTo>
                  <a:pt x="3184" y="2150"/>
                </a:lnTo>
                <a:lnTo>
                  <a:pt x="3187" y="2184"/>
                </a:lnTo>
                <a:lnTo>
                  <a:pt x="3186" y="2216"/>
                </a:lnTo>
                <a:lnTo>
                  <a:pt x="3182" y="2247"/>
                </a:lnTo>
                <a:lnTo>
                  <a:pt x="3173" y="2277"/>
                </a:lnTo>
                <a:lnTo>
                  <a:pt x="3160" y="2302"/>
                </a:lnTo>
                <a:lnTo>
                  <a:pt x="3143" y="2326"/>
                </a:lnTo>
                <a:lnTo>
                  <a:pt x="3123" y="2347"/>
                </a:lnTo>
                <a:lnTo>
                  <a:pt x="3100" y="2368"/>
                </a:lnTo>
                <a:lnTo>
                  <a:pt x="3076" y="2387"/>
                </a:lnTo>
                <a:lnTo>
                  <a:pt x="3051" y="2406"/>
                </a:lnTo>
                <a:lnTo>
                  <a:pt x="3025" y="2425"/>
                </a:lnTo>
                <a:lnTo>
                  <a:pt x="3001" y="2444"/>
                </a:lnTo>
                <a:lnTo>
                  <a:pt x="2978" y="2464"/>
                </a:lnTo>
                <a:lnTo>
                  <a:pt x="2958" y="2487"/>
                </a:lnTo>
                <a:lnTo>
                  <a:pt x="2940" y="2509"/>
                </a:lnTo>
                <a:lnTo>
                  <a:pt x="2926" y="2534"/>
                </a:lnTo>
                <a:lnTo>
                  <a:pt x="2914" y="2561"/>
                </a:lnTo>
                <a:lnTo>
                  <a:pt x="2904" y="2590"/>
                </a:lnTo>
                <a:lnTo>
                  <a:pt x="2895" y="2620"/>
                </a:lnTo>
                <a:lnTo>
                  <a:pt x="2887" y="2650"/>
                </a:lnTo>
                <a:lnTo>
                  <a:pt x="2879" y="2681"/>
                </a:lnTo>
                <a:lnTo>
                  <a:pt x="2870" y="2710"/>
                </a:lnTo>
                <a:lnTo>
                  <a:pt x="2860" y="2739"/>
                </a:lnTo>
                <a:lnTo>
                  <a:pt x="2848" y="2766"/>
                </a:lnTo>
                <a:lnTo>
                  <a:pt x="2833" y="2790"/>
                </a:lnTo>
                <a:lnTo>
                  <a:pt x="2815" y="2812"/>
                </a:lnTo>
                <a:lnTo>
                  <a:pt x="2793" y="2830"/>
                </a:lnTo>
                <a:lnTo>
                  <a:pt x="2769" y="2845"/>
                </a:lnTo>
                <a:lnTo>
                  <a:pt x="2742" y="2857"/>
                </a:lnTo>
                <a:lnTo>
                  <a:pt x="2713" y="2867"/>
                </a:lnTo>
                <a:lnTo>
                  <a:pt x="2684" y="2876"/>
                </a:lnTo>
                <a:lnTo>
                  <a:pt x="2653" y="2884"/>
                </a:lnTo>
                <a:lnTo>
                  <a:pt x="2623" y="2892"/>
                </a:lnTo>
                <a:lnTo>
                  <a:pt x="2593" y="2901"/>
                </a:lnTo>
                <a:lnTo>
                  <a:pt x="2564" y="2911"/>
                </a:lnTo>
                <a:lnTo>
                  <a:pt x="2537" y="2923"/>
                </a:lnTo>
                <a:lnTo>
                  <a:pt x="2512" y="2937"/>
                </a:lnTo>
                <a:lnTo>
                  <a:pt x="2490" y="2955"/>
                </a:lnTo>
                <a:lnTo>
                  <a:pt x="2467" y="2975"/>
                </a:lnTo>
                <a:lnTo>
                  <a:pt x="2447" y="2998"/>
                </a:lnTo>
                <a:lnTo>
                  <a:pt x="2428" y="3022"/>
                </a:lnTo>
                <a:lnTo>
                  <a:pt x="2409" y="3047"/>
                </a:lnTo>
                <a:lnTo>
                  <a:pt x="2390" y="3072"/>
                </a:lnTo>
                <a:lnTo>
                  <a:pt x="2371" y="3096"/>
                </a:lnTo>
                <a:lnTo>
                  <a:pt x="2350" y="3119"/>
                </a:lnTo>
                <a:lnTo>
                  <a:pt x="2329" y="3139"/>
                </a:lnTo>
                <a:lnTo>
                  <a:pt x="2305" y="3156"/>
                </a:lnTo>
                <a:lnTo>
                  <a:pt x="2280" y="3169"/>
                </a:lnTo>
                <a:lnTo>
                  <a:pt x="2250" y="3178"/>
                </a:lnTo>
                <a:lnTo>
                  <a:pt x="2219" y="3182"/>
                </a:lnTo>
                <a:lnTo>
                  <a:pt x="2187" y="3183"/>
                </a:lnTo>
                <a:lnTo>
                  <a:pt x="2153" y="3180"/>
                </a:lnTo>
                <a:lnTo>
                  <a:pt x="2119" y="3176"/>
                </a:lnTo>
                <a:lnTo>
                  <a:pt x="2085" y="3171"/>
                </a:lnTo>
                <a:lnTo>
                  <a:pt x="2051" y="3167"/>
                </a:lnTo>
                <a:lnTo>
                  <a:pt x="2017" y="3165"/>
                </a:lnTo>
                <a:lnTo>
                  <a:pt x="1984" y="3165"/>
                </a:lnTo>
                <a:lnTo>
                  <a:pt x="1953" y="3169"/>
                </a:lnTo>
                <a:lnTo>
                  <a:pt x="1921" y="3177"/>
                </a:lnTo>
                <a:lnTo>
                  <a:pt x="1892" y="3189"/>
                </a:lnTo>
                <a:lnTo>
                  <a:pt x="1862" y="3205"/>
                </a:lnTo>
                <a:lnTo>
                  <a:pt x="1832" y="3221"/>
                </a:lnTo>
                <a:lnTo>
                  <a:pt x="1802" y="3239"/>
                </a:lnTo>
                <a:lnTo>
                  <a:pt x="1773" y="3256"/>
                </a:lnTo>
                <a:lnTo>
                  <a:pt x="1742" y="3271"/>
                </a:lnTo>
                <a:lnTo>
                  <a:pt x="1712" y="3283"/>
                </a:lnTo>
                <a:lnTo>
                  <a:pt x="1681" y="3291"/>
                </a:lnTo>
                <a:lnTo>
                  <a:pt x="1649" y="3294"/>
                </a:lnTo>
                <a:lnTo>
                  <a:pt x="1617" y="3291"/>
                </a:lnTo>
                <a:lnTo>
                  <a:pt x="1586" y="3283"/>
                </a:lnTo>
                <a:lnTo>
                  <a:pt x="1556" y="3271"/>
                </a:lnTo>
                <a:lnTo>
                  <a:pt x="1525" y="3256"/>
                </a:lnTo>
                <a:lnTo>
                  <a:pt x="1496" y="3239"/>
                </a:lnTo>
                <a:lnTo>
                  <a:pt x="1466" y="3221"/>
                </a:lnTo>
                <a:lnTo>
                  <a:pt x="1436" y="3205"/>
                </a:lnTo>
                <a:lnTo>
                  <a:pt x="1406" y="3189"/>
                </a:lnTo>
                <a:lnTo>
                  <a:pt x="1376" y="3177"/>
                </a:lnTo>
                <a:lnTo>
                  <a:pt x="1345" y="3169"/>
                </a:lnTo>
                <a:lnTo>
                  <a:pt x="1314" y="3165"/>
                </a:lnTo>
                <a:lnTo>
                  <a:pt x="1281" y="3165"/>
                </a:lnTo>
                <a:lnTo>
                  <a:pt x="1247" y="3167"/>
                </a:lnTo>
                <a:lnTo>
                  <a:pt x="1213" y="3171"/>
                </a:lnTo>
                <a:lnTo>
                  <a:pt x="1179" y="3176"/>
                </a:lnTo>
                <a:lnTo>
                  <a:pt x="1145" y="3180"/>
                </a:lnTo>
                <a:lnTo>
                  <a:pt x="1111" y="3183"/>
                </a:lnTo>
                <a:lnTo>
                  <a:pt x="1079" y="3182"/>
                </a:lnTo>
                <a:lnTo>
                  <a:pt x="1048" y="3178"/>
                </a:lnTo>
                <a:lnTo>
                  <a:pt x="1018" y="3169"/>
                </a:lnTo>
                <a:lnTo>
                  <a:pt x="993" y="3156"/>
                </a:lnTo>
                <a:lnTo>
                  <a:pt x="969" y="3139"/>
                </a:lnTo>
                <a:lnTo>
                  <a:pt x="948" y="3119"/>
                </a:lnTo>
                <a:lnTo>
                  <a:pt x="927" y="3096"/>
                </a:lnTo>
                <a:lnTo>
                  <a:pt x="908" y="3072"/>
                </a:lnTo>
                <a:lnTo>
                  <a:pt x="889" y="3047"/>
                </a:lnTo>
                <a:lnTo>
                  <a:pt x="870" y="3022"/>
                </a:lnTo>
                <a:lnTo>
                  <a:pt x="851" y="2998"/>
                </a:lnTo>
                <a:lnTo>
                  <a:pt x="831" y="2975"/>
                </a:lnTo>
                <a:lnTo>
                  <a:pt x="808" y="2955"/>
                </a:lnTo>
                <a:lnTo>
                  <a:pt x="786" y="2937"/>
                </a:lnTo>
                <a:lnTo>
                  <a:pt x="761" y="2923"/>
                </a:lnTo>
                <a:lnTo>
                  <a:pt x="734" y="2911"/>
                </a:lnTo>
                <a:lnTo>
                  <a:pt x="705" y="2901"/>
                </a:lnTo>
                <a:lnTo>
                  <a:pt x="675" y="2892"/>
                </a:lnTo>
                <a:lnTo>
                  <a:pt x="645" y="2884"/>
                </a:lnTo>
                <a:lnTo>
                  <a:pt x="614" y="2876"/>
                </a:lnTo>
                <a:lnTo>
                  <a:pt x="585" y="2867"/>
                </a:lnTo>
                <a:lnTo>
                  <a:pt x="556" y="2857"/>
                </a:lnTo>
                <a:lnTo>
                  <a:pt x="529" y="2845"/>
                </a:lnTo>
                <a:lnTo>
                  <a:pt x="505" y="2830"/>
                </a:lnTo>
                <a:lnTo>
                  <a:pt x="483" y="2812"/>
                </a:lnTo>
                <a:lnTo>
                  <a:pt x="465" y="2790"/>
                </a:lnTo>
                <a:lnTo>
                  <a:pt x="450" y="2766"/>
                </a:lnTo>
                <a:lnTo>
                  <a:pt x="438" y="2739"/>
                </a:lnTo>
                <a:lnTo>
                  <a:pt x="428" y="2710"/>
                </a:lnTo>
                <a:lnTo>
                  <a:pt x="419" y="2681"/>
                </a:lnTo>
                <a:lnTo>
                  <a:pt x="411" y="2650"/>
                </a:lnTo>
                <a:lnTo>
                  <a:pt x="403" y="2620"/>
                </a:lnTo>
                <a:lnTo>
                  <a:pt x="394" y="2590"/>
                </a:lnTo>
                <a:lnTo>
                  <a:pt x="384" y="2561"/>
                </a:lnTo>
                <a:lnTo>
                  <a:pt x="372" y="2534"/>
                </a:lnTo>
                <a:lnTo>
                  <a:pt x="358" y="2509"/>
                </a:lnTo>
                <a:lnTo>
                  <a:pt x="340" y="2487"/>
                </a:lnTo>
                <a:lnTo>
                  <a:pt x="320" y="2464"/>
                </a:lnTo>
                <a:lnTo>
                  <a:pt x="297" y="2444"/>
                </a:lnTo>
                <a:lnTo>
                  <a:pt x="272" y="2425"/>
                </a:lnTo>
                <a:lnTo>
                  <a:pt x="247" y="2406"/>
                </a:lnTo>
                <a:lnTo>
                  <a:pt x="222" y="2387"/>
                </a:lnTo>
                <a:lnTo>
                  <a:pt x="198" y="2368"/>
                </a:lnTo>
                <a:lnTo>
                  <a:pt x="175" y="2347"/>
                </a:lnTo>
                <a:lnTo>
                  <a:pt x="155" y="2326"/>
                </a:lnTo>
                <a:lnTo>
                  <a:pt x="138" y="2302"/>
                </a:lnTo>
                <a:lnTo>
                  <a:pt x="125" y="2277"/>
                </a:lnTo>
                <a:lnTo>
                  <a:pt x="116" y="2247"/>
                </a:lnTo>
                <a:lnTo>
                  <a:pt x="112" y="2216"/>
                </a:lnTo>
                <a:lnTo>
                  <a:pt x="111" y="2184"/>
                </a:lnTo>
                <a:lnTo>
                  <a:pt x="114" y="2150"/>
                </a:lnTo>
                <a:lnTo>
                  <a:pt x="118" y="2116"/>
                </a:lnTo>
                <a:lnTo>
                  <a:pt x="123" y="2082"/>
                </a:lnTo>
                <a:lnTo>
                  <a:pt x="127" y="2048"/>
                </a:lnTo>
                <a:lnTo>
                  <a:pt x="129" y="2014"/>
                </a:lnTo>
                <a:lnTo>
                  <a:pt x="129" y="1981"/>
                </a:lnTo>
                <a:lnTo>
                  <a:pt x="125" y="1950"/>
                </a:lnTo>
                <a:lnTo>
                  <a:pt x="117" y="1919"/>
                </a:lnTo>
                <a:lnTo>
                  <a:pt x="105" y="1890"/>
                </a:lnTo>
                <a:lnTo>
                  <a:pt x="90" y="1860"/>
                </a:lnTo>
                <a:lnTo>
                  <a:pt x="73" y="1830"/>
                </a:lnTo>
                <a:lnTo>
                  <a:pt x="55" y="1800"/>
                </a:lnTo>
                <a:lnTo>
                  <a:pt x="38" y="1771"/>
                </a:lnTo>
                <a:lnTo>
                  <a:pt x="23" y="1740"/>
                </a:lnTo>
                <a:lnTo>
                  <a:pt x="11" y="1710"/>
                </a:lnTo>
                <a:lnTo>
                  <a:pt x="3" y="1679"/>
                </a:lnTo>
                <a:lnTo>
                  <a:pt x="0" y="1647"/>
                </a:lnTo>
                <a:lnTo>
                  <a:pt x="3" y="1615"/>
                </a:lnTo>
                <a:lnTo>
                  <a:pt x="11" y="1584"/>
                </a:lnTo>
                <a:lnTo>
                  <a:pt x="23" y="1554"/>
                </a:lnTo>
                <a:lnTo>
                  <a:pt x="38" y="1523"/>
                </a:lnTo>
                <a:lnTo>
                  <a:pt x="55" y="1494"/>
                </a:lnTo>
                <a:lnTo>
                  <a:pt x="73" y="1464"/>
                </a:lnTo>
                <a:lnTo>
                  <a:pt x="90" y="1434"/>
                </a:lnTo>
                <a:lnTo>
                  <a:pt x="105" y="1404"/>
                </a:lnTo>
                <a:lnTo>
                  <a:pt x="117" y="1375"/>
                </a:lnTo>
                <a:lnTo>
                  <a:pt x="125" y="1344"/>
                </a:lnTo>
                <a:lnTo>
                  <a:pt x="129" y="1313"/>
                </a:lnTo>
                <a:lnTo>
                  <a:pt x="129" y="1280"/>
                </a:lnTo>
                <a:lnTo>
                  <a:pt x="127" y="1246"/>
                </a:lnTo>
                <a:lnTo>
                  <a:pt x="123" y="1212"/>
                </a:lnTo>
                <a:lnTo>
                  <a:pt x="118" y="1178"/>
                </a:lnTo>
                <a:lnTo>
                  <a:pt x="114" y="1144"/>
                </a:lnTo>
                <a:lnTo>
                  <a:pt x="111" y="1110"/>
                </a:lnTo>
                <a:lnTo>
                  <a:pt x="112" y="1078"/>
                </a:lnTo>
                <a:lnTo>
                  <a:pt x="116" y="1047"/>
                </a:lnTo>
                <a:lnTo>
                  <a:pt x="125" y="1017"/>
                </a:lnTo>
                <a:lnTo>
                  <a:pt x="138" y="992"/>
                </a:lnTo>
                <a:lnTo>
                  <a:pt x="155" y="968"/>
                </a:lnTo>
                <a:lnTo>
                  <a:pt x="175" y="947"/>
                </a:lnTo>
                <a:lnTo>
                  <a:pt x="198" y="926"/>
                </a:lnTo>
                <a:lnTo>
                  <a:pt x="222" y="907"/>
                </a:lnTo>
                <a:lnTo>
                  <a:pt x="247" y="888"/>
                </a:lnTo>
                <a:lnTo>
                  <a:pt x="272" y="869"/>
                </a:lnTo>
                <a:lnTo>
                  <a:pt x="297" y="850"/>
                </a:lnTo>
                <a:lnTo>
                  <a:pt x="320" y="830"/>
                </a:lnTo>
                <a:lnTo>
                  <a:pt x="340" y="807"/>
                </a:lnTo>
                <a:lnTo>
                  <a:pt x="358" y="785"/>
                </a:lnTo>
                <a:lnTo>
                  <a:pt x="372" y="760"/>
                </a:lnTo>
                <a:lnTo>
                  <a:pt x="384" y="733"/>
                </a:lnTo>
                <a:lnTo>
                  <a:pt x="394" y="704"/>
                </a:lnTo>
                <a:lnTo>
                  <a:pt x="403" y="674"/>
                </a:lnTo>
                <a:lnTo>
                  <a:pt x="411" y="644"/>
                </a:lnTo>
                <a:lnTo>
                  <a:pt x="419" y="613"/>
                </a:lnTo>
                <a:lnTo>
                  <a:pt x="428" y="584"/>
                </a:lnTo>
                <a:lnTo>
                  <a:pt x="438" y="555"/>
                </a:lnTo>
                <a:lnTo>
                  <a:pt x="450" y="528"/>
                </a:lnTo>
                <a:lnTo>
                  <a:pt x="465" y="504"/>
                </a:lnTo>
                <a:lnTo>
                  <a:pt x="483" y="482"/>
                </a:lnTo>
                <a:lnTo>
                  <a:pt x="505" y="464"/>
                </a:lnTo>
                <a:lnTo>
                  <a:pt x="529" y="449"/>
                </a:lnTo>
                <a:lnTo>
                  <a:pt x="556" y="437"/>
                </a:lnTo>
                <a:lnTo>
                  <a:pt x="585" y="427"/>
                </a:lnTo>
                <a:lnTo>
                  <a:pt x="614" y="418"/>
                </a:lnTo>
                <a:lnTo>
                  <a:pt x="645" y="410"/>
                </a:lnTo>
                <a:lnTo>
                  <a:pt x="675" y="402"/>
                </a:lnTo>
                <a:lnTo>
                  <a:pt x="705" y="393"/>
                </a:lnTo>
                <a:lnTo>
                  <a:pt x="734" y="383"/>
                </a:lnTo>
                <a:lnTo>
                  <a:pt x="761" y="371"/>
                </a:lnTo>
                <a:lnTo>
                  <a:pt x="786" y="357"/>
                </a:lnTo>
                <a:lnTo>
                  <a:pt x="808" y="339"/>
                </a:lnTo>
                <a:lnTo>
                  <a:pt x="831" y="319"/>
                </a:lnTo>
                <a:lnTo>
                  <a:pt x="851" y="296"/>
                </a:lnTo>
                <a:lnTo>
                  <a:pt x="870" y="272"/>
                </a:lnTo>
                <a:lnTo>
                  <a:pt x="889" y="247"/>
                </a:lnTo>
                <a:lnTo>
                  <a:pt x="908" y="222"/>
                </a:lnTo>
                <a:lnTo>
                  <a:pt x="927" y="198"/>
                </a:lnTo>
                <a:lnTo>
                  <a:pt x="948" y="175"/>
                </a:lnTo>
                <a:lnTo>
                  <a:pt x="969" y="155"/>
                </a:lnTo>
                <a:lnTo>
                  <a:pt x="993" y="138"/>
                </a:lnTo>
                <a:lnTo>
                  <a:pt x="1018" y="125"/>
                </a:lnTo>
                <a:lnTo>
                  <a:pt x="1048" y="116"/>
                </a:lnTo>
                <a:lnTo>
                  <a:pt x="1079" y="112"/>
                </a:lnTo>
                <a:lnTo>
                  <a:pt x="1111" y="111"/>
                </a:lnTo>
                <a:lnTo>
                  <a:pt x="1145" y="114"/>
                </a:lnTo>
                <a:lnTo>
                  <a:pt x="1179" y="118"/>
                </a:lnTo>
                <a:lnTo>
                  <a:pt x="1213" y="123"/>
                </a:lnTo>
                <a:lnTo>
                  <a:pt x="1247" y="127"/>
                </a:lnTo>
                <a:lnTo>
                  <a:pt x="1281" y="129"/>
                </a:lnTo>
                <a:lnTo>
                  <a:pt x="1314" y="129"/>
                </a:lnTo>
                <a:lnTo>
                  <a:pt x="1345" y="125"/>
                </a:lnTo>
                <a:lnTo>
                  <a:pt x="1376" y="117"/>
                </a:lnTo>
                <a:lnTo>
                  <a:pt x="1406" y="105"/>
                </a:lnTo>
                <a:lnTo>
                  <a:pt x="1436" y="89"/>
                </a:lnTo>
                <a:lnTo>
                  <a:pt x="1466" y="73"/>
                </a:lnTo>
                <a:lnTo>
                  <a:pt x="1496" y="55"/>
                </a:lnTo>
                <a:lnTo>
                  <a:pt x="1525" y="38"/>
                </a:lnTo>
                <a:lnTo>
                  <a:pt x="1556" y="23"/>
                </a:lnTo>
                <a:lnTo>
                  <a:pt x="1586" y="11"/>
                </a:lnTo>
                <a:lnTo>
                  <a:pt x="1617" y="3"/>
                </a:lnTo>
                <a:lnTo>
                  <a:pt x="1649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8523" y="1098388"/>
            <a:ext cx="10318418" cy="4394988"/>
          </a:xfrm>
        </p:spPr>
        <p:txBody>
          <a:bodyPr anchor="ctr">
            <a:noAutofit/>
          </a:bodyPr>
          <a:lstStyle>
            <a:lvl1pPr algn="ctr">
              <a:defRPr sz="10000" spc="8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15045" y="5979196"/>
            <a:ext cx="8045373" cy="742279"/>
          </a:xfrm>
        </p:spPr>
        <p:txBody>
          <a:bodyPr anchor="t">
            <a:normAutofit/>
          </a:bodyPr>
          <a:lstStyle>
            <a:lvl1pPr marL="0" indent="0" algn="ctr">
              <a:lnSpc>
                <a:spcPct val="100000"/>
              </a:lnSpc>
              <a:buNone/>
              <a:defRPr sz="2000" b="1" i="0" cap="all" spc="4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13" name="Rectangle 12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l-SI"/>
              <a:t>Housing Co. d.o.o.</a:t>
            </a:r>
            <a:endParaRPr lang="sl-SI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l-SI"/>
              <a:t>www.mojeznanje.si</a:t>
            </a:r>
            <a:endParaRPr lang="sl-SI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58716" y="5673725"/>
            <a:ext cx="1038225" cy="1047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97983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l-SI"/>
              <a:t>Housing Co. d.o.o.</a:t>
            </a:r>
            <a:endParaRPr lang="sl-SI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l-SI"/>
              <a:t>www.mojeznanje.si</a:t>
            </a:r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13854010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066321" y="382386"/>
            <a:ext cx="1492132" cy="5600404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57300" y="382385"/>
            <a:ext cx="8392585" cy="560040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l-SI"/>
              <a:t>Housing Co. d.o.o.</a:t>
            </a:r>
            <a:endParaRPr lang="sl-SI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l-SI"/>
              <a:t>www.mojeznanje.si</a:t>
            </a:r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11620745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l-SI"/>
              <a:t>Housing Co. d.o.o.</a:t>
            </a:r>
            <a:endParaRPr lang="sl-SI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l-SI"/>
              <a:t>www.mojeznanje.si</a:t>
            </a:r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27192043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42929" y="1073888"/>
            <a:ext cx="8187071" cy="4064627"/>
          </a:xfrm>
        </p:spPr>
        <p:txBody>
          <a:bodyPr anchor="b">
            <a:normAutofit/>
          </a:bodyPr>
          <a:lstStyle>
            <a:lvl1pPr>
              <a:defRPr sz="8400" spc="800"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42930" y="5159781"/>
            <a:ext cx="7017488" cy="951135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2000" b="1" i="0" cap="all" spc="400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grpSp>
        <p:nvGrpSpPr>
          <p:cNvPr id="7" name="Group 6" title="left scallop shape"/>
          <p:cNvGrpSpPr/>
          <p:nvPr/>
        </p:nvGrpSpPr>
        <p:grpSpPr>
          <a:xfrm>
            <a:off x="0" y="0"/>
            <a:ext cx="2814638" cy="6858000"/>
            <a:chOff x="0" y="0"/>
            <a:chExt cx="2814638" cy="6858000"/>
          </a:xfrm>
        </p:grpSpPr>
        <p:sp>
          <p:nvSpPr>
            <p:cNvPr id="11" name="Freeform 6" title="left scallop shape"/>
            <p:cNvSpPr/>
            <p:nvPr/>
          </p:nvSpPr>
          <p:spPr bwMode="auto">
            <a:xfrm>
              <a:off x="0" y="0"/>
              <a:ext cx="2814638" cy="6858000"/>
            </a:xfrm>
            <a:custGeom>
              <a:avLst/>
              <a:gdLst/>
              <a:ahLst/>
              <a:cxnLst/>
              <a:rect l="0" t="0" r="r" b="b"/>
              <a:pathLst>
                <a:path w="1773" h="4320">
                  <a:moveTo>
                    <a:pt x="0" y="0"/>
                  </a:moveTo>
                  <a:lnTo>
                    <a:pt x="891" y="0"/>
                  </a:lnTo>
                  <a:lnTo>
                    <a:pt x="906" y="56"/>
                  </a:lnTo>
                  <a:lnTo>
                    <a:pt x="921" y="111"/>
                  </a:lnTo>
                  <a:lnTo>
                    <a:pt x="938" y="165"/>
                  </a:lnTo>
                  <a:lnTo>
                    <a:pt x="957" y="217"/>
                  </a:lnTo>
                  <a:lnTo>
                    <a:pt x="980" y="266"/>
                  </a:lnTo>
                  <a:lnTo>
                    <a:pt x="1007" y="312"/>
                  </a:lnTo>
                  <a:lnTo>
                    <a:pt x="1036" y="351"/>
                  </a:lnTo>
                  <a:lnTo>
                    <a:pt x="1069" y="387"/>
                  </a:lnTo>
                  <a:lnTo>
                    <a:pt x="1105" y="422"/>
                  </a:lnTo>
                  <a:lnTo>
                    <a:pt x="1145" y="456"/>
                  </a:lnTo>
                  <a:lnTo>
                    <a:pt x="1185" y="487"/>
                  </a:lnTo>
                  <a:lnTo>
                    <a:pt x="1227" y="520"/>
                  </a:lnTo>
                  <a:lnTo>
                    <a:pt x="1270" y="551"/>
                  </a:lnTo>
                  <a:lnTo>
                    <a:pt x="1311" y="584"/>
                  </a:lnTo>
                  <a:lnTo>
                    <a:pt x="1352" y="617"/>
                  </a:lnTo>
                  <a:lnTo>
                    <a:pt x="1390" y="651"/>
                  </a:lnTo>
                  <a:lnTo>
                    <a:pt x="1425" y="687"/>
                  </a:lnTo>
                  <a:lnTo>
                    <a:pt x="1456" y="725"/>
                  </a:lnTo>
                  <a:lnTo>
                    <a:pt x="1484" y="765"/>
                  </a:lnTo>
                  <a:lnTo>
                    <a:pt x="1505" y="808"/>
                  </a:lnTo>
                  <a:lnTo>
                    <a:pt x="1521" y="856"/>
                  </a:lnTo>
                  <a:lnTo>
                    <a:pt x="1530" y="907"/>
                  </a:lnTo>
                  <a:lnTo>
                    <a:pt x="1534" y="960"/>
                  </a:lnTo>
                  <a:lnTo>
                    <a:pt x="1534" y="1013"/>
                  </a:lnTo>
                  <a:lnTo>
                    <a:pt x="1530" y="1068"/>
                  </a:lnTo>
                  <a:lnTo>
                    <a:pt x="1523" y="1125"/>
                  </a:lnTo>
                  <a:lnTo>
                    <a:pt x="1515" y="1181"/>
                  </a:lnTo>
                  <a:lnTo>
                    <a:pt x="1508" y="1237"/>
                  </a:lnTo>
                  <a:lnTo>
                    <a:pt x="1501" y="1293"/>
                  </a:lnTo>
                  <a:lnTo>
                    <a:pt x="1496" y="1350"/>
                  </a:lnTo>
                  <a:lnTo>
                    <a:pt x="1494" y="1405"/>
                  </a:lnTo>
                  <a:lnTo>
                    <a:pt x="1497" y="1458"/>
                  </a:lnTo>
                  <a:lnTo>
                    <a:pt x="1504" y="1511"/>
                  </a:lnTo>
                  <a:lnTo>
                    <a:pt x="1517" y="1560"/>
                  </a:lnTo>
                  <a:lnTo>
                    <a:pt x="1535" y="1610"/>
                  </a:lnTo>
                  <a:lnTo>
                    <a:pt x="1557" y="1659"/>
                  </a:lnTo>
                  <a:lnTo>
                    <a:pt x="1583" y="1708"/>
                  </a:lnTo>
                  <a:lnTo>
                    <a:pt x="1611" y="1757"/>
                  </a:lnTo>
                  <a:lnTo>
                    <a:pt x="1640" y="1807"/>
                  </a:lnTo>
                  <a:lnTo>
                    <a:pt x="1669" y="1855"/>
                  </a:lnTo>
                  <a:lnTo>
                    <a:pt x="1696" y="1905"/>
                  </a:lnTo>
                  <a:lnTo>
                    <a:pt x="1721" y="1954"/>
                  </a:lnTo>
                  <a:lnTo>
                    <a:pt x="1742" y="2006"/>
                  </a:lnTo>
                  <a:lnTo>
                    <a:pt x="1759" y="2057"/>
                  </a:lnTo>
                  <a:lnTo>
                    <a:pt x="1769" y="2108"/>
                  </a:lnTo>
                  <a:lnTo>
                    <a:pt x="1773" y="2160"/>
                  </a:lnTo>
                  <a:lnTo>
                    <a:pt x="1769" y="2212"/>
                  </a:lnTo>
                  <a:lnTo>
                    <a:pt x="1759" y="2263"/>
                  </a:lnTo>
                  <a:lnTo>
                    <a:pt x="1742" y="2314"/>
                  </a:lnTo>
                  <a:lnTo>
                    <a:pt x="1721" y="2366"/>
                  </a:lnTo>
                  <a:lnTo>
                    <a:pt x="1696" y="2415"/>
                  </a:lnTo>
                  <a:lnTo>
                    <a:pt x="1669" y="2465"/>
                  </a:lnTo>
                  <a:lnTo>
                    <a:pt x="1640" y="2513"/>
                  </a:lnTo>
                  <a:lnTo>
                    <a:pt x="1611" y="2563"/>
                  </a:lnTo>
                  <a:lnTo>
                    <a:pt x="1583" y="2612"/>
                  </a:lnTo>
                  <a:lnTo>
                    <a:pt x="1557" y="2661"/>
                  </a:lnTo>
                  <a:lnTo>
                    <a:pt x="1535" y="2710"/>
                  </a:lnTo>
                  <a:lnTo>
                    <a:pt x="1517" y="2760"/>
                  </a:lnTo>
                  <a:lnTo>
                    <a:pt x="1504" y="2809"/>
                  </a:lnTo>
                  <a:lnTo>
                    <a:pt x="1497" y="2862"/>
                  </a:lnTo>
                  <a:lnTo>
                    <a:pt x="1494" y="2915"/>
                  </a:lnTo>
                  <a:lnTo>
                    <a:pt x="1496" y="2970"/>
                  </a:lnTo>
                  <a:lnTo>
                    <a:pt x="1501" y="3027"/>
                  </a:lnTo>
                  <a:lnTo>
                    <a:pt x="1508" y="3083"/>
                  </a:lnTo>
                  <a:lnTo>
                    <a:pt x="1515" y="3139"/>
                  </a:lnTo>
                  <a:lnTo>
                    <a:pt x="1523" y="3195"/>
                  </a:lnTo>
                  <a:lnTo>
                    <a:pt x="1530" y="3252"/>
                  </a:lnTo>
                  <a:lnTo>
                    <a:pt x="1534" y="3307"/>
                  </a:lnTo>
                  <a:lnTo>
                    <a:pt x="1534" y="3360"/>
                  </a:lnTo>
                  <a:lnTo>
                    <a:pt x="1530" y="3413"/>
                  </a:lnTo>
                  <a:lnTo>
                    <a:pt x="1521" y="3464"/>
                  </a:lnTo>
                  <a:lnTo>
                    <a:pt x="1505" y="3512"/>
                  </a:lnTo>
                  <a:lnTo>
                    <a:pt x="1484" y="3555"/>
                  </a:lnTo>
                  <a:lnTo>
                    <a:pt x="1456" y="3595"/>
                  </a:lnTo>
                  <a:lnTo>
                    <a:pt x="1425" y="3633"/>
                  </a:lnTo>
                  <a:lnTo>
                    <a:pt x="1390" y="3669"/>
                  </a:lnTo>
                  <a:lnTo>
                    <a:pt x="1352" y="3703"/>
                  </a:lnTo>
                  <a:lnTo>
                    <a:pt x="1311" y="3736"/>
                  </a:lnTo>
                  <a:lnTo>
                    <a:pt x="1270" y="3769"/>
                  </a:lnTo>
                  <a:lnTo>
                    <a:pt x="1227" y="3800"/>
                  </a:lnTo>
                  <a:lnTo>
                    <a:pt x="1185" y="3833"/>
                  </a:lnTo>
                  <a:lnTo>
                    <a:pt x="1145" y="3864"/>
                  </a:lnTo>
                  <a:lnTo>
                    <a:pt x="1105" y="3898"/>
                  </a:lnTo>
                  <a:lnTo>
                    <a:pt x="1069" y="3933"/>
                  </a:lnTo>
                  <a:lnTo>
                    <a:pt x="1036" y="3969"/>
                  </a:lnTo>
                  <a:lnTo>
                    <a:pt x="1007" y="4008"/>
                  </a:lnTo>
                  <a:lnTo>
                    <a:pt x="980" y="4054"/>
                  </a:lnTo>
                  <a:lnTo>
                    <a:pt x="957" y="4103"/>
                  </a:lnTo>
                  <a:lnTo>
                    <a:pt x="938" y="4155"/>
                  </a:lnTo>
                  <a:lnTo>
                    <a:pt x="921" y="4209"/>
                  </a:lnTo>
                  <a:lnTo>
                    <a:pt x="906" y="4264"/>
                  </a:lnTo>
                  <a:lnTo>
                    <a:pt x="891" y="4320"/>
                  </a:lnTo>
                  <a:lnTo>
                    <a:pt x="0" y="43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6" name="Freeform 11" title="left scallop inline"/>
            <p:cNvSpPr/>
            <p:nvPr/>
          </p:nvSpPr>
          <p:spPr bwMode="auto">
            <a:xfrm>
              <a:off x="874382" y="0"/>
              <a:ext cx="1646238" cy="6858000"/>
            </a:xfrm>
            <a:custGeom>
              <a:avLst/>
              <a:gdLst/>
              <a:ahLst/>
              <a:cxnLst/>
              <a:rect l="0" t="0" r="r" b="b"/>
              <a:pathLst>
                <a:path w="1037" h="4320">
                  <a:moveTo>
                    <a:pt x="0" y="0"/>
                  </a:moveTo>
                  <a:lnTo>
                    <a:pt x="171" y="0"/>
                  </a:lnTo>
                  <a:lnTo>
                    <a:pt x="188" y="55"/>
                  </a:lnTo>
                  <a:lnTo>
                    <a:pt x="204" y="110"/>
                  </a:lnTo>
                  <a:lnTo>
                    <a:pt x="220" y="166"/>
                  </a:lnTo>
                  <a:lnTo>
                    <a:pt x="234" y="223"/>
                  </a:lnTo>
                  <a:lnTo>
                    <a:pt x="251" y="278"/>
                  </a:lnTo>
                  <a:lnTo>
                    <a:pt x="269" y="331"/>
                  </a:lnTo>
                  <a:lnTo>
                    <a:pt x="292" y="381"/>
                  </a:lnTo>
                  <a:lnTo>
                    <a:pt x="319" y="427"/>
                  </a:lnTo>
                  <a:lnTo>
                    <a:pt x="349" y="466"/>
                  </a:lnTo>
                  <a:lnTo>
                    <a:pt x="382" y="503"/>
                  </a:lnTo>
                  <a:lnTo>
                    <a:pt x="420" y="537"/>
                  </a:lnTo>
                  <a:lnTo>
                    <a:pt x="460" y="571"/>
                  </a:lnTo>
                  <a:lnTo>
                    <a:pt x="502" y="603"/>
                  </a:lnTo>
                  <a:lnTo>
                    <a:pt x="544" y="635"/>
                  </a:lnTo>
                  <a:lnTo>
                    <a:pt x="587" y="668"/>
                  </a:lnTo>
                  <a:lnTo>
                    <a:pt x="628" y="700"/>
                  </a:lnTo>
                  <a:lnTo>
                    <a:pt x="667" y="734"/>
                  </a:lnTo>
                  <a:lnTo>
                    <a:pt x="703" y="771"/>
                  </a:lnTo>
                  <a:lnTo>
                    <a:pt x="736" y="808"/>
                  </a:lnTo>
                  <a:lnTo>
                    <a:pt x="763" y="848"/>
                  </a:lnTo>
                  <a:lnTo>
                    <a:pt x="786" y="893"/>
                  </a:lnTo>
                  <a:lnTo>
                    <a:pt x="800" y="937"/>
                  </a:lnTo>
                  <a:lnTo>
                    <a:pt x="809" y="986"/>
                  </a:lnTo>
                  <a:lnTo>
                    <a:pt x="813" y="1034"/>
                  </a:lnTo>
                  <a:lnTo>
                    <a:pt x="812" y="1085"/>
                  </a:lnTo>
                  <a:lnTo>
                    <a:pt x="808" y="1136"/>
                  </a:lnTo>
                  <a:lnTo>
                    <a:pt x="803" y="1189"/>
                  </a:lnTo>
                  <a:lnTo>
                    <a:pt x="796" y="1242"/>
                  </a:lnTo>
                  <a:lnTo>
                    <a:pt x="788" y="1295"/>
                  </a:lnTo>
                  <a:lnTo>
                    <a:pt x="782" y="1348"/>
                  </a:lnTo>
                  <a:lnTo>
                    <a:pt x="778" y="1401"/>
                  </a:lnTo>
                  <a:lnTo>
                    <a:pt x="775" y="1452"/>
                  </a:lnTo>
                  <a:lnTo>
                    <a:pt x="778" y="1502"/>
                  </a:lnTo>
                  <a:lnTo>
                    <a:pt x="784" y="1551"/>
                  </a:lnTo>
                  <a:lnTo>
                    <a:pt x="797" y="1602"/>
                  </a:lnTo>
                  <a:lnTo>
                    <a:pt x="817" y="1652"/>
                  </a:lnTo>
                  <a:lnTo>
                    <a:pt x="841" y="1702"/>
                  </a:lnTo>
                  <a:lnTo>
                    <a:pt x="868" y="1752"/>
                  </a:lnTo>
                  <a:lnTo>
                    <a:pt x="896" y="1801"/>
                  </a:lnTo>
                  <a:lnTo>
                    <a:pt x="926" y="1851"/>
                  </a:lnTo>
                  <a:lnTo>
                    <a:pt x="953" y="1901"/>
                  </a:lnTo>
                  <a:lnTo>
                    <a:pt x="980" y="1952"/>
                  </a:lnTo>
                  <a:lnTo>
                    <a:pt x="1003" y="2003"/>
                  </a:lnTo>
                  <a:lnTo>
                    <a:pt x="1021" y="2054"/>
                  </a:lnTo>
                  <a:lnTo>
                    <a:pt x="1031" y="2106"/>
                  </a:lnTo>
                  <a:lnTo>
                    <a:pt x="1037" y="2160"/>
                  </a:lnTo>
                  <a:lnTo>
                    <a:pt x="1031" y="2214"/>
                  </a:lnTo>
                  <a:lnTo>
                    <a:pt x="1021" y="2266"/>
                  </a:lnTo>
                  <a:lnTo>
                    <a:pt x="1003" y="2317"/>
                  </a:lnTo>
                  <a:lnTo>
                    <a:pt x="980" y="2368"/>
                  </a:lnTo>
                  <a:lnTo>
                    <a:pt x="953" y="2419"/>
                  </a:lnTo>
                  <a:lnTo>
                    <a:pt x="926" y="2469"/>
                  </a:lnTo>
                  <a:lnTo>
                    <a:pt x="896" y="2519"/>
                  </a:lnTo>
                  <a:lnTo>
                    <a:pt x="868" y="2568"/>
                  </a:lnTo>
                  <a:lnTo>
                    <a:pt x="841" y="2618"/>
                  </a:lnTo>
                  <a:lnTo>
                    <a:pt x="817" y="2668"/>
                  </a:lnTo>
                  <a:lnTo>
                    <a:pt x="797" y="2718"/>
                  </a:lnTo>
                  <a:lnTo>
                    <a:pt x="784" y="2769"/>
                  </a:lnTo>
                  <a:lnTo>
                    <a:pt x="778" y="2818"/>
                  </a:lnTo>
                  <a:lnTo>
                    <a:pt x="775" y="2868"/>
                  </a:lnTo>
                  <a:lnTo>
                    <a:pt x="778" y="2919"/>
                  </a:lnTo>
                  <a:lnTo>
                    <a:pt x="782" y="2972"/>
                  </a:lnTo>
                  <a:lnTo>
                    <a:pt x="788" y="3025"/>
                  </a:lnTo>
                  <a:lnTo>
                    <a:pt x="796" y="3078"/>
                  </a:lnTo>
                  <a:lnTo>
                    <a:pt x="803" y="3131"/>
                  </a:lnTo>
                  <a:lnTo>
                    <a:pt x="808" y="3184"/>
                  </a:lnTo>
                  <a:lnTo>
                    <a:pt x="812" y="3235"/>
                  </a:lnTo>
                  <a:lnTo>
                    <a:pt x="813" y="3286"/>
                  </a:lnTo>
                  <a:lnTo>
                    <a:pt x="809" y="3334"/>
                  </a:lnTo>
                  <a:lnTo>
                    <a:pt x="800" y="3383"/>
                  </a:lnTo>
                  <a:lnTo>
                    <a:pt x="786" y="3427"/>
                  </a:lnTo>
                  <a:lnTo>
                    <a:pt x="763" y="3472"/>
                  </a:lnTo>
                  <a:lnTo>
                    <a:pt x="736" y="3512"/>
                  </a:lnTo>
                  <a:lnTo>
                    <a:pt x="703" y="3549"/>
                  </a:lnTo>
                  <a:lnTo>
                    <a:pt x="667" y="3586"/>
                  </a:lnTo>
                  <a:lnTo>
                    <a:pt x="628" y="3620"/>
                  </a:lnTo>
                  <a:lnTo>
                    <a:pt x="587" y="3652"/>
                  </a:lnTo>
                  <a:lnTo>
                    <a:pt x="544" y="3685"/>
                  </a:lnTo>
                  <a:lnTo>
                    <a:pt x="502" y="3717"/>
                  </a:lnTo>
                  <a:lnTo>
                    <a:pt x="460" y="3749"/>
                  </a:lnTo>
                  <a:lnTo>
                    <a:pt x="420" y="3783"/>
                  </a:lnTo>
                  <a:lnTo>
                    <a:pt x="382" y="3817"/>
                  </a:lnTo>
                  <a:lnTo>
                    <a:pt x="349" y="3854"/>
                  </a:lnTo>
                  <a:lnTo>
                    <a:pt x="319" y="3893"/>
                  </a:lnTo>
                  <a:lnTo>
                    <a:pt x="292" y="3939"/>
                  </a:lnTo>
                  <a:lnTo>
                    <a:pt x="269" y="3989"/>
                  </a:lnTo>
                  <a:lnTo>
                    <a:pt x="251" y="4042"/>
                  </a:lnTo>
                  <a:lnTo>
                    <a:pt x="234" y="4097"/>
                  </a:lnTo>
                  <a:lnTo>
                    <a:pt x="220" y="4154"/>
                  </a:lnTo>
                  <a:lnTo>
                    <a:pt x="204" y="4210"/>
                  </a:lnTo>
                  <a:lnTo>
                    <a:pt x="188" y="4265"/>
                  </a:lnTo>
                  <a:lnTo>
                    <a:pt x="171" y="4320"/>
                  </a:lnTo>
                  <a:lnTo>
                    <a:pt x="0" y="4320"/>
                  </a:lnTo>
                  <a:lnTo>
                    <a:pt x="17" y="4278"/>
                  </a:lnTo>
                  <a:lnTo>
                    <a:pt x="33" y="4232"/>
                  </a:lnTo>
                  <a:lnTo>
                    <a:pt x="46" y="4183"/>
                  </a:lnTo>
                  <a:lnTo>
                    <a:pt x="60" y="4131"/>
                  </a:lnTo>
                  <a:lnTo>
                    <a:pt x="75" y="4075"/>
                  </a:lnTo>
                  <a:lnTo>
                    <a:pt x="90" y="4019"/>
                  </a:lnTo>
                  <a:lnTo>
                    <a:pt x="109" y="3964"/>
                  </a:lnTo>
                  <a:lnTo>
                    <a:pt x="129" y="3909"/>
                  </a:lnTo>
                  <a:lnTo>
                    <a:pt x="156" y="3855"/>
                  </a:lnTo>
                  <a:lnTo>
                    <a:pt x="186" y="3804"/>
                  </a:lnTo>
                  <a:lnTo>
                    <a:pt x="222" y="3756"/>
                  </a:lnTo>
                  <a:lnTo>
                    <a:pt x="261" y="3713"/>
                  </a:lnTo>
                  <a:lnTo>
                    <a:pt x="303" y="3672"/>
                  </a:lnTo>
                  <a:lnTo>
                    <a:pt x="348" y="3634"/>
                  </a:lnTo>
                  <a:lnTo>
                    <a:pt x="392" y="3599"/>
                  </a:lnTo>
                  <a:lnTo>
                    <a:pt x="438" y="3565"/>
                  </a:lnTo>
                  <a:lnTo>
                    <a:pt x="482" y="3531"/>
                  </a:lnTo>
                  <a:lnTo>
                    <a:pt x="523" y="3499"/>
                  </a:lnTo>
                  <a:lnTo>
                    <a:pt x="561" y="3466"/>
                  </a:lnTo>
                  <a:lnTo>
                    <a:pt x="594" y="3434"/>
                  </a:lnTo>
                  <a:lnTo>
                    <a:pt x="620" y="3400"/>
                  </a:lnTo>
                  <a:lnTo>
                    <a:pt x="638" y="3367"/>
                  </a:lnTo>
                  <a:lnTo>
                    <a:pt x="647" y="3336"/>
                  </a:lnTo>
                  <a:lnTo>
                    <a:pt x="652" y="3302"/>
                  </a:lnTo>
                  <a:lnTo>
                    <a:pt x="654" y="3265"/>
                  </a:lnTo>
                  <a:lnTo>
                    <a:pt x="651" y="3224"/>
                  </a:lnTo>
                  <a:lnTo>
                    <a:pt x="647" y="3181"/>
                  </a:lnTo>
                  <a:lnTo>
                    <a:pt x="642" y="3137"/>
                  </a:lnTo>
                  <a:lnTo>
                    <a:pt x="637" y="3091"/>
                  </a:lnTo>
                  <a:lnTo>
                    <a:pt x="626" y="3021"/>
                  </a:lnTo>
                  <a:lnTo>
                    <a:pt x="620" y="2952"/>
                  </a:lnTo>
                  <a:lnTo>
                    <a:pt x="616" y="2881"/>
                  </a:lnTo>
                  <a:lnTo>
                    <a:pt x="618" y="2809"/>
                  </a:lnTo>
                  <a:lnTo>
                    <a:pt x="628" y="2737"/>
                  </a:lnTo>
                  <a:lnTo>
                    <a:pt x="642" y="2681"/>
                  </a:lnTo>
                  <a:lnTo>
                    <a:pt x="661" y="2626"/>
                  </a:lnTo>
                  <a:lnTo>
                    <a:pt x="685" y="2574"/>
                  </a:lnTo>
                  <a:lnTo>
                    <a:pt x="711" y="2521"/>
                  </a:lnTo>
                  <a:lnTo>
                    <a:pt x="739" y="2472"/>
                  </a:lnTo>
                  <a:lnTo>
                    <a:pt x="767" y="2423"/>
                  </a:lnTo>
                  <a:lnTo>
                    <a:pt x="791" y="2381"/>
                  </a:lnTo>
                  <a:lnTo>
                    <a:pt x="813" y="2342"/>
                  </a:lnTo>
                  <a:lnTo>
                    <a:pt x="834" y="2303"/>
                  </a:lnTo>
                  <a:lnTo>
                    <a:pt x="851" y="2265"/>
                  </a:lnTo>
                  <a:lnTo>
                    <a:pt x="864" y="2228"/>
                  </a:lnTo>
                  <a:lnTo>
                    <a:pt x="873" y="2194"/>
                  </a:lnTo>
                  <a:lnTo>
                    <a:pt x="876" y="2160"/>
                  </a:lnTo>
                  <a:lnTo>
                    <a:pt x="873" y="2126"/>
                  </a:lnTo>
                  <a:lnTo>
                    <a:pt x="864" y="2092"/>
                  </a:lnTo>
                  <a:lnTo>
                    <a:pt x="851" y="2055"/>
                  </a:lnTo>
                  <a:lnTo>
                    <a:pt x="834" y="2017"/>
                  </a:lnTo>
                  <a:lnTo>
                    <a:pt x="813" y="1978"/>
                  </a:lnTo>
                  <a:lnTo>
                    <a:pt x="791" y="1939"/>
                  </a:lnTo>
                  <a:lnTo>
                    <a:pt x="767" y="1897"/>
                  </a:lnTo>
                  <a:lnTo>
                    <a:pt x="739" y="1848"/>
                  </a:lnTo>
                  <a:lnTo>
                    <a:pt x="711" y="1799"/>
                  </a:lnTo>
                  <a:lnTo>
                    <a:pt x="685" y="1746"/>
                  </a:lnTo>
                  <a:lnTo>
                    <a:pt x="661" y="1694"/>
                  </a:lnTo>
                  <a:lnTo>
                    <a:pt x="642" y="1639"/>
                  </a:lnTo>
                  <a:lnTo>
                    <a:pt x="628" y="1583"/>
                  </a:lnTo>
                  <a:lnTo>
                    <a:pt x="618" y="1511"/>
                  </a:lnTo>
                  <a:lnTo>
                    <a:pt x="616" y="1439"/>
                  </a:lnTo>
                  <a:lnTo>
                    <a:pt x="620" y="1368"/>
                  </a:lnTo>
                  <a:lnTo>
                    <a:pt x="626" y="1299"/>
                  </a:lnTo>
                  <a:lnTo>
                    <a:pt x="637" y="1229"/>
                  </a:lnTo>
                  <a:lnTo>
                    <a:pt x="642" y="1183"/>
                  </a:lnTo>
                  <a:lnTo>
                    <a:pt x="647" y="1139"/>
                  </a:lnTo>
                  <a:lnTo>
                    <a:pt x="651" y="1096"/>
                  </a:lnTo>
                  <a:lnTo>
                    <a:pt x="654" y="1055"/>
                  </a:lnTo>
                  <a:lnTo>
                    <a:pt x="652" y="1018"/>
                  </a:lnTo>
                  <a:lnTo>
                    <a:pt x="647" y="984"/>
                  </a:lnTo>
                  <a:lnTo>
                    <a:pt x="638" y="953"/>
                  </a:lnTo>
                  <a:lnTo>
                    <a:pt x="620" y="920"/>
                  </a:lnTo>
                  <a:lnTo>
                    <a:pt x="594" y="886"/>
                  </a:lnTo>
                  <a:lnTo>
                    <a:pt x="561" y="854"/>
                  </a:lnTo>
                  <a:lnTo>
                    <a:pt x="523" y="822"/>
                  </a:lnTo>
                  <a:lnTo>
                    <a:pt x="482" y="789"/>
                  </a:lnTo>
                  <a:lnTo>
                    <a:pt x="438" y="755"/>
                  </a:lnTo>
                  <a:lnTo>
                    <a:pt x="392" y="721"/>
                  </a:lnTo>
                  <a:lnTo>
                    <a:pt x="348" y="686"/>
                  </a:lnTo>
                  <a:lnTo>
                    <a:pt x="303" y="648"/>
                  </a:lnTo>
                  <a:lnTo>
                    <a:pt x="261" y="607"/>
                  </a:lnTo>
                  <a:lnTo>
                    <a:pt x="222" y="564"/>
                  </a:lnTo>
                  <a:lnTo>
                    <a:pt x="186" y="516"/>
                  </a:lnTo>
                  <a:lnTo>
                    <a:pt x="156" y="465"/>
                  </a:lnTo>
                  <a:lnTo>
                    <a:pt x="129" y="411"/>
                  </a:lnTo>
                  <a:lnTo>
                    <a:pt x="109" y="356"/>
                  </a:lnTo>
                  <a:lnTo>
                    <a:pt x="90" y="301"/>
                  </a:lnTo>
                  <a:lnTo>
                    <a:pt x="75" y="245"/>
                  </a:lnTo>
                  <a:lnTo>
                    <a:pt x="60" y="189"/>
                  </a:lnTo>
                  <a:lnTo>
                    <a:pt x="46" y="137"/>
                  </a:lnTo>
                  <a:lnTo>
                    <a:pt x="33" y="88"/>
                  </a:lnTo>
                  <a:lnTo>
                    <a:pt x="17" y="4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</p:sp>
      </p:grp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l-SI"/>
              <a:t>Housing Co. d.o.o.</a:t>
            </a:r>
            <a:endParaRPr lang="sl-SI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l-SI"/>
              <a:t>www.mojeznanje.si</a:t>
            </a:r>
            <a:endParaRPr lang="sl-SI" dirty="0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5269" y="2905125"/>
            <a:ext cx="1038225" cy="1047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46211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57300" y="2286000"/>
            <a:ext cx="4800600" cy="36195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47796" y="2286000"/>
            <a:ext cx="4800600" cy="36195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l-SI"/>
              <a:t>Housing Co. d.o.o.</a:t>
            </a:r>
            <a:endParaRPr lang="sl-SI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l-SI"/>
              <a:t>www.mojeznanje.si</a:t>
            </a:r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1888380150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2728" y="381000"/>
            <a:ext cx="10172700" cy="149351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57300" y="2909102"/>
            <a:ext cx="4800600" cy="299639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33864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33864" y="2909102"/>
            <a:ext cx="4800600" cy="299639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l-SI"/>
              <a:t>Housing Co. d.o.o.</a:t>
            </a:r>
            <a:endParaRPr lang="sl-SI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l-SI"/>
              <a:t>www.mojeznanje.si</a:t>
            </a:r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3207910671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l-SI"/>
              <a:t>Housing Co. d.o.o.</a:t>
            </a:r>
            <a:endParaRPr lang="sl-SI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l-SI"/>
              <a:t>www.mojeznanje.si</a:t>
            </a:r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30134942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l-SI"/>
              <a:t>Housing Co. d.o.o.</a:t>
            </a:r>
            <a:endParaRPr lang="sl-SI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l-SI"/>
              <a:t>www.mojeznanje.si</a:t>
            </a:r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23399629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4" y="457199"/>
            <a:ext cx="3092115" cy="1196671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cap="all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5051" y="920377"/>
            <a:ext cx="6158418" cy="498512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5" y="1741336"/>
            <a:ext cx="3092115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Rectangle 7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l-SI"/>
              <a:t>Housing Co. d.o.o.</a:t>
            </a:r>
            <a:endParaRPr lang="sl-SI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l-SI"/>
              <a:t>www.mojeznanje.si</a:t>
            </a:r>
            <a:endParaRPr lang="sl-SI" dirty="0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68635" y="5673725"/>
            <a:ext cx="1038225" cy="1047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1931273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696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83464" y="0"/>
            <a:ext cx="7355585" cy="6857999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1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3" y="457200"/>
            <a:ext cx="3092117" cy="1196670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3" y="1741336"/>
            <a:ext cx="3092117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l-SI"/>
              <a:t>Housing Co. d.o.o.</a:t>
            </a:r>
            <a:endParaRPr lang="sl-SI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l-SI"/>
              <a:t>www.mojeznanje.si</a:t>
            </a:r>
            <a:endParaRPr lang="sl-SI" dirty="0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68635" y="5673725"/>
            <a:ext cx="1038225" cy="1047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45143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149213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286001"/>
            <a:ext cx="10178322" cy="35935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51678" y="6375679"/>
            <a:ext cx="2329722" cy="3484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sl-SI"/>
              <a:t>Housing Co. d.o.o.</a:t>
            </a:r>
            <a:endParaRPr lang="sl-SI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75679"/>
            <a:ext cx="4114800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sl-SI"/>
              <a:t>www.mojeznanje.si</a:t>
            </a:r>
            <a:endParaRPr lang="sl-SI" dirty="0"/>
          </a:p>
        </p:txBody>
      </p:sp>
      <p:sp>
        <p:nvSpPr>
          <p:cNvPr id="11" name="Freeform 6" title="Left scallop edge"/>
          <p:cNvSpPr/>
          <p:nvPr/>
        </p:nvSpPr>
        <p:spPr bwMode="auto">
          <a:xfrm>
            <a:off x="0" y="0"/>
            <a:ext cx="885825" cy="6858000"/>
          </a:xfrm>
          <a:custGeom>
            <a:avLst/>
            <a:gdLst/>
            <a:ahLst/>
            <a:cxnLst/>
            <a:rect l="0" t="0" r="r" b="b"/>
            <a:pathLst>
              <a:path w="558" h="4320">
                <a:moveTo>
                  <a:pt x="0" y="0"/>
                </a:moveTo>
                <a:lnTo>
                  <a:pt x="447" y="0"/>
                </a:lnTo>
                <a:lnTo>
                  <a:pt x="448" y="43"/>
                </a:lnTo>
                <a:lnTo>
                  <a:pt x="453" y="81"/>
                </a:lnTo>
                <a:lnTo>
                  <a:pt x="460" y="114"/>
                </a:lnTo>
                <a:lnTo>
                  <a:pt x="469" y="143"/>
                </a:lnTo>
                <a:lnTo>
                  <a:pt x="479" y="169"/>
                </a:lnTo>
                <a:lnTo>
                  <a:pt x="491" y="192"/>
                </a:lnTo>
                <a:lnTo>
                  <a:pt x="503" y="216"/>
                </a:lnTo>
                <a:lnTo>
                  <a:pt x="515" y="240"/>
                </a:lnTo>
                <a:lnTo>
                  <a:pt x="525" y="263"/>
                </a:lnTo>
                <a:lnTo>
                  <a:pt x="535" y="289"/>
                </a:lnTo>
                <a:lnTo>
                  <a:pt x="545" y="318"/>
                </a:lnTo>
                <a:lnTo>
                  <a:pt x="552" y="351"/>
                </a:lnTo>
                <a:lnTo>
                  <a:pt x="556" y="389"/>
                </a:lnTo>
                <a:lnTo>
                  <a:pt x="558" y="432"/>
                </a:lnTo>
                <a:lnTo>
                  <a:pt x="556" y="475"/>
                </a:lnTo>
                <a:lnTo>
                  <a:pt x="552" y="513"/>
                </a:lnTo>
                <a:lnTo>
                  <a:pt x="545" y="546"/>
                </a:lnTo>
                <a:lnTo>
                  <a:pt x="535" y="575"/>
                </a:lnTo>
                <a:lnTo>
                  <a:pt x="525" y="601"/>
                </a:lnTo>
                <a:lnTo>
                  <a:pt x="515" y="624"/>
                </a:lnTo>
                <a:lnTo>
                  <a:pt x="503" y="648"/>
                </a:lnTo>
                <a:lnTo>
                  <a:pt x="491" y="672"/>
                </a:lnTo>
                <a:lnTo>
                  <a:pt x="479" y="695"/>
                </a:lnTo>
                <a:lnTo>
                  <a:pt x="469" y="721"/>
                </a:lnTo>
                <a:lnTo>
                  <a:pt x="460" y="750"/>
                </a:lnTo>
                <a:lnTo>
                  <a:pt x="453" y="783"/>
                </a:lnTo>
                <a:lnTo>
                  <a:pt x="448" y="821"/>
                </a:lnTo>
                <a:lnTo>
                  <a:pt x="447" y="864"/>
                </a:lnTo>
                <a:lnTo>
                  <a:pt x="448" y="907"/>
                </a:lnTo>
                <a:lnTo>
                  <a:pt x="453" y="945"/>
                </a:lnTo>
                <a:lnTo>
                  <a:pt x="460" y="978"/>
                </a:lnTo>
                <a:lnTo>
                  <a:pt x="469" y="1007"/>
                </a:lnTo>
                <a:lnTo>
                  <a:pt x="479" y="1033"/>
                </a:lnTo>
                <a:lnTo>
                  <a:pt x="491" y="1056"/>
                </a:lnTo>
                <a:lnTo>
                  <a:pt x="503" y="1080"/>
                </a:lnTo>
                <a:lnTo>
                  <a:pt x="515" y="1104"/>
                </a:lnTo>
                <a:lnTo>
                  <a:pt x="525" y="1127"/>
                </a:lnTo>
                <a:lnTo>
                  <a:pt x="535" y="1153"/>
                </a:lnTo>
                <a:lnTo>
                  <a:pt x="545" y="1182"/>
                </a:lnTo>
                <a:lnTo>
                  <a:pt x="552" y="1215"/>
                </a:lnTo>
                <a:lnTo>
                  <a:pt x="556" y="1253"/>
                </a:lnTo>
                <a:lnTo>
                  <a:pt x="558" y="1296"/>
                </a:lnTo>
                <a:lnTo>
                  <a:pt x="556" y="1339"/>
                </a:lnTo>
                <a:lnTo>
                  <a:pt x="552" y="1377"/>
                </a:lnTo>
                <a:lnTo>
                  <a:pt x="545" y="1410"/>
                </a:lnTo>
                <a:lnTo>
                  <a:pt x="535" y="1439"/>
                </a:lnTo>
                <a:lnTo>
                  <a:pt x="525" y="1465"/>
                </a:lnTo>
                <a:lnTo>
                  <a:pt x="515" y="1488"/>
                </a:lnTo>
                <a:lnTo>
                  <a:pt x="503" y="1512"/>
                </a:lnTo>
                <a:lnTo>
                  <a:pt x="491" y="1536"/>
                </a:lnTo>
                <a:lnTo>
                  <a:pt x="479" y="1559"/>
                </a:lnTo>
                <a:lnTo>
                  <a:pt x="469" y="1585"/>
                </a:lnTo>
                <a:lnTo>
                  <a:pt x="460" y="1614"/>
                </a:lnTo>
                <a:lnTo>
                  <a:pt x="453" y="1647"/>
                </a:lnTo>
                <a:lnTo>
                  <a:pt x="448" y="1685"/>
                </a:lnTo>
                <a:lnTo>
                  <a:pt x="447" y="1728"/>
                </a:lnTo>
                <a:lnTo>
                  <a:pt x="448" y="1771"/>
                </a:lnTo>
                <a:lnTo>
                  <a:pt x="453" y="1809"/>
                </a:lnTo>
                <a:lnTo>
                  <a:pt x="460" y="1842"/>
                </a:lnTo>
                <a:lnTo>
                  <a:pt x="469" y="1871"/>
                </a:lnTo>
                <a:lnTo>
                  <a:pt x="479" y="1897"/>
                </a:lnTo>
                <a:lnTo>
                  <a:pt x="491" y="1920"/>
                </a:lnTo>
                <a:lnTo>
                  <a:pt x="503" y="1944"/>
                </a:lnTo>
                <a:lnTo>
                  <a:pt x="515" y="1968"/>
                </a:lnTo>
                <a:lnTo>
                  <a:pt x="525" y="1991"/>
                </a:lnTo>
                <a:lnTo>
                  <a:pt x="535" y="2017"/>
                </a:lnTo>
                <a:lnTo>
                  <a:pt x="545" y="2046"/>
                </a:lnTo>
                <a:lnTo>
                  <a:pt x="552" y="2079"/>
                </a:lnTo>
                <a:lnTo>
                  <a:pt x="556" y="2117"/>
                </a:lnTo>
                <a:lnTo>
                  <a:pt x="558" y="2159"/>
                </a:lnTo>
                <a:lnTo>
                  <a:pt x="556" y="2203"/>
                </a:lnTo>
                <a:lnTo>
                  <a:pt x="552" y="2241"/>
                </a:lnTo>
                <a:lnTo>
                  <a:pt x="545" y="2274"/>
                </a:lnTo>
                <a:lnTo>
                  <a:pt x="535" y="2303"/>
                </a:lnTo>
                <a:lnTo>
                  <a:pt x="525" y="2329"/>
                </a:lnTo>
                <a:lnTo>
                  <a:pt x="515" y="2352"/>
                </a:lnTo>
                <a:lnTo>
                  <a:pt x="503" y="2376"/>
                </a:lnTo>
                <a:lnTo>
                  <a:pt x="491" y="2400"/>
                </a:lnTo>
                <a:lnTo>
                  <a:pt x="479" y="2423"/>
                </a:lnTo>
                <a:lnTo>
                  <a:pt x="469" y="2449"/>
                </a:lnTo>
                <a:lnTo>
                  <a:pt x="460" y="2478"/>
                </a:lnTo>
                <a:lnTo>
                  <a:pt x="453" y="2511"/>
                </a:lnTo>
                <a:lnTo>
                  <a:pt x="448" y="2549"/>
                </a:lnTo>
                <a:lnTo>
                  <a:pt x="447" y="2592"/>
                </a:lnTo>
                <a:lnTo>
                  <a:pt x="448" y="2635"/>
                </a:lnTo>
                <a:lnTo>
                  <a:pt x="453" y="2673"/>
                </a:lnTo>
                <a:lnTo>
                  <a:pt x="460" y="2706"/>
                </a:lnTo>
                <a:lnTo>
                  <a:pt x="469" y="2735"/>
                </a:lnTo>
                <a:lnTo>
                  <a:pt x="479" y="2761"/>
                </a:lnTo>
                <a:lnTo>
                  <a:pt x="491" y="2784"/>
                </a:lnTo>
                <a:lnTo>
                  <a:pt x="515" y="2832"/>
                </a:lnTo>
                <a:lnTo>
                  <a:pt x="525" y="2855"/>
                </a:lnTo>
                <a:lnTo>
                  <a:pt x="535" y="2881"/>
                </a:lnTo>
                <a:lnTo>
                  <a:pt x="545" y="2910"/>
                </a:lnTo>
                <a:lnTo>
                  <a:pt x="552" y="2943"/>
                </a:lnTo>
                <a:lnTo>
                  <a:pt x="556" y="2981"/>
                </a:lnTo>
                <a:lnTo>
                  <a:pt x="558" y="3024"/>
                </a:lnTo>
                <a:lnTo>
                  <a:pt x="556" y="3067"/>
                </a:lnTo>
                <a:lnTo>
                  <a:pt x="552" y="3105"/>
                </a:lnTo>
                <a:lnTo>
                  <a:pt x="545" y="3138"/>
                </a:lnTo>
                <a:lnTo>
                  <a:pt x="535" y="3167"/>
                </a:lnTo>
                <a:lnTo>
                  <a:pt x="525" y="3193"/>
                </a:lnTo>
                <a:lnTo>
                  <a:pt x="515" y="3216"/>
                </a:lnTo>
                <a:lnTo>
                  <a:pt x="503" y="3240"/>
                </a:lnTo>
                <a:lnTo>
                  <a:pt x="491" y="3264"/>
                </a:lnTo>
                <a:lnTo>
                  <a:pt x="479" y="3287"/>
                </a:lnTo>
                <a:lnTo>
                  <a:pt x="469" y="3313"/>
                </a:lnTo>
                <a:lnTo>
                  <a:pt x="460" y="3342"/>
                </a:lnTo>
                <a:lnTo>
                  <a:pt x="453" y="3375"/>
                </a:lnTo>
                <a:lnTo>
                  <a:pt x="448" y="3413"/>
                </a:lnTo>
                <a:lnTo>
                  <a:pt x="447" y="3456"/>
                </a:lnTo>
                <a:lnTo>
                  <a:pt x="448" y="3499"/>
                </a:lnTo>
                <a:lnTo>
                  <a:pt x="453" y="3537"/>
                </a:lnTo>
                <a:lnTo>
                  <a:pt x="460" y="3570"/>
                </a:lnTo>
                <a:lnTo>
                  <a:pt x="469" y="3599"/>
                </a:lnTo>
                <a:lnTo>
                  <a:pt x="479" y="3625"/>
                </a:lnTo>
                <a:lnTo>
                  <a:pt x="491" y="3648"/>
                </a:lnTo>
                <a:lnTo>
                  <a:pt x="503" y="3672"/>
                </a:lnTo>
                <a:lnTo>
                  <a:pt x="515" y="3696"/>
                </a:lnTo>
                <a:lnTo>
                  <a:pt x="525" y="3719"/>
                </a:lnTo>
                <a:lnTo>
                  <a:pt x="535" y="3745"/>
                </a:lnTo>
                <a:lnTo>
                  <a:pt x="545" y="3774"/>
                </a:lnTo>
                <a:lnTo>
                  <a:pt x="552" y="3807"/>
                </a:lnTo>
                <a:lnTo>
                  <a:pt x="556" y="3845"/>
                </a:lnTo>
                <a:lnTo>
                  <a:pt x="558" y="3888"/>
                </a:lnTo>
                <a:lnTo>
                  <a:pt x="556" y="3931"/>
                </a:lnTo>
                <a:lnTo>
                  <a:pt x="552" y="3969"/>
                </a:lnTo>
                <a:lnTo>
                  <a:pt x="545" y="4002"/>
                </a:lnTo>
                <a:lnTo>
                  <a:pt x="535" y="4031"/>
                </a:lnTo>
                <a:lnTo>
                  <a:pt x="525" y="4057"/>
                </a:lnTo>
                <a:lnTo>
                  <a:pt x="515" y="4080"/>
                </a:lnTo>
                <a:lnTo>
                  <a:pt x="503" y="4104"/>
                </a:lnTo>
                <a:lnTo>
                  <a:pt x="491" y="4128"/>
                </a:lnTo>
                <a:lnTo>
                  <a:pt x="479" y="4151"/>
                </a:lnTo>
                <a:lnTo>
                  <a:pt x="469" y="4177"/>
                </a:lnTo>
                <a:lnTo>
                  <a:pt x="460" y="4206"/>
                </a:lnTo>
                <a:lnTo>
                  <a:pt x="453" y="4239"/>
                </a:lnTo>
                <a:lnTo>
                  <a:pt x="448" y="4277"/>
                </a:lnTo>
                <a:lnTo>
                  <a:pt x="447" y="4320"/>
                </a:lnTo>
                <a:lnTo>
                  <a:pt x="0" y="4320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right edge border"/>
          <p:cNvSpPr/>
          <p:nvPr/>
        </p:nvSpPr>
        <p:spPr>
          <a:xfrm>
            <a:off x="11908536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15575" y="5646772"/>
            <a:ext cx="1038225" cy="1047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03339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5" r:id="rId1"/>
    <p:sldLayoutId id="2147483886" r:id="rId2"/>
    <p:sldLayoutId id="2147483887" r:id="rId3"/>
    <p:sldLayoutId id="2147483888" r:id="rId4"/>
    <p:sldLayoutId id="2147483889" r:id="rId5"/>
    <p:sldLayoutId id="2147483890" r:id="rId6"/>
    <p:sldLayoutId id="2147483891" r:id="rId7"/>
    <p:sldLayoutId id="2147483892" r:id="rId8"/>
    <p:sldLayoutId id="2147483893" r:id="rId9"/>
    <p:sldLayoutId id="2147483894" r:id="rId10"/>
    <p:sldLayoutId id="21474838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100" kern="1200" cap="all" spc="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792">
          <p15:clr>
            <a:srgbClr val="F26B43"/>
          </p15:clr>
        </p15:guide>
        <p15:guide id="2" pos="7200">
          <p15:clr>
            <a:srgbClr val="F26B43"/>
          </p15:clr>
        </p15:guide>
        <p15:guide id="3" orient="horz" pos="4008">
          <p15:clr>
            <a:srgbClr val="F26B43"/>
          </p15:clr>
        </p15:guide>
        <p15:guide id="4" orient="horz" pos="1440">
          <p15:clr>
            <a:srgbClr val="F26B43"/>
          </p15:clr>
        </p15:guide>
        <p15:guide id="5" orient="horz" pos="3720">
          <p15:clr>
            <a:srgbClr val="F26B43"/>
          </p15:clr>
        </p15:guide>
        <p15:guide id="6" orient="horz" pos="2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sl-SI" dirty="0"/>
              <a:t>ENGLISH</a:t>
            </a:r>
            <a:br>
              <a:rPr lang="sl-SI" dirty="0"/>
            </a:br>
            <a:r>
              <a:rPr lang="sl-SI" dirty="0"/>
              <a:t>GRAMMAR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sl-SI" dirty="0"/>
              <a:t>MODAL VERBS, CONDITIONALS, PASSIVE VOICE</a:t>
            </a:r>
          </a:p>
        </p:txBody>
      </p:sp>
    </p:spTree>
    <p:extLst>
      <p:ext uri="{BB962C8B-B14F-4D97-AF65-F5344CB8AC3E}">
        <p14:creationId xmlns:p14="http://schemas.microsoft.com/office/powerpoint/2010/main" val="96719243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/>
              <a:t>IF CLAUSES TYPE 1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51678" y="1360449"/>
            <a:ext cx="10178322" cy="4519143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GB" sz="3200" dirty="0"/>
              <a:t>If we </a:t>
            </a:r>
            <a:r>
              <a:rPr lang="sl-SI" sz="3200" dirty="0"/>
              <a:t>______________</a:t>
            </a:r>
            <a:r>
              <a:rPr lang="en-GB" sz="3200" dirty="0"/>
              <a:t>(to send) an invitation, our friends </a:t>
            </a:r>
            <a:r>
              <a:rPr lang="sl-SI" sz="3200" dirty="0"/>
              <a:t>______________</a:t>
            </a:r>
            <a:r>
              <a:rPr lang="en-GB" sz="3200" dirty="0"/>
              <a:t> (to come) to our party.</a:t>
            </a:r>
          </a:p>
          <a:p>
            <a:pPr marL="0" indent="0">
              <a:buNone/>
            </a:pPr>
            <a:r>
              <a:rPr lang="en-GB" sz="3200" dirty="0"/>
              <a:t>He</a:t>
            </a:r>
            <a:r>
              <a:rPr lang="sl-SI" sz="3200" dirty="0"/>
              <a:t>__________________</a:t>
            </a:r>
            <a:r>
              <a:rPr lang="en-GB" sz="3200" dirty="0"/>
              <a:t>(not/to understand) you if you </a:t>
            </a:r>
            <a:r>
              <a:rPr lang="sl-SI" sz="3200" dirty="0"/>
              <a:t>______________</a:t>
            </a:r>
            <a:r>
              <a:rPr lang="en-GB" sz="3200" dirty="0"/>
              <a:t>(to whisper).</a:t>
            </a:r>
          </a:p>
          <a:p>
            <a:pPr marL="0" indent="0">
              <a:buNone/>
            </a:pPr>
            <a:r>
              <a:rPr lang="en-GB" sz="3200" dirty="0"/>
              <a:t>They </a:t>
            </a:r>
            <a:r>
              <a:rPr lang="sl-SI" sz="3200" dirty="0"/>
              <a:t>______________</a:t>
            </a:r>
            <a:r>
              <a:rPr lang="en-GB" sz="3200" dirty="0"/>
              <a:t>(not/to survive) in the desert if they</a:t>
            </a:r>
            <a:r>
              <a:rPr lang="sl-SI" sz="3200" dirty="0"/>
              <a:t> ______________</a:t>
            </a:r>
            <a:r>
              <a:rPr lang="en-GB" sz="3200" dirty="0"/>
              <a:t>(not/to take) extra water with them.</a:t>
            </a:r>
          </a:p>
          <a:p>
            <a:pPr marL="0" indent="0">
              <a:buNone/>
            </a:pPr>
            <a:r>
              <a:rPr lang="en-GB" sz="3200" dirty="0"/>
              <a:t>If you </a:t>
            </a:r>
            <a:r>
              <a:rPr lang="sl-SI" sz="3200" dirty="0"/>
              <a:t>______________</a:t>
            </a:r>
            <a:r>
              <a:rPr lang="en-GB" sz="3200" dirty="0"/>
              <a:t>(to press) CTRL + s, you </a:t>
            </a:r>
            <a:r>
              <a:rPr lang="sl-SI" sz="3200" dirty="0"/>
              <a:t>______________</a:t>
            </a:r>
            <a:r>
              <a:rPr lang="en-GB" sz="3200" dirty="0"/>
              <a:t>(to save) the file.</a:t>
            </a:r>
          </a:p>
          <a:p>
            <a:pPr marL="0" indent="0">
              <a:buNone/>
            </a:pPr>
            <a:r>
              <a:rPr lang="en-GB" sz="3200" dirty="0"/>
              <a:t>You </a:t>
            </a:r>
            <a:r>
              <a:rPr lang="sl-SI" sz="3200" dirty="0"/>
              <a:t>______________</a:t>
            </a:r>
            <a:r>
              <a:rPr lang="en-GB" sz="3200" dirty="0"/>
              <a:t>(to cross) the Channel if you</a:t>
            </a:r>
            <a:r>
              <a:rPr lang="sl-SI" sz="3200" dirty="0"/>
              <a:t> ______________</a:t>
            </a:r>
            <a:r>
              <a:rPr lang="en-GB" sz="3200" dirty="0"/>
              <a:t> (to fly) from Paris to London.</a:t>
            </a:r>
          </a:p>
          <a:p>
            <a:pPr marL="0" indent="0">
              <a:buNone/>
            </a:pPr>
            <a:r>
              <a:rPr lang="en-GB" sz="3200" dirty="0"/>
              <a:t>Fred </a:t>
            </a:r>
            <a:r>
              <a:rPr lang="sl-SI" sz="3200" dirty="0"/>
              <a:t>______________</a:t>
            </a:r>
            <a:r>
              <a:rPr lang="en-GB" sz="3200" dirty="0"/>
              <a:t>(to answer) the phone if his wife</a:t>
            </a:r>
            <a:r>
              <a:rPr lang="sl-SI" sz="3200" dirty="0"/>
              <a:t> ______________</a:t>
            </a:r>
            <a:r>
              <a:rPr lang="en-GB" sz="3200" dirty="0"/>
              <a:t> (to have) a bath.</a:t>
            </a:r>
          </a:p>
        </p:txBody>
      </p:sp>
      <p:sp>
        <p:nvSpPr>
          <p:cNvPr id="4" name="Rectangle 3"/>
          <p:cNvSpPr/>
          <p:nvPr/>
        </p:nvSpPr>
        <p:spPr>
          <a:xfrm>
            <a:off x="2218281" y="1360449"/>
            <a:ext cx="77938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l-SI" b="1" dirty="0"/>
              <a:t>SEND</a:t>
            </a:r>
            <a:endParaRPr lang="en-GB" dirty="0"/>
          </a:p>
        </p:txBody>
      </p:sp>
      <p:sp>
        <p:nvSpPr>
          <p:cNvPr id="9" name="Rectangle 8"/>
          <p:cNvSpPr/>
          <p:nvPr/>
        </p:nvSpPr>
        <p:spPr>
          <a:xfrm>
            <a:off x="8804934" y="1360449"/>
            <a:ext cx="14814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l-SI" b="1" dirty="0"/>
              <a:t>WILL COME</a:t>
            </a:r>
            <a:endParaRPr lang="en-GB" dirty="0"/>
          </a:p>
        </p:txBody>
      </p:sp>
      <p:sp>
        <p:nvSpPr>
          <p:cNvPr id="10" name="Rectangle 9"/>
          <p:cNvSpPr/>
          <p:nvPr/>
        </p:nvSpPr>
        <p:spPr>
          <a:xfrm>
            <a:off x="1651301" y="2144866"/>
            <a:ext cx="258756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l-SI" b="1" dirty="0"/>
              <a:t>WON‘T UNDERSTAND</a:t>
            </a:r>
            <a:endParaRPr lang="en-GB" dirty="0"/>
          </a:p>
        </p:txBody>
      </p:sp>
      <p:sp>
        <p:nvSpPr>
          <p:cNvPr id="11" name="Rectangle 10"/>
          <p:cNvSpPr/>
          <p:nvPr/>
        </p:nvSpPr>
        <p:spPr>
          <a:xfrm>
            <a:off x="8273394" y="2129883"/>
            <a:ext cx="123463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l-SI" b="1" dirty="0"/>
              <a:t>WHISPER</a:t>
            </a:r>
            <a:endParaRPr lang="en-GB" dirty="0"/>
          </a:p>
        </p:txBody>
      </p:sp>
      <p:sp>
        <p:nvSpPr>
          <p:cNvPr id="12" name="Rectangle 11"/>
          <p:cNvSpPr/>
          <p:nvPr/>
        </p:nvSpPr>
        <p:spPr>
          <a:xfrm>
            <a:off x="1998029" y="2952821"/>
            <a:ext cx="199926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l-SI" b="1" dirty="0"/>
              <a:t>WON‘T SURVIVE</a:t>
            </a:r>
            <a:endParaRPr lang="en-GB" dirty="0"/>
          </a:p>
        </p:txBody>
      </p:sp>
      <p:sp>
        <p:nvSpPr>
          <p:cNvPr id="13" name="Rectangle 12"/>
          <p:cNvSpPr/>
          <p:nvPr/>
        </p:nvSpPr>
        <p:spPr>
          <a:xfrm>
            <a:off x="1433451" y="3250688"/>
            <a:ext cx="15696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l-SI" b="1" dirty="0"/>
              <a:t>DON‘T TAKE</a:t>
            </a:r>
            <a:endParaRPr lang="en-GB" dirty="0"/>
          </a:p>
        </p:txBody>
      </p:sp>
      <p:sp>
        <p:nvSpPr>
          <p:cNvPr id="14" name="Rectangle 13"/>
          <p:cNvSpPr/>
          <p:nvPr/>
        </p:nvSpPr>
        <p:spPr>
          <a:xfrm>
            <a:off x="2607971" y="3690720"/>
            <a:ext cx="8563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l-SI" b="1" dirty="0"/>
              <a:t>PRESS</a:t>
            </a:r>
            <a:endParaRPr lang="en-GB" dirty="0"/>
          </a:p>
        </p:txBody>
      </p:sp>
      <p:sp>
        <p:nvSpPr>
          <p:cNvPr id="15" name="Rectangle 14"/>
          <p:cNvSpPr/>
          <p:nvPr/>
        </p:nvSpPr>
        <p:spPr>
          <a:xfrm>
            <a:off x="7497380" y="3690720"/>
            <a:ext cx="139333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l-SI" b="1" dirty="0"/>
              <a:t>WILL SAVE</a:t>
            </a:r>
            <a:endParaRPr lang="en-GB" dirty="0"/>
          </a:p>
        </p:txBody>
      </p:sp>
      <p:sp>
        <p:nvSpPr>
          <p:cNvPr id="16" name="Rectangle 15"/>
          <p:cNvSpPr/>
          <p:nvPr/>
        </p:nvSpPr>
        <p:spPr>
          <a:xfrm>
            <a:off x="2181094" y="4115551"/>
            <a:ext cx="15279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l-SI" b="1" dirty="0"/>
              <a:t>WILL CROSS</a:t>
            </a:r>
            <a:endParaRPr lang="en-GB" dirty="0"/>
          </a:p>
        </p:txBody>
      </p:sp>
      <p:sp>
        <p:nvSpPr>
          <p:cNvPr id="17" name="Rectangle 16"/>
          <p:cNvSpPr/>
          <p:nvPr/>
        </p:nvSpPr>
        <p:spPr>
          <a:xfrm>
            <a:off x="8123337" y="4130752"/>
            <a:ext cx="60465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l-SI" b="1" dirty="0"/>
              <a:t>FLY</a:t>
            </a:r>
            <a:endParaRPr lang="en-GB" dirty="0"/>
          </a:p>
        </p:txBody>
      </p:sp>
      <p:sp>
        <p:nvSpPr>
          <p:cNvPr id="18" name="Rectangle 17"/>
          <p:cNvSpPr/>
          <p:nvPr/>
        </p:nvSpPr>
        <p:spPr>
          <a:xfrm>
            <a:off x="2099017" y="4908949"/>
            <a:ext cx="179728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l-SI" b="1" dirty="0"/>
              <a:t>WILL ANSWER</a:t>
            </a:r>
            <a:endParaRPr lang="en-GB" dirty="0"/>
          </a:p>
        </p:txBody>
      </p:sp>
      <p:sp>
        <p:nvSpPr>
          <p:cNvPr id="19" name="Rectangle 18"/>
          <p:cNvSpPr/>
          <p:nvPr/>
        </p:nvSpPr>
        <p:spPr>
          <a:xfrm>
            <a:off x="8727990" y="4853450"/>
            <a:ext cx="137569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l-SI" b="1" dirty="0"/>
              <a:t>IS HAVING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288125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/>
              <a:t>IF CLAUSES TYPE 1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51678" y="1360449"/>
            <a:ext cx="10178322" cy="4519143"/>
          </a:xfrm>
        </p:spPr>
        <p:txBody>
          <a:bodyPr>
            <a:normAutofit/>
          </a:bodyPr>
          <a:lstStyle/>
          <a:p>
            <a:pPr marL="0" indent="0" fontAlgn="ctr">
              <a:buNone/>
            </a:pPr>
            <a:r>
              <a:rPr lang="en-GB" sz="2400" dirty="0"/>
              <a:t>If Claire </a:t>
            </a:r>
            <a:r>
              <a:rPr lang="sl-SI" sz="2400" dirty="0"/>
              <a:t> ______________  (to </a:t>
            </a:r>
            <a:r>
              <a:rPr lang="sl-SI" sz="2400" dirty="0" err="1"/>
              <a:t>wear</a:t>
            </a:r>
            <a:r>
              <a:rPr lang="sl-SI" sz="2400" dirty="0"/>
              <a:t>)</a:t>
            </a:r>
            <a:r>
              <a:rPr lang="en-GB" sz="2400" dirty="0"/>
              <a:t> this dress at the party, our guests </a:t>
            </a:r>
            <a:r>
              <a:rPr lang="sl-SI" sz="2400" dirty="0"/>
              <a:t> ______________  (not </a:t>
            </a:r>
            <a:r>
              <a:rPr lang="sl-SI" sz="2400" dirty="0" err="1"/>
              <a:t>stay</a:t>
            </a:r>
            <a:r>
              <a:rPr lang="sl-SI" sz="2400" dirty="0"/>
              <a:t>)</a:t>
            </a:r>
            <a:r>
              <a:rPr lang="en-GB" sz="2400" dirty="0"/>
              <a:t> long.</a:t>
            </a:r>
          </a:p>
          <a:p>
            <a:pPr marL="0" indent="0" fontAlgn="ctr">
              <a:buNone/>
            </a:pPr>
            <a:r>
              <a:rPr lang="en-GB" sz="2400" dirty="0"/>
              <a:t>If I </a:t>
            </a:r>
            <a:r>
              <a:rPr lang="sl-SI" sz="2400" dirty="0"/>
              <a:t> ______________  (to </a:t>
            </a:r>
            <a:r>
              <a:rPr lang="sl-SI" sz="2400" dirty="0" err="1"/>
              <a:t>touch</a:t>
            </a:r>
            <a:r>
              <a:rPr lang="sl-SI" sz="2400" dirty="0"/>
              <a:t>)</a:t>
            </a:r>
            <a:r>
              <a:rPr lang="en-GB" sz="2400" dirty="0"/>
              <a:t> this snake, my girlfriend </a:t>
            </a:r>
            <a:r>
              <a:rPr lang="sl-SI" sz="2400" dirty="0"/>
              <a:t> ______________ (not </a:t>
            </a:r>
            <a:r>
              <a:rPr lang="sl-SI" sz="2400" dirty="0" err="1"/>
              <a:t>scream</a:t>
            </a:r>
            <a:r>
              <a:rPr lang="sl-SI" sz="2400" dirty="0"/>
              <a:t>)</a:t>
            </a:r>
            <a:r>
              <a:rPr lang="en-GB" sz="2400" dirty="0"/>
              <a:t>.</a:t>
            </a:r>
          </a:p>
          <a:p>
            <a:pPr marL="0" indent="0" fontAlgn="ctr">
              <a:buNone/>
            </a:pPr>
            <a:r>
              <a:rPr lang="en-GB" sz="2400" dirty="0"/>
              <a:t>She </a:t>
            </a:r>
            <a:r>
              <a:rPr lang="sl-SI" sz="2400" dirty="0"/>
              <a:t> ______________ (to </a:t>
            </a:r>
            <a:r>
              <a:rPr lang="sl-SI" sz="2400" dirty="0" err="1"/>
              <a:t>forget</a:t>
            </a:r>
            <a:r>
              <a:rPr lang="sl-SI" sz="2400" dirty="0"/>
              <a:t>)</a:t>
            </a:r>
            <a:r>
              <a:rPr lang="en-GB" sz="2400" dirty="0"/>
              <a:t> to pick you up if you </a:t>
            </a:r>
            <a:r>
              <a:rPr lang="sl-SI" sz="2400" dirty="0"/>
              <a:t> ______________  (not </a:t>
            </a:r>
            <a:r>
              <a:rPr lang="sl-SI" sz="2400" dirty="0" err="1"/>
              <a:t>phone</a:t>
            </a:r>
            <a:r>
              <a:rPr lang="sl-SI" sz="2400" dirty="0"/>
              <a:t>)</a:t>
            </a:r>
            <a:r>
              <a:rPr lang="en-GB" sz="2400" dirty="0"/>
              <a:t> her.</a:t>
            </a:r>
          </a:p>
          <a:p>
            <a:pPr marL="0" indent="0" fontAlgn="ctr">
              <a:buNone/>
            </a:pPr>
            <a:r>
              <a:rPr lang="en-GB" sz="2400" dirty="0"/>
              <a:t>I </a:t>
            </a:r>
            <a:r>
              <a:rPr lang="sl-SI" sz="2400" dirty="0"/>
              <a:t> ______________  (to </a:t>
            </a:r>
            <a:r>
              <a:rPr lang="sl-SI" sz="2400" dirty="0" err="1"/>
              <a:t>remember</a:t>
            </a:r>
            <a:r>
              <a:rPr lang="sl-SI" sz="2400" dirty="0"/>
              <a:t>)</a:t>
            </a:r>
            <a:r>
              <a:rPr lang="en-GB" sz="2400" dirty="0"/>
              <a:t> you if you </a:t>
            </a:r>
            <a:r>
              <a:rPr lang="sl-SI" sz="2400" dirty="0"/>
              <a:t> ______________  (to </a:t>
            </a:r>
            <a:r>
              <a:rPr lang="sl-SI" sz="2400" dirty="0" err="1"/>
              <a:t>give</a:t>
            </a:r>
            <a:r>
              <a:rPr lang="sl-SI" sz="2400" dirty="0"/>
              <a:t>)</a:t>
            </a:r>
            <a:r>
              <a:rPr lang="en-GB" sz="2400" dirty="0"/>
              <a:t> me a photo.</a:t>
            </a:r>
            <a:endParaRPr lang="sl-SI" sz="2400" dirty="0"/>
          </a:p>
          <a:p>
            <a:pPr marL="0" indent="0" fontAlgn="ctr">
              <a:buNone/>
            </a:pPr>
            <a:r>
              <a:rPr lang="en-GB" sz="2400" dirty="0"/>
              <a:t>If they </a:t>
            </a:r>
            <a:r>
              <a:rPr lang="sl-SI" sz="2400" dirty="0"/>
              <a:t> ______________ (not be) </a:t>
            </a:r>
            <a:r>
              <a:rPr lang="en-GB" sz="2400" dirty="0"/>
              <a:t>careful with the spelling of the new words, they  </a:t>
            </a:r>
            <a:r>
              <a:rPr lang="sl-SI" sz="2400" dirty="0"/>
              <a:t> ______________(not </a:t>
            </a:r>
            <a:r>
              <a:rPr lang="sl-SI" sz="2400" dirty="0" err="1"/>
              <a:t>get</a:t>
            </a:r>
            <a:r>
              <a:rPr lang="sl-SI" sz="2400" dirty="0"/>
              <a:t>)</a:t>
            </a:r>
            <a:r>
              <a:rPr lang="en-GB" sz="2400" dirty="0"/>
              <a:t> good mark.</a:t>
            </a:r>
          </a:p>
          <a:p>
            <a:pPr fontAlgn="ctr"/>
            <a:endParaRPr lang="en-GB" sz="2400" dirty="0"/>
          </a:p>
        </p:txBody>
      </p:sp>
      <p:sp>
        <p:nvSpPr>
          <p:cNvPr id="4" name="Rectangle 3"/>
          <p:cNvSpPr/>
          <p:nvPr/>
        </p:nvSpPr>
        <p:spPr>
          <a:xfrm>
            <a:off x="3036133" y="1406585"/>
            <a:ext cx="98456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l-SI" b="1" dirty="0"/>
              <a:t>WEARS</a:t>
            </a:r>
            <a:endParaRPr lang="en-GB" dirty="0"/>
          </a:p>
        </p:txBody>
      </p:sp>
      <p:sp>
        <p:nvSpPr>
          <p:cNvPr id="9" name="Rectangle 8"/>
          <p:cNvSpPr/>
          <p:nvPr/>
        </p:nvSpPr>
        <p:spPr>
          <a:xfrm>
            <a:off x="2539202" y="1817701"/>
            <a:ext cx="158729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l-SI" b="1" dirty="0"/>
              <a:t>WON‘T STAY</a:t>
            </a:r>
            <a:endParaRPr lang="en-GB" dirty="0"/>
          </a:p>
        </p:txBody>
      </p:sp>
      <p:sp>
        <p:nvSpPr>
          <p:cNvPr id="10" name="Rectangle 9"/>
          <p:cNvSpPr/>
          <p:nvPr/>
        </p:nvSpPr>
        <p:spPr>
          <a:xfrm>
            <a:off x="2373130" y="2268076"/>
            <a:ext cx="97975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l-SI" b="1" dirty="0"/>
              <a:t>TOUCH</a:t>
            </a:r>
            <a:endParaRPr lang="en-GB" dirty="0"/>
          </a:p>
        </p:txBody>
      </p:sp>
      <p:sp>
        <p:nvSpPr>
          <p:cNvPr id="11" name="Rectangle 10"/>
          <p:cNvSpPr/>
          <p:nvPr/>
        </p:nvSpPr>
        <p:spPr>
          <a:xfrm>
            <a:off x="8239529" y="2329689"/>
            <a:ext cx="195117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l-SI" b="1" dirty="0"/>
              <a:t>WON‘T SCREAM</a:t>
            </a:r>
            <a:endParaRPr lang="en-GB" dirty="0"/>
          </a:p>
        </p:txBody>
      </p:sp>
      <p:sp>
        <p:nvSpPr>
          <p:cNvPr id="12" name="Rectangle 11"/>
          <p:cNvSpPr/>
          <p:nvPr/>
        </p:nvSpPr>
        <p:spPr>
          <a:xfrm>
            <a:off x="2172755" y="3212343"/>
            <a:ext cx="172675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l-SI" b="1" dirty="0"/>
              <a:t>WILL FORGET</a:t>
            </a:r>
            <a:endParaRPr lang="en-GB" dirty="0"/>
          </a:p>
        </p:txBody>
      </p:sp>
      <p:sp>
        <p:nvSpPr>
          <p:cNvPr id="16" name="Rectangle 15"/>
          <p:cNvSpPr/>
          <p:nvPr/>
        </p:nvSpPr>
        <p:spPr>
          <a:xfrm>
            <a:off x="8107849" y="3199118"/>
            <a:ext cx="180369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l-SI" b="1" dirty="0"/>
              <a:t>DON‘T PHONE</a:t>
            </a:r>
            <a:endParaRPr lang="en-GB" dirty="0"/>
          </a:p>
        </p:txBody>
      </p:sp>
      <p:sp>
        <p:nvSpPr>
          <p:cNvPr id="17" name="Rectangle 16"/>
          <p:cNvSpPr/>
          <p:nvPr/>
        </p:nvSpPr>
        <p:spPr>
          <a:xfrm>
            <a:off x="1432970" y="4103911"/>
            <a:ext cx="209544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l-SI" b="1" dirty="0"/>
              <a:t>WILL REMEMBER</a:t>
            </a:r>
            <a:endParaRPr lang="en-GB" dirty="0"/>
          </a:p>
        </p:txBody>
      </p:sp>
      <p:sp>
        <p:nvSpPr>
          <p:cNvPr id="19" name="Rectangle 18"/>
          <p:cNvSpPr/>
          <p:nvPr/>
        </p:nvSpPr>
        <p:spPr>
          <a:xfrm>
            <a:off x="7423297" y="4103780"/>
            <a:ext cx="73609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l-SI" b="1" dirty="0"/>
              <a:t>GIVE</a:t>
            </a:r>
            <a:endParaRPr lang="en-GB" dirty="0"/>
          </a:p>
        </p:txBody>
      </p:sp>
      <p:sp>
        <p:nvSpPr>
          <p:cNvPr id="20" name="Rectangle 19"/>
          <p:cNvSpPr/>
          <p:nvPr/>
        </p:nvSpPr>
        <p:spPr>
          <a:xfrm>
            <a:off x="2870061" y="5004246"/>
            <a:ext cx="102944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l-SI" b="1" dirty="0"/>
              <a:t>AREN‘T</a:t>
            </a:r>
            <a:endParaRPr lang="en-GB" dirty="0"/>
          </a:p>
        </p:txBody>
      </p:sp>
      <p:sp>
        <p:nvSpPr>
          <p:cNvPr id="21" name="Rectangle 20"/>
          <p:cNvSpPr/>
          <p:nvPr/>
        </p:nvSpPr>
        <p:spPr>
          <a:xfrm>
            <a:off x="2539202" y="5429458"/>
            <a:ext cx="146706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l-SI" b="1" dirty="0"/>
              <a:t>WON‘T GET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884867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9" grpId="0"/>
      <p:bldP spid="10" grpId="0"/>
      <p:bldP spid="11" grpId="0"/>
      <p:bldP spid="12" grpId="0"/>
      <p:bldP spid="16" grpId="0"/>
      <p:bldP spid="17" grpId="0"/>
      <p:bldP spid="19" grpId="0"/>
      <p:bldP spid="20" grpId="0"/>
      <p:bldP spid="2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IF CLAUSES</a:t>
            </a:r>
            <a:r>
              <a:rPr lang="sl-SI" dirty="0"/>
              <a:t> – TYPE 2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51678" y="1393902"/>
            <a:ext cx="10178322" cy="490529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sl-SI" dirty="0">
                <a:sym typeface="Wingdings" panose="05000000000000000000" pitchFamily="2" charset="2"/>
              </a:rPr>
              <a:t>FORM</a:t>
            </a:r>
          </a:p>
          <a:p>
            <a:r>
              <a:rPr lang="sl-SI" dirty="0">
                <a:sym typeface="Wingdings" panose="05000000000000000000" pitchFamily="2" charset="2"/>
              </a:rPr>
              <a:t>IF + past </a:t>
            </a:r>
            <a:r>
              <a:rPr lang="sl-SI" dirty="0" err="1">
                <a:sym typeface="Wingdings" panose="05000000000000000000" pitchFamily="2" charset="2"/>
              </a:rPr>
              <a:t>simple</a:t>
            </a:r>
            <a:r>
              <a:rPr lang="sl-SI" dirty="0">
                <a:sym typeface="Wingdings" panose="05000000000000000000" pitchFamily="2" charset="2"/>
              </a:rPr>
              <a:t>, </a:t>
            </a:r>
            <a:r>
              <a:rPr lang="sl-SI" dirty="0" err="1">
                <a:sym typeface="Wingdings" panose="05000000000000000000" pitchFamily="2" charset="2"/>
              </a:rPr>
              <a:t>would</a:t>
            </a:r>
            <a:r>
              <a:rPr lang="sl-SI" dirty="0">
                <a:sym typeface="Wingdings" panose="05000000000000000000" pitchFamily="2" charset="2"/>
              </a:rPr>
              <a:t> + infinitive</a:t>
            </a:r>
          </a:p>
          <a:p>
            <a:pPr marL="0" indent="0">
              <a:buNone/>
            </a:pPr>
            <a:endParaRPr lang="sl-SI" dirty="0"/>
          </a:p>
          <a:p>
            <a:pPr marL="0" indent="0">
              <a:buNone/>
            </a:pPr>
            <a:r>
              <a:rPr lang="sl-SI" dirty="0"/>
              <a:t>USE</a:t>
            </a:r>
          </a:p>
          <a:p>
            <a:pPr marL="0" indent="0">
              <a:buNone/>
            </a:pPr>
            <a:r>
              <a:rPr lang="sl-SI" dirty="0"/>
              <a:t>1. Ko govorimo o stvareh, ki se po vsej verjetnosti NE BODO zgodile v prihodnosti (obstaja zelo mala verjetnost)</a:t>
            </a:r>
            <a:r>
              <a:rPr lang="sl-SI" dirty="0">
                <a:sym typeface="Wingdings" panose="05000000000000000000" pitchFamily="2" charset="2"/>
              </a:rPr>
              <a:t> NERESNIČNA/HIPOTETIČNA PRIHODNOST</a:t>
            </a:r>
          </a:p>
          <a:p>
            <a:pPr marL="0" indent="0">
              <a:buNone/>
            </a:pPr>
            <a:endParaRPr lang="sl-SI" dirty="0">
              <a:sym typeface="Wingdings" panose="05000000000000000000" pitchFamily="2" charset="2"/>
            </a:endParaRPr>
          </a:p>
          <a:p>
            <a:pPr marL="0" lvl="0" indent="0">
              <a:buNone/>
            </a:pPr>
            <a:r>
              <a:rPr lang="sl-SI" dirty="0" err="1"/>
              <a:t>If</a:t>
            </a:r>
            <a:r>
              <a:rPr lang="sl-SI" dirty="0"/>
              <a:t> I </a:t>
            </a:r>
            <a:r>
              <a:rPr lang="sl-SI" b="1" dirty="0" err="1"/>
              <a:t>won</a:t>
            </a:r>
            <a:r>
              <a:rPr lang="sl-SI" dirty="0"/>
              <a:t> </a:t>
            </a:r>
            <a:r>
              <a:rPr lang="sl-SI" dirty="0" err="1"/>
              <a:t>the</a:t>
            </a:r>
            <a:r>
              <a:rPr lang="sl-SI" dirty="0"/>
              <a:t> </a:t>
            </a:r>
            <a:r>
              <a:rPr lang="sl-SI" dirty="0" err="1"/>
              <a:t>lottery</a:t>
            </a:r>
            <a:r>
              <a:rPr lang="sl-SI" dirty="0"/>
              <a:t>, I </a:t>
            </a:r>
            <a:r>
              <a:rPr lang="sl-SI" b="1" dirty="0" err="1"/>
              <a:t>would</a:t>
            </a:r>
            <a:r>
              <a:rPr lang="sl-SI" b="1" dirty="0"/>
              <a:t> </a:t>
            </a:r>
            <a:r>
              <a:rPr lang="sl-SI" b="1" dirty="0" err="1"/>
              <a:t>buy</a:t>
            </a:r>
            <a:r>
              <a:rPr lang="sl-SI" dirty="0"/>
              <a:t> a big </a:t>
            </a:r>
            <a:r>
              <a:rPr lang="sl-SI" dirty="0" err="1"/>
              <a:t>house</a:t>
            </a:r>
            <a:r>
              <a:rPr lang="sl-SI" dirty="0"/>
              <a:t>.(I </a:t>
            </a:r>
            <a:r>
              <a:rPr lang="sl-SI" dirty="0" err="1"/>
              <a:t>probably</a:t>
            </a:r>
            <a:r>
              <a:rPr lang="sl-SI" dirty="0"/>
              <a:t> </a:t>
            </a:r>
            <a:r>
              <a:rPr lang="sl-SI" dirty="0" err="1"/>
              <a:t>won't</a:t>
            </a:r>
            <a:r>
              <a:rPr lang="sl-SI" dirty="0"/>
              <a:t> </a:t>
            </a:r>
            <a:r>
              <a:rPr lang="sl-SI" dirty="0" err="1"/>
              <a:t>win</a:t>
            </a:r>
            <a:r>
              <a:rPr lang="sl-SI" dirty="0"/>
              <a:t> </a:t>
            </a:r>
            <a:r>
              <a:rPr lang="sl-SI" dirty="0" err="1"/>
              <a:t>the</a:t>
            </a:r>
            <a:r>
              <a:rPr lang="sl-SI" dirty="0"/>
              <a:t> </a:t>
            </a:r>
            <a:r>
              <a:rPr lang="sl-SI" dirty="0" err="1"/>
              <a:t>lottery</a:t>
            </a:r>
            <a:r>
              <a:rPr lang="sl-SI" dirty="0"/>
              <a:t>)</a:t>
            </a:r>
            <a:br>
              <a:rPr lang="sl-SI" dirty="0"/>
            </a:br>
            <a:r>
              <a:rPr lang="sl-SI" dirty="0" err="1"/>
              <a:t>If</a:t>
            </a:r>
            <a:r>
              <a:rPr lang="sl-SI" dirty="0"/>
              <a:t> I </a:t>
            </a:r>
            <a:r>
              <a:rPr lang="sl-SI" b="1" dirty="0"/>
              <a:t>met</a:t>
            </a:r>
            <a:r>
              <a:rPr lang="sl-SI" dirty="0"/>
              <a:t> </a:t>
            </a:r>
            <a:r>
              <a:rPr lang="sl-SI" dirty="0" err="1"/>
              <a:t>the</a:t>
            </a:r>
            <a:r>
              <a:rPr lang="sl-SI" dirty="0"/>
              <a:t> </a:t>
            </a:r>
            <a:r>
              <a:rPr lang="sl-SI" dirty="0" err="1"/>
              <a:t>Queen</a:t>
            </a:r>
            <a:r>
              <a:rPr lang="sl-SI" dirty="0"/>
              <a:t> </a:t>
            </a:r>
            <a:r>
              <a:rPr lang="sl-SI" dirty="0" err="1"/>
              <a:t>of</a:t>
            </a:r>
            <a:r>
              <a:rPr lang="sl-SI" dirty="0"/>
              <a:t> </a:t>
            </a:r>
            <a:r>
              <a:rPr lang="sl-SI" dirty="0" err="1"/>
              <a:t>England</a:t>
            </a:r>
            <a:r>
              <a:rPr lang="sl-SI" dirty="0"/>
              <a:t>, I </a:t>
            </a:r>
            <a:r>
              <a:rPr lang="sl-SI" b="1" dirty="0" err="1"/>
              <a:t>would</a:t>
            </a:r>
            <a:r>
              <a:rPr lang="sl-SI" b="1" dirty="0"/>
              <a:t> </a:t>
            </a:r>
            <a:r>
              <a:rPr lang="sl-SI" b="1" dirty="0" err="1"/>
              <a:t>say</a:t>
            </a:r>
            <a:r>
              <a:rPr lang="sl-SI" dirty="0"/>
              <a:t> </a:t>
            </a:r>
            <a:r>
              <a:rPr lang="sl-SI" dirty="0" err="1"/>
              <a:t>hello</a:t>
            </a:r>
            <a:r>
              <a:rPr lang="sl-SI" dirty="0"/>
              <a:t>.</a:t>
            </a:r>
            <a:br>
              <a:rPr lang="sl-SI" dirty="0"/>
            </a:br>
            <a:r>
              <a:rPr lang="sl-SI" dirty="0" err="1"/>
              <a:t>She</a:t>
            </a:r>
            <a:r>
              <a:rPr lang="sl-SI" dirty="0"/>
              <a:t> </a:t>
            </a:r>
            <a:r>
              <a:rPr lang="sl-SI" b="1" dirty="0" err="1"/>
              <a:t>would</a:t>
            </a:r>
            <a:r>
              <a:rPr lang="sl-SI" b="1" dirty="0"/>
              <a:t> </a:t>
            </a:r>
            <a:r>
              <a:rPr lang="sl-SI" b="1" dirty="0" err="1"/>
              <a:t>travel</a:t>
            </a:r>
            <a:r>
              <a:rPr lang="sl-SI" dirty="0"/>
              <a:t> </a:t>
            </a:r>
            <a:r>
              <a:rPr lang="sl-SI" dirty="0" err="1"/>
              <a:t>all</a:t>
            </a:r>
            <a:r>
              <a:rPr lang="sl-SI" dirty="0"/>
              <a:t> </a:t>
            </a:r>
            <a:r>
              <a:rPr lang="sl-SI" dirty="0" err="1"/>
              <a:t>over</a:t>
            </a:r>
            <a:r>
              <a:rPr lang="sl-SI" dirty="0"/>
              <a:t> </a:t>
            </a:r>
            <a:r>
              <a:rPr lang="sl-SI" dirty="0" err="1"/>
              <a:t>the</a:t>
            </a:r>
            <a:r>
              <a:rPr lang="sl-SI" dirty="0"/>
              <a:t> </a:t>
            </a:r>
            <a:r>
              <a:rPr lang="sl-SI" dirty="0" err="1"/>
              <a:t>world</a:t>
            </a:r>
            <a:r>
              <a:rPr lang="sl-SI" dirty="0"/>
              <a:t> </a:t>
            </a:r>
            <a:r>
              <a:rPr lang="sl-SI" dirty="0" err="1"/>
              <a:t>if</a:t>
            </a:r>
            <a:r>
              <a:rPr lang="sl-SI" dirty="0"/>
              <a:t> </a:t>
            </a:r>
            <a:r>
              <a:rPr lang="sl-SI" dirty="0" err="1"/>
              <a:t>she</a:t>
            </a:r>
            <a:r>
              <a:rPr lang="sl-SI" dirty="0"/>
              <a:t> </a:t>
            </a:r>
            <a:r>
              <a:rPr lang="sl-SI" b="1" dirty="0" err="1"/>
              <a:t>were</a:t>
            </a:r>
            <a:r>
              <a:rPr lang="sl-SI" dirty="0"/>
              <a:t> </a:t>
            </a:r>
            <a:r>
              <a:rPr lang="sl-SI" dirty="0" err="1"/>
              <a:t>rich</a:t>
            </a:r>
            <a:r>
              <a:rPr lang="sl-SI" dirty="0"/>
              <a:t>.</a:t>
            </a:r>
            <a:br>
              <a:rPr lang="sl-SI" dirty="0"/>
            </a:br>
            <a:r>
              <a:rPr lang="sl-SI" dirty="0" err="1"/>
              <a:t>She</a:t>
            </a:r>
            <a:r>
              <a:rPr lang="sl-SI" dirty="0"/>
              <a:t> </a:t>
            </a:r>
            <a:r>
              <a:rPr lang="sl-SI" b="1" dirty="0" err="1"/>
              <a:t>would</a:t>
            </a:r>
            <a:r>
              <a:rPr lang="sl-SI" b="1" dirty="0"/>
              <a:t> </a:t>
            </a:r>
            <a:r>
              <a:rPr lang="sl-SI" b="1" dirty="0" err="1"/>
              <a:t>pass</a:t>
            </a:r>
            <a:r>
              <a:rPr lang="sl-SI" dirty="0"/>
              <a:t> </a:t>
            </a:r>
            <a:r>
              <a:rPr lang="sl-SI" dirty="0" err="1"/>
              <a:t>the</a:t>
            </a:r>
            <a:r>
              <a:rPr lang="sl-SI" dirty="0"/>
              <a:t> </a:t>
            </a:r>
            <a:r>
              <a:rPr lang="sl-SI" dirty="0" err="1"/>
              <a:t>exam</a:t>
            </a:r>
            <a:r>
              <a:rPr lang="sl-SI" dirty="0"/>
              <a:t> </a:t>
            </a:r>
            <a:r>
              <a:rPr lang="sl-SI" dirty="0" err="1"/>
              <a:t>if</a:t>
            </a:r>
            <a:r>
              <a:rPr lang="sl-SI" dirty="0"/>
              <a:t> </a:t>
            </a:r>
            <a:r>
              <a:rPr lang="sl-SI" dirty="0" err="1"/>
              <a:t>she</a:t>
            </a:r>
            <a:r>
              <a:rPr lang="sl-SI" dirty="0"/>
              <a:t> </a:t>
            </a:r>
            <a:r>
              <a:rPr lang="sl-SI" dirty="0" err="1"/>
              <a:t>ever</a:t>
            </a:r>
            <a:r>
              <a:rPr lang="sl-SI" dirty="0"/>
              <a:t> </a:t>
            </a:r>
            <a:r>
              <a:rPr lang="sl-SI" b="1" dirty="0" err="1"/>
              <a:t>studied</a:t>
            </a:r>
            <a:r>
              <a:rPr lang="sl-SI" dirty="0"/>
              <a:t>.(</a:t>
            </a:r>
            <a:r>
              <a:rPr lang="sl-SI" dirty="0" err="1"/>
              <a:t>She</a:t>
            </a:r>
            <a:r>
              <a:rPr lang="sl-SI" dirty="0"/>
              <a:t> never </a:t>
            </a:r>
            <a:r>
              <a:rPr lang="sl-SI" dirty="0" err="1"/>
              <a:t>studies</a:t>
            </a:r>
            <a:r>
              <a:rPr lang="sl-SI" dirty="0"/>
              <a:t>, so </a:t>
            </a:r>
            <a:r>
              <a:rPr lang="sl-SI" dirty="0" err="1"/>
              <a:t>this</a:t>
            </a:r>
            <a:r>
              <a:rPr lang="sl-SI" dirty="0"/>
              <a:t> </a:t>
            </a:r>
            <a:r>
              <a:rPr lang="sl-SI" dirty="0" err="1"/>
              <a:t>won't</a:t>
            </a:r>
            <a:r>
              <a:rPr lang="sl-SI" dirty="0"/>
              <a:t> </a:t>
            </a:r>
            <a:r>
              <a:rPr lang="sl-SI" dirty="0" err="1"/>
              <a:t>happen</a:t>
            </a:r>
            <a:r>
              <a:rPr lang="sl-SI" dirty="0"/>
              <a:t>)</a:t>
            </a:r>
            <a:endParaRPr lang="en-GB" dirty="0"/>
          </a:p>
          <a:p>
            <a:endParaRPr lang="sl-SI" dirty="0">
              <a:sym typeface="Wingdings" panose="05000000000000000000" pitchFamily="2" charset="2"/>
            </a:endParaRPr>
          </a:p>
          <a:p>
            <a:endParaRPr lang="sl-SI" dirty="0">
              <a:sym typeface="Wingdings" panose="05000000000000000000" pitchFamily="2" charset="2"/>
            </a:endParaRPr>
          </a:p>
          <a:p>
            <a:endParaRPr lang="sl-SI" dirty="0"/>
          </a:p>
          <a:p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277046311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IF CLAUSES</a:t>
            </a:r>
            <a:r>
              <a:rPr lang="sl-SI" dirty="0"/>
              <a:t> – TYPE 2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51678" y="1393902"/>
            <a:ext cx="10178322" cy="490529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sl-SI" dirty="0"/>
              <a:t>USE</a:t>
            </a:r>
          </a:p>
          <a:p>
            <a:pPr marL="0" indent="0">
              <a:buNone/>
            </a:pPr>
            <a:r>
              <a:rPr lang="sl-SI" dirty="0"/>
              <a:t>2. Ko govorimo o stvareh v sedanjosti, ki so nemogoče, neresnične </a:t>
            </a:r>
            <a:r>
              <a:rPr lang="sl-SI" dirty="0">
                <a:sym typeface="Wingdings" panose="05000000000000000000" pitchFamily="2" charset="2"/>
              </a:rPr>
              <a:t> NERESNIČNA/HIPOTETIČNA SEDANJOST</a:t>
            </a:r>
          </a:p>
          <a:p>
            <a:pPr marL="0" indent="0">
              <a:buNone/>
            </a:pPr>
            <a:endParaRPr lang="sl-SI" dirty="0">
              <a:sym typeface="Wingdings" panose="05000000000000000000" pitchFamily="2" charset="2"/>
            </a:endParaRPr>
          </a:p>
          <a:p>
            <a:pPr marL="0" lvl="0" indent="0">
              <a:buNone/>
            </a:pPr>
            <a:r>
              <a:rPr lang="sl-SI" dirty="0" err="1"/>
              <a:t>If</a:t>
            </a:r>
            <a:r>
              <a:rPr lang="sl-SI" dirty="0"/>
              <a:t> I </a:t>
            </a:r>
            <a:r>
              <a:rPr lang="sl-SI" b="1" dirty="0" err="1"/>
              <a:t>had</a:t>
            </a:r>
            <a:r>
              <a:rPr lang="sl-SI" dirty="0"/>
              <a:t> his </a:t>
            </a:r>
            <a:r>
              <a:rPr lang="sl-SI" dirty="0" err="1"/>
              <a:t>number</a:t>
            </a:r>
            <a:r>
              <a:rPr lang="sl-SI" dirty="0"/>
              <a:t>, I </a:t>
            </a:r>
            <a:r>
              <a:rPr lang="sl-SI" b="1" dirty="0" err="1"/>
              <a:t>would</a:t>
            </a:r>
            <a:r>
              <a:rPr lang="sl-SI" b="1" dirty="0"/>
              <a:t> </a:t>
            </a:r>
            <a:r>
              <a:rPr lang="sl-SI" b="1" dirty="0" err="1"/>
              <a:t>call</a:t>
            </a:r>
            <a:r>
              <a:rPr lang="sl-SI" dirty="0"/>
              <a:t> </a:t>
            </a:r>
            <a:r>
              <a:rPr lang="sl-SI" dirty="0" err="1"/>
              <a:t>him</a:t>
            </a:r>
            <a:r>
              <a:rPr lang="sl-SI" dirty="0"/>
              <a:t>. (I </a:t>
            </a:r>
            <a:r>
              <a:rPr lang="sl-SI" dirty="0" err="1"/>
              <a:t>don't</a:t>
            </a:r>
            <a:r>
              <a:rPr lang="sl-SI" dirty="0"/>
              <a:t> </a:t>
            </a:r>
            <a:r>
              <a:rPr lang="sl-SI" dirty="0" err="1"/>
              <a:t>have</a:t>
            </a:r>
            <a:r>
              <a:rPr lang="sl-SI" dirty="0"/>
              <a:t> his </a:t>
            </a:r>
            <a:r>
              <a:rPr lang="sl-SI" dirty="0" err="1"/>
              <a:t>number</a:t>
            </a:r>
            <a:r>
              <a:rPr lang="sl-SI" dirty="0"/>
              <a:t> </a:t>
            </a:r>
            <a:r>
              <a:rPr lang="sl-SI" dirty="0" err="1"/>
              <a:t>now</a:t>
            </a:r>
            <a:r>
              <a:rPr lang="sl-SI" dirty="0"/>
              <a:t>, so </a:t>
            </a:r>
            <a:r>
              <a:rPr lang="sl-SI" dirty="0" err="1"/>
              <a:t>it's</a:t>
            </a:r>
            <a:r>
              <a:rPr lang="sl-SI" dirty="0"/>
              <a:t> </a:t>
            </a:r>
            <a:r>
              <a:rPr lang="sl-SI" dirty="0" err="1"/>
              <a:t>impossible</a:t>
            </a:r>
            <a:r>
              <a:rPr lang="sl-SI" dirty="0"/>
              <a:t> </a:t>
            </a:r>
            <a:r>
              <a:rPr lang="sl-SI" dirty="0" err="1"/>
              <a:t>for</a:t>
            </a:r>
            <a:r>
              <a:rPr lang="sl-SI" dirty="0"/>
              <a:t> me to </a:t>
            </a:r>
            <a:r>
              <a:rPr lang="sl-SI" dirty="0" err="1"/>
              <a:t>call</a:t>
            </a:r>
            <a:r>
              <a:rPr lang="sl-SI" dirty="0"/>
              <a:t> </a:t>
            </a:r>
            <a:r>
              <a:rPr lang="sl-SI" dirty="0" err="1"/>
              <a:t>him</a:t>
            </a:r>
            <a:r>
              <a:rPr lang="sl-SI" dirty="0"/>
              <a:t>).</a:t>
            </a:r>
            <a:br>
              <a:rPr lang="sl-SI" dirty="0"/>
            </a:br>
            <a:r>
              <a:rPr lang="sl-SI" dirty="0" err="1"/>
              <a:t>If</a:t>
            </a:r>
            <a:r>
              <a:rPr lang="sl-SI" dirty="0"/>
              <a:t> I </a:t>
            </a:r>
            <a:r>
              <a:rPr lang="sl-SI" b="1" dirty="0" err="1"/>
              <a:t>were</a:t>
            </a:r>
            <a:r>
              <a:rPr lang="sl-SI" dirty="0"/>
              <a:t> </a:t>
            </a:r>
            <a:r>
              <a:rPr lang="sl-SI" dirty="0" err="1"/>
              <a:t>you</a:t>
            </a:r>
            <a:r>
              <a:rPr lang="sl-SI" dirty="0"/>
              <a:t>, I </a:t>
            </a:r>
            <a:r>
              <a:rPr lang="sl-SI" b="1" dirty="0" err="1"/>
              <a:t>wouldn't</a:t>
            </a:r>
            <a:r>
              <a:rPr lang="sl-SI" b="1" dirty="0"/>
              <a:t> go</a:t>
            </a:r>
            <a:r>
              <a:rPr lang="sl-SI" dirty="0"/>
              <a:t> out </a:t>
            </a:r>
            <a:r>
              <a:rPr lang="sl-SI" dirty="0" err="1"/>
              <a:t>with</a:t>
            </a:r>
            <a:r>
              <a:rPr lang="sl-SI" dirty="0"/>
              <a:t> </a:t>
            </a:r>
            <a:r>
              <a:rPr lang="sl-SI" dirty="0" err="1"/>
              <a:t>that</a:t>
            </a:r>
            <a:r>
              <a:rPr lang="sl-SI" dirty="0"/>
              <a:t> man.</a:t>
            </a:r>
            <a:br>
              <a:rPr lang="sl-SI" dirty="0"/>
            </a:br>
            <a:r>
              <a:rPr lang="sl-SI" dirty="0" err="1"/>
              <a:t>If</a:t>
            </a:r>
            <a:r>
              <a:rPr lang="sl-SI" dirty="0"/>
              <a:t> I </a:t>
            </a:r>
            <a:r>
              <a:rPr lang="sl-SI" b="1" dirty="0" err="1"/>
              <a:t>weren‘t</a:t>
            </a:r>
            <a:r>
              <a:rPr lang="sl-SI" dirty="0"/>
              <a:t> </a:t>
            </a:r>
            <a:r>
              <a:rPr lang="sl-SI" dirty="0" err="1"/>
              <a:t>busy</a:t>
            </a:r>
            <a:r>
              <a:rPr lang="sl-SI" dirty="0"/>
              <a:t>, I </a:t>
            </a:r>
            <a:r>
              <a:rPr lang="sl-SI" b="1" dirty="0" err="1"/>
              <a:t>would</a:t>
            </a:r>
            <a:r>
              <a:rPr lang="sl-SI" b="1" dirty="0"/>
              <a:t> </a:t>
            </a:r>
            <a:r>
              <a:rPr lang="sl-SI" b="1" dirty="0" err="1"/>
              <a:t>help</a:t>
            </a:r>
            <a:r>
              <a:rPr lang="sl-SI" b="1" dirty="0"/>
              <a:t> </a:t>
            </a:r>
            <a:r>
              <a:rPr lang="sl-SI" dirty="0" err="1"/>
              <a:t>you</a:t>
            </a:r>
            <a:r>
              <a:rPr lang="sl-SI" dirty="0"/>
              <a:t>.</a:t>
            </a:r>
            <a:br>
              <a:rPr lang="sl-SI" dirty="0"/>
            </a:br>
            <a:r>
              <a:rPr lang="sl-SI" dirty="0" err="1"/>
              <a:t>If</a:t>
            </a:r>
            <a:r>
              <a:rPr lang="sl-SI" dirty="0"/>
              <a:t> he </a:t>
            </a:r>
            <a:r>
              <a:rPr lang="sl-SI" b="1" dirty="0" err="1"/>
              <a:t>were</a:t>
            </a:r>
            <a:r>
              <a:rPr lang="sl-SI" dirty="0"/>
              <a:t> </a:t>
            </a:r>
            <a:r>
              <a:rPr lang="sl-SI" dirty="0" err="1"/>
              <a:t>rich</a:t>
            </a:r>
            <a:r>
              <a:rPr lang="sl-SI" dirty="0"/>
              <a:t>, he </a:t>
            </a:r>
            <a:r>
              <a:rPr lang="sl-SI" b="1" dirty="0" err="1"/>
              <a:t>would</a:t>
            </a:r>
            <a:r>
              <a:rPr lang="sl-SI" b="1" dirty="0"/>
              <a:t> take</a:t>
            </a:r>
            <a:r>
              <a:rPr lang="sl-SI" dirty="0"/>
              <a:t> me to </a:t>
            </a:r>
            <a:r>
              <a:rPr lang="sl-SI" dirty="0" err="1"/>
              <a:t>Hawaii</a:t>
            </a:r>
            <a:r>
              <a:rPr lang="sl-SI" dirty="0"/>
              <a:t>.</a:t>
            </a:r>
            <a:br>
              <a:rPr lang="sl-SI" dirty="0"/>
            </a:br>
            <a:r>
              <a:rPr lang="sl-SI" dirty="0" err="1"/>
              <a:t>If</a:t>
            </a:r>
            <a:r>
              <a:rPr lang="sl-SI" dirty="0"/>
              <a:t> </a:t>
            </a:r>
            <a:r>
              <a:rPr lang="sl-SI" dirty="0" err="1"/>
              <a:t>they</a:t>
            </a:r>
            <a:r>
              <a:rPr lang="sl-SI" dirty="0"/>
              <a:t> </a:t>
            </a:r>
            <a:r>
              <a:rPr lang="sl-SI" b="1" dirty="0" err="1"/>
              <a:t>weren‘t</a:t>
            </a:r>
            <a:r>
              <a:rPr lang="sl-SI" dirty="0"/>
              <a:t> so </a:t>
            </a:r>
            <a:r>
              <a:rPr lang="sl-SI" dirty="0" err="1"/>
              <a:t>annoying</a:t>
            </a:r>
            <a:r>
              <a:rPr lang="sl-SI" dirty="0"/>
              <a:t>, I </a:t>
            </a:r>
            <a:r>
              <a:rPr lang="sl-SI" b="1" dirty="0" err="1"/>
              <a:t>would</a:t>
            </a:r>
            <a:r>
              <a:rPr lang="sl-SI" dirty="0"/>
              <a:t> </a:t>
            </a:r>
            <a:r>
              <a:rPr lang="sl-SI" b="1" dirty="0" err="1"/>
              <a:t>hang</a:t>
            </a:r>
            <a:r>
              <a:rPr lang="sl-SI" b="1" dirty="0"/>
              <a:t> out</a:t>
            </a:r>
            <a:r>
              <a:rPr lang="sl-SI" dirty="0"/>
              <a:t> </a:t>
            </a:r>
            <a:r>
              <a:rPr lang="sl-SI" dirty="0" err="1"/>
              <a:t>with</a:t>
            </a:r>
            <a:r>
              <a:rPr lang="sl-SI" dirty="0"/>
              <a:t> </a:t>
            </a:r>
            <a:r>
              <a:rPr lang="sl-SI" dirty="0" err="1"/>
              <a:t>them</a:t>
            </a:r>
            <a:r>
              <a:rPr lang="sl-SI" dirty="0"/>
              <a:t> more.</a:t>
            </a:r>
            <a:endParaRPr lang="en-GB" dirty="0"/>
          </a:p>
          <a:p>
            <a:endParaRPr lang="sl-SI" dirty="0">
              <a:sym typeface="Wingdings" panose="05000000000000000000" pitchFamily="2" charset="2"/>
            </a:endParaRPr>
          </a:p>
          <a:p>
            <a:endParaRPr lang="sl-SI" dirty="0">
              <a:sym typeface="Wingdings" panose="05000000000000000000" pitchFamily="2" charset="2"/>
            </a:endParaRPr>
          </a:p>
          <a:p>
            <a:endParaRPr lang="sl-SI" dirty="0"/>
          </a:p>
          <a:p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84643472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/>
              <a:t>IF CLAUSES TYPE 2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51678" y="1360449"/>
            <a:ext cx="10178322" cy="4519143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sl-SI" dirty="0"/>
              <a:t>Če bi bila bogata, bi si kupila veliko hišo.</a:t>
            </a:r>
          </a:p>
          <a:p>
            <a:pPr marL="0" indent="0">
              <a:buNone/>
            </a:pPr>
            <a:endParaRPr lang="sl-SI" dirty="0"/>
          </a:p>
          <a:p>
            <a:pPr marL="0" indent="0">
              <a:buNone/>
            </a:pPr>
            <a:r>
              <a:rPr lang="sl-SI" dirty="0"/>
              <a:t>Če bi prižgala luči, bi videla boljše.</a:t>
            </a:r>
          </a:p>
          <a:p>
            <a:pPr marL="0" indent="0">
              <a:buNone/>
            </a:pPr>
            <a:endParaRPr lang="sl-SI" dirty="0"/>
          </a:p>
          <a:p>
            <a:pPr marL="0" indent="0">
              <a:buNone/>
            </a:pPr>
            <a:r>
              <a:rPr lang="sl-SI" dirty="0"/>
              <a:t>Če ne bi bila tako utrujena, bi danes šla ven.</a:t>
            </a:r>
          </a:p>
          <a:p>
            <a:pPr marL="0" indent="0">
              <a:buNone/>
            </a:pPr>
            <a:endParaRPr lang="sl-SI" dirty="0"/>
          </a:p>
          <a:p>
            <a:pPr marL="0" indent="0">
              <a:buNone/>
            </a:pPr>
            <a:r>
              <a:rPr lang="sl-SI" dirty="0"/>
              <a:t>Če bi delali več, bi imeli manj časa.</a:t>
            </a:r>
          </a:p>
          <a:p>
            <a:pPr marL="0" indent="0">
              <a:buNone/>
            </a:pPr>
            <a:endParaRPr lang="sl-SI" dirty="0"/>
          </a:p>
          <a:p>
            <a:pPr marL="0" indent="0">
              <a:buNone/>
            </a:pPr>
            <a:r>
              <a:rPr lang="sl-SI" dirty="0"/>
              <a:t>Če ne bi šla jutri na potovanje, bi danes zagotovo prišla na tvojo zabavo.</a:t>
            </a:r>
          </a:p>
          <a:p>
            <a:pPr marL="0" indent="0">
              <a:buNone/>
            </a:pPr>
            <a:endParaRPr lang="sl-SI" dirty="0"/>
          </a:p>
          <a:p>
            <a:pPr marL="0" indent="0">
              <a:buNone/>
            </a:pPr>
            <a:r>
              <a:rPr lang="sl-SI" dirty="0"/>
              <a:t>Če bi poznal skupino, bi bil bolj navdušena glede koncerta.</a:t>
            </a:r>
          </a:p>
        </p:txBody>
      </p:sp>
      <p:sp>
        <p:nvSpPr>
          <p:cNvPr id="4" name="Rectangle 3"/>
          <p:cNvSpPr/>
          <p:nvPr/>
        </p:nvSpPr>
        <p:spPr>
          <a:xfrm>
            <a:off x="1251677" y="1784195"/>
            <a:ext cx="639805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l-SI" b="1" dirty="0" err="1"/>
              <a:t>If</a:t>
            </a:r>
            <a:r>
              <a:rPr lang="sl-SI" b="1" dirty="0"/>
              <a:t> I </a:t>
            </a:r>
            <a:r>
              <a:rPr lang="sl-SI" b="1" dirty="0" err="1"/>
              <a:t>were</a:t>
            </a:r>
            <a:r>
              <a:rPr lang="sl-SI" b="1" dirty="0"/>
              <a:t> </a:t>
            </a:r>
            <a:r>
              <a:rPr lang="sl-SI" b="1" dirty="0" err="1"/>
              <a:t>rich</a:t>
            </a:r>
            <a:r>
              <a:rPr lang="sl-SI" b="1" dirty="0"/>
              <a:t>, I </a:t>
            </a:r>
            <a:r>
              <a:rPr lang="sl-SI" b="1" dirty="0" err="1"/>
              <a:t>would</a:t>
            </a:r>
            <a:r>
              <a:rPr lang="sl-SI" b="1" dirty="0"/>
              <a:t> </a:t>
            </a:r>
            <a:r>
              <a:rPr lang="sl-SI" b="1" dirty="0" err="1"/>
              <a:t>buy</a:t>
            </a:r>
            <a:r>
              <a:rPr lang="sl-SI" b="1" dirty="0"/>
              <a:t> </a:t>
            </a:r>
            <a:r>
              <a:rPr lang="sl-SI" b="1" dirty="0" err="1"/>
              <a:t>myself</a:t>
            </a:r>
            <a:r>
              <a:rPr lang="sl-SI" b="1" dirty="0"/>
              <a:t> a big </a:t>
            </a:r>
            <a:r>
              <a:rPr lang="sl-SI" b="1" dirty="0" err="1"/>
              <a:t>house</a:t>
            </a:r>
            <a:r>
              <a:rPr lang="sl-SI" b="1" dirty="0"/>
              <a:t>.</a:t>
            </a:r>
            <a:endParaRPr lang="en-GB" dirty="0"/>
          </a:p>
        </p:txBody>
      </p:sp>
      <p:sp>
        <p:nvSpPr>
          <p:cNvPr id="5" name="Rectangle 4"/>
          <p:cNvSpPr/>
          <p:nvPr/>
        </p:nvSpPr>
        <p:spPr>
          <a:xfrm>
            <a:off x="1251677" y="2577273"/>
            <a:ext cx="639805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l-SI" b="1" dirty="0" err="1"/>
              <a:t>If</a:t>
            </a:r>
            <a:r>
              <a:rPr lang="sl-SI" b="1" dirty="0"/>
              <a:t> </a:t>
            </a:r>
            <a:r>
              <a:rPr lang="sl-SI" b="1" dirty="0" err="1"/>
              <a:t>you</a:t>
            </a:r>
            <a:r>
              <a:rPr lang="sl-SI" b="1" dirty="0"/>
              <a:t> </a:t>
            </a:r>
            <a:r>
              <a:rPr lang="sl-SI" b="1" dirty="0" err="1"/>
              <a:t>turned</a:t>
            </a:r>
            <a:r>
              <a:rPr lang="sl-SI" b="1" dirty="0"/>
              <a:t> on </a:t>
            </a:r>
            <a:r>
              <a:rPr lang="sl-SI" b="1" dirty="0" err="1"/>
              <a:t>the</a:t>
            </a:r>
            <a:r>
              <a:rPr lang="sl-SI" b="1" dirty="0"/>
              <a:t> </a:t>
            </a:r>
            <a:r>
              <a:rPr lang="sl-SI" b="1" dirty="0" err="1"/>
              <a:t>lights</a:t>
            </a:r>
            <a:r>
              <a:rPr lang="sl-SI" b="1" dirty="0"/>
              <a:t>, </a:t>
            </a:r>
            <a:r>
              <a:rPr lang="sl-SI" b="1" dirty="0" err="1"/>
              <a:t>you</a:t>
            </a:r>
            <a:r>
              <a:rPr lang="sl-SI" b="1" dirty="0"/>
              <a:t> </a:t>
            </a:r>
            <a:r>
              <a:rPr lang="sl-SI" b="1" dirty="0" err="1"/>
              <a:t>would</a:t>
            </a:r>
            <a:r>
              <a:rPr lang="sl-SI" b="1" dirty="0"/>
              <a:t> </a:t>
            </a:r>
            <a:r>
              <a:rPr lang="sl-SI" b="1" dirty="0" err="1"/>
              <a:t>see</a:t>
            </a:r>
            <a:r>
              <a:rPr lang="sl-SI" b="1" dirty="0"/>
              <a:t> </a:t>
            </a:r>
            <a:r>
              <a:rPr lang="sl-SI" b="1" dirty="0" err="1"/>
              <a:t>better</a:t>
            </a:r>
            <a:r>
              <a:rPr lang="sl-SI" b="1" dirty="0"/>
              <a:t>.</a:t>
            </a:r>
            <a:endParaRPr lang="en-GB" dirty="0"/>
          </a:p>
        </p:txBody>
      </p:sp>
      <p:sp>
        <p:nvSpPr>
          <p:cNvPr id="6" name="Rectangle 5"/>
          <p:cNvSpPr/>
          <p:nvPr/>
        </p:nvSpPr>
        <p:spPr>
          <a:xfrm>
            <a:off x="1251677" y="3340454"/>
            <a:ext cx="639805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l-SI" b="1" dirty="0" err="1"/>
              <a:t>If</a:t>
            </a:r>
            <a:r>
              <a:rPr lang="sl-SI" b="1" dirty="0"/>
              <a:t> I </a:t>
            </a:r>
            <a:r>
              <a:rPr lang="sl-SI" b="1" dirty="0" err="1"/>
              <a:t>weren‘t</a:t>
            </a:r>
            <a:r>
              <a:rPr lang="sl-SI" b="1" dirty="0"/>
              <a:t> so </a:t>
            </a:r>
            <a:r>
              <a:rPr lang="sl-SI" b="1" dirty="0" err="1"/>
              <a:t>tired</a:t>
            </a:r>
            <a:r>
              <a:rPr lang="sl-SI" b="1" dirty="0"/>
              <a:t>, I </a:t>
            </a:r>
            <a:r>
              <a:rPr lang="sl-SI" b="1" dirty="0" err="1"/>
              <a:t>would</a:t>
            </a:r>
            <a:r>
              <a:rPr lang="sl-SI" b="1" dirty="0"/>
              <a:t> go out </a:t>
            </a:r>
            <a:r>
              <a:rPr lang="sl-SI" b="1" dirty="0" err="1"/>
              <a:t>tonight</a:t>
            </a:r>
            <a:r>
              <a:rPr lang="sl-SI" b="1" dirty="0"/>
              <a:t>.</a:t>
            </a:r>
            <a:endParaRPr lang="en-GB" dirty="0"/>
          </a:p>
        </p:txBody>
      </p:sp>
      <p:sp>
        <p:nvSpPr>
          <p:cNvPr id="7" name="Rectangle 6"/>
          <p:cNvSpPr/>
          <p:nvPr/>
        </p:nvSpPr>
        <p:spPr>
          <a:xfrm>
            <a:off x="1251676" y="4103635"/>
            <a:ext cx="713404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l-SI" b="1" dirty="0" err="1"/>
              <a:t>If</a:t>
            </a:r>
            <a:r>
              <a:rPr lang="sl-SI" b="1" dirty="0"/>
              <a:t> </a:t>
            </a:r>
            <a:r>
              <a:rPr lang="sl-SI" b="1" dirty="0" err="1"/>
              <a:t>we</a:t>
            </a:r>
            <a:r>
              <a:rPr lang="sl-SI" b="1" dirty="0"/>
              <a:t> </a:t>
            </a:r>
            <a:r>
              <a:rPr lang="sl-SI" b="1" dirty="0" err="1"/>
              <a:t>worked</a:t>
            </a:r>
            <a:r>
              <a:rPr lang="sl-SI" b="1" dirty="0"/>
              <a:t> more, </a:t>
            </a:r>
            <a:r>
              <a:rPr lang="sl-SI" b="1" dirty="0" err="1"/>
              <a:t>we</a:t>
            </a:r>
            <a:r>
              <a:rPr lang="sl-SI" b="1" dirty="0"/>
              <a:t> </a:t>
            </a:r>
            <a:r>
              <a:rPr lang="sl-SI" b="1" dirty="0" err="1"/>
              <a:t>would</a:t>
            </a:r>
            <a:r>
              <a:rPr lang="sl-SI" b="1" dirty="0"/>
              <a:t> </a:t>
            </a:r>
            <a:r>
              <a:rPr lang="sl-SI" b="1" dirty="0" err="1"/>
              <a:t>have</a:t>
            </a:r>
            <a:r>
              <a:rPr lang="sl-SI" b="1" dirty="0"/>
              <a:t> </a:t>
            </a:r>
            <a:r>
              <a:rPr lang="sl-SI" b="1" dirty="0" err="1"/>
              <a:t>less</a:t>
            </a:r>
            <a:r>
              <a:rPr lang="sl-SI" b="1" dirty="0"/>
              <a:t> time.</a:t>
            </a:r>
            <a:endParaRPr lang="en-GB" dirty="0"/>
          </a:p>
        </p:txBody>
      </p:sp>
      <p:sp>
        <p:nvSpPr>
          <p:cNvPr id="8" name="Rectangle 7"/>
          <p:cNvSpPr/>
          <p:nvPr/>
        </p:nvSpPr>
        <p:spPr>
          <a:xfrm>
            <a:off x="1251676" y="4896713"/>
            <a:ext cx="1069128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l-SI" b="1" dirty="0" err="1"/>
              <a:t>If</a:t>
            </a:r>
            <a:r>
              <a:rPr lang="sl-SI" b="1" dirty="0"/>
              <a:t> </a:t>
            </a:r>
            <a:r>
              <a:rPr lang="sl-SI" b="1" dirty="0" err="1"/>
              <a:t>she</a:t>
            </a:r>
            <a:r>
              <a:rPr lang="sl-SI" b="1" dirty="0"/>
              <a:t> </a:t>
            </a:r>
            <a:r>
              <a:rPr lang="sl-SI" b="1" dirty="0" err="1"/>
              <a:t>weren‘t</a:t>
            </a:r>
            <a:r>
              <a:rPr lang="sl-SI" b="1" dirty="0"/>
              <a:t> </a:t>
            </a:r>
            <a:r>
              <a:rPr lang="sl-SI" b="1" dirty="0" err="1"/>
              <a:t>going</a:t>
            </a:r>
            <a:r>
              <a:rPr lang="sl-SI" b="1" dirty="0"/>
              <a:t> on </a:t>
            </a:r>
            <a:r>
              <a:rPr lang="sl-SI" b="1" dirty="0" err="1"/>
              <a:t>vacation</a:t>
            </a:r>
            <a:r>
              <a:rPr lang="sl-SI" b="1" dirty="0"/>
              <a:t> </a:t>
            </a:r>
            <a:r>
              <a:rPr lang="sl-SI" b="1" dirty="0" err="1"/>
              <a:t>tomorrow</a:t>
            </a:r>
            <a:r>
              <a:rPr lang="sl-SI" b="1" dirty="0"/>
              <a:t>, </a:t>
            </a:r>
            <a:r>
              <a:rPr lang="sl-SI" b="1" dirty="0" err="1"/>
              <a:t>she</a:t>
            </a:r>
            <a:r>
              <a:rPr lang="sl-SI" b="1" dirty="0"/>
              <a:t> </a:t>
            </a:r>
            <a:r>
              <a:rPr lang="sl-SI" b="1" dirty="0" err="1"/>
              <a:t>would</a:t>
            </a:r>
            <a:r>
              <a:rPr lang="sl-SI" b="1" dirty="0"/>
              <a:t> </a:t>
            </a:r>
            <a:r>
              <a:rPr lang="sl-SI" b="1" dirty="0" err="1"/>
              <a:t>definitely</a:t>
            </a:r>
            <a:r>
              <a:rPr lang="sl-SI" b="1" dirty="0"/>
              <a:t> come to </a:t>
            </a:r>
            <a:r>
              <a:rPr lang="sl-SI" b="1" dirty="0" err="1"/>
              <a:t>your</a:t>
            </a:r>
            <a:r>
              <a:rPr lang="sl-SI" b="1" dirty="0"/>
              <a:t> </a:t>
            </a:r>
            <a:r>
              <a:rPr lang="sl-SI" b="1" dirty="0" err="1"/>
              <a:t>party</a:t>
            </a:r>
            <a:r>
              <a:rPr lang="sl-SI" b="1" dirty="0"/>
              <a:t> </a:t>
            </a:r>
            <a:r>
              <a:rPr lang="sl-SI" b="1" dirty="0" err="1"/>
              <a:t>tonight</a:t>
            </a:r>
            <a:r>
              <a:rPr lang="sl-SI" b="1" dirty="0"/>
              <a:t>.</a:t>
            </a:r>
            <a:endParaRPr lang="en-GB" dirty="0"/>
          </a:p>
        </p:txBody>
      </p:sp>
      <p:sp>
        <p:nvSpPr>
          <p:cNvPr id="9" name="Rectangle 8"/>
          <p:cNvSpPr/>
          <p:nvPr/>
        </p:nvSpPr>
        <p:spPr>
          <a:xfrm>
            <a:off x="1251676" y="5689791"/>
            <a:ext cx="790347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l-SI" b="1" dirty="0" err="1"/>
              <a:t>If</a:t>
            </a:r>
            <a:r>
              <a:rPr lang="sl-SI" b="1" dirty="0"/>
              <a:t> he </a:t>
            </a:r>
            <a:r>
              <a:rPr lang="sl-SI" b="1" dirty="0" err="1"/>
              <a:t>knew</a:t>
            </a:r>
            <a:r>
              <a:rPr lang="sl-SI" b="1" dirty="0"/>
              <a:t> </a:t>
            </a:r>
            <a:r>
              <a:rPr lang="sl-SI" b="1" dirty="0" err="1"/>
              <a:t>the</a:t>
            </a:r>
            <a:r>
              <a:rPr lang="sl-SI" b="1" dirty="0"/>
              <a:t> band, he </a:t>
            </a:r>
            <a:r>
              <a:rPr lang="sl-SI" b="1" dirty="0" err="1"/>
              <a:t>would</a:t>
            </a:r>
            <a:r>
              <a:rPr lang="sl-SI" b="1" dirty="0"/>
              <a:t> be more </a:t>
            </a:r>
            <a:r>
              <a:rPr lang="sl-SI" b="1" dirty="0" err="1"/>
              <a:t>excited</a:t>
            </a:r>
            <a:r>
              <a:rPr lang="sl-SI" b="1" dirty="0"/>
              <a:t> </a:t>
            </a:r>
            <a:r>
              <a:rPr lang="sl-SI" b="1" dirty="0" err="1"/>
              <a:t>about</a:t>
            </a:r>
            <a:r>
              <a:rPr lang="sl-SI" b="1" dirty="0"/>
              <a:t> </a:t>
            </a:r>
            <a:r>
              <a:rPr lang="sl-SI" b="1" dirty="0" err="1"/>
              <a:t>the</a:t>
            </a:r>
            <a:r>
              <a:rPr lang="sl-SI" b="1" dirty="0"/>
              <a:t> </a:t>
            </a:r>
            <a:r>
              <a:rPr lang="sl-SI" b="1" dirty="0" err="1"/>
              <a:t>concert</a:t>
            </a:r>
            <a:r>
              <a:rPr lang="sl-SI" b="1" dirty="0"/>
              <a:t>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74569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/>
              <a:t>IF CLAUSES TYPE 2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51678" y="1360449"/>
            <a:ext cx="10178322" cy="4519143"/>
          </a:xfrm>
        </p:spPr>
        <p:txBody>
          <a:bodyPr>
            <a:normAutofit fontScale="85000" lnSpcReduction="10000"/>
          </a:bodyPr>
          <a:lstStyle/>
          <a:p>
            <a:pPr marL="0" indent="0" fontAlgn="ctr">
              <a:buNone/>
            </a:pPr>
            <a:r>
              <a:rPr lang="en-GB" sz="2400" dirty="0"/>
              <a:t>If I </a:t>
            </a:r>
            <a:r>
              <a:rPr lang="sl-SI" sz="2400" dirty="0"/>
              <a:t>________________(</a:t>
            </a:r>
            <a:r>
              <a:rPr lang="sl-SI" sz="2400" dirty="0" err="1"/>
              <a:t>meet</a:t>
            </a:r>
            <a:r>
              <a:rPr lang="sl-SI" sz="2400" dirty="0"/>
              <a:t>)</a:t>
            </a:r>
            <a:r>
              <a:rPr lang="en-GB" sz="2400" dirty="0"/>
              <a:t> Richard, I </a:t>
            </a:r>
            <a:r>
              <a:rPr lang="sl-SI" sz="2400" dirty="0"/>
              <a:t> ________________ (</a:t>
            </a:r>
            <a:r>
              <a:rPr lang="sl-SI" sz="2400" dirty="0" err="1"/>
              <a:t>tell</a:t>
            </a:r>
            <a:r>
              <a:rPr lang="sl-SI" sz="2400" dirty="0"/>
              <a:t>)</a:t>
            </a:r>
            <a:r>
              <a:rPr lang="en-GB" sz="2400" dirty="0"/>
              <a:t> him about our new office.</a:t>
            </a:r>
          </a:p>
          <a:p>
            <a:pPr marL="0" indent="0" fontAlgn="ctr">
              <a:buNone/>
            </a:pPr>
            <a:r>
              <a:rPr lang="en-GB" sz="2400" dirty="0"/>
              <a:t>If the steak </a:t>
            </a:r>
            <a:r>
              <a:rPr lang="sl-SI" sz="2400" dirty="0"/>
              <a:t> ________________ (not be)</a:t>
            </a:r>
            <a:r>
              <a:rPr lang="en-GB" sz="2400" dirty="0"/>
              <a:t> so hot, we </a:t>
            </a:r>
            <a:r>
              <a:rPr lang="sl-SI" sz="2400" dirty="0"/>
              <a:t> ________________ (</a:t>
            </a:r>
            <a:r>
              <a:rPr lang="sl-SI" sz="2400" dirty="0" err="1"/>
              <a:t>eat</a:t>
            </a:r>
            <a:r>
              <a:rPr lang="sl-SI" sz="2400" dirty="0"/>
              <a:t>)</a:t>
            </a:r>
            <a:r>
              <a:rPr lang="en-GB" sz="2400" dirty="0"/>
              <a:t> it.</a:t>
            </a:r>
          </a:p>
          <a:p>
            <a:pPr marL="0" indent="0" fontAlgn="ctr">
              <a:buNone/>
            </a:pPr>
            <a:r>
              <a:rPr lang="en-GB" sz="2400" dirty="0"/>
              <a:t>What </a:t>
            </a:r>
            <a:r>
              <a:rPr lang="sl-SI" sz="2400" dirty="0"/>
              <a:t> ________________ (</a:t>
            </a:r>
            <a:r>
              <a:rPr lang="sl-SI" sz="2400" dirty="0" err="1"/>
              <a:t>you</a:t>
            </a:r>
            <a:r>
              <a:rPr lang="sl-SI" sz="2400" dirty="0"/>
              <a:t> do)</a:t>
            </a:r>
            <a:r>
              <a:rPr lang="en-GB" sz="2400" dirty="0"/>
              <a:t> if it </a:t>
            </a:r>
            <a:r>
              <a:rPr lang="sl-SI" sz="2400" dirty="0"/>
              <a:t> ________________  (</a:t>
            </a:r>
            <a:r>
              <a:rPr lang="sl-SI" sz="2400" dirty="0" err="1"/>
              <a:t>rain</a:t>
            </a:r>
            <a:r>
              <a:rPr lang="sl-SI" sz="2400" dirty="0"/>
              <a:t>)</a:t>
            </a:r>
            <a:r>
              <a:rPr lang="en-GB" sz="2400" dirty="0"/>
              <a:t> ?</a:t>
            </a:r>
          </a:p>
          <a:p>
            <a:pPr marL="0" indent="0" fontAlgn="ctr">
              <a:buNone/>
            </a:pPr>
            <a:r>
              <a:rPr lang="en-GB" sz="2400" dirty="0"/>
              <a:t>He </a:t>
            </a:r>
            <a:r>
              <a:rPr lang="sl-SI" sz="2400" dirty="0"/>
              <a:t> ________________ (</a:t>
            </a:r>
            <a:r>
              <a:rPr lang="sl-SI" sz="2400" dirty="0" err="1"/>
              <a:t>help</a:t>
            </a:r>
            <a:r>
              <a:rPr lang="sl-SI" sz="2400" dirty="0"/>
              <a:t>) </a:t>
            </a:r>
            <a:r>
              <a:rPr lang="en-GB" sz="2400" dirty="0"/>
              <a:t>me if he </a:t>
            </a:r>
            <a:r>
              <a:rPr lang="sl-SI" sz="2400" dirty="0"/>
              <a:t> ________________ (</a:t>
            </a:r>
            <a:r>
              <a:rPr lang="sl-SI" sz="2400" dirty="0" err="1"/>
              <a:t>can</a:t>
            </a:r>
            <a:r>
              <a:rPr lang="sl-SI" sz="2400" dirty="0"/>
              <a:t>)</a:t>
            </a:r>
            <a:r>
              <a:rPr lang="en-GB" sz="2400" dirty="0"/>
              <a:t>.</a:t>
            </a:r>
          </a:p>
          <a:p>
            <a:pPr marL="0" indent="0" fontAlgn="ctr">
              <a:buNone/>
            </a:pPr>
            <a:r>
              <a:rPr lang="en-GB" sz="2400" dirty="0"/>
              <a:t>If Andrew </a:t>
            </a:r>
            <a:r>
              <a:rPr lang="sl-SI" sz="2400" dirty="0"/>
              <a:t> ________________ (</a:t>
            </a:r>
            <a:r>
              <a:rPr lang="sl-SI" sz="2400" dirty="0" err="1"/>
              <a:t>prepare</a:t>
            </a:r>
            <a:r>
              <a:rPr lang="sl-SI" sz="2400" dirty="0"/>
              <a:t>) </a:t>
            </a:r>
            <a:r>
              <a:rPr lang="en-GB" sz="2400" dirty="0"/>
              <a:t>the meal, I </a:t>
            </a:r>
            <a:r>
              <a:rPr lang="sl-SI" sz="2400" dirty="0"/>
              <a:t> __________________ (not come) </a:t>
            </a:r>
            <a:r>
              <a:rPr lang="en-GB" sz="2400" dirty="0"/>
              <a:t>for dinner.</a:t>
            </a:r>
          </a:p>
          <a:p>
            <a:pPr marL="0" indent="0" fontAlgn="ctr">
              <a:buNone/>
            </a:pPr>
            <a:r>
              <a:rPr lang="en-GB" sz="2400" dirty="0"/>
              <a:t>My father </a:t>
            </a:r>
            <a:r>
              <a:rPr lang="sl-SI" sz="2400" dirty="0"/>
              <a:t> ________________ (not be)</a:t>
            </a:r>
            <a:r>
              <a:rPr lang="en-GB" sz="2400" dirty="0"/>
              <a:t> angry with me if I </a:t>
            </a:r>
            <a:r>
              <a:rPr lang="sl-SI" sz="2400" dirty="0"/>
              <a:t> ________________(come)</a:t>
            </a:r>
            <a:r>
              <a:rPr lang="en-GB" sz="2400" dirty="0"/>
              <a:t> home early.</a:t>
            </a:r>
          </a:p>
          <a:p>
            <a:pPr marL="0" indent="0" fontAlgn="ctr">
              <a:buNone/>
            </a:pPr>
            <a:r>
              <a:rPr lang="en-GB" sz="2400" dirty="0"/>
              <a:t>We </a:t>
            </a:r>
            <a:r>
              <a:rPr lang="sl-SI" sz="2400" dirty="0"/>
              <a:t> ________________ (not </a:t>
            </a:r>
            <a:r>
              <a:rPr lang="sl-SI" sz="2400" dirty="0" err="1"/>
              <a:t>have</a:t>
            </a:r>
            <a:r>
              <a:rPr lang="sl-SI" sz="2400" dirty="0"/>
              <a:t>)</a:t>
            </a:r>
            <a:r>
              <a:rPr lang="en-GB" sz="2400" dirty="0"/>
              <a:t>a pet if we </a:t>
            </a:r>
            <a:r>
              <a:rPr lang="sl-SI" sz="2400" dirty="0"/>
              <a:t> ________________(live)</a:t>
            </a:r>
            <a:r>
              <a:rPr lang="en-GB" sz="2400" dirty="0"/>
              <a:t> in a flat.</a:t>
            </a:r>
          </a:p>
          <a:p>
            <a:pPr marL="0" indent="0" fontAlgn="ctr">
              <a:buNone/>
            </a:pPr>
            <a:r>
              <a:rPr lang="en-GB" sz="2400" dirty="0"/>
              <a:t>If he </a:t>
            </a:r>
            <a:r>
              <a:rPr lang="sl-SI" sz="2400" dirty="0"/>
              <a:t> ________________ (</a:t>
            </a:r>
            <a:r>
              <a:rPr lang="sl-SI" sz="2400" dirty="0" err="1"/>
              <a:t>can</a:t>
            </a:r>
            <a:r>
              <a:rPr lang="sl-SI" sz="2400" dirty="0"/>
              <a:t> </a:t>
            </a:r>
            <a:r>
              <a:rPr lang="sl-SI" sz="2400" dirty="0" err="1"/>
              <a:t>speak</a:t>
            </a:r>
            <a:r>
              <a:rPr lang="sl-SI" sz="2400" dirty="0"/>
              <a:t>)</a:t>
            </a:r>
            <a:r>
              <a:rPr lang="en-GB" sz="2400" dirty="0"/>
              <a:t>French, he </a:t>
            </a:r>
            <a:r>
              <a:rPr lang="sl-SI" sz="2400" dirty="0"/>
              <a:t> ________________ (</a:t>
            </a:r>
            <a:r>
              <a:rPr lang="sl-SI" sz="2400" dirty="0" err="1"/>
              <a:t>get</a:t>
            </a:r>
            <a:r>
              <a:rPr lang="sl-SI" sz="2400" dirty="0"/>
              <a:t>) </a:t>
            </a:r>
            <a:r>
              <a:rPr lang="en-GB" sz="2400" dirty="0"/>
              <a:t>the job in Marseille.</a:t>
            </a:r>
          </a:p>
          <a:p>
            <a:pPr marL="0" indent="0" fontAlgn="ctr">
              <a:buNone/>
            </a:pPr>
            <a:r>
              <a:rPr lang="en-GB" sz="2400" dirty="0"/>
              <a:t>If you </a:t>
            </a:r>
            <a:r>
              <a:rPr lang="sl-SI" sz="2400" dirty="0"/>
              <a:t> ________________ (take)</a:t>
            </a:r>
            <a:r>
              <a:rPr lang="en-GB" sz="2400" dirty="0"/>
              <a:t> the 7:40 flight, you </a:t>
            </a:r>
            <a:r>
              <a:rPr lang="sl-SI" sz="2400" dirty="0"/>
              <a:t> ___________________ (not </a:t>
            </a:r>
            <a:r>
              <a:rPr lang="sl-SI" sz="2400" dirty="0" err="1"/>
              <a:t>have</a:t>
            </a:r>
            <a:r>
              <a:rPr lang="sl-SI" sz="2400" dirty="0"/>
              <a:t> to) </a:t>
            </a:r>
            <a:r>
              <a:rPr lang="sl-SI" sz="2400" dirty="0" err="1"/>
              <a:t>change</a:t>
            </a:r>
            <a:r>
              <a:rPr lang="sl-SI" sz="2400" dirty="0"/>
              <a:t> </a:t>
            </a:r>
            <a:r>
              <a:rPr lang="en-GB" sz="2400" dirty="0"/>
              <a:t>at Heathrow.</a:t>
            </a:r>
          </a:p>
          <a:p>
            <a:pPr marL="0" indent="0" fontAlgn="ctr">
              <a:buNone/>
            </a:pPr>
            <a:r>
              <a:rPr lang="en-GB" sz="2400" dirty="0"/>
              <a:t>I </a:t>
            </a:r>
            <a:r>
              <a:rPr lang="sl-SI" sz="2400" dirty="0"/>
              <a:t> ________________(not </a:t>
            </a:r>
            <a:r>
              <a:rPr lang="sl-SI" sz="2400" dirty="0" err="1"/>
              <a:t>stay</a:t>
            </a:r>
            <a:r>
              <a:rPr lang="sl-SI" sz="2400" dirty="0"/>
              <a:t>) </a:t>
            </a:r>
            <a:r>
              <a:rPr lang="en-GB" sz="2400" dirty="0"/>
              <a:t>long if Gerry </a:t>
            </a:r>
            <a:r>
              <a:rPr lang="sl-SI" sz="2400" dirty="0"/>
              <a:t> ________________ (</a:t>
            </a:r>
            <a:r>
              <a:rPr lang="sl-SI" sz="2400" dirty="0" err="1"/>
              <a:t>sing</a:t>
            </a:r>
            <a:r>
              <a:rPr lang="sl-SI" sz="2400" dirty="0"/>
              <a:t>) </a:t>
            </a:r>
            <a:r>
              <a:rPr lang="en-GB" sz="2400" dirty="0"/>
              <a:t>at the party.</a:t>
            </a:r>
          </a:p>
        </p:txBody>
      </p:sp>
      <p:sp>
        <p:nvSpPr>
          <p:cNvPr id="4" name="Rectangle 3"/>
          <p:cNvSpPr/>
          <p:nvPr/>
        </p:nvSpPr>
        <p:spPr>
          <a:xfrm>
            <a:off x="2203740" y="1360920"/>
            <a:ext cx="64152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l-SI" b="1" dirty="0"/>
              <a:t>MET</a:t>
            </a:r>
            <a:endParaRPr lang="en-GB" dirty="0"/>
          </a:p>
        </p:txBody>
      </p:sp>
      <p:sp>
        <p:nvSpPr>
          <p:cNvPr id="14" name="Rectangle 13"/>
          <p:cNvSpPr/>
          <p:nvPr/>
        </p:nvSpPr>
        <p:spPr>
          <a:xfrm>
            <a:off x="5412409" y="1360449"/>
            <a:ext cx="16417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l-SI" b="1" dirty="0"/>
              <a:t>WOULD TELL</a:t>
            </a:r>
            <a:endParaRPr lang="en-GB" dirty="0"/>
          </a:p>
        </p:txBody>
      </p:sp>
      <p:sp>
        <p:nvSpPr>
          <p:cNvPr id="15" name="Rectangle 14"/>
          <p:cNvSpPr/>
          <p:nvPr/>
        </p:nvSpPr>
        <p:spPr>
          <a:xfrm>
            <a:off x="2937866" y="1749876"/>
            <a:ext cx="122501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l-SI" b="1" dirty="0"/>
              <a:t>WEREN‘T</a:t>
            </a:r>
            <a:endParaRPr lang="en-GB" dirty="0"/>
          </a:p>
        </p:txBody>
      </p:sp>
      <p:sp>
        <p:nvSpPr>
          <p:cNvPr id="18" name="Rectangle 17"/>
          <p:cNvSpPr/>
          <p:nvPr/>
        </p:nvSpPr>
        <p:spPr>
          <a:xfrm>
            <a:off x="6648306" y="1729781"/>
            <a:ext cx="154401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l-SI" b="1" dirty="0"/>
              <a:t>WOULD EAT</a:t>
            </a:r>
            <a:endParaRPr lang="en-GB" dirty="0"/>
          </a:p>
        </p:txBody>
      </p:sp>
      <p:sp>
        <p:nvSpPr>
          <p:cNvPr id="22" name="Rectangle 21"/>
          <p:cNvSpPr/>
          <p:nvPr/>
        </p:nvSpPr>
        <p:spPr>
          <a:xfrm>
            <a:off x="1947413" y="2124099"/>
            <a:ext cx="201369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l-SI" b="1" dirty="0"/>
              <a:t>WOULD YOU DO</a:t>
            </a:r>
            <a:endParaRPr lang="en-GB" dirty="0"/>
          </a:p>
        </p:txBody>
      </p:sp>
      <p:sp>
        <p:nvSpPr>
          <p:cNvPr id="23" name="Rectangle 22"/>
          <p:cNvSpPr/>
          <p:nvPr/>
        </p:nvSpPr>
        <p:spPr>
          <a:xfrm>
            <a:off x="6020078" y="2130346"/>
            <a:ext cx="107753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l-SI" b="1" dirty="0"/>
              <a:t>RAINED</a:t>
            </a:r>
            <a:endParaRPr lang="en-GB" dirty="0"/>
          </a:p>
        </p:txBody>
      </p:sp>
      <p:sp>
        <p:nvSpPr>
          <p:cNvPr id="24" name="Rectangle 23"/>
          <p:cNvSpPr/>
          <p:nvPr/>
        </p:nvSpPr>
        <p:spPr>
          <a:xfrm>
            <a:off x="1790746" y="2558347"/>
            <a:ext cx="17187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l-SI" b="1" dirty="0"/>
              <a:t>WOULD HELP</a:t>
            </a:r>
            <a:endParaRPr lang="en-GB" dirty="0"/>
          </a:p>
        </p:txBody>
      </p:sp>
      <p:sp>
        <p:nvSpPr>
          <p:cNvPr id="25" name="Rectangle 24"/>
          <p:cNvSpPr/>
          <p:nvPr/>
        </p:nvSpPr>
        <p:spPr>
          <a:xfrm>
            <a:off x="6010628" y="2558347"/>
            <a:ext cx="97975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l-SI" b="1" dirty="0"/>
              <a:t>COULD</a:t>
            </a:r>
            <a:endParaRPr lang="en-GB" dirty="0"/>
          </a:p>
        </p:txBody>
      </p:sp>
      <p:sp>
        <p:nvSpPr>
          <p:cNvPr id="26" name="Rectangle 25"/>
          <p:cNvSpPr/>
          <p:nvPr/>
        </p:nvSpPr>
        <p:spPr>
          <a:xfrm>
            <a:off x="2854944" y="2927679"/>
            <a:ext cx="142378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l-SI" b="1" dirty="0"/>
              <a:t>PREPARED</a:t>
            </a:r>
            <a:endParaRPr lang="en-GB" dirty="0"/>
          </a:p>
        </p:txBody>
      </p:sp>
      <p:sp>
        <p:nvSpPr>
          <p:cNvPr id="27" name="Rectangle 26"/>
          <p:cNvSpPr/>
          <p:nvPr/>
        </p:nvSpPr>
        <p:spPr>
          <a:xfrm>
            <a:off x="6524994" y="2927679"/>
            <a:ext cx="21595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l-SI" b="1" dirty="0"/>
              <a:t>WOULDN‘T COME</a:t>
            </a:r>
            <a:endParaRPr lang="en-GB" dirty="0"/>
          </a:p>
        </p:txBody>
      </p:sp>
      <p:sp>
        <p:nvSpPr>
          <p:cNvPr id="28" name="Rectangle 27"/>
          <p:cNvSpPr/>
          <p:nvPr/>
        </p:nvSpPr>
        <p:spPr>
          <a:xfrm>
            <a:off x="2810760" y="3321997"/>
            <a:ext cx="122501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l-SI" b="1" dirty="0"/>
              <a:t>WEREN‘T</a:t>
            </a:r>
            <a:endParaRPr lang="en-GB" dirty="0"/>
          </a:p>
        </p:txBody>
      </p:sp>
      <p:sp>
        <p:nvSpPr>
          <p:cNvPr id="29" name="Rectangle 28"/>
          <p:cNvSpPr/>
          <p:nvPr/>
        </p:nvSpPr>
        <p:spPr>
          <a:xfrm>
            <a:off x="7849075" y="3303258"/>
            <a:ext cx="83548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l-SI" b="1" dirty="0"/>
              <a:t>CAME</a:t>
            </a:r>
            <a:endParaRPr lang="en-GB" dirty="0"/>
          </a:p>
        </p:txBody>
      </p:sp>
      <p:sp>
        <p:nvSpPr>
          <p:cNvPr id="30" name="Rectangle 29"/>
          <p:cNvSpPr/>
          <p:nvPr/>
        </p:nvSpPr>
        <p:spPr>
          <a:xfrm>
            <a:off x="1663591" y="3756245"/>
            <a:ext cx="213872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l-SI" b="1" dirty="0"/>
              <a:t>WOULDN‘T HAVE</a:t>
            </a:r>
            <a:endParaRPr lang="en-GB" dirty="0"/>
          </a:p>
        </p:txBody>
      </p:sp>
      <p:sp>
        <p:nvSpPr>
          <p:cNvPr id="31" name="Rectangle 30"/>
          <p:cNvSpPr/>
          <p:nvPr/>
        </p:nvSpPr>
        <p:spPr>
          <a:xfrm>
            <a:off x="6669622" y="3728648"/>
            <a:ext cx="8659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l-SI" b="1" dirty="0"/>
              <a:t>LIVED</a:t>
            </a:r>
            <a:endParaRPr lang="en-GB" dirty="0"/>
          </a:p>
        </p:txBody>
      </p:sp>
      <p:sp>
        <p:nvSpPr>
          <p:cNvPr id="32" name="Rectangle 31"/>
          <p:cNvSpPr/>
          <p:nvPr/>
        </p:nvSpPr>
        <p:spPr>
          <a:xfrm>
            <a:off x="1932525" y="4135360"/>
            <a:ext cx="177484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l-SI" b="1" dirty="0"/>
              <a:t>COULD SPEAK</a:t>
            </a:r>
            <a:endParaRPr lang="en-GB" dirty="0"/>
          </a:p>
        </p:txBody>
      </p:sp>
      <p:sp>
        <p:nvSpPr>
          <p:cNvPr id="33" name="Rectangle 32"/>
          <p:cNvSpPr/>
          <p:nvPr/>
        </p:nvSpPr>
        <p:spPr>
          <a:xfrm>
            <a:off x="6345078" y="4090409"/>
            <a:ext cx="154882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l-SI" b="1" dirty="0"/>
              <a:t>WOULD GET</a:t>
            </a:r>
            <a:endParaRPr lang="en-GB" dirty="0"/>
          </a:p>
        </p:txBody>
      </p:sp>
      <p:sp>
        <p:nvSpPr>
          <p:cNvPr id="35" name="Rectangle 34"/>
          <p:cNvSpPr/>
          <p:nvPr/>
        </p:nvSpPr>
        <p:spPr>
          <a:xfrm>
            <a:off x="2732955" y="4514475"/>
            <a:ext cx="83388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l-SI" b="1" dirty="0"/>
              <a:t>TOOK</a:t>
            </a:r>
            <a:endParaRPr lang="en-GB" dirty="0"/>
          </a:p>
        </p:txBody>
      </p:sp>
      <p:sp>
        <p:nvSpPr>
          <p:cNvPr id="36" name="Rectangle 35"/>
          <p:cNvSpPr/>
          <p:nvPr/>
        </p:nvSpPr>
        <p:spPr>
          <a:xfrm>
            <a:off x="6527094" y="4508228"/>
            <a:ext cx="25010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l-SI" b="1" dirty="0"/>
              <a:t>WOULDN‘T HAVE TO</a:t>
            </a:r>
            <a:endParaRPr lang="en-GB" dirty="0"/>
          </a:p>
        </p:txBody>
      </p:sp>
      <p:sp>
        <p:nvSpPr>
          <p:cNvPr id="37" name="Rectangle 36"/>
          <p:cNvSpPr/>
          <p:nvPr/>
        </p:nvSpPr>
        <p:spPr>
          <a:xfrm>
            <a:off x="1334695" y="5197033"/>
            <a:ext cx="205216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l-SI" b="1" dirty="0"/>
              <a:t>WOUDLN‘T STAY</a:t>
            </a:r>
            <a:endParaRPr lang="en-GB" dirty="0"/>
          </a:p>
        </p:txBody>
      </p:sp>
      <p:sp>
        <p:nvSpPr>
          <p:cNvPr id="38" name="Rectangle 37"/>
          <p:cNvSpPr/>
          <p:nvPr/>
        </p:nvSpPr>
        <p:spPr>
          <a:xfrm>
            <a:off x="6527094" y="5165644"/>
            <a:ext cx="81464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l-SI" b="1" dirty="0"/>
              <a:t>SANG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77328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4" grpId="0"/>
      <p:bldP spid="15" grpId="0"/>
      <p:bldP spid="18" grpId="0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  <p:bldP spid="30" grpId="0"/>
      <p:bldP spid="31" grpId="0"/>
      <p:bldP spid="32" grpId="0"/>
      <p:bldP spid="33" grpId="0"/>
      <p:bldP spid="35" grpId="0"/>
      <p:bldP spid="36" grpId="0"/>
      <p:bldP spid="37" grpId="0"/>
      <p:bldP spid="3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IF CLAUSES</a:t>
            </a:r>
            <a:r>
              <a:rPr lang="sl-SI" dirty="0"/>
              <a:t> – TYPE 3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51678" y="1393902"/>
            <a:ext cx="10178322" cy="4905297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sl-SI" dirty="0">
                <a:sym typeface="Wingdings" panose="05000000000000000000" pitchFamily="2" charset="2"/>
              </a:rPr>
              <a:t>FORM</a:t>
            </a:r>
          </a:p>
          <a:p>
            <a:r>
              <a:rPr lang="sl-SI" dirty="0">
                <a:sym typeface="Wingdings" panose="05000000000000000000" pitchFamily="2" charset="2"/>
              </a:rPr>
              <a:t>IF + past </a:t>
            </a:r>
            <a:r>
              <a:rPr lang="sl-SI" dirty="0" err="1">
                <a:sym typeface="Wingdings" panose="05000000000000000000" pitchFamily="2" charset="2"/>
              </a:rPr>
              <a:t>perfect</a:t>
            </a:r>
            <a:r>
              <a:rPr lang="sl-SI" dirty="0">
                <a:sym typeface="Wingdings" panose="05000000000000000000" pitchFamily="2" charset="2"/>
              </a:rPr>
              <a:t>, </a:t>
            </a:r>
            <a:r>
              <a:rPr lang="sl-SI" dirty="0" err="1">
                <a:sym typeface="Wingdings" panose="05000000000000000000" pitchFamily="2" charset="2"/>
              </a:rPr>
              <a:t>would</a:t>
            </a:r>
            <a:r>
              <a:rPr lang="sl-SI" dirty="0">
                <a:sym typeface="Wingdings" panose="05000000000000000000" pitchFamily="2" charset="2"/>
              </a:rPr>
              <a:t> + </a:t>
            </a:r>
            <a:r>
              <a:rPr lang="sl-SI" dirty="0" err="1">
                <a:sym typeface="Wingdings" panose="05000000000000000000" pitchFamily="2" charset="2"/>
              </a:rPr>
              <a:t>have</a:t>
            </a:r>
            <a:r>
              <a:rPr lang="sl-SI" dirty="0">
                <a:sym typeface="Wingdings" panose="05000000000000000000" pitchFamily="2" charset="2"/>
              </a:rPr>
              <a:t> + past </a:t>
            </a:r>
            <a:r>
              <a:rPr lang="sl-SI" dirty="0" err="1">
                <a:sym typeface="Wingdings" panose="05000000000000000000" pitchFamily="2" charset="2"/>
              </a:rPr>
              <a:t>participle</a:t>
            </a:r>
            <a:endParaRPr lang="sl-SI" dirty="0"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sl-SI" dirty="0"/>
          </a:p>
          <a:p>
            <a:pPr marL="0" indent="0">
              <a:buNone/>
            </a:pPr>
            <a:r>
              <a:rPr lang="sl-SI" dirty="0"/>
              <a:t>USE</a:t>
            </a:r>
          </a:p>
          <a:p>
            <a:r>
              <a:rPr lang="sl-SI" dirty="0">
                <a:sym typeface="Wingdings" panose="05000000000000000000" pitchFamily="2" charset="2"/>
              </a:rPr>
              <a:t>Ko govorimo o preteklosti, o stvareh ki bi se lahko zgodile (a se niso)  NERESNIČNA/HIPOTETIČNA PRETEKLOST</a:t>
            </a:r>
          </a:p>
          <a:p>
            <a:pPr marL="0" indent="0">
              <a:buNone/>
            </a:pPr>
            <a:endParaRPr lang="sl-SI" dirty="0">
              <a:sym typeface="Wingdings" panose="05000000000000000000" pitchFamily="2" charset="2"/>
            </a:endParaRPr>
          </a:p>
          <a:p>
            <a:pPr marL="0" lvl="0" indent="0">
              <a:buNone/>
            </a:pPr>
            <a:r>
              <a:rPr lang="sl-SI" dirty="0" err="1"/>
              <a:t>If</a:t>
            </a:r>
            <a:r>
              <a:rPr lang="sl-SI" dirty="0"/>
              <a:t> </a:t>
            </a:r>
            <a:r>
              <a:rPr lang="sl-SI" dirty="0" err="1"/>
              <a:t>she</a:t>
            </a:r>
            <a:r>
              <a:rPr lang="sl-SI" dirty="0"/>
              <a:t> </a:t>
            </a:r>
            <a:r>
              <a:rPr lang="sl-SI" b="1" dirty="0" err="1"/>
              <a:t>had</a:t>
            </a:r>
            <a:r>
              <a:rPr lang="sl-SI" b="1" dirty="0"/>
              <a:t> </a:t>
            </a:r>
            <a:r>
              <a:rPr lang="sl-SI" b="1" dirty="0" err="1"/>
              <a:t>studied</a:t>
            </a:r>
            <a:r>
              <a:rPr lang="sl-SI" dirty="0"/>
              <a:t>, </a:t>
            </a:r>
            <a:r>
              <a:rPr lang="sl-SI" dirty="0" err="1"/>
              <a:t>she</a:t>
            </a:r>
            <a:r>
              <a:rPr lang="sl-SI" dirty="0"/>
              <a:t> </a:t>
            </a:r>
            <a:r>
              <a:rPr lang="sl-SI" b="1" dirty="0" err="1"/>
              <a:t>would</a:t>
            </a:r>
            <a:r>
              <a:rPr lang="sl-SI" b="1" dirty="0"/>
              <a:t> </a:t>
            </a:r>
            <a:r>
              <a:rPr lang="sl-SI" b="1" dirty="0" err="1"/>
              <a:t>have</a:t>
            </a:r>
            <a:r>
              <a:rPr lang="sl-SI" b="1" dirty="0"/>
              <a:t> </a:t>
            </a:r>
            <a:r>
              <a:rPr lang="sl-SI" b="1" dirty="0" err="1"/>
              <a:t>passed</a:t>
            </a:r>
            <a:r>
              <a:rPr lang="sl-SI" dirty="0"/>
              <a:t> </a:t>
            </a:r>
            <a:r>
              <a:rPr lang="sl-SI" dirty="0" err="1"/>
              <a:t>the</a:t>
            </a:r>
            <a:r>
              <a:rPr lang="sl-SI" dirty="0"/>
              <a:t> </a:t>
            </a:r>
            <a:r>
              <a:rPr lang="sl-SI" dirty="0" err="1"/>
              <a:t>exam</a:t>
            </a:r>
            <a:r>
              <a:rPr lang="sl-SI" dirty="0"/>
              <a:t> (</a:t>
            </a:r>
            <a:r>
              <a:rPr lang="sl-SI" dirty="0" err="1"/>
              <a:t>but</a:t>
            </a:r>
            <a:r>
              <a:rPr lang="sl-SI" dirty="0"/>
              <a:t>, </a:t>
            </a:r>
            <a:r>
              <a:rPr lang="sl-SI" dirty="0" err="1"/>
              <a:t>really</a:t>
            </a:r>
            <a:r>
              <a:rPr lang="sl-SI" dirty="0"/>
              <a:t> </a:t>
            </a:r>
            <a:r>
              <a:rPr lang="sl-SI" dirty="0" err="1"/>
              <a:t>we</a:t>
            </a:r>
            <a:r>
              <a:rPr lang="sl-SI" dirty="0"/>
              <a:t> know </a:t>
            </a:r>
            <a:r>
              <a:rPr lang="sl-SI" dirty="0" err="1"/>
              <a:t>she</a:t>
            </a:r>
            <a:r>
              <a:rPr lang="sl-SI" dirty="0"/>
              <a:t> </a:t>
            </a:r>
            <a:r>
              <a:rPr lang="sl-SI" dirty="0" err="1"/>
              <a:t>didn't</a:t>
            </a:r>
            <a:r>
              <a:rPr lang="sl-SI" dirty="0"/>
              <a:t> </a:t>
            </a:r>
            <a:r>
              <a:rPr lang="sl-SI" dirty="0" err="1"/>
              <a:t>study</a:t>
            </a:r>
            <a:r>
              <a:rPr lang="sl-SI" dirty="0"/>
              <a:t> </a:t>
            </a:r>
            <a:r>
              <a:rPr lang="sl-SI" dirty="0" err="1"/>
              <a:t>and</a:t>
            </a:r>
            <a:r>
              <a:rPr lang="sl-SI" dirty="0"/>
              <a:t> so </a:t>
            </a:r>
            <a:r>
              <a:rPr lang="sl-SI" dirty="0" err="1"/>
              <a:t>she</a:t>
            </a:r>
            <a:r>
              <a:rPr lang="sl-SI" dirty="0"/>
              <a:t> </a:t>
            </a:r>
            <a:r>
              <a:rPr lang="sl-SI" dirty="0" err="1"/>
              <a:t>didn't</a:t>
            </a:r>
            <a:r>
              <a:rPr lang="sl-SI" dirty="0"/>
              <a:t> </a:t>
            </a:r>
            <a:r>
              <a:rPr lang="sl-SI" dirty="0" err="1"/>
              <a:t>pass</a:t>
            </a:r>
            <a:r>
              <a:rPr lang="sl-SI" dirty="0"/>
              <a:t>)</a:t>
            </a:r>
            <a:br>
              <a:rPr lang="sl-SI" dirty="0"/>
            </a:br>
            <a:r>
              <a:rPr lang="sl-SI" dirty="0" err="1"/>
              <a:t>If</a:t>
            </a:r>
            <a:r>
              <a:rPr lang="sl-SI" dirty="0"/>
              <a:t> I </a:t>
            </a:r>
            <a:r>
              <a:rPr lang="sl-SI" b="1" dirty="0" err="1"/>
              <a:t>hadn't</a:t>
            </a:r>
            <a:r>
              <a:rPr lang="sl-SI" b="1" dirty="0"/>
              <a:t> </a:t>
            </a:r>
            <a:r>
              <a:rPr lang="sl-SI" b="1" dirty="0" err="1"/>
              <a:t>eaten</a:t>
            </a:r>
            <a:r>
              <a:rPr lang="sl-SI" dirty="0"/>
              <a:t> so </a:t>
            </a:r>
            <a:r>
              <a:rPr lang="sl-SI" dirty="0" err="1"/>
              <a:t>much</a:t>
            </a:r>
            <a:r>
              <a:rPr lang="sl-SI" dirty="0"/>
              <a:t>, I </a:t>
            </a:r>
            <a:r>
              <a:rPr lang="sl-SI" b="1" dirty="0" err="1"/>
              <a:t>wouldn't</a:t>
            </a:r>
            <a:r>
              <a:rPr lang="sl-SI" b="1" dirty="0"/>
              <a:t> </a:t>
            </a:r>
            <a:r>
              <a:rPr lang="sl-SI" b="1" dirty="0" err="1"/>
              <a:t>have</a:t>
            </a:r>
            <a:r>
              <a:rPr lang="sl-SI" b="1" dirty="0"/>
              <a:t> </a:t>
            </a:r>
            <a:r>
              <a:rPr lang="sl-SI" b="1" dirty="0" err="1"/>
              <a:t>felt</a:t>
            </a:r>
            <a:r>
              <a:rPr lang="sl-SI" dirty="0"/>
              <a:t> </a:t>
            </a:r>
            <a:r>
              <a:rPr lang="sl-SI" dirty="0" err="1"/>
              <a:t>sick</a:t>
            </a:r>
            <a:r>
              <a:rPr lang="sl-SI" dirty="0"/>
              <a:t> (</a:t>
            </a:r>
            <a:r>
              <a:rPr lang="sl-SI" dirty="0" err="1"/>
              <a:t>but</a:t>
            </a:r>
            <a:r>
              <a:rPr lang="sl-SI" dirty="0"/>
              <a:t> I </a:t>
            </a:r>
            <a:r>
              <a:rPr lang="sl-SI" dirty="0" err="1"/>
              <a:t>did</a:t>
            </a:r>
            <a:r>
              <a:rPr lang="sl-SI" dirty="0"/>
              <a:t> </a:t>
            </a:r>
            <a:r>
              <a:rPr lang="sl-SI" dirty="0" err="1"/>
              <a:t>eat</a:t>
            </a:r>
            <a:r>
              <a:rPr lang="sl-SI" dirty="0"/>
              <a:t> a lot, </a:t>
            </a:r>
            <a:r>
              <a:rPr lang="sl-SI" dirty="0" err="1"/>
              <a:t>and</a:t>
            </a:r>
            <a:r>
              <a:rPr lang="sl-SI" dirty="0"/>
              <a:t> so I </a:t>
            </a:r>
            <a:r>
              <a:rPr lang="sl-SI" dirty="0" err="1"/>
              <a:t>did</a:t>
            </a:r>
            <a:r>
              <a:rPr lang="sl-SI" dirty="0"/>
              <a:t> </a:t>
            </a:r>
            <a:r>
              <a:rPr lang="sl-SI" dirty="0" err="1"/>
              <a:t>feel</a:t>
            </a:r>
            <a:r>
              <a:rPr lang="sl-SI" dirty="0"/>
              <a:t> </a:t>
            </a:r>
            <a:r>
              <a:rPr lang="sl-SI" dirty="0" err="1"/>
              <a:t>sick</a:t>
            </a:r>
            <a:r>
              <a:rPr lang="sl-SI" dirty="0"/>
              <a:t>).</a:t>
            </a:r>
            <a:br>
              <a:rPr lang="sl-SI" dirty="0"/>
            </a:br>
            <a:r>
              <a:rPr lang="sl-SI" dirty="0" err="1"/>
              <a:t>If</a:t>
            </a:r>
            <a:r>
              <a:rPr lang="sl-SI" dirty="0"/>
              <a:t> </a:t>
            </a:r>
            <a:r>
              <a:rPr lang="sl-SI" dirty="0" err="1"/>
              <a:t>we</a:t>
            </a:r>
            <a:r>
              <a:rPr lang="sl-SI" dirty="0"/>
              <a:t> </a:t>
            </a:r>
            <a:r>
              <a:rPr lang="sl-SI" b="1" dirty="0" err="1"/>
              <a:t>had</a:t>
            </a:r>
            <a:r>
              <a:rPr lang="sl-SI" b="1" dirty="0"/>
              <a:t> </a:t>
            </a:r>
            <a:r>
              <a:rPr lang="sl-SI" b="1" dirty="0" err="1"/>
              <a:t>taken</a:t>
            </a:r>
            <a:r>
              <a:rPr lang="sl-SI" dirty="0"/>
              <a:t> a </a:t>
            </a:r>
            <a:r>
              <a:rPr lang="sl-SI" dirty="0" err="1"/>
              <a:t>taxi</a:t>
            </a:r>
            <a:r>
              <a:rPr lang="sl-SI" dirty="0"/>
              <a:t>, </a:t>
            </a:r>
            <a:r>
              <a:rPr lang="sl-SI" dirty="0" err="1"/>
              <a:t>we</a:t>
            </a:r>
            <a:r>
              <a:rPr lang="sl-SI" dirty="0"/>
              <a:t> </a:t>
            </a:r>
            <a:r>
              <a:rPr lang="sl-SI" b="1" dirty="0" err="1"/>
              <a:t>wouldn't</a:t>
            </a:r>
            <a:r>
              <a:rPr lang="sl-SI" b="1" dirty="0"/>
              <a:t> </a:t>
            </a:r>
            <a:r>
              <a:rPr lang="sl-SI" b="1" dirty="0" err="1"/>
              <a:t>have</a:t>
            </a:r>
            <a:r>
              <a:rPr lang="sl-SI" b="1" dirty="0"/>
              <a:t> </a:t>
            </a:r>
            <a:r>
              <a:rPr lang="sl-SI" b="1" dirty="0" err="1"/>
              <a:t>missed</a:t>
            </a:r>
            <a:r>
              <a:rPr lang="sl-SI" dirty="0"/>
              <a:t> </a:t>
            </a:r>
            <a:r>
              <a:rPr lang="sl-SI" dirty="0" err="1"/>
              <a:t>the</a:t>
            </a:r>
            <a:r>
              <a:rPr lang="sl-SI" dirty="0"/>
              <a:t> plane</a:t>
            </a:r>
            <a:br>
              <a:rPr lang="sl-SI" dirty="0"/>
            </a:br>
            <a:r>
              <a:rPr lang="sl-SI" dirty="0" err="1"/>
              <a:t>She</a:t>
            </a:r>
            <a:r>
              <a:rPr lang="sl-SI" dirty="0"/>
              <a:t> </a:t>
            </a:r>
            <a:r>
              <a:rPr lang="sl-SI" b="1" dirty="0" err="1"/>
              <a:t>wouldn't</a:t>
            </a:r>
            <a:r>
              <a:rPr lang="sl-SI" b="1" dirty="0"/>
              <a:t> </a:t>
            </a:r>
            <a:r>
              <a:rPr lang="sl-SI" b="1" dirty="0" err="1"/>
              <a:t>have</a:t>
            </a:r>
            <a:r>
              <a:rPr lang="sl-SI" b="1" dirty="0"/>
              <a:t> </a:t>
            </a:r>
            <a:r>
              <a:rPr lang="sl-SI" b="1" dirty="0" err="1"/>
              <a:t>been</a:t>
            </a:r>
            <a:r>
              <a:rPr lang="sl-SI" dirty="0"/>
              <a:t> </a:t>
            </a:r>
            <a:r>
              <a:rPr lang="sl-SI" dirty="0" err="1"/>
              <a:t>tired</a:t>
            </a:r>
            <a:r>
              <a:rPr lang="sl-SI" dirty="0"/>
              <a:t> </a:t>
            </a:r>
            <a:r>
              <a:rPr lang="sl-SI" dirty="0" err="1"/>
              <a:t>if</a:t>
            </a:r>
            <a:r>
              <a:rPr lang="sl-SI" dirty="0"/>
              <a:t> </a:t>
            </a:r>
            <a:r>
              <a:rPr lang="sl-SI" dirty="0" err="1"/>
              <a:t>she</a:t>
            </a:r>
            <a:r>
              <a:rPr lang="sl-SI" dirty="0"/>
              <a:t> </a:t>
            </a:r>
            <a:r>
              <a:rPr lang="sl-SI" b="1" dirty="0" err="1"/>
              <a:t>had</a:t>
            </a:r>
            <a:r>
              <a:rPr lang="sl-SI" b="1" dirty="0"/>
              <a:t> gone</a:t>
            </a:r>
            <a:r>
              <a:rPr lang="sl-SI" dirty="0"/>
              <a:t> to bed </a:t>
            </a:r>
            <a:r>
              <a:rPr lang="sl-SI" dirty="0" err="1"/>
              <a:t>earlier</a:t>
            </a:r>
            <a:br>
              <a:rPr lang="sl-SI" dirty="0"/>
            </a:br>
            <a:r>
              <a:rPr lang="sl-SI" dirty="0" err="1"/>
              <a:t>She</a:t>
            </a:r>
            <a:r>
              <a:rPr lang="sl-SI" dirty="0"/>
              <a:t> </a:t>
            </a:r>
            <a:r>
              <a:rPr lang="sl-SI" b="1" dirty="0" err="1"/>
              <a:t>would</a:t>
            </a:r>
            <a:r>
              <a:rPr lang="sl-SI" b="1" dirty="0"/>
              <a:t> </a:t>
            </a:r>
            <a:r>
              <a:rPr lang="sl-SI" b="1" dirty="0" err="1"/>
              <a:t>have</a:t>
            </a:r>
            <a:r>
              <a:rPr lang="sl-SI" b="1" dirty="0"/>
              <a:t> </a:t>
            </a:r>
            <a:r>
              <a:rPr lang="sl-SI" b="1" dirty="0" err="1"/>
              <a:t>become</a:t>
            </a:r>
            <a:r>
              <a:rPr lang="sl-SI" dirty="0"/>
              <a:t> a </a:t>
            </a:r>
            <a:r>
              <a:rPr lang="sl-SI" dirty="0" err="1"/>
              <a:t>teacher</a:t>
            </a:r>
            <a:r>
              <a:rPr lang="sl-SI" dirty="0"/>
              <a:t> </a:t>
            </a:r>
            <a:r>
              <a:rPr lang="sl-SI" dirty="0" err="1"/>
              <a:t>if</a:t>
            </a:r>
            <a:r>
              <a:rPr lang="sl-SI" dirty="0"/>
              <a:t> </a:t>
            </a:r>
            <a:r>
              <a:rPr lang="sl-SI" dirty="0" err="1"/>
              <a:t>she</a:t>
            </a:r>
            <a:r>
              <a:rPr lang="sl-SI" dirty="0"/>
              <a:t> </a:t>
            </a:r>
            <a:r>
              <a:rPr lang="sl-SI" b="1" dirty="0" err="1"/>
              <a:t>had</a:t>
            </a:r>
            <a:r>
              <a:rPr lang="sl-SI" b="1" dirty="0"/>
              <a:t> gone</a:t>
            </a:r>
            <a:r>
              <a:rPr lang="sl-SI" dirty="0"/>
              <a:t> to </a:t>
            </a:r>
            <a:r>
              <a:rPr lang="sl-SI" dirty="0" err="1"/>
              <a:t>university</a:t>
            </a:r>
            <a:br>
              <a:rPr lang="sl-SI" dirty="0"/>
            </a:br>
            <a:r>
              <a:rPr lang="sl-SI" dirty="0"/>
              <a:t>He </a:t>
            </a:r>
            <a:r>
              <a:rPr lang="sl-SI" b="1" dirty="0" err="1"/>
              <a:t>would</a:t>
            </a:r>
            <a:r>
              <a:rPr lang="sl-SI" b="1" dirty="0"/>
              <a:t> </a:t>
            </a:r>
            <a:r>
              <a:rPr lang="sl-SI" b="1" dirty="0" err="1"/>
              <a:t>have</a:t>
            </a:r>
            <a:r>
              <a:rPr lang="sl-SI" b="1" dirty="0"/>
              <a:t> </a:t>
            </a:r>
            <a:r>
              <a:rPr lang="sl-SI" b="1" dirty="0" err="1"/>
              <a:t>been</a:t>
            </a:r>
            <a:r>
              <a:rPr lang="sl-SI" dirty="0"/>
              <a:t> on time </a:t>
            </a:r>
            <a:r>
              <a:rPr lang="sl-SI" dirty="0" err="1"/>
              <a:t>for</a:t>
            </a:r>
            <a:r>
              <a:rPr lang="sl-SI" dirty="0"/>
              <a:t> </a:t>
            </a:r>
            <a:r>
              <a:rPr lang="sl-SI" dirty="0" err="1"/>
              <a:t>the</a:t>
            </a:r>
            <a:r>
              <a:rPr lang="sl-SI" dirty="0"/>
              <a:t> </a:t>
            </a:r>
            <a:r>
              <a:rPr lang="sl-SI" dirty="0" err="1"/>
              <a:t>interview</a:t>
            </a:r>
            <a:r>
              <a:rPr lang="sl-SI" dirty="0"/>
              <a:t> </a:t>
            </a:r>
            <a:r>
              <a:rPr lang="sl-SI" dirty="0" err="1"/>
              <a:t>if</a:t>
            </a:r>
            <a:r>
              <a:rPr lang="sl-SI" dirty="0"/>
              <a:t> he </a:t>
            </a:r>
            <a:r>
              <a:rPr lang="sl-SI" b="1" dirty="0" err="1"/>
              <a:t>had</a:t>
            </a:r>
            <a:r>
              <a:rPr lang="sl-SI" b="1" dirty="0"/>
              <a:t> </a:t>
            </a:r>
            <a:r>
              <a:rPr lang="sl-SI" b="1" dirty="0" err="1"/>
              <a:t>left</a:t>
            </a:r>
            <a:r>
              <a:rPr lang="sl-SI" dirty="0"/>
              <a:t> </a:t>
            </a:r>
            <a:r>
              <a:rPr lang="sl-SI" dirty="0" err="1"/>
              <a:t>the</a:t>
            </a:r>
            <a:r>
              <a:rPr lang="sl-SI" dirty="0"/>
              <a:t> </a:t>
            </a:r>
            <a:r>
              <a:rPr lang="sl-SI" dirty="0" err="1"/>
              <a:t>house</a:t>
            </a:r>
            <a:r>
              <a:rPr lang="sl-SI" dirty="0"/>
              <a:t> at </a:t>
            </a:r>
            <a:r>
              <a:rPr lang="sl-SI" dirty="0" err="1"/>
              <a:t>nine</a:t>
            </a:r>
            <a:endParaRPr lang="en-GB" dirty="0"/>
          </a:p>
          <a:p>
            <a:endParaRPr lang="sl-SI" dirty="0">
              <a:sym typeface="Wingdings" panose="05000000000000000000" pitchFamily="2" charset="2"/>
            </a:endParaRPr>
          </a:p>
          <a:p>
            <a:endParaRPr lang="sl-SI" dirty="0">
              <a:sym typeface="Wingdings" panose="05000000000000000000" pitchFamily="2" charset="2"/>
            </a:endParaRPr>
          </a:p>
          <a:p>
            <a:endParaRPr lang="sl-SI" dirty="0"/>
          </a:p>
          <a:p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302867480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/>
              <a:t>IF CLAUSES TYPE 3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51678" y="1360449"/>
            <a:ext cx="10178322" cy="4519143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sl-SI" dirty="0"/>
              <a:t>Če bi se več učil, bi zlahka dobil višjo oceno..</a:t>
            </a:r>
          </a:p>
          <a:p>
            <a:pPr marL="0" indent="0">
              <a:buNone/>
            </a:pPr>
            <a:endParaRPr lang="sl-SI" dirty="0"/>
          </a:p>
          <a:p>
            <a:pPr marL="0" indent="0">
              <a:buNone/>
            </a:pPr>
            <a:r>
              <a:rPr lang="sl-SI" dirty="0"/>
              <a:t>Če me ne bi prevaral, ne bi šla narazen.</a:t>
            </a:r>
          </a:p>
          <a:p>
            <a:pPr marL="0" indent="0">
              <a:buNone/>
            </a:pPr>
            <a:endParaRPr lang="sl-SI" dirty="0"/>
          </a:p>
          <a:p>
            <a:pPr marL="0" indent="0">
              <a:buNone/>
            </a:pPr>
            <a:r>
              <a:rPr lang="sl-SI" dirty="0"/>
              <a:t>Če ne bi bila včeraj tako utrujena, bi šla ven.</a:t>
            </a:r>
          </a:p>
          <a:p>
            <a:pPr marL="0" indent="0">
              <a:buNone/>
            </a:pPr>
            <a:endParaRPr lang="sl-SI" dirty="0"/>
          </a:p>
          <a:p>
            <a:pPr marL="0" indent="0">
              <a:buNone/>
            </a:pPr>
            <a:r>
              <a:rPr lang="sl-SI" dirty="0"/>
              <a:t>Če ne bi zamudila na sestanek, je ne bi odpustili.</a:t>
            </a:r>
          </a:p>
          <a:p>
            <a:pPr marL="0" indent="0">
              <a:buNone/>
            </a:pPr>
            <a:endParaRPr lang="sl-SI" dirty="0"/>
          </a:p>
          <a:p>
            <a:pPr marL="0" indent="0">
              <a:buNone/>
            </a:pPr>
            <a:r>
              <a:rPr lang="sl-SI" dirty="0"/>
              <a:t>Če ne bi pisali tako počasi, bi študij zaključili že mesece prej.</a:t>
            </a:r>
          </a:p>
          <a:p>
            <a:pPr marL="0" indent="0">
              <a:buNone/>
            </a:pPr>
            <a:endParaRPr lang="sl-SI" dirty="0"/>
          </a:p>
          <a:p>
            <a:pPr marL="0" indent="0">
              <a:buNone/>
            </a:pPr>
            <a:r>
              <a:rPr lang="sl-SI" dirty="0"/>
              <a:t>Če vam ne bi dali napačnega zemljevida, se ne bi izgubili.</a:t>
            </a:r>
          </a:p>
        </p:txBody>
      </p:sp>
      <p:sp>
        <p:nvSpPr>
          <p:cNvPr id="4" name="Rectangle 3"/>
          <p:cNvSpPr/>
          <p:nvPr/>
        </p:nvSpPr>
        <p:spPr>
          <a:xfrm>
            <a:off x="1251677" y="1784195"/>
            <a:ext cx="790347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l-SI" b="1" dirty="0" err="1"/>
              <a:t>If</a:t>
            </a:r>
            <a:r>
              <a:rPr lang="sl-SI" b="1" dirty="0"/>
              <a:t> I </a:t>
            </a:r>
            <a:r>
              <a:rPr lang="sl-SI" b="1" dirty="0" err="1"/>
              <a:t>had</a:t>
            </a:r>
            <a:r>
              <a:rPr lang="sl-SI" b="1" dirty="0"/>
              <a:t> </a:t>
            </a:r>
            <a:r>
              <a:rPr lang="sl-SI" b="1" dirty="0" err="1"/>
              <a:t>studied</a:t>
            </a:r>
            <a:r>
              <a:rPr lang="sl-SI" b="1" dirty="0"/>
              <a:t> more, I </a:t>
            </a:r>
            <a:r>
              <a:rPr lang="sl-SI" b="1" dirty="0" err="1"/>
              <a:t>could</a:t>
            </a:r>
            <a:r>
              <a:rPr lang="sl-SI" b="1" dirty="0"/>
              <a:t> </a:t>
            </a:r>
            <a:r>
              <a:rPr lang="sl-SI" b="1" dirty="0" err="1"/>
              <a:t>have</a:t>
            </a:r>
            <a:r>
              <a:rPr lang="sl-SI" b="1" dirty="0"/>
              <a:t> </a:t>
            </a:r>
            <a:r>
              <a:rPr lang="sl-SI" b="1" dirty="0" err="1"/>
              <a:t>easily</a:t>
            </a:r>
            <a:r>
              <a:rPr lang="sl-SI" b="1" dirty="0"/>
              <a:t> </a:t>
            </a:r>
            <a:r>
              <a:rPr lang="sl-SI" b="1" dirty="0" err="1"/>
              <a:t>gotten</a:t>
            </a:r>
            <a:r>
              <a:rPr lang="sl-SI" b="1" dirty="0"/>
              <a:t> a </a:t>
            </a:r>
            <a:r>
              <a:rPr lang="sl-SI" b="1" dirty="0" err="1"/>
              <a:t>better</a:t>
            </a:r>
            <a:r>
              <a:rPr lang="sl-SI" b="1" dirty="0"/>
              <a:t> grade.</a:t>
            </a:r>
            <a:endParaRPr lang="en-GB" dirty="0"/>
          </a:p>
        </p:txBody>
      </p:sp>
      <p:sp>
        <p:nvSpPr>
          <p:cNvPr id="5" name="Rectangle 4"/>
          <p:cNvSpPr/>
          <p:nvPr/>
        </p:nvSpPr>
        <p:spPr>
          <a:xfrm>
            <a:off x="1251677" y="2577273"/>
            <a:ext cx="723440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l-SI" b="1" dirty="0" err="1"/>
              <a:t>If</a:t>
            </a:r>
            <a:r>
              <a:rPr lang="sl-SI" b="1" dirty="0"/>
              <a:t> he </a:t>
            </a:r>
            <a:r>
              <a:rPr lang="sl-SI" b="1" dirty="0" err="1"/>
              <a:t>hadn‘t</a:t>
            </a:r>
            <a:r>
              <a:rPr lang="sl-SI" b="1" dirty="0"/>
              <a:t> </a:t>
            </a:r>
            <a:r>
              <a:rPr lang="sl-SI" b="1" dirty="0" err="1"/>
              <a:t>cheated</a:t>
            </a:r>
            <a:r>
              <a:rPr lang="sl-SI" b="1" dirty="0"/>
              <a:t> on me, </a:t>
            </a:r>
            <a:r>
              <a:rPr lang="sl-SI" b="1" dirty="0" err="1"/>
              <a:t>we</a:t>
            </a:r>
            <a:r>
              <a:rPr lang="sl-SI" b="1" dirty="0"/>
              <a:t> </a:t>
            </a:r>
            <a:r>
              <a:rPr lang="sl-SI" b="1" dirty="0" err="1"/>
              <a:t>wouldn‘t</a:t>
            </a:r>
            <a:r>
              <a:rPr lang="sl-SI" b="1" dirty="0"/>
              <a:t> </a:t>
            </a:r>
            <a:r>
              <a:rPr lang="sl-SI" b="1" dirty="0" err="1"/>
              <a:t>have</a:t>
            </a:r>
            <a:r>
              <a:rPr lang="sl-SI" b="1" dirty="0"/>
              <a:t> </a:t>
            </a:r>
            <a:r>
              <a:rPr lang="sl-SI" b="1" dirty="0" err="1"/>
              <a:t>broken</a:t>
            </a:r>
            <a:r>
              <a:rPr lang="sl-SI" b="1" dirty="0"/>
              <a:t> up.</a:t>
            </a:r>
            <a:endParaRPr lang="en-GB" dirty="0"/>
          </a:p>
        </p:txBody>
      </p:sp>
      <p:sp>
        <p:nvSpPr>
          <p:cNvPr id="6" name="Rectangle 5"/>
          <p:cNvSpPr/>
          <p:nvPr/>
        </p:nvSpPr>
        <p:spPr>
          <a:xfrm>
            <a:off x="1251677" y="3340454"/>
            <a:ext cx="771390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l-SI" b="1" dirty="0" err="1"/>
              <a:t>If</a:t>
            </a:r>
            <a:r>
              <a:rPr lang="sl-SI" b="1" dirty="0"/>
              <a:t> I </a:t>
            </a:r>
            <a:r>
              <a:rPr lang="sl-SI" b="1" dirty="0" err="1"/>
              <a:t>hadn‘t</a:t>
            </a:r>
            <a:r>
              <a:rPr lang="sl-SI" b="1" dirty="0"/>
              <a:t> </a:t>
            </a:r>
            <a:r>
              <a:rPr lang="sl-SI" b="1" dirty="0" err="1"/>
              <a:t>been</a:t>
            </a:r>
            <a:r>
              <a:rPr lang="sl-SI" b="1" dirty="0"/>
              <a:t> so </a:t>
            </a:r>
            <a:r>
              <a:rPr lang="sl-SI" b="1" dirty="0" err="1"/>
              <a:t>tired</a:t>
            </a:r>
            <a:r>
              <a:rPr lang="sl-SI" b="1" dirty="0"/>
              <a:t> </a:t>
            </a:r>
            <a:r>
              <a:rPr lang="sl-SI" b="1" dirty="0" err="1"/>
              <a:t>yesterday</a:t>
            </a:r>
            <a:r>
              <a:rPr lang="sl-SI" b="1" dirty="0"/>
              <a:t>, I </a:t>
            </a:r>
            <a:r>
              <a:rPr lang="sl-SI" b="1" dirty="0" err="1"/>
              <a:t>would</a:t>
            </a:r>
            <a:r>
              <a:rPr lang="sl-SI" b="1" dirty="0"/>
              <a:t> </a:t>
            </a:r>
            <a:r>
              <a:rPr lang="sl-SI" b="1" dirty="0" err="1"/>
              <a:t>have</a:t>
            </a:r>
            <a:r>
              <a:rPr lang="sl-SI" b="1" dirty="0"/>
              <a:t> gone out.</a:t>
            </a:r>
            <a:endParaRPr lang="en-GB" dirty="0"/>
          </a:p>
        </p:txBody>
      </p:sp>
      <p:sp>
        <p:nvSpPr>
          <p:cNvPr id="7" name="Rectangle 6"/>
          <p:cNvSpPr/>
          <p:nvPr/>
        </p:nvSpPr>
        <p:spPr>
          <a:xfrm>
            <a:off x="1251676" y="4103635"/>
            <a:ext cx="852794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l-SI" b="1" dirty="0" err="1"/>
              <a:t>If</a:t>
            </a:r>
            <a:r>
              <a:rPr lang="sl-SI" b="1" dirty="0"/>
              <a:t> </a:t>
            </a:r>
            <a:r>
              <a:rPr lang="sl-SI" b="1" dirty="0" err="1"/>
              <a:t>she</a:t>
            </a:r>
            <a:r>
              <a:rPr lang="sl-SI" b="1" dirty="0"/>
              <a:t> </a:t>
            </a:r>
            <a:r>
              <a:rPr lang="sl-SI" b="1" dirty="0" err="1"/>
              <a:t>hadn‘t</a:t>
            </a:r>
            <a:r>
              <a:rPr lang="sl-SI" b="1" dirty="0"/>
              <a:t> </a:t>
            </a:r>
            <a:r>
              <a:rPr lang="sl-SI" b="1" dirty="0" err="1"/>
              <a:t>been</a:t>
            </a:r>
            <a:r>
              <a:rPr lang="sl-SI" b="1" dirty="0"/>
              <a:t> late </a:t>
            </a:r>
            <a:r>
              <a:rPr lang="sl-SI" b="1" dirty="0" err="1"/>
              <a:t>for</a:t>
            </a:r>
            <a:r>
              <a:rPr lang="sl-SI" b="1" dirty="0"/>
              <a:t> </a:t>
            </a:r>
            <a:r>
              <a:rPr lang="sl-SI" b="1" dirty="0" err="1"/>
              <a:t>the</a:t>
            </a:r>
            <a:r>
              <a:rPr lang="sl-SI" b="1" dirty="0"/>
              <a:t> meeting, </a:t>
            </a:r>
            <a:r>
              <a:rPr lang="sl-SI" b="1" dirty="0" err="1"/>
              <a:t>they</a:t>
            </a:r>
            <a:r>
              <a:rPr lang="sl-SI" b="1" dirty="0"/>
              <a:t> </a:t>
            </a:r>
            <a:r>
              <a:rPr lang="sl-SI" b="1" dirty="0" err="1"/>
              <a:t>wouldn‘t</a:t>
            </a:r>
            <a:r>
              <a:rPr lang="sl-SI" b="1" dirty="0"/>
              <a:t> </a:t>
            </a:r>
            <a:r>
              <a:rPr lang="sl-SI" b="1" dirty="0" err="1"/>
              <a:t>have</a:t>
            </a:r>
            <a:r>
              <a:rPr lang="sl-SI" b="1" dirty="0"/>
              <a:t> </a:t>
            </a:r>
            <a:r>
              <a:rPr lang="sl-SI" b="1" dirty="0" err="1"/>
              <a:t>fired</a:t>
            </a:r>
            <a:r>
              <a:rPr lang="sl-SI" b="1" dirty="0"/>
              <a:t> </a:t>
            </a:r>
            <a:r>
              <a:rPr lang="sl-SI" b="1" dirty="0" err="1"/>
              <a:t>her</a:t>
            </a:r>
            <a:r>
              <a:rPr lang="sl-SI" b="1" dirty="0"/>
              <a:t>.</a:t>
            </a:r>
            <a:endParaRPr lang="en-GB" dirty="0"/>
          </a:p>
        </p:txBody>
      </p:sp>
      <p:sp>
        <p:nvSpPr>
          <p:cNvPr id="8" name="Rectangle 7"/>
          <p:cNvSpPr/>
          <p:nvPr/>
        </p:nvSpPr>
        <p:spPr>
          <a:xfrm>
            <a:off x="1251676" y="4896713"/>
            <a:ext cx="1069128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l-SI" b="1" dirty="0" err="1"/>
              <a:t>If</a:t>
            </a:r>
            <a:r>
              <a:rPr lang="sl-SI" b="1" dirty="0"/>
              <a:t> </a:t>
            </a:r>
            <a:r>
              <a:rPr lang="sl-SI" b="1" dirty="0" err="1"/>
              <a:t>they</a:t>
            </a:r>
            <a:r>
              <a:rPr lang="sl-SI" b="1" dirty="0"/>
              <a:t> </a:t>
            </a:r>
            <a:r>
              <a:rPr lang="sl-SI" b="1" dirty="0" err="1"/>
              <a:t>hadn‘t</a:t>
            </a:r>
            <a:r>
              <a:rPr lang="sl-SI" b="1" dirty="0"/>
              <a:t> </a:t>
            </a:r>
            <a:r>
              <a:rPr lang="sl-SI" b="1" dirty="0" err="1"/>
              <a:t>been</a:t>
            </a:r>
            <a:r>
              <a:rPr lang="sl-SI" b="1" dirty="0"/>
              <a:t> </a:t>
            </a:r>
            <a:r>
              <a:rPr lang="sl-SI" b="1" dirty="0" err="1"/>
              <a:t>writing</a:t>
            </a:r>
            <a:r>
              <a:rPr lang="sl-SI" b="1" dirty="0"/>
              <a:t> so </a:t>
            </a:r>
            <a:r>
              <a:rPr lang="sl-SI" b="1" dirty="0" err="1"/>
              <a:t>slowly</a:t>
            </a:r>
            <a:r>
              <a:rPr lang="sl-SI" b="1" dirty="0"/>
              <a:t>, </a:t>
            </a:r>
            <a:r>
              <a:rPr lang="sl-SI" b="1" dirty="0" err="1"/>
              <a:t>they</a:t>
            </a:r>
            <a:r>
              <a:rPr lang="sl-SI" b="1" dirty="0"/>
              <a:t> </a:t>
            </a:r>
            <a:r>
              <a:rPr lang="sl-SI" b="1" dirty="0" err="1"/>
              <a:t>would</a:t>
            </a:r>
            <a:r>
              <a:rPr lang="sl-SI" b="1" dirty="0"/>
              <a:t> </a:t>
            </a:r>
            <a:r>
              <a:rPr lang="sl-SI" b="1" dirty="0" err="1"/>
              <a:t>have</a:t>
            </a:r>
            <a:r>
              <a:rPr lang="sl-SI" b="1" dirty="0"/>
              <a:t> </a:t>
            </a:r>
            <a:r>
              <a:rPr lang="sl-SI" b="1" dirty="0" err="1"/>
              <a:t>finished</a:t>
            </a:r>
            <a:r>
              <a:rPr lang="sl-SI" b="1" dirty="0"/>
              <a:t> </a:t>
            </a:r>
            <a:r>
              <a:rPr lang="sl-SI" b="1" dirty="0" err="1"/>
              <a:t>their</a:t>
            </a:r>
            <a:r>
              <a:rPr lang="sl-SI" b="1" dirty="0"/>
              <a:t> </a:t>
            </a:r>
            <a:r>
              <a:rPr lang="sl-SI" b="1" dirty="0" err="1"/>
              <a:t>studies</a:t>
            </a:r>
            <a:r>
              <a:rPr lang="sl-SI" b="1" dirty="0"/>
              <a:t> </a:t>
            </a:r>
            <a:r>
              <a:rPr lang="sl-SI" b="1" dirty="0" err="1"/>
              <a:t>months</a:t>
            </a:r>
            <a:r>
              <a:rPr lang="sl-SI" b="1" dirty="0"/>
              <a:t> </a:t>
            </a:r>
            <a:r>
              <a:rPr lang="sl-SI" b="1" dirty="0" err="1"/>
              <a:t>earlier</a:t>
            </a:r>
            <a:r>
              <a:rPr lang="sl-SI" b="1" dirty="0"/>
              <a:t>.</a:t>
            </a:r>
            <a:endParaRPr lang="en-GB" dirty="0"/>
          </a:p>
        </p:txBody>
      </p:sp>
      <p:sp>
        <p:nvSpPr>
          <p:cNvPr id="9" name="Rectangle 8"/>
          <p:cNvSpPr/>
          <p:nvPr/>
        </p:nvSpPr>
        <p:spPr>
          <a:xfrm>
            <a:off x="1251676" y="5689791"/>
            <a:ext cx="867290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l-SI" b="1" dirty="0" err="1"/>
              <a:t>If</a:t>
            </a:r>
            <a:r>
              <a:rPr lang="sl-SI" b="1" dirty="0"/>
              <a:t> </a:t>
            </a:r>
            <a:r>
              <a:rPr lang="sl-SI" b="1" dirty="0" err="1"/>
              <a:t>they</a:t>
            </a:r>
            <a:r>
              <a:rPr lang="sl-SI" b="1" dirty="0"/>
              <a:t> </a:t>
            </a:r>
            <a:r>
              <a:rPr lang="sl-SI" b="1" dirty="0" err="1"/>
              <a:t>hadn‘t</a:t>
            </a:r>
            <a:r>
              <a:rPr lang="sl-SI" b="1" dirty="0"/>
              <a:t> </a:t>
            </a:r>
            <a:r>
              <a:rPr lang="sl-SI" b="1" dirty="0" err="1"/>
              <a:t>given</a:t>
            </a:r>
            <a:r>
              <a:rPr lang="sl-SI" b="1" dirty="0"/>
              <a:t> </a:t>
            </a:r>
            <a:r>
              <a:rPr lang="sl-SI" b="1" dirty="0" err="1"/>
              <a:t>you</a:t>
            </a:r>
            <a:r>
              <a:rPr lang="sl-SI" b="1" dirty="0"/>
              <a:t> </a:t>
            </a:r>
            <a:r>
              <a:rPr lang="sl-SI" b="1" dirty="0" err="1"/>
              <a:t>the</a:t>
            </a:r>
            <a:r>
              <a:rPr lang="sl-SI" b="1" dirty="0"/>
              <a:t> </a:t>
            </a:r>
            <a:r>
              <a:rPr lang="sl-SI" b="1" dirty="0" err="1"/>
              <a:t>wrong</a:t>
            </a:r>
            <a:r>
              <a:rPr lang="sl-SI" b="1" dirty="0"/>
              <a:t> map, </a:t>
            </a:r>
            <a:r>
              <a:rPr lang="sl-SI" b="1" dirty="0" err="1"/>
              <a:t>you</a:t>
            </a:r>
            <a:r>
              <a:rPr lang="sl-SI" b="1" dirty="0"/>
              <a:t> </a:t>
            </a:r>
            <a:r>
              <a:rPr lang="sl-SI" b="1" dirty="0" err="1"/>
              <a:t>wouldn‘t</a:t>
            </a:r>
            <a:r>
              <a:rPr lang="sl-SI" b="1" dirty="0"/>
              <a:t> </a:t>
            </a:r>
            <a:r>
              <a:rPr lang="sl-SI" b="1" dirty="0" err="1"/>
              <a:t>have</a:t>
            </a:r>
            <a:r>
              <a:rPr lang="sl-SI" b="1" dirty="0"/>
              <a:t> </a:t>
            </a:r>
            <a:r>
              <a:rPr lang="sl-SI" b="1" dirty="0" err="1"/>
              <a:t>gotten</a:t>
            </a:r>
            <a:r>
              <a:rPr lang="sl-SI" b="1" dirty="0"/>
              <a:t> </a:t>
            </a:r>
            <a:r>
              <a:rPr lang="sl-SI" b="1" dirty="0" err="1"/>
              <a:t>lost</a:t>
            </a:r>
            <a:r>
              <a:rPr lang="sl-SI" b="1" dirty="0"/>
              <a:t>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421001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IF CLAUSES</a:t>
            </a:r>
            <a:r>
              <a:rPr lang="sl-SI" dirty="0"/>
              <a:t> – TYPE 3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51678" y="1393902"/>
            <a:ext cx="10178322" cy="4905297"/>
          </a:xfrm>
        </p:spPr>
        <p:txBody>
          <a:bodyPr>
            <a:normAutofit fontScale="92500" lnSpcReduction="10000"/>
          </a:bodyPr>
          <a:lstStyle/>
          <a:p>
            <a:pPr marL="0" indent="0" fontAlgn="ctr">
              <a:buNone/>
            </a:pPr>
            <a:r>
              <a:rPr lang="en-GB" dirty="0"/>
              <a:t>If it </a:t>
            </a:r>
            <a:r>
              <a:rPr lang="sl-SI" dirty="0"/>
              <a:t>_______________(be)</a:t>
            </a:r>
            <a:r>
              <a:rPr lang="en-GB" dirty="0"/>
              <a:t> warmer, we </a:t>
            </a:r>
            <a:r>
              <a:rPr lang="sl-SI" dirty="0"/>
              <a:t> _______________ (go)</a:t>
            </a:r>
            <a:r>
              <a:rPr lang="en-GB" dirty="0"/>
              <a:t> swimming.</a:t>
            </a:r>
          </a:p>
          <a:p>
            <a:pPr marL="0" indent="0" fontAlgn="ctr">
              <a:buNone/>
            </a:pPr>
            <a:r>
              <a:rPr lang="en-GB" dirty="0"/>
              <a:t>My parents </a:t>
            </a:r>
            <a:r>
              <a:rPr lang="sl-SI" dirty="0"/>
              <a:t> _______________ (</a:t>
            </a:r>
            <a:r>
              <a:rPr lang="sl-SI" dirty="0" err="1"/>
              <a:t>buy</a:t>
            </a:r>
            <a:r>
              <a:rPr lang="sl-SI" dirty="0"/>
              <a:t>) </a:t>
            </a:r>
            <a:r>
              <a:rPr lang="en-GB" dirty="0"/>
              <a:t>this house if the man </a:t>
            </a:r>
            <a:r>
              <a:rPr lang="sl-SI" dirty="0"/>
              <a:t> _______________ (not </a:t>
            </a:r>
            <a:r>
              <a:rPr lang="sl-SI" dirty="0" err="1"/>
              <a:t>sell</a:t>
            </a:r>
            <a:r>
              <a:rPr lang="sl-SI" dirty="0"/>
              <a:t>) </a:t>
            </a:r>
            <a:r>
              <a:rPr lang="en-GB" dirty="0"/>
              <a:t>it to someone else.</a:t>
            </a:r>
          </a:p>
          <a:p>
            <a:pPr marL="0" indent="0" fontAlgn="ctr">
              <a:buNone/>
            </a:pPr>
            <a:r>
              <a:rPr lang="en-GB" dirty="0"/>
              <a:t>If he </a:t>
            </a:r>
            <a:r>
              <a:rPr lang="sl-SI" dirty="0"/>
              <a:t> _______________ (not </a:t>
            </a:r>
            <a:r>
              <a:rPr lang="sl-SI" dirty="0" err="1"/>
              <a:t>fail</a:t>
            </a:r>
            <a:r>
              <a:rPr lang="sl-SI" dirty="0"/>
              <a:t>)</a:t>
            </a:r>
            <a:r>
              <a:rPr lang="en-GB" dirty="0"/>
              <a:t> his driving test, his parents </a:t>
            </a:r>
            <a:r>
              <a:rPr lang="sl-SI" dirty="0"/>
              <a:t> _______________ (</a:t>
            </a:r>
            <a:r>
              <a:rPr lang="sl-SI" dirty="0" err="1"/>
              <a:t>lend</a:t>
            </a:r>
            <a:r>
              <a:rPr lang="sl-SI" dirty="0"/>
              <a:t>) </a:t>
            </a:r>
            <a:r>
              <a:rPr lang="en-GB" dirty="0"/>
              <a:t>him their car.</a:t>
            </a:r>
          </a:p>
          <a:p>
            <a:pPr marL="0" indent="0" fontAlgn="ctr">
              <a:buNone/>
            </a:pPr>
            <a:r>
              <a:rPr lang="en-GB" dirty="0"/>
              <a:t>If my uncle </a:t>
            </a:r>
            <a:r>
              <a:rPr lang="sl-SI" dirty="0"/>
              <a:t> _______________ (</a:t>
            </a:r>
            <a:r>
              <a:rPr lang="sl-SI" dirty="0" err="1"/>
              <a:t>tell</a:t>
            </a:r>
            <a:r>
              <a:rPr lang="sl-SI" dirty="0"/>
              <a:t>)</a:t>
            </a:r>
            <a:r>
              <a:rPr lang="en-GB" dirty="0"/>
              <a:t> me the way to his office, I</a:t>
            </a:r>
            <a:r>
              <a:rPr lang="sl-SI" dirty="0"/>
              <a:t> ___________________ (not </a:t>
            </a:r>
            <a:r>
              <a:rPr lang="sl-SI" dirty="0" err="1"/>
              <a:t>arrive</a:t>
            </a:r>
            <a:r>
              <a:rPr lang="sl-SI" dirty="0"/>
              <a:t>)</a:t>
            </a:r>
            <a:r>
              <a:rPr lang="en-GB" dirty="0"/>
              <a:t> so late.</a:t>
            </a:r>
          </a:p>
          <a:p>
            <a:pPr marL="0" indent="0" fontAlgn="ctr">
              <a:buNone/>
            </a:pPr>
            <a:r>
              <a:rPr lang="en-GB" dirty="0"/>
              <a:t>She </a:t>
            </a:r>
            <a:r>
              <a:rPr lang="sl-SI" dirty="0"/>
              <a:t> _______________ (be)</a:t>
            </a:r>
            <a:r>
              <a:rPr lang="en-GB" dirty="0"/>
              <a:t> at the airport if she </a:t>
            </a:r>
            <a:r>
              <a:rPr lang="sl-SI" dirty="0"/>
              <a:t> _______________ (</a:t>
            </a:r>
            <a:r>
              <a:rPr lang="sl-SI" dirty="0" err="1"/>
              <a:t>read</a:t>
            </a:r>
            <a:r>
              <a:rPr lang="sl-SI" dirty="0"/>
              <a:t>) </a:t>
            </a:r>
            <a:r>
              <a:rPr lang="en-GB" dirty="0"/>
              <a:t>the message carefully.</a:t>
            </a:r>
          </a:p>
          <a:p>
            <a:pPr marL="0" indent="0" fontAlgn="ctr">
              <a:buNone/>
            </a:pPr>
            <a:r>
              <a:rPr lang="en-GB" dirty="0"/>
              <a:t>Lucy </a:t>
            </a:r>
            <a:r>
              <a:rPr lang="sl-SI" dirty="0"/>
              <a:t>_________________ (not </a:t>
            </a:r>
            <a:r>
              <a:rPr lang="sl-SI" dirty="0" err="1"/>
              <a:t>hurt</a:t>
            </a:r>
            <a:r>
              <a:rPr lang="sl-SI" dirty="0"/>
              <a:t>)</a:t>
            </a:r>
            <a:r>
              <a:rPr lang="en-GB" dirty="0"/>
              <a:t> her foot if she </a:t>
            </a:r>
            <a:r>
              <a:rPr lang="sl-SI" dirty="0"/>
              <a:t> _______________ (not </a:t>
            </a:r>
            <a:r>
              <a:rPr lang="sl-SI" dirty="0" err="1"/>
              <a:t>drop</a:t>
            </a:r>
            <a:r>
              <a:rPr lang="sl-SI" dirty="0"/>
              <a:t>) </a:t>
            </a:r>
            <a:r>
              <a:rPr lang="en-GB" dirty="0"/>
              <a:t>the old box on it.</a:t>
            </a:r>
          </a:p>
          <a:p>
            <a:pPr marL="0" indent="0" fontAlgn="ctr">
              <a:buNone/>
            </a:pPr>
            <a:r>
              <a:rPr lang="en-GB" dirty="0"/>
              <a:t>If you </a:t>
            </a:r>
            <a:r>
              <a:rPr lang="sl-SI" dirty="0"/>
              <a:t> _______________ (</a:t>
            </a:r>
            <a:r>
              <a:rPr lang="sl-SI" dirty="0" err="1"/>
              <a:t>use</a:t>
            </a:r>
            <a:r>
              <a:rPr lang="sl-SI" dirty="0"/>
              <a:t>) </a:t>
            </a:r>
            <a:r>
              <a:rPr lang="en-GB" dirty="0"/>
              <a:t>a sharp knife, you </a:t>
            </a:r>
            <a:r>
              <a:rPr lang="sl-SI" dirty="0"/>
              <a:t> _______________ (not </a:t>
            </a:r>
            <a:r>
              <a:rPr lang="sl-SI" dirty="0" err="1"/>
              <a:t>cut</a:t>
            </a:r>
            <a:r>
              <a:rPr lang="sl-SI" dirty="0"/>
              <a:t>)</a:t>
            </a:r>
            <a:r>
              <a:rPr lang="en-GB" dirty="0"/>
              <a:t> yourself.</a:t>
            </a:r>
          </a:p>
          <a:p>
            <a:pPr marL="0" indent="0" fontAlgn="ctr">
              <a:buNone/>
            </a:pPr>
            <a:r>
              <a:rPr lang="en-GB" dirty="0"/>
              <a:t>If Victoria </a:t>
            </a:r>
            <a:r>
              <a:rPr lang="sl-SI" dirty="0"/>
              <a:t> _______________ (</a:t>
            </a:r>
            <a:r>
              <a:rPr lang="sl-SI" dirty="0" err="1"/>
              <a:t>celebrate</a:t>
            </a:r>
            <a:r>
              <a:rPr lang="sl-SI" dirty="0"/>
              <a:t>) </a:t>
            </a:r>
            <a:r>
              <a:rPr lang="en-GB" dirty="0"/>
              <a:t>her birthday at home, I </a:t>
            </a:r>
            <a:r>
              <a:rPr lang="sl-SI" dirty="0"/>
              <a:t>_________________ (</a:t>
            </a:r>
            <a:r>
              <a:rPr lang="sl-SI" dirty="0" err="1"/>
              <a:t>bring</a:t>
            </a:r>
            <a:r>
              <a:rPr lang="sl-SI" dirty="0"/>
              <a:t>)</a:t>
            </a:r>
            <a:r>
              <a:rPr lang="en-GB" dirty="0"/>
              <a:t> her some flowers.</a:t>
            </a:r>
          </a:p>
          <a:p>
            <a:pPr marL="0" indent="0" fontAlgn="ctr">
              <a:buNone/>
            </a:pPr>
            <a:r>
              <a:rPr lang="en-GB" dirty="0"/>
              <a:t>We </a:t>
            </a:r>
            <a:r>
              <a:rPr lang="sl-SI" dirty="0"/>
              <a:t> _______________ (take) </a:t>
            </a:r>
            <a:r>
              <a:rPr lang="en-GB" dirty="0"/>
              <a:t>the train to Edinburgh if it </a:t>
            </a:r>
            <a:r>
              <a:rPr lang="sl-SI" dirty="0"/>
              <a:t> _______________ (run) </a:t>
            </a:r>
            <a:r>
              <a:rPr lang="en-GB" dirty="0"/>
              <a:t>on time.</a:t>
            </a:r>
          </a:p>
          <a:p>
            <a:pPr marL="0" indent="0" fontAlgn="ctr">
              <a:buNone/>
            </a:pPr>
            <a:r>
              <a:rPr lang="en-GB" dirty="0"/>
              <a:t>If Max </a:t>
            </a:r>
            <a:r>
              <a:rPr lang="sl-SI" dirty="0"/>
              <a:t> _______________ (not </a:t>
            </a:r>
            <a:r>
              <a:rPr lang="sl-SI" dirty="0" err="1"/>
              <a:t>forget</a:t>
            </a:r>
            <a:r>
              <a:rPr lang="sl-SI" dirty="0"/>
              <a:t>) </a:t>
            </a:r>
            <a:r>
              <a:rPr lang="en-GB" dirty="0"/>
              <a:t>his schoolbag, he </a:t>
            </a:r>
            <a:r>
              <a:rPr lang="sl-SI" dirty="0"/>
              <a:t> _______________ (</a:t>
            </a:r>
            <a:r>
              <a:rPr lang="sl-SI" dirty="0" err="1"/>
              <a:t>give</a:t>
            </a:r>
            <a:r>
              <a:rPr lang="sl-SI" dirty="0"/>
              <a:t>) </a:t>
            </a:r>
            <a:r>
              <a:rPr lang="en-GB" dirty="0"/>
              <a:t>you your USB flash drive.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Rectangle 3"/>
          <p:cNvSpPr/>
          <p:nvPr/>
        </p:nvSpPr>
        <p:spPr>
          <a:xfrm>
            <a:off x="1784302" y="1373142"/>
            <a:ext cx="99578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l-SI" sz="1200" b="1" dirty="0"/>
              <a:t>HAD</a:t>
            </a:r>
            <a:r>
              <a:rPr lang="sl-SI" b="1" dirty="0"/>
              <a:t> </a:t>
            </a:r>
            <a:r>
              <a:rPr lang="sl-SI" sz="1200" b="1" dirty="0"/>
              <a:t>BEEN</a:t>
            </a:r>
            <a:endParaRPr lang="en-GB" sz="1200" dirty="0"/>
          </a:p>
        </p:txBody>
      </p:sp>
      <p:sp>
        <p:nvSpPr>
          <p:cNvPr id="5" name="Rectangle 4"/>
          <p:cNvSpPr/>
          <p:nvPr/>
        </p:nvSpPr>
        <p:spPr>
          <a:xfrm>
            <a:off x="5032434" y="1440068"/>
            <a:ext cx="1713931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l-SI" sz="1200" b="1" dirty="0"/>
              <a:t>WOULD HAVE GONE</a:t>
            </a:r>
            <a:endParaRPr lang="en-GB" sz="1200" dirty="0"/>
          </a:p>
        </p:txBody>
      </p:sp>
      <p:sp>
        <p:nvSpPr>
          <p:cNvPr id="6" name="Rectangle 5"/>
          <p:cNvSpPr/>
          <p:nvPr/>
        </p:nvSpPr>
        <p:spPr>
          <a:xfrm>
            <a:off x="2374727" y="1815073"/>
            <a:ext cx="192071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l-SI" sz="1200" b="1" dirty="0"/>
              <a:t>WOULD HAVE BOUGHT</a:t>
            </a:r>
            <a:endParaRPr lang="en-GB" sz="1200" dirty="0"/>
          </a:p>
        </p:txBody>
      </p:sp>
      <p:sp>
        <p:nvSpPr>
          <p:cNvPr id="7" name="Rectangle 6"/>
          <p:cNvSpPr/>
          <p:nvPr/>
        </p:nvSpPr>
        <p:spPr>
          <a:xfrm>
            <a:off x="7113996" y="1831068"/>
            <a:ext cx="121700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l-SI" sz="1200" b="1" dirty="0"/>
              <a:t>HADN‘T SOLD</a:t>
            </a:r>
            <a:endParaRPr lang="en-GB" sz="1200" dirty="0"/>
          </a:p>
        </p:txBody>
      </p:sp>
      <p:sp>
        <p:nvSpPr>
          <p:cNvPr id="8" name="Rectangle 7"/>
          <p:cNvSpPr/>
          <p:nvPr/>
        </p:nvSpPr>
        <p:spPr>
          <a:xfrm>
            <a:off x="1960992" y="2497752"/>
            <a:ext cx="137409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l-SI" sz="1200" b="1" dirty="0"/>
              <a:t>HADN‘T FAILED</a:t>
            </a:r>
            <a:endParaRPr lang="en-GB" sz="1200" dirty="0"/>
          </a:p>
        </p:txBody>
      </p:sp>
      <p:sp>
        <p:nvSpPr>
          <p:cNvPr id="9" name="Rectangle 8"/>
          <p:cNvSpPr/>
          <p:nvPr/>
        </p:nvSpPr>
        <p:spPr>
          <a:xfrm>
            <a:off x="7209499" y="2497752"/>
            <a:ext cx="165141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l-SI" sz="1200" b="1" dirty="0"/>
              <a:t>WOULD HAVE LENT</a:t>
            </a:r>
            <a:endParaRPr lang="en-GB" sz="1200" dirty="0"/>
          </a:p>
        </p:txBody>
      </p:sp>
      <p:sp>
        <p:nvSpPr>
          <p:cNvPr id="10" name="Rectangle 9"/>
          <p:cNvSpPr/>
          <p:nvPr/>
        </p:nvSpPr>
        <p:spPr>
          <a:xfrm>
            <a:off x="2648039" y="2886034"/>
            <a:ext cx="971741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l-SI" sz="1200" b="1" dirty="0"/>
              <a:t>HAD TOLD</a:t>
            </a:r>
            <a:endParaRPr lang="en-GB" sz="1200" dirty="0"/>
          </a:p>
        </p:txBody>
      </p:sp>
      <p:sp>
        <p:nvSpPr>
          <p:cNvPr id="11" name="Rectangle 10"/>
          <p:cNvSpPr/>
          <p:nvPr/>
        </p:nvSpPr>
        <p:spPr>
          <a:xfrm>
            <a:off x="7209499" y="2845923"/>
            <a:ext cx="221086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l-SI" sz="1200" b="1" dirty="0"/>
              <a:t>WOULDN‘T HAVE ARRIVED</a:t>
            </a:r>
            <a:endParaRPr lang="en-GB" sz="1200" dirty="0"/>
          </a:p>
        </p:txBody>
      </p:sp>
      <p:sp>
        <p:nvSpPr>
          <p:cNvPr id="12" name="Rectangle 11"/>
          <p:cNvSpPr/>
          <p:nvPr/>
        </p:nvSpPr>
        <p:spPr>
          <a:xfrm>
            <a:off x="1746958" y="3259486"/>
            <a:ext cx="167866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l-SI" sz="1200" b="1" dirty="0"/>
              <a:t>WOULD HAVE BEEN</a:t>
            </a:r>
            <a:endParaRPr lang="en-GB" sz="1200" dirty="0"/>
          </a:p>
        </p:txBody>
      </p:sp>
      <p:sp>
        <p:nvSpPr>
          <p:cNvPr id="13" name="Rectangle 12"/>
          <p:cNvSpPr/>
          <p:nvPr/>
        </p:nvSpPr>
        <p:spPr>
          <a:xfrm>
            <a:off x="6053717" y="3251672"/>
            <a:ext cx="98937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l-SI" sz="1200" b="1" dirty="0"/>
              <a:t>HAD READ</a:t>
            </a:r>
            <a:endParaRPr lang="en-GB" sz="1200" dirty="0"/>
          </a:p>
        </p:txBody>
      </p:sp>
      <p:sp>
        <p:nvSpPr>
          <p:cNvPr id="14" name="Rectangle 13"/>
          <p:cNvSpPr/>
          <p:nvPr/>
        </p:nvSpPr>
        <p:spPr>
          <a:xfrm>
            <a:off x="1784302" y="3641730"/>
            <a:ext cx="1938351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l-SI" sz="1200" b="1" dirty="0"/>
              <a:t>WOULDN‘T HAVE HURT</a:t>
            </a:r>
            <a:endParaRPr lang="en-GB" sz="1200" dirty="0"/>
          </a:p>
        </p:txBody>
      </p:sp>
      <p:sp>
        <p:nvSpPr>
          <p:cNvPr id="15" name="Rectangle 14"/>
          <p:cNvSpPr/>
          <p:nvPr/>
        </p:nvSpPr>
        <p:spPr>
          <a:xfrm>
            <a:off x="6110344" y="3607657"/>
            <a:ext cx="157286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l-SI" sz="1200" b="1" dirty="0"/>
              <a:t>HADN‘T DROPPED</a:t>
            </a:r>
            <a:endParaRPr lang="en-GB" sz="1200" dirty="0"/>
          </a:p>
        </p:txBody>
      </p:sp>
      <p:sp>
        <p:nvSpPr>
          <p:cNvPr id="16" name="Rectangle 15"/>
          <p:cNvSpPr/>
          <p:nvPr/>
        </p:nvSpPr>
        <p:spPr>
          <a:xfrm>
            <a:off x="2041249" y="4008594"/>
            <a:ext cx="95410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l-SI" sz="1200" b="1" dirty="0"/>
              <a:t>HAD USED</a:t>
            </a:r>
            <a:endParaRPr lang="en-GB" sz="1200" dirty="0"/>
          </a:p>
        </p:txBody>
      </p:sp>
      <p:sp>
        <p:nvSpPr>
          <p:cNvPr id="17" name="Rectangle 16"/>
          <p:cNvSpPr/>
          <p:nvPr/>
        </p:nvSpPr>
        <p:spPr>
          <a:xfrm>
            <a:off x="5988515" y="4008594"/>
            <a:ext cx="181652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l-SI" sz="1200" b="1" dirty="0"/>
              <a:t>WOULDN‘T HAVE CUT</a:t>
            </a:r>
            <a:endParaRPr lang="en-GB" sz="1200" dirty="0"/>
          </a:p>
        </p:txBody>
      </p:sp>
      <p:sp>
        <p:nvSpPr>
          <p:cNvPr id="18" name="Rectangle 17"/>
          <p:cNvSpPr/>
          <p:nvPr/>
        </p:nvSpPr>
        <p:spPr>
          <a:xfrm>
            <a:off x="2348975" y="4375458"/>
            <a:ext cx="155202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l-SI" sz="1200" b="1" dirty="0"/>
              <a:t>HAD CELEBRATED</a:t>
            </a:r>
            <a:endParaRPr lang="en-GB" sz="1200" dirty="0"/>
          </a:p>
        </p:txBody>
      </p:sp>
      <p:sp>
        <p:nvSpPr>
          <p:cNvPr id="19" name="Rectangle 18"/>
          <p:cNvSpPr/>
          <p:nvPr/>
        </p:nvSpPr>
        <p:spPr>
          <a:xfrm>
            <a:off x="7486819" y="4398229"/>
            <a:ext cx="202491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l-SI" sz="1200" b="1" dirty="0"/>
              <a:t>WOULD HAVE BROUGHT</a:t>
            </a:r>
            <a:endParaRPr lang="en-GB" sz="1200" dirty="0"/>
          </a:p>
        </p:txBody>
      </p:sp>
      <p:sp>
        <p:nvSpPr>
          <p:cNvPr id="20" name="Rectangle 19"/>
          <p:cNvSpPr/>
          <p:nvPr/>
        </p:nvSpPr>
        <p:spPr>
          <a:xfrm>
            <a:off x="1639557" y="5058137"/>
            <a:ext cx="178606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l-SI" sz="1200" b="1" dirty="0"/>
              <a:t>WOULD HAVE TAKEN</a:t>
            </a:r>
            <a:endParaRPr lang="en-GB" sz="1200" dirty="0"/>
          </a:p>
        </p:txBody>
      </p:sp>
      <p:sp>
        <p:nvSpPr>
          <p:cNvPr id="21" name="Rectangle 20"/>
          <p:cNvSpPr/>
          <p:nvPr/>
        </p:nvSpPr>
        <p:spPr>
          <a:xfrm>
            <a:off x="6896776" y="5058137"/>
            <a:ext cx="89800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l-SI" sz="1200" b="1" dirty="0"/>
              <a:t>HAD RUN</a:t>
            </a:r>
            <a:endParaRPr lang="en-GB" sz="1200" dirty="0"/>
          </a:p>
        </p:txBody>
      </p:sp>
      <p:sp>
        <p:nvSpPr>
          <p:cNvPr id="22" name="Rectangle 21"/>
          <p:cNvSpPr/>
          <p:nvPr/>
        </p:nvSpPr>
        <p:spPr>
          <a:xfrm>
            <a:off x="2051945" y="5440381"/>
            <a:ext cx="174759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l-SI" sz="1200" b="1" dirty="0"/>
              <a:t>HADN‘T FORGOTTEN</a:t>
            </a:r>
            <a:endParaRPr lang="en-GB" sz="1200" dirty="0"/>
          </a:p>
        </p:txBody>
      </p:sp>
      <p:sp>
        <p:nvSpPr>
          <p:cNvPr id="23" name="Rectangle 22"/>
          <p:cNvSpPr/>
          <p:nvPr/>
        </p:nvSpPr>
        <p:spPr>
          <a:xfrm>
            <a:off x="6548403" y="5422400"/>
            <a:ext cx="175560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l-SI" sz="1200" b="1" dirty="0"/>
              <a:t>WOULD HAVE GIVEN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31528982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IF CLAUSES</a:t>
            </a:r>
            <a:r>
              <a:rPr lang="sl-SI" dirty="0"/>
              <a:t> – MIXED TYPE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51678" y="1393902"/>
            <a:ext cx="10178322" cy="4905297"/>
          </a:xfrm>
        </p:spPr>
        <p:txBody>
          <a:bodyPr>
            <a:normAutofit/>
          </a:bodyPr>
          <a:lstStyle/>
          <a:p>
            <a:r>
              <a:rPr lang="sl-SI" dirty="0">
                <a:sym typeface="Wingdings" panose="05000000000000000000" pitchFamily="2" charset="2"/>
              </a:rPr>
              <a:t>Obstajajo tudi mešani pogojniki, pri katerih „zmešamo“ dva različna tipa  kadar govorimo o različnih časovnih sferah </a:t>
            </a:r>
          </a:p>
          <a:p>
            <a:r>
              <a:rPr lang="sl-SI" dirty="0"/>
              <a:t>Zmešamo lahko samo pogojnike, ki opisujejo „isto kategorijo“ (neresničnost/</a:t>
            </a:r>
            <a:r>
              <a:rPr lang="sl-SI" dirty="0" err="1"/>
              <a:t>hipotetičnost</a:t>
            </a:r>
            <a:r>
              <a:rPr lang="sl-SI" dirty="0"/>
              <a:t>) </a:t>
            </a:r>
            <a:r>
              <a:rPr lang="sl-SI" dirty="0">
                <a:sym typeface="Wingdings" panose="05000000000000000000" pitchFamily="2" charset="2"/>
              </a:rPr>
              <a:t> tj. tip 2 in 3</a:t>
            </a:r>
          </a:p>
          <a:p>
            <a:pPr marL="0" indent="0">
              <a:buNone/>
            </a:pPr>
            <a:endParaRPr lang="sl-SI" dirty="0"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sl-SI" dirty="0"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sl-SI" dirty="0"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41030597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/>
              <a:t>O AVTORICI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51678" y="1382751"/>
            <a:ext cx="10178322" cy="4496841"/>
          </a:xfrm>
        </p:spPr>
        <p:txBody>
          <a:bodyPr/>
          <a:lstStyle/>
          <a:p>
            <a:pPr marL="0" indent="0">
              <a:buNone/>
            </a:pPr>
            <a:r>
              <a:rPr lang="sl-SI" sz="2800" dirty="0"/>
              <a:t>MARUŠA MALIGOJ, magistrica profesorica anglistike in rusistike</a:t>
            </a:r>
          </a:p>
          <a:p>
            <a:pPr marL="0" indent="0">
              <a:buNone/>
            </a:pPr>
            <a:endParaRPr lang="sl-SI" sz="2800" dirty="0"/>
          </a:p>
          <a:p>
            <a:pPr marL="0" indent="0">
              <a:buNone/>
            </a:pPr>
            <a:r>
              <a:rPr lang="sl-SI" dirty="0"/>
              <a:t>Maruša Maligoj je magistrica profesorica anglistike in rusistike, ki je svoj študij zaključila na Filozofski fakulteti v Ljubljani. S poučevanjem angleščine se ukvarja že od zgodnjih študijskih let in ima za seboj že nešteto izkušenj tako z otroki kot tudi odraslimi, trenutno pa poučuje angleščino na jezikovnih šolah in v podjetjih. Svoje znanje jezika neprestano izpopolnjuje s prebiranjem angleških knjig in potovanji po svetu, njena najbolj neprecenjiva izkušnja pa je bila je Erasmus+ praksa v Sheffieldu, kjer je delala kot asistentka učitelja na osnovni šoli in med katero je dodobra spoznala Veliko Britanijo in angleški način življenja. </a:t>
            </a:r>
          </a:p>
        </p:txBody>
      </p:sp>
    </p:spTree>
    <p:extLst>
      <p:ext uri="{BB962C8B-B14F-4D97-AF65-F5344CB8AC3E}">
        <p14:creationId xmlns:p14="http://schemas.microsoft.com/office/powerpoint/2010/main" val="404200916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IF CLAUSES</a:t>
            </a:r>
            <a:r>
              <a:rPr lang="sl-SI" dirty="0"/>
              <a:t> – MIXED TYPE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51678" y="1393902"/>
            <a:ext cx="10178322" cy="4905297"/>
          </a:xfrm>
        </p:spPr>
        <p:txBody>
          <a:bodyPr>
            <a:normAutofit lnSpcReduction="10000"/>
          </a:bodyPr>
          <a:lstStyle/>
          <a:p>
            <a:r>
              <a:rPr lang="sl-SI" dirty="0">
                <a:sym typeface="Wingdings" panose="05000000000000000000" pitchFamily="2" charset="2"/>
              </a:rPr>
              <a:t>Kombinacije so sledeče:</a:t>
            </a:r>
          </a:p>
          <a:p>
            <a:endParaRPr lang="sl-SI" dirty="0"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sl-SI" dirty="0">
                <a:sym typeface="Wingdings" panose="05000000000000000000" pitchFamily="2" charset="2"/>
              </a:rPr>
              <a:t>PAST (3)  PRESENT (2)</a:t>
            </a:r>
            <a:br>
              <a:rPr lang="sl-SI" dirty="0">
                <a:sym typeface="Wingdings" panose="05000000000000000000" pitchFamily="2" charset="2"/>
              </a:rPr>
            </a:br>
            <a:r>
              <a:rPr lang="sl-SI" dirty="0" err="1"/>
              <a:t>If</a:t>
            </a:r>
            <a:r>
              <a:rPr lang="sl-SI" dirty="0"/>
              <a:t> I </a:t>
            </a:r>
            <a:r>
              <a:rPr lang="sl-SI" dirty="0" err="1"/>
              <a:t>had</a:t>
            </a:r>
            <a:r>
              <a:rPr lang="sl-SI" dirty="0"/>
              <a:t> </a:t>
            </a:r>
            <a:r>
              <a:rPr lang="sl-SI" dirty="0" err="1"/>
              <a:t>taken</a:t>
            </a:r>
            <a:r>
              <a:rPr lang="sl-SI" dirty="0"/>
              <a:t> </a:t>
            </a:r>
            <a:r>
              <a:rPr lang="sl-SI" dirty="0" err="1"/>
              <a:t>an</a:t>
            </a:r>
            <a:r>
              <a:rPr lang="sl-SI" dirty="0"/>
              <a:t> aspirin, I </a:t>
            </a:r>
            <a:r>
              <a:rPr lang="sl-SI" dirty="0" err="1"/>
              <a:t>wouldn't</a:t>
            </a:r>
            <a:r>
              <a:rPr lang="sl-SI" dirty="0"/>
              <a:t> </a:t>
            </a:r>
            <a:r>
              <a:rPr lang="sl-SI" dirty="0" err="1"/>
              <a:t>have</a:t>
            </a:r>
            <a:r>
              <a:rPr lang="sl-SI" dirty="0"/>
              <a:t> a </a:t>
            </a:r>
            <a:r>
              <a:rPr lang="sl-SI" dirty="0" err="1"/>
              <a:t>headache</a:t>
            </a:r>
            <a:r>
              <a:rPr lang="sl-SI" dirty="0"/>
              <a:t> </a:t>
            </a:r>
            <a:r>
              <a:rPr lang="sl-SI" dirty="0" err="1"/>
              <a:t>now</a:t>
            </a:r>
            <a:r>
              <a:rPr lang="sl-SI" dirty="0"/>
              <a:t>.</a:t>
            </a:r>
          </a:p>
          <a:p>
            <a:pPr marL="0" indent="0">
              <a:buNone/>
            </a:pPr>
            <a:endParaRPr lang="sl-SI" dirty="0"/>
          </a:p>
          <a:p>
            <a:pPr marL="0" indent="0">
              <a:buNone/>
            </a:pPr>
            <a:r>
              <a:rPr lang="sl-SI" dirty="0"/>
              <a:t>PAST (3) </a:t>
            </a:r>
            <a:r>
              <a:rPr lang="sl-SI" dirty="0">
                <a:sym typeface="Wingdings" panose="05000000000000000000" pitchFamily="2" charset="2"/>
              </a:rPr>
              <a:t> FUTURE (2)</a:t>
            </a:r>
            <a:br>
              <a:rPr lang="sl-SI" dirty="0">
                <a:sym typeface="Wingdings" panose="05000000000000000000" pitchFamily="2" charset="2"/>
              </a:rPr>
            </a:br>
            <a:r>
              <a:rPr lang="sl-SI" dirty="0" err="1"/>
              <a:t>If</a:t>
            </a:r>
            <a:r>
              <a:rPr lang="sl-SI" dirty="0"/>
              <a:t> I </a:t>
            </a:r>
            <a:r>
              <a:rPr lang="sl-SI" dirty="0" err="1"/>
              <a:t>had</a:t>
            </a:r>
            <a:r>
              <a:rPr lang="sl-SI" dirty="0"/>
              <a:t> </a:t>
            </a:r>
            <a:r>
              <a:rPr lang="sl-SI" dirty="0" err="1"/>
              <a:t>known</a:t>
            </a:r>
            <a:r>
              <a:rPr lang="sl-SI" dirty="0"/>
              <a:t> </a:t>
            </a:r>
            <a:r>
              <a:rPr lang="sl-SI" dirty="0" err="1"/>
              <a:t>that</a:t>
            </a:r>
            <a:r>
              <a:rPr lang="sl-SI" dirty="0"/>
              <a:t> </a:t>
            </a:r>
            <a:r>
              <a:rPr lang="sl-SI" dirty="0" err="1"/>
              <a:t>you</a:t>
            </a:r>
            <a:r>
              <a:rPr lang="sl-SI" dirty="0"/>
              <a:t> are </a:t>
            </a:r>
            <a:r>
              <a:rPr lang="sl-SI" dirty="0" err="1"/>
              <a:t>going</a:t>
            </a:r>
            <a:r>
              <a:rPr lang="sl-SI" dirty="0"/>
              <a:t> to come </a:t>
            </a:r>
            <a:r>
              <a:rPr lang="sl-SI" dirty="0" err="1"/>
              <a:t>by</a:t>
            </a:r>
            <a:r>
              <a:rPr lang="sl-SI" dirty="0"/>
              <a:t> </a:t>
            </a:r>
            <a:r>
              <a:rPr lang="sl-SI" dirty="0" err="1"/>
              <a:t>tomorrow</a:t>
            </a:r>
            <a:r>
              <a:rPr lang="sl-SI" dirty="0"/>
              <a:t>, I </a:t>
            </a:r>
            <a:r>
              <a:rPr lang="sl-SI" dirty="0" err="1"/>
              <a:t>would</a:t>
            </a:r>
            <a:r>
              <a:rPr lang="sl-SI" dirty="0"/>
              <a:t> be in </a:t>
            </a:r>
            <a:r>
              <a:rPr lang="sl-SI" dirty="0" err="1"/>
              <a:t>then</a:t>
            </a:r>
            <a:r>
              <a:rPr lang="sl-SI" dirty="0"/>
              <a:t>.</a:t>
            </a:r>
          </a:p>
          <a:p>
            <a:pPr marL="0" indent="0">
              <a:buNone/>
            </a:pPr>
            <a:endParaRPr lang="sl-SI" dirty="0"/>
          </a:p>
          <a:p>
            <a:pPr marL="0" indent="0">
              <a:buNone/>
            </a:pPr>
            <a:r>
              <a:rPr lang="sl-SI" dirty="0"/>
              <a:t>PRESENT (2) </a:t>
            </a:r>
            <a:r>
              <a:rPr lang="sl-SI" dirty="0">
                <a:sym typeface="Wingdings" panose="05000000000000000000" pitchFamily="2" charset="2"/>
              </a:rPr>
              <a:t> PAST (3)</a:t>
            </a:r>
            <a:br>
              <a:rPr lang="sl-SI" dirty="0">
                <a:sym typeface="Wingdings" panose="05000000000000000000" pitchFamily="2" charset="2"/>
              </a:rPr>
            </a:br>
            <a:r>
              <a:rPr lang="sl-SI" dirty="0" err="1"/>
              <a:t>If</a:t>
            </a:r>
            <a:r>
              <a:rPr lang="sl-SI" dirty="0"/>
              <a:t> </a:t>
            </a:r>
            <a:r>
              <a:rPr lang="sl-SI" dirty="0" err="1"/>
              <a:t>she</a:t>
            </a:r>
            <a:r>
              <a:rPr lang="sl-SI" dirty="0"/>
              <a:t> </a:t>
            </a:r>
            <a:r>
              <a:rPr lang="sl-SI" dirty="0" err="1"/>
              <a:t>had</a:t>
            </a:r>
            <a:r>
              <a:rPr lang="sl-SI" dirty="0"/>
              <a:t> </a:t>
            </a:r>
            <a:r>
              <a:rPr lang="sl-SI" dirty="0" err="1"/>
              <a:t>enough</a:t>
            </a:r>
            <a:r>
              <a:rPr lang="sl-SI" dirty="0"/>
              <a:t> </a:t>
            </a:r>
            <a:r>
              <a:rPr lang="sl-SI" dirty="0" err="1"/>
              <a:t>money</a:t>
            </a:r>
            <a:r>
              <a:rPr lang="sl-SI" dirty="0"/>
              <a:t>, </a:t>
            </a:r>
            <a:r>
              <a:rPr lang="sl-SI" dirty="0" err="1"/>
              <a:t>she</a:t>
            </a:r>
            <a:r>
              <a:rPr lang="sl-SI" dirty="0"/>
              <a:t> </a:t>
            </a:r>
            <a:r>
              <a:rPr lang="sl-SI" dirty="0" err="1"/>
              <a:t>could</a:t>
            </a:r>
            <a:r>
              <a:rPr lang="sl-SI" dirty="0"/>
              <a:t> </a:t>
            </a:r>
            <a:r>
              <a:rPr lang="sl-SI" dirty="0" err="1"/>
              <a:t>have</a:t>
            </a:r>
            <a:r>
              <a:rPr lang="sl-SI" dirty="0"/>
              <a:t> done </a:t>
            </a:r>
            <a:r>
              <a:rPr lang="sl-SI" dirty="0" err="1"/>
              <a:t>this</a:t>
            </a:r>
            <a:r>
              <a:rPr lang="sl-SI" dirty="0"/>
              <a:t> </a:t>
            </a:r>
            <a:r>
              <a:rPr lang="sl-SI" dirty="0" err="1"/>
              <a:t>trip</a:t>
            </a:r>
            <a:r>
              <a:rPr lang="sl-SI" dirty="0"/>
              <a:t> to </a:t>
            </a:r>
            <a:r>
              <a:rPr lang="sl-SI" dirty="0" err="1"/>
              <a:t>Hawaii</a:t>
            </a:r>
            <a:r>
              <a:rPr lang="sl-SI" dirty="0"/>
              <a:t>.</a:t>
            </a:r>
          </a:p>
          <a:p>
            <a:pPr marL="0" indent="0">
              <a:buNone/>
            </a:pPr>
            <a:endParaRPr lang="sl-SI" dirty="0"/>
          </a:p>
          <a:p>
            <a:pPr marL="0" indent="0">
              <a:buNone/>
            </a:pPr>
            <a:r>
              <a:rPr lang="sl-SI" dirty="0"/>
              <a:t>FUTURE (2) </a:t>
            </a:r>
            <a:r>
              <a:rPr lang="sl-SI" dirty="0">
                <a:sym typeface="Wingdings" panose="05000000000000000000" pitchFamily="2" charset="2"/>
              </a:rPr>
              <a:t> PAST (3)</a:t>
            </a:r>
          </a:p>
          <a:p>
            <a:pPr marL="0" indent="0">
              <a:buNone/>
            </a:pPr>
            <a:r>
              <a:rPr lang="sl-SI" dirty="0" err="1"/>
              <a:t>If</a:t>
            </a:r>
            <a:r>
              <a:rPr lang="sl-SI" dirty="0"/>
              <a:t> I </a:t>
            </a:r>
            <a:r>
              <a:rPr lang="sl-SI" dirty="0" err="1"/>
              <a:t>weren't</a:t>
            </a:r>
            <a:r>
              <a:rPr lang="sl-SI" dirty="0"/>
              <a:t> </a:t>
            </a:r>
            <a:r>
              <a:rPr lang="sl-SI" dirty="0" err="1"/>
              <a:t>flying</a:t>
            </a:r>
            <a:r>
              <a:rPr lang="sl-SI" dirty="0"/>
              <a:t> to Detroit, I </a:t>
            </a:r>
            <a:r>
              <a:rPr lang="sl-SI" dirty="0" err="1"/>
              <a:t>would</a:t>
            </a:r>
            <a:r>
              <a:rPr lang="sl-SI" dirty="0"/>
              <a:t> </a:t>
            </a:r>
            <a:r>
              <a:rPr lang="sl-SI" dirty="0" err="1"/>
              <a:t>have</a:t>
            </a:r>
            <a:r>
              <a:rPr lang="sl-SI" dirty="0"/>
              <a:t> </a:t>
            </a:r>
            <a:r>
              <a:rPr lang="sl-SI" dirty="0" err="1"/>
              <a:t>planned</a:t>
            </a:r>
            <a:r>
              <a:rPr lang="sl-SI" dirty="0"/>
              <a:t> a </a:t>
            </a:r>
            <a:r>
              <a:rPr lang="sl-SI" dirty="0" err="1"/>
              <a:t>trip</a:t>
            </a:r>
            <a:r>
              <a:rPr lang="sl-SI" dirty="0"/>
              <a:t> to Vancouver</a:t>
            </a:r>
          </a:p>
        </p:txBody>
      </p:sp>
    </p:spTree>
    <p:extLst>
      <p:ext uri="{BB962C8B-B14F-4D97-AF65-F5344CB8AC3E}">
        <p14:creationId xmlns:p14="http://schemas.microsoft.com/office/powerpoint/2010/main" val="340982151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IF CLAUSES</a:t>
            </a:r>
            <a:r>
              <a:rPr lang="sl-SI" dirty="0"/>
              <a:t> – RAZLIKE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51678" y="1393902"/>
            <a:ext cx="10178322" cy="490529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sl-SI" dirty="0"/>
              <a:t>FIRST </a:t>
            </a:r>
            <a:r>
              <a:rPr lang="sl-SI" dirty="0" err="1"/>
              <a:t>vs</a:t>
            </a:r>
            <a:r>
              <a:rPr lang="sl-SI" dirty="0"/>
              <a:t>. ZERO CONDITIONAL</a:t>
            </a:r>
          </a:p>
          <a:p>
            <a:r>
              <a:rPr lang="sl-SI" dirty="0"/>
              <a:t>Prvi pogojnik opisuje specifično situacijo, medtem ko ničti pogojnik opisuje nekaj na splošno</a:t>
            </a:r>
            <a:br>
              <a:rPr lang="sl-SI" dirty="0"/>
            </a:br>
            <a:r>
              <a:rPr lang="sl-SI" dirty="0" err="1"/>
              <a:t>If</a:t>
            </a:r>
            <a:r>
              <a:rPr lang="sl-SI" dirty="0"/>
              <a:t> </a:t>
            </a:r>
            <a:r>
              <a:rPr lang="sl-SI" dirty="0" err="1"/>
              <a:t>you</a:t>
            </a:r>
            <a:r>
              <a:rPr lang="sl-SI" dirty="0"/>
              <a:t> sit in </a:t>
            </a:r>
            <a:r>
              <a:rPr lang="sl-SI" dirty="0" err="1"/>
              <a:t>the</a:t>
            </a:r>
            <a:r>
              <a:rPr lang="sl-SI" dirty="0"/>
              <a:t> </a:t>
            </a:r>
            <a:r>
              <a:rPr lang="sl-SI" dirty="0" err="1"/>
              <a:t>Sun</a:t>
            </a:r>
            <a:r>
              <a:rPr lang="sl-SI" dirty="0"/>
              <a:t> </a:t>
            </a:r>
            <a:r>
              <a:rPr lang="sl-SI" dirty="0" err="1"/>
              <a:t>too</a:t>
            </a:r>
            <a:r>
              <a:rPr lang="sl-SI" dirty="0"/>
              <a:t> </a:t>
            </a:r>
            <a:r>
              <a:rPr lang="sl-SI" dirty="0" err="1"/>
              <a:t>long</a:t>
            </a:r>
            <a:r>
              <a:rPr lang="sl-SI" dirty="0"/>
              <a:t>, </a:t>
            </a:r>
            <a:r>
              <a:rPr lang="sl-SI" dirty="0" err="1"/>
              <a:t>you</a:t>
            </a:r>
            <a:r>
              <a:rPr lang="sl-SI" dirty="0"/>
              <a:t> </a:t>
            </a:r>
            <a:r>
              <a:rPr lang="sl-SI" dirty="0" err="1"/>
              <a:t>get</a:t>
            </a:r>
            <a:r>
              <a:rPr lang="sl-SI" dirty="0"/>
              <a:t> </a:t>
            </a:r>
            <a:r>
              <a:rPr lang="sl-SI" dirty="0" err="1"/>
              <a:t>burnt</a:t>
            </a:r>
            <a:r>
              <a:rPr lang="sl-SI" dirty="0"/>
              <a:t>. </a:t>
            </a:r>
            <a:br>
              <a:rPr lang="sl-SI" dirty="0"/>
            </a:br>
            <a:r>
              <a:rPr lang="sl-SI" dirty="0">
                <a:sym typeface="Wingdings" panose="05000000000000000000" pitchFamily="2" charset="2"/>
              </a:rPr>
              <a:t> Če predolgo sediš na soncu, te opeče.</a:t>
            </a:r>
            <a:br>
              <a:rPr lang="sl-SI" dirty="0">
                <a:sym typeface="Wingdings" panose="05000000000000000000" pitchFamily="2" charset="2"/>
              </a:rPr>
            </a:br>
            <a:br>
              <a:rPr lang="sl-SI" dirty="0">
                <a:sym typeface="Wingdings" panose="05000000000000000000" pitchFamily="2" charset="2"/>
              </a:rPr>
            </a:br>
            <a:r>
              <a:rPr lang="sl-SI" dirty="0" err="1">
                <a:sym typeface="Wingdings" panose="05000000000000000000" pitchFamily="2" charset="2"/>
              </a:rPr>
              <a:t>If</a:t>
            </a:r>
            <a:r>
              <a:rPr lang="sl-SI" dirty="0">
                <a:sym typeface="Wingdings" panose="05000000000000000000" pitchFamily="2" charset="2"/>
              </a:rPr>
              <a:t> </a:t>
            </a:r>
            <a:r>
              <a:rPr lang="sl-SI" dirty="0" err="1">
                <a:sym typeface="Wingdings" panose="05000000000000000000" pitchFamily="2" charset="2"/>
              </a:rPr>
              <a:t>you</a:t>
            </a:r>
            <a:r>
              <a:rPr lang="sl-SI" dirty="0">
                <a:sym typeface="Wingdings" panose="05000000000000000000" pitchFamily="2" charset="2"/>
              </a:rPr>
              <a:t> sit in </a:t>
            </a:r>
            <a:r>
              <a:rPr lang="sl-SI" dirty="0" err="1">
                <a:sym typeface="Wingdings" panose="05000000000000000000" pitchFamily="2" charset="2"/>
              </a:rPr>
              <a:t>the</a:t>
            </a:r>
            <a:r>
              <a:rPr lang="sl-SI" dirty="0">
                <a:sym typeface="Wingdings" panose="05000000000000000000" pitchFamily="2" charset="2"/>
              </a:rPr>
              <a:t> </a:t>
            </a:r>
            <a:r>
              <a:rPr lang="sl-SI" dirty="0" err="1">
                <a:sym typeface="Wingdings" panose="05000000000000000000" pitchFamily="2" charset="2"/>
              </a:rPr>
              <a:t>Sun</a:t>
            </a:r>
            <a:r>
              <a:rPr lang="sl-SI" dirty="0">
                <a:sym typeface="Wingdings" panose="05000000000000000000" pitchFamily="2" charset="2"/>
              </a:rPr>
              <a:t> </a:t>
            </a:r>
            <a:r>
              <a:rPr lang="sl-SI" dirty="0" err="1">
                <a:sym typeface="Wingdings" panose="05000000000000000000" pitchFamily="2" charset="2"/>
              </a:rPr>
              <a:t>too</a:t>
            </a:r>
            <a:r>
              <a:rPr lang="sl-SI" dirty="0">
                <a:sym typeface="Wingdings" panose="05000000000000000000" pitchFamily="2" charset="2"/>
              </a:rPr>
              <a:t> </a:t>
            </a:r>
            <a:r>
              <a:rPr lang="sl-SI" dirty="0" err="1">
                <a:sym typeface="Wingdings" panose="05000000000000000000" pitchFamily="2" charset="2"/>
              </a:rPr>
              <a:t>long</a:t>
            </a:r>
            <a:r>
              <a:rPr lang="sl-SI" dirty="0">
                <a:sym typeface="Wingdings" panose="05000000000000000000" pitchFamily="2" charset="2"/>
              </a:rPr>
              <a:t>, </a:t>
            </a:r>
            <a:r>
              <a:rPr lang="sl-SI" dirty="0" err="1">
                <a:sym typeface="Wingdings" panose="05000000000000000000" pitchFamily="2" charset="2"/>
              </a:rPr>
              <a:t>you</a:t>
            </a:r>
            <a:r>
              <a:rPr lang="sl-SI" dirty="0">
                <a:sym typeface="Wingdings" panose="05000000000000000000" pitchFamily="2" charset="2"/>
              </a:rPr>
              <a:t> </a:t>
            </a:r>
            <a:r>
              <a:rPr lang="sl-SI" dirty="0" err="1">
                <a:sym typeface="Wingdings" panose="05000000000000000000" pitchFamily="2" charset="2"/>
              </a:rPr>
              <a:t>will</a:t>
            </a:r>
            <a:r>
              <a:rPr lang="sl-SI" dirty="0">
                <a:sym typeface="Wingdings" panose="05000000000000000000" pitchFamily="2" charset="2"/>
              </a:rPr>
              <a:t> </a:t>
            </a:r>
            <a:r>
              <a:rPr lang="sl-SI" dirty="0" err="1">
                <a:sym typeface="Wingdings" panose="05000000000000000000" pitchFamily="2" charset="2"/>
              </a:rPr>
              <a:t>get</a:t>
            </a:r>
            <a:r>
              <a:rPr lang="sl-SI" dirty="0">
                <a:sym typeface="Wingdings" panose="05000000000000000000" pitchFamily="2" charset="2"/>
              </a:rPr>
              <a:t> </a:t>
            </a:r>
            <a:r>
              <a:rPr lang="sl-SI" dirty="0" err="1">
                <a:sym typeface="Wingdings" panose="05000000000000000000" pitchFamily="2" charset="2"/>
              </a:rPr>
              <a:t>burnt</a:t>
            </a:r>
            <a:r>
              <a:rPr lang="sl-SI" dirty="0">
                <a:sym typeface="Wingdings" panose="05000000000000000000" pitchFamily="2" charset="2"/>
              </a:rPr>
              <a:t>. </a:t>
            </a:r>
            <a:br>
              <a:rPr lang="sl-SI" dirty="0">
                <a:sym typeface="Wingdings" panose="05000000000000000000" pitchFamily="2" charset="2"/>
              </a:rPr>
            </a:br>
            <a:r>
              <a:rPr lang="sl-SI" dirty="0">
                <a:sym typeface="Wingdings" panose="05000000000000000000" pitchFamily="2" charset="2"/>
              </a:rPr>
              <a:t> Če boš sedel predolgo na soncu, te bo opeklo.</a:t>
            </a:r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398062667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IF CLAUSES</a:t>
            </a:r>
            <a:r>
              <a:rPr lang="sl-SI" dirty="0"/>
              <a:t> – RAZLIKE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51678" y="1393902"/>
            <a:ext cx="10178322" cy="490529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sl-SI" dirty="0"/>
              <a:t>FIRST </a:t>
            </a:r>
            <a:r>
              <a:rPr lang="sl-SI" dirty="0" err="1"/>
              <a:t>vs</a:t>
            </a:r>
            <a:r>
              <a:rPr lang="sl-SI" dirty="0"/>
              <a:t>. SECOND CONDITIONAL</a:t>
            </a:r>
          </a:p>
          <a:p>
            <a:r>
              <a:rPr lang="sl-SI" dirty="0"/>
              <a:t>Prvi pogojnik opisuje stvari, ki se lahko zgodijo v prihodnosti (so mogoče), medtem ko drugi pogojnik opisuje stvari, ki se po vsej verjetnosti ne bodo zgodile v prihodnosti (so praktično nemogoče) – seveda je včasih izbira pogojnika odvisna od naše lastne izbire</a:t>
            </a:r>
            <a:br>
              <a:rPr lang="sl-SI" dirty="0"/>
            </a:br>
            <a:br>
              <a:rPr lang="sl-SI" dirty="0"/>
            </a:br>
            <a:r>
              <a:rPr lang="en-GB" dirty="0"/>
              <a:t>If she studies harder, she'll pass the exam </a:t>
            </a:r>
            <a:br>
              <a:rPr lang="sl-SI" dirty="0"/>
            </a:br>
            <a:r>
              <a:rPr lang="sl-SI" dirty="0">
                <a:sym typeface="Wingdings" panose="05000000000000000000" pitchFamily="2" charset="2"/>
              </a:rPr>
              <a:t> Če se bo več učila, bo naredila izpit.</a:t>
            </a:r>
            <a:br>
              <a:rPr lang="sl-SI" dirty="0">
                <a:sym typeface="Wingdings" panose="05000000000000000000" pitchFamily="2" charset="2"/>
              </a:rPr>
            </a:br>
            <a:br>
              <a:rPr lang="sl-SI" dirty="0">
                <a:sym typeface="Wingdings" panose="05000000000000000000" pitchFamily="2" charset="2"/>
              </a:rPr>
            </a:br>
            <a:r>
              <a:rPr lang="sl-SI" dirty="0" err="1"/>
              <a:t>If</a:t>
            </a:r>
            <a:r>
              <a:rPr lang="sl-SI" dirty="0"/>
              <a:t> </a:t>
            </a:r>
            <a:r>
              <a:rPr lang="sl-SI" dirty="0" err="1"/>
              <a:t>she</a:t>
            </a:r>
            <a:r>
              <a:rPr lang="sl-SI" dirty="0"/>
              <a:t> </a:t>
            </a:r>
            <a:r>
              <a:rPr lang="sl-SI" dirty="0" err="1"/>
              <a:t>studied</a:t>
            </a:r>
            <a:r>
              <a:rPr lang="sl-SI" dirty="0"/>
              <a:t> </a:t>
            </a:r>
            <a:r>
              <a:rPr lang="sl-SI" dirty="0" err="1"/>
              <a:t>harder</a:t>
            </a:r>
            <a:r>
              <a:rPr lang="sl-SI" dirty="0"/>
              <a:t>, </a:t>
            </a:r>
            <a:r>
              <a:rPr lang="sl-SI" dirty="0" err="1"/>
              <a:t>she</a:t>
            </a:r>
            <a:r>
              <a:rPr lang="sl-SI" dirty="0"/>
              <a:t> </a:t>
            </a:r>
            <a:r>
              <a:rPr lang="sl-SI" dirty="0" err="1"/>
              <a:t>would</a:t>
            </a:r>
            <a:r>
              <a:rPr lang="sl-SI" dirty="0"/>
              <a:t> </a:t>
            </a:r>
            <a:r>
              <a:rPr lang="sl-SI" dirty="0" err="1"/>
              <a:t>pass</a:t>
            </a:r>
            <a:r>
              <a:rPr lang="sl-SI" dirty="0"/>
              <a:t> </a:t>
            </a:r>
            <a:r>
              <a:rPr lang="sl-SI" dirty="0" err="1"/>
              <a:t>the</a:t>
            </a:r>
            <a:r>
              <a:rPr lang="sl-SI" dirty="0"/>
              <a:t> </a:t>
            </a:r>
            <a:r>
              <a:rPr lang="sl-SI" dirty="0" err="1"/>
              <a:t>exam</a:t>
            </a:r>
            <a:r>
              <a:rPr lang="sl-SI" dirty="0"/>
              <a:t>.</a:t>
            </a:r>
            <a:br>
              <a:rPr lang="sl-SI" dirty="0">
                <a:sym typeface="Wingdings" panose="05000000000000000000" pitchFamily="2" charset="2"/>
              </a:rPr>
            </a:br>
            <a:r>
              <a:rPr lang="sl-SI" dirty="0">
                <a:sym typeface="Wingdings" panose="05000000000000000000" pitchFamily="2" charset="2"/>
              </a:rPr>
              <a:t> Če bi se učila več, bi naredila izpit.</a:t>
            </a:r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9346001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/>
              <a:t>IF CLAUSES MIXED </a:t>
            </a:r>
            <a:r>
              <a:rPr lang="sl-SI" dirty="0" err="1"/>
              <a:t>type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51678" y="1360449"/>
            <a:ext cx="10178322" cy="4519143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sl-SI" dirty="0"/>
              <a:t>Če bi bil tako trmast človek, se včeraj ne bi skregali!.</a:t>
            </a:r>
          </a:p>
          <a:p>
            <a:pPr marL="0" indent="0">
              <a:buNone/>
            </a:pPr>
            <a:endParaRPr lang="sl-SI" dirty="0"/>
          </a:p>
          <a:p>
            <a:pPr marL="0" indent="0">
              <a:buNone/>
            </a:pPr>
            <a:r>
              <a:rPr lang="sl-SI" dirty="0"/>
              <a:t>Če me ne bi prevaral, bi še vedno bila skupaj.</a:t>
            </a:r>
          </a:p>
          <a:p>
            <a:pPr marL="0" indent="0">
              <a:buNone/>
            </a:pPr>
            <a:endParaRPr lang="sl-SI" dirty="0"/>
          </a:p>
          <a:p>
            <a:pPr marL="0" indent="0">
              <a:buNone/>
            </a:pPr>
            <a:r>
              <a:rPr lang="sl-SI" dirty="0"/>
              <a:t>Če včeraj ne bi šli ven, danes ne bi imeli mačka.</a:t>
            </a:r>
          </a:p>
          <a:p>
            <a:pPr marL="0" indent="0">
              <a:buNone/>
            </a:pPr>
            <a:endParaRPr lang="sl-SI" dirty="0"/>
          </a:p>
          <a:p>
            <a:pPr marL="0" indent="0">
              <a:buNone/>
            </a:pPr>
            <a:r>
              <a:rPr lang="sl-SI" dirty="0"/>
              <a:t>Če bi me včeraj poslušali, bi vedeli, kaj delamo danes.</a:t>
            </a:r>
          </a:p>
          <a:p>
            <a:pPr marL="0" indent="0">
              <a:buNone/>
            </a:pPr>
            <a:endParaRPr lang="sl-SI" dirty="0"/>
          </a:p>
          <a:p>
            <a:pPr marL="0" indent="0">
              <a:buNone/>
            </a:pPr>
            <a:r>
              <a:rPr lang="sl-SI" dirty="0"/>
              <a:t>Če bi mi povedal, da prideš, bi zdajle bila že doma.</a:t>
            </a:r>
          </a:p>
          <a:p>
            <a:pPr marL="0" indent="0">
              <a:buNone/>
            </a:pPr>
            <a:endParaRPr lang="sl-SI" dirty="0"/>
          </a:p>
          <a:p>
            <a:pPr marL="0" indent="0">
              <a:buNone/>
            </a:pPr>
            <a:r>
              <a:rPr lang="sl-SI" dirty="0"/>
              <a:t>Če ne bi bila tako nadležna, bi jo povabila na obisk.</a:t>
            </a:r>
          </a:p>
        </p:txBody>
      </p:sp>
      <p:sp>
        <p:nvSpPr>
          <p:cNvPr id="4" name="Rectangle 3"/>
          <p:cNvSpPr/>
          <p:nvPr/>
        </p:nvSpPr>
        <p:spPr>
          <a:xfrm>
            <a:off x="1251676" y="1784195"/>
            <a:ext cx="1003335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l-SI" b="1" dirty="0" err="1"/>
              <a:t>If</a:t>
            </a:r>
            <a:r>
              <a:rPr lang="sl-SI" b="1" dirty="0"/>
              <a:t> he </a:t>
            </a:r>
            <a:r>
              <a:rPr lang="sl-SI" b="1" dirty="0" err="1"/>
              <a:t>weren‘t</a:t>
            </a:r>
            <a:r>
              <a:rPr lang="sl-SI" b="1" dirty="0"/>
              <a:t> </a:t>
            </a:r>
            <a:r>
              <a:rPr lang="sl-SI" b="1" dirty="0" err="1"/>
              <a:t>such</a:t>
            </a:r>
            <a:r>
              <a:rPr lang="sl-SI" b="1" dirty="0"/>
              <a:t> a </a:t>
            </a:r>
            <a:r>
              <a:rPr lang="sl-SI" b="1" dirty="0" err="1"/>
              <a:t>stubborn</a:t>
            </a:r>
            <a:r>
              <a:rPr lang="sl-SI" b="1" dirty="0"/>
              <a:t> person, </a:t>
            </a:r>
            <a:r>
              <a:rPr lang="sl-SI" b="1" dirty="0" err="1"/>
              <a:t>we</a:t>
            </a:r>
            <a:r>
              <a:rPr lang="sl-SI" b="1" dirty="0"/>
              <a:t> </a:t>
            </a:r>
            <a:r>
              <a:rPr lang="sl-SI" b="1" dirty="0" err="1"/>
              <a:t>wouldn‘t</a:t>
            </a:r>
            <a:r>
              <a:rPr lang="sl-SI" b="1" dirty="0"/>
              <a:t> </a:t>
            </a:r>
            <a:r>
              <a:rPr lang="sl-SI" b="1" dirty="0" err="1"/>
              <a:t>have</a:t>
            </a:r>
            <a:r>
              <a:rPr lang="sl-SI" b="1" dirty="0"/>
              <a:t> </a:t>
            </a:r>
            <a:r>
              <a:rPr lang="sl-SI" b="1" dirty="0" err="1"/>
              <a:t>gotten</a:t>
            </a:r>
            <a:r>
              <a:rPr lang="sl-SI" b="1" dirty="0"/>
              <a:t> </a:t>
            </a:r>
            <a:r>
              <a:rPr lang="sl-SI" b="1" dirty="0" err="1"/>
              <a:t>into</a:t>
            </a:r>
            <a:r>
              <a:rPr lang="sl-SI" b="1" dirty="0"/>
              <a:t> a </a:t>
            </a:r>
            <a:r>
              <a:rPr lang="sl-SI" b="1" dirty="0" err="1"/>
              <a:t>fight</a:t>
            </a:r>
            <a:r>
              <a:rPr lang="sl-SI" b="1" dirty="0"/>
              <a:t> </a:t>
            </a:r>
            <a:r>
              <a:rPr lang="sl-SI" b="1" dirty="0" err="1"/>
              <a:t>yesterday</a:t>
            </a:r>
            <a:r>
              <a:rPr lang="sl-SI" b="1" dirty="0"/>
              <a:t>.</a:t>
            </a:r>
            <a:endParaRPr lang="en-GB" dirty="0"/>
          </a:p>
        </p:txBody>
      </p:sp>
      <p:sp>
        <p:nvSpPr>
          <p:cNvPr id="5" name="Rectangle 4"/>
          <p:cNvSpPr/>
          <p:nvPr/>
        </p:nvSpPr>
        <p:spPr>
          <a:xfrm>
            <a:off x="1251677" y="2577273"/>
            <a:ext cx="723440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l-SI" b="1" dirty="0" err="1"/>
              <a:t>If</a:t>
            </a:r>
            <a:r>
              <a:rPr lang="sl-SI" b="1" dirty="0"/>
              <a:t> he </a:t>
            </a:r>
            <a:r>
              <a:rPr lang="sl-SI" b="1" dirty="0" err="1"/>
              <a:t>hadn‘t</a:t>
            </a:r>
            <a:r>
              <a:rPr lang="sl-SI" b="1" dirty="0"/>
              <a:t> </a:t>
            </a:r>
            <a:r>
              <a:rPr lang="sl-SI" b="1" dirty="0" err="1"/>
              <a:t>cheated</a:t>
            </a:r>
            <a:r>
              <a:rPr lang="sl-SI" b="1" dirty="0"/>
              <a:t> on me, </a:t>
            </a:r>
            <a:r>
              <a:rPr lang="sl-SI" b="1" dirty="0" err="1"/>
              <a:t>we</a:t>
            </a:r>
            <a:r>
              <a:rPr lang="sl-SI" b="1" dirty="0"/>
              <a:t> </a:t>
            </a:r>
            <a:r>
              <a:rPr lang="sl-SI" b="1" dirty="0" err="1"/>
              <a:t>would</a:t>
            </a:r>
            <a:r>
              <a:rPr lang="sl-SI" b="1" dirty="0"/>
              <a:t> </a:t>
            </a:r>
            <a:r>
              <a:rPr lang="sl-SI" b="1" dirty="0" err="1"/>
              <a:t>still</a:t>
            </a:r>
            <a:r>
              <a:rPr lang="sl-SI" b="1" dirty="0"/>
              <a:t> be </a:t>
            </a:r>
            <a:r>
              <a:rPr lang="sl-SI" b="1" dirty="0" err="1"/>
              <a:t>together</a:t>
            </a:r>
            <a:r>
              <a:rPr lang="sl-SI" b="1" dirty="0"/>
              <a:t>.</a:t>
            </a:r>
            <a:endParaRPr lang="en-GB" dirty="0"/>
          </a:p>
        </p:txBody>
      </p:sp>
      <p:sp>
        <p:nvSpPr>
          <p:cNvPr id="6" name="Rectangle 5"/>
          <p:cNvSpPr/>
          <p:nvPr/>
        </p:nvSpPr>
        <p:spPr>
          <a:xfrm>
            <a:off x="1251677" y="3340454"/>
            <a:ext cx="771390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l-SI" b="1" dirty="0" err="1"/>
              <a:t>If</a:t>
            </a:r>
            <a:r>
              <a:rPr lang="sl-SI" b="1" dirty="0"/>
              <a:t> </a:t>
            </a:r>
            <a:r>
              <a:rPr lang="sl-SI" b="1" dirty="0" err="1"/>
              <a:t>we</a:t>
            </a:r>
            <a:r>
              <a:rPr lang="sl-SI" b="1" dirty="0"/>
              <a:t> </a:t>
            </a:r>
            <a:r>
              <a:rPr lang="sl-SI" b="1" dirty="0" err="1"/>
              <a:t>hadn‘t</a:t>
            </a:r>
            <a:r>
              <a:rPr lang="sl-SI" b="1" dirty="0"/>
              <a:t> gone out </a:t>
            </a:r>
            <a:r>
              <a:rPr lang="sl-SI" b="1" dirty="0" err="1"/>
              <a:t>yesterday</a:t>
            </a:r>
            <a:r>
              <a:rPr lang="sl-SI" b="1" dirty="0"/>
              <a:t>, </a:t>
            </a:r>
            <a:r>
              <a:rPr lang="sl-SI" b="1" dirty="0" err="1"/>
              <a:t>we</a:t>
            </a:r>
            <a:r>
              <a:rPr lang="sl-SI" b="1" dirty="0"/>
              <a:t> </a:t>
            </a:r>
            <a:r>
              <a:rPr lang="sl-SI" b="1" dirty="0" err="1"/>
              <a:t>wouldn‘t</a:t>
            </a:r>
            <a:r>
              <a:rPr lang="sl-SI" b="1" dirty="0"/>
              <a:t> be </a:t>
            </a:r>
            <a:r>
              <a:rPr lang="sl-SI" b="1" dirty="0" err="1"/>
              <a:t>hungover</a:t>
            </a:r>
            <a:r>
              <a:rPr lang="sl-SI" b="1" dirty="0"/>
              <a:t> </a:t>
            </a:r>
            <a:r>
              <a:rPr lang="sl-SI" b="1" dirty="0" err="1"/>
              <a:t>today</a:t>
            </a:r>
            <a:r>
              <a:rPr lang="sl-SI" b="1" dirty="0"/>
              <a:t>.</a:t>
            </a:r>
            <a:endParaRPr lang="en-GB" dirty="0"/>
          </a:p>
        </p:txBody>
      </p:sp>
      <p:sp>
        <p:nvSpPr>
          <p:cNvPr id="7" name="Rectangle 6"/>
          <p:cNvSpPr/>
          <p:nvPr/>
        </p:nvSpPr>
        <p:spPr>
          <a:xfrm>
            <a:off x="1251675" y="4103635"/>
            <a:ext cx="921931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l-SI" b="1" dirty="0" err="1"/>
              <a:t>If</a:t>
            </a:r>
            <a:r>
              <a:rPr lang="sl-SI" b="1" dirty="0"/>
              <a:t> </a:t>
            </a:r>
            <a:r>
              <a:rPr lang="sl-SI" b="1" dirty="0" err="1"/>
              <a:t>you</a:t>
            </a:r>
            <a:r>
              <a:rPr lang="sl-SI" b="1" dirty="0"/>
              <a:t> </a:t>
            </a:r>
            <a:r>
              <a:rPr lang="sl-SI" b="1" dirty="0" err="1"/>
              <a:t>had</a:t>
            </a:r>
            <a:r>
              <a:rPr lang="sl-SI" b="1" dirty="0"/>
              <a:t> </a:t>
            </a:r>
            <a:r>
              <a:rPr lang="sl-SI" b="1" dirty="0" err="1"/>
              <a:t>listened</a:t>
            </a:r>
            <a:r>
              <a:rPr lang="sl-SI" b="1" dirty="0"/>
              <a:t> to me </a:t>
            </a:r>
            <a:r>
              <a:rPr lang="sl-SI" b="1" dirty="0" err="1"/>
              <a:t>yesterday</a:t>
            </a:r>
            <a:r>
              <a:rPr lang="sl-SI" b="1" dirty="0"/>
              <a:t>, </a:t>
            </a:r>
            <a:r>
              <a:rPr lang="sl-SI" b="1" dirty="0" err="1"/>
              <a:t>you</a:t>
            </a:r>
            <a:r>
              <a:rPr lang="sl-SI" b="1" dirty="0"/>
              <a:t> </a:t>
            </a:r>
            <a:r>
              <a:rPr lang="sl-SI" b="1" dirty="0" err="1"/>
              <a:t>would</a:t>
            </a:r>
            <a:r>
              <a:rPr lang="sl-SI" b="1" dirty="0"/>
              <a:t> know </a:t>
            </a:r>
            <a:r>
              <a:rPr lang="sl-SI" b="1" dirty="0" err="1"/>
              <a:t>what</a:t>
            </a:r>
            <a:r>
              <a:rPr lang="sl-SI" b="1" dirty="0"/>
              <a:t> </a:t>
            </a:r>
            <a:r>
              <a:rPr lang="sl-SI" b="1" dirty="0" err="1"/>
              <a:t>we‘re</a:t>
            </a:r>
            <a:r>
              <a:rPr lang="sl-SI" b="1" dirty="0"/>
              <a:t> </a:t>
            </a:r>
            <a:r>
              <a:rPr lang="sl-SI" b="1" dirty="0" err="1"/>
              <a:t>doing</a:t>
            </a:r>
            <a:r>
              <a:rPr lang="sl-SI" b="1" dirty="0"/>
              <a:t> </a:t>
            </a:r>
            <a:r>
              <a:rPr lang="sl-SI" b="1" dirty="0" err="1"/>
              <a:t>today</a:t>
            </a:r>
            <a:r>
              <a:rPr lang="sl-SI" b="1" dirty="0"/>
              <a:t>.</a:t>
            </a:r>
            <a:endParaRPr lang="en-GB" dirty="0"/>
          </a:p>
        </p:txBody>
      </p:sp>
      <p:sp>
        <p:nvSpPr>
          <p:cNvPr id="8" name="Rectangle 7"/>
          <p:cNvSpPr/>
          <p:nvPr/>
        </p:nvSpPr>
        <p:spPr>
          <a:xfrm>
            <a:off x="1251676" y="4896713"/>
            <a:ext cx="1069128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l-SI" b="1" dirty="0" err="1"/>
              <a:t>If</a:t>
            </a:r>
            <a:r>
              <a:rPr lang="sl-SI" b="1" dirty="0"/>
              <a:t> </a:t>
            </a:r>
            <a:r>
              <a:rPr lang="sl-SI" b="1" dirty="0" err="1"/>
              <a:t>you</a:t>
            </a:r>
            <a:r>
              <a:rPr lang="sl-SI" b="1" dirty="0"/>
              <a:t> </a:t>
            </a:r>
            <a:r>
              <a:rPr lang="sl-SI" b="1" dirty="0" err="1"/>
              <a:t>had</a:t>
            </a:r>
            <a:r>
              <a:rPr lang="sl-SI" b="1" dirty="0"/>
              <a:t> </a:t>
            </a:r>
            <a:r>
              <a:rPr lang="sl-SI" b="1" dirty="0" err="1"/>
              <a:t>told</a:t>
            </a:r>
            <a:r>
              <a:rPr lang="sl-SI" b="1" dirty="0"/>
              <a:t> me </a:t>
            </a:r>
            <a:r>
              <a:rPr lang="sl-SI" b="1" dirty="0" err="1"/>
              <a:t>you</a:t>
            </a:r>
            <a:r>
              <a:rPr lang="sl-SI" b="1" dirty="0"/>
              <a:t> </a:t>
            </a:r>
            <a:r>
              <a:rPr lang="sl-SI" b="1" dirty="0" err="1"/>
              <a:t>were</a:t>
            </a:r>
            <a:r>
              <a:rPr lang="sl-SI" b="1" dirty="0"/>
              <a:t> </a:t>
            </a:r>
            <a:r>
              <a:rPr lang="sl-SI" b="1" dirty="0" err="1"/>
              <a:t>coming</a:t>
            </a:r>
            <a:r>
              <a:rPr lang="sl-SI" b="1" dirty="0"/>
              <a:t>, I </a:t>
            </a:r>
            <a:r>
              <a:rPr lang="sl-SI" b="1" dirty="0" err="1"/>
              <a:t>would</a:t>
            </a:r>
            <a:r>
              <a:rPr lang="sl-SI" b="1" dirty="0"/>
              <a:t> </a:t>
            </a:r>
            <a:r>
              <a:rPr lang="sl-SI" b="1" dirty="0" err="1"/>
              <a:t>already</a:t>
            </a:r>
            <a:r>
              <a:rPr lang="sl-SI" b="1" dirty="0"/>
              <a:t> be home </a:t>
            </a:r>
            <a:r>
              <a:rPr lang="sl-SI" b="1" dirty="0" err="1"/>
              <a:t>right</a:t>
            </a:r>
            <a:r>
              <a:rPr lang="sl-SI" b="1" dirty="0"/>
              <a:t> </a:t>
            </a:r>
            <a:r>
              <a:rPr lang="sl-SI" b="1" dirty="0" err="1"/>
              <a:t>now</a:t>
            </a:r>
            <a:r>
              <a:rPr lang="sl-SI" b="1" dirty="0"/>
              <a:t>.</a:t>
            </a:r>
            <a:endParaRPr lang="en-GB" dirty="0"/>
          </a:p>
        </p:txBody>
      </p:sp>
      <p:sp>
        <p:nvSpPr>
          <p:cNvPr id="9" name="Rectangle 8"/>
          <p:cNvSpPr/>
          <p:nvPr/>
        </p:nvSpPr>
        <p:spPr>
          <a:xfrm>
            <a:off x="1251676" y="5689791"/>
            <a:ext cx="867290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l-SI" b="1" dirty="0" err="1"/>
              <a:t>If</a:t>
            </a:r>
            <a:r>
              <a:rPr lang="sl-SI" b="1" dirty="0"/>
              <a:t> </a:t>
            </a:r>
            <a:r>
              <a:rPr lang="sl-SI" b="1" dirty="0" err="1"/>
              <a:t>she</a:t>
            </a:r>
            <a:r>
              <a:rPr lang="sl-SI" b="1" dirty="0"/>
              <a:t> </a:t>
            </a:r>
            <a:r>
              <a:rPr lang="sl-SI" b="1" dirty="0" err="1"/>
              <a:t>weren‘t</a:t>
            </a:r>
            <a:r>
              <a:rPr lang="sl-SI" b="1" dirty="0"/>
              <a:t> so </a:t>
            </a:r>
            <a:r>
              <a:rPr lang="sl-SI" b="1" dirty="0" err="1"/>
              <a:t>annoying</a:t>
            </a:r>
            <a:r>
              <a:rPr lang="sl-SI" b="1" dirty="0"/>
              <a:t>, I </a:t>
            </a:r>
            <a:r>
              <a:rPr lang="sl-SI" b="1" dirty="0" err="1"/>
              <a:t>would</a:t>
            </a:r>
            <a:r>
              <a:rPr lang="sl-SI" b="1" dirty="0"/>
              <a:t> </a:t>
            </a:r>
            <a:r>
              <a:rPr lang="sl-SI" b="1" dirty="0" err="1"/>
              <a:t>have</a:t>
            </a:r>
            <a:r>
              <a:rPr lang="sl-SI" b="1" dirty="0"/>
              <a:t> </a:t>
            </a:r>
            <a:r>
              <a:rPr lang="sl-SI" b="1" dirty="0" err="1"/>
              <a:t>invited</a:t>
            </a:r>
            <a:r>
              <a:rPr lang="sl-SI" b="1" dirty="0"/>
              <a:t> </a:t>
            </a:r>
            <a:r>
              <a:rPr lang="sl-SI" b="1" dirty="0" err="1"/>
              <a:t>her</a:t>
            </a:r>
            <a:r>
              <a:rPr lang="sl-SI" b="1" dirty="0"/>
              <a:t> </a:t>
            </a:r>
            <a:r>
              <a:rPr lang="sl-SI" b="1" dirty="0" err="1"/>
              <a:t>over</a:t>
            </a:r>
            <a:r>
              <a:rPr lang="sl-SI" b="1" dirty="0"/>
              <a:t>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766062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IF CLAUSES</a:t>
            </a:r>
            <a:r>
              <a:rPr lang="sl-SI" dirty="0"/>
              <a:t> </a:t>
            </a:r>
            <a:r>
              <a:rPr lang="sl-SI" dirty="0" err="1"/>
              <a:t>mixed</a:t>
            </a:r>
            <a:r>
              <a:rPr lang="sl-SI" dirty="0"/>
              <a:t> </a:t>
            </a:r>
            <a:r>
              <a:rPr lang="sl-SI" dirty="0" err="1"/>
              <a:t>type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51678" y="1393902"/>
            <a:ext cx="10178322" cy="4905297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GB" dirty="0"/>
              <a:t>1.a. She will take care of the children for us next weekend because her business trip was </a:t>
            </a:r>
            <a:r>
              <a:rPr lang="en-GB" dirty="0" err="1"/>
              <a:t>canceled</a:t>
            </a:r>
            <a:r>
              <a:rPr lang="en-GB" dirty="0"/>
              <a:t>. </a:t>
            </a:r>
            <a:br>
              <a:rPr lang="en-GB" dirty="0"/>
            </a:br>
            <a:r>
              <a:rPr lang="en-GB" dirty="0"/>
              <a:t>1.b. But, she (take, not) </a:t>
            </a:r>
            <a:r>
              <a:rPr lang="sl-SI" dirty="0"/>
              <a:t>__________________ </a:t>
            </a:r>
            <a:r>
              <a:rPr lang="en-GB" dirty="0"/>
              <a:t>care of the children for us next weekend if her business trip (be, not)</a:t>
            </a:r>
            <a:r>
              <a:rPr lang="sl-SI" dirty="0"/>
              <a:t> __________________ </a:t>
            </a:r>
            <a:r>
              <a:rPr lang="en-GB" dirty="0"/>
              <a:t> . </a:t>
            </a:r>
            <a:br>
              <a:rPr lang="en-GB" dirty="0"/>
            </a:br>
            <a:br>
              <a:rPr lang="en-GB" dirty="0"/>
            </a:br>
            <a:r>
              <a:rPr lang="en-GB" dirty="0"/>
              <a:t>2.a. Tom is not going to come to dinner tomorrow because you insulted him yesterday.</a:t>
            </a:r>
            <a:br>
              <a:rPr lang="en-GB" dirty="0"/>
            </a:br>
            <a:r>
              <a:rPr lang="en-GB" dirty="0"/>
              <a:t>2.b. But, he (come) </a:t>
            </a:r>
            <a:r>
              <a:rPr lang="sl-SI" dirty="0"/>
              <a:t> __________________ </a:t>
            </a:r>
            <a:r>
              <a:rPr lang="en-GB" dirty="0"/>
              <a:t> if you (insult) </a:t>
            </a:r>
            <a:r>
              <a:rPr lang="sl-SI" dirty="0"/>
              <a:t> __________________ </a:t>
            </a:r>
            <a:r>
              <a:rPr lang="en-GB" dirty="0"/>
              <a:t> him. </a:t>
            </a:r>
            <a:br>
              <a:rPr lang="en-GB" dirty="0"/>
            </a:br>
            <a:br>
              <a:rPr lang="en-GB" dirty="0"/>
            </a:br>
            <a:r>
              <a:rPr lang="en-GB" dirty="0"/>
              <a:t>3.a. Marie is unhappy because she gave up her career when she got married. </a:t>
            </a:r>
            <a:br>
              <a:rPr lang="en-GB" dirty="0"/>
            </a:br>
            <a:r>
              <a:rPr lang="en-GB" dirty="0"/>
              <a:t>3.b. But, Marie (be) </a:t>
            </a:r>
            <a:r>
              <a:rPr lang="sl-SI" dirty="0"/>
              <a:t> __________________ </a:t>
            </a:r>
            <a:r>
              <a:rPr lang="en-GB" dirty="0"/>
              <a:t> happy if she (give, not) </a:t>
            </a:r>
            <a:r>
              <a:rPr lang="sl-SI" dirty="0"/>
              <a:t> __________________ </a:t>
            </a:r>
            <a:r>
              <a:rPr lang="en-GB" dirty="0"/>
              <a:t> up her career when she got married. </a:t>
            </a:r>
            <a:br>
              <a:rPr lang="en-GB" dirty="0"/>
            </a:br>
            <a:br>
              <a:rPr lang="en-GB" dirty="0"/>
            </a:br>
            <a:r>
              <a:rPr lang="en-GB" dirty="0"/>
              <a:t>4.a. </a:t>
            </a:r>
            <a:r>
              <a:rPr lang="en-GB" dirty="0" err="1"/>
              <a:t>Dr.</a:t>
            </a:r>
            <a:r>
              <a:rPr lang="en-GB" dirty="0"/>
              <a:t> Mercer decided not to accept the research grant at Harvard because he is going to take six months off to spend more time with his family. </a:t>
            </a:r>
            <a:br>
              <a:rPr lang="en-GB" dirty="0"/>
            </a:br>
            <a:r>
              <a:rPr lang="en-GB" dirty="0"/>
              <a:t>4.b. But, </a:t>
            </a:r>
            <a:r>
              <a:rPr lang="en-GB" dirty="0" err="1"/>
              <a:t>Dr.</a:t>
            </a:r>
            <a:r>
              <a:rPr lang="en-GB" dirty="0"/>
              <a:t> Mercer (accept) </a:t>
            </a:r>
            <a:r>
              <a:rPr lang="sl-SI" dirty="0"/>
              <a:t> __________________ </a:t>
            </a:r>
            <a:r>
              <a:rPr lang="en-GB" dirty="0"/>
              <a:t> the research grant at Harvard if he (take, not)</a:t>
            </a:r>
            <a:r>
              <a:rPr lang="sl-SI" dirty="0"/>
              <a:t> __________________ </a:t>
            </a:r>
            <a:r>
              <a:rPr lang="en-GB" dirty="0"/>
              <a:t>  six months off to spend more time with his family. </a:t>
            </a:r>
            <a:br>
              <a:rPr lang="en-GB" dirty="0"/>
            </a:br>
            <a:endParaRPr lang="sl-SI" dirty="0"/>
          </a:p>
        </p:txBody>
      </p:sp>
      <p:sp>
        <p:nvSpPr>
          <p:cNvPr id="4" name="Rectangle 3"/>
          <p:cNvSpPr/>
          <p:nvPr/>
        </p:nvSpPr>
        <p:spPr>
          <a:xfrm>
            <a:off x="3702312" y="1736017"/>
            <a:ext cx="1890261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l-SI" sz="1200" b="1" dirty="0"/>
              <a:t>WOULDN‘T BE TAKING</a:t>
            </a:r>
            <a:endParaRPr lang="en-GB" sz="1200" dirty="0"/>
          </a:p>
        </p:txBody>
      </p:sp>
      <p:sp>
        <p:nvSpPr>
          <p:cNvPr id="5" name="Rectangle 4"/>
          <p:cNvSpPr/>
          <p:nvPr/>
        </p:nvSpPr>
        <p:spPr>
          <a:xfrm>
            <a:off x="2560011" y="2018812"/>
            <a:ext cx="2087431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l-SI" sz="1200" b="1" dirty="0"/>
              <a:t>HADN‘T BEEN CANCELED</a:t>
            </a:r>
            <a:endParaRPr lang="en-GB" sz="1200" dirty="0"/>
          </a:p>
        </p:txBody>
      </p:sp>
      <p:sp>
        <p:nvSpPr>
          <p:cNvPr id="6" name="Rectangle 5"/>
          <p:cNvSpPr/>
          <p:nvPr/>
        </p:nvSpPr>
        <p:spPr>
          <a:xfrm>
            <a:off x="3603726" y="2886034"/>
            <a:ext cx="167866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l-SI" sz="1200" b="1" dirty="0"/>
              <a:t>WOULD BE COMING</a:t>
            </a:r>
            <a:endParaRPr lang="en-GB" sz="1200" dirty="0"/>
          </a:p>
        </p:txBody>
      </p:sp>
      <p:sp>
        <p:nvSpPr>
          <p:cNvPr id="7" name="Rectangle 6"/>
          <p:cNvSpPr/>
          <p:nvPr/>
        </p:nvSpPr>
        <p:spPr>
          <a:xfrm>
            <a:off x="6894119" y="2886033"/>
            <a:ext cx="155363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l-SI" sz="1200" b="1" dirty="0"/>
              <a:t>HADN‘T INSULTED</a:t>
            </a:r>
            <a:endParaRPr lang="en-GB" sz="1200" dirty="0"/>
          </a:p>
        </p:txBody>
      </p:sp>
      <p:sp>
        <p:nvSpPr>
          <p:cNvPr id="8" name="Rectangle 7"/>
          <p:cNvSpPr/>
          <p:nvPr/>
        </p:nvSpPr>
        <p:spPr>
          <a:xfrm>
            <a:off x="3913906" y="3759052"/>
            <a:ext cx="62388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l-SI" sz="1200" b="1" dirty="0"/>
              <a:t>WERE</a:t>
            </a:r>
            <a:endParaRPr lang="en-GB" sz="1200" dirty="0"/>
          </a:p>
        </p:txBody>
      </p:sp>
      <p:sp>
        <p:nvSpPr>
          <p:cNvPr id="9" name="Rectangle 8"/>
          <p:cNvSpPr/>
          <p:nvPr/>
        </p:nvSpPr>
        <p:spPr>
          <a:xfrm>
            <a:off x="7893959" y="3760143"/>
            <a:ext cx="155844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l-SI" sz="1200" b="1" dirty="0"/>
              <a:t>HADN‘T GIVEN UP</a:t>
            </a:r>
            <a:endParaRPr lang="en-GB" sz="1200" dirty="0"/>
          </a:p>
        </p:txBody>
      </p:sp>
      <p:sp>
        <p:nvSpPr>
          <p:cNvPr id="10" name="Rectangle 9"/>
          <p:cNvSpPr/>
          <p:nvPr/>
        </p:nvSpPr>
        <p:spPr>
          <a:xfrm>
            <a:off x="4214527" y="5215495"/>
            <a:ext cx="206819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l-SI" sz="1200" b="1" dirty="0"/>
              <a:t>WOULD HAVE ACCEPTED</a:t>
            </a:r>
            <a:endParaRPr lang="en-GB" sz="1200" dirty="0"/>
          </a:p>
        </p:txBody>
      </p:sp>
      <p:sp>
        <p:nvSpPr>
          <p:cNvPr id="11" name="Rectangle 10"/>
          <p:cNvSpPr/>
          <p:nvPr/>
        </p:nvSpPr>
        <p:spPr>
          <a:xfrm>
            <a:off x="1268926" y="5487634"/>
            <a:ext cx="211628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l-SI" sz="1200" b="1" dirty="0"/>
              <a:t>WEREN‘T GOING TO TAKE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779798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IF CLAUSES</a:t>
            </a:r>
            <a:r>
              <a:rPr lang="sl-SI" dirty="0"/>
              <a:t> </a:t>
            </a:r>
            <a:r>
              <a:rPr lang="sl-SI" dirty="0" err="1"/>
              <a:t>mixed</a:t>
            </a:r>
            <a:r>
              <a:rPr lang="sl-SI" dirty="0"/>
              <a:t> </a:t>
            </a:r>
            <a:r>
              <a:rPr lang="sl-SI" dirty="0" err="1"/>
              <a:t>type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51678" y="1393902"/>
            <a:ext cx="10178322" cy="4905297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GB" dirty="0"/>
              <a:t>5.a. Professor Schmitz talked so much about the </a:t>
            </a:r>
            <a:r>
              <a:rPr lang="en-GB" dirty="0" err="1"/>
              <a:t>Maasai</a:t>
            </a:r>
            <a:r>
              <a:rPr lang="en-GB" dirty="0"/>
              <a:t> tribe because she is an expert on African tribal groups. </a:t>
            </a:r>
            <a:br>
              <a:rPr lang="en-GB" dirty="0"/>
            </a:br>
            <a:r>
              <a:rPr lang="en-GB" dirty="0"/>
              <a:t>5.b. But, Professor Schmitz (talk, not) </a:t>
            </a:r>
            <a:r>
              <a:rPr lang="sl-SI" dirty="0"/>
              <a:t> __________________ </a:t>
            </a:r>
            <a:r>
              <a:rPr lang="en-GB" dirty="0"/>
              <a:t> so much about the </a:t>
            </a:r>
            <a:r>
              <a:rPr lang="en-GB" dirty="0" err="1"/>
              <a:t>Maasai</a:t>
            </a:r>
            <a:r>
              <a:rPr lang="en-GB" dirty="0"/>
              <a:t> tribe if she (be, not) </a:t>
            </a:r>
            <a:r>
              <a:rPr lang="sl-SI" dirty="0"/>
              <a:t> __________________ </a:t>
            </a:r>
            <a:r>
              <a:rPr lang="en-GB" dirty="0"/>
              <a:t> an expert on African tribal groups. </a:t>
            </a:r>
            <a:br>
              <a:rPr lang="en-GB" dirty="0"/>
            </a:br>
            <a:br>
              <a:rPr lang="en-GB" dirty="0"/>
            </a:br>
            <a:r>
              <a:rPr lang="en-GB" dirty="0"/>
              <a:t>6.a. I am unemployed because I had a disagreement with my boss and I was fired. </a:t>
            </a:r>
            <a:br>
              <a:rPr lang="en-GB" dirty="0"/>
            </a:br>
            <a:r>
              <a:rPr lang="en-GB" dirty="0"/>
              <a:t>6.b. But, I (be, not) </a:t>
            </a:r>
            <a:r>
              <a:rPr lang="sl-SI" dirty="0"/>
              <a:t> __________________ </a:t>
            </a:r>
            <a:r>
              <a:rPr lang="en-GB" dirty="0"/>
              <a:t> unemployed if I (have, not) </a:t>
            </a:r>
            <a:r>
              <a:rPr lang="sl-SI" dirty="0"/>
              <a:t> __________________ </a:t>
            </a:r>
            <a:r>
              <a:rPr lang="en-GB" dirty="0"/>
              <a:t> a disagreement with my boss and I (be, not) </a:t>
            </a:r>
            <a:r>
              <a:rPr lang="sl-SI" dirty="0"/>
              <a:t> __________________ </a:t>
            </a:r>
            <a:r>
              <a:rPr lang="en-GB" dirty="0"/>
              <a:t> fired. </a:t>
            </a:r>
            <a:br>
              <a:rPr lang="sl-SI" dirty="0"/>
            </a:br>
            <a:endParaRPr lang="sl-SI" dirty="0"/>
          </a:p>
          <a:p>
            <a:pPr marL="0" indent="0">
              <a:buNone/>
            </a:pPr>
            <a:r>
              <a:rPr lang="en-GB" dirty="0"/>
              <a:t>7.a. Nicole speaks Chinese fluently because she lived in China for ten years. </a:t>
            </a:r>
            <a:br>
              <a:rPr lang="en-GB" dirty="0"/>
            </a:br>
            <a:r>
              <a:rPr lang="en-GB" dirty="0"/>
              <a:t>7.b. But, Nicole (speak, not) </a:t>
            </a:r>
            <a:r>
              <a:rPr lang="sl-SI" dirty="0"/>
              <a:t>__________________ </a:t>
            </a:r>
            <a:r>
              <a:rPr lang="en-GB" dirty="0"/>
              <a:t>  Chinese fluently if she (live, not) </a:t>
            </a:r>
            <a:r>
              <a:rPr lang="sl-SI" dirty="0"/>
              <a:t>__________________ </a:t>
            </a:r>
            <a:r>
              <a:rPr lang="en-GB" dirty="0"/>
              <a:t>  in China for ten years. </a:t>
            </a:r>
            <a:br>
              <a:rPr lang="en-GB" dirty="0"/>
            </a:br>
            <a:br>
              <a:rPr lang="en-GB" dirty="0"/>
            </a:br>
            <a:r>
              <a:rPr lang="en-GB" dirty="0"/>
              <a:t>8.a. I will not help you study for your test because you have spent the last two weeks partying and wasting time. </a:t>
            </a:r>
            <a:br>
              <a:rPr lang="en-GB" dirty="0"/>
            </a:br>
            <a:r>
              <a:rPr lang="en-GB" dirty="0"/>
              <a:t>8.b. But, I (help) </a:t>
            </a:r>
            <a:r>
              <a:rPr lang="sl-SI" dirty="0"/>
              <a:t>__________________ </a:t>
            </a:r>
            <a:r>
              <a:rPr lang="en-GB" dirty="0"/>
              <a:t>  you study for your test if you (spend, not) </a:t>
            </a:r>
            <a:r>
              <a:rPr lang="sl-SI" dirty="0"/>
              <a:t>__________________ </a:t>
            </a:r>
            <a:r>
              <a:rPr lang="en-GB" dirty="0"/>
              <a:t>  the last two weeks partying and wasting time. </a:t>
            </a:r>
            <a:endParaRPr lang="sl-SI" dirty="0"/>
          </a:p>
        </p:txBody>
      </p:sp>
      <p:sp>
        <p:nvSpPr>
          <p:cNvPr id="4" name="Rectangle 3"/>
          <p:cNvSpPr/>
          <p:nvPr/>
        </p:nvSpPr>
        <p:spPr>
          <a:xfrm>
            <a:off x="5062762" y="1893916"/>
            <a:ext cx="212429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l-SI" sz="1200" b="1" dirty="0"/>
              <a:t>WOULDN‘T HAVE TALKED</a:t>
            </a:r>
            <a:endParaRPr lang="en-GB" sz="1200" dirty="0"/>
          </a:p>
        </p:txBody>
      </p:sp>
      <p:sp>
        <p:nvSpPr>
          <p:cNvPr id="5" name="Rectangle 4"/>
          <p:cNvSpPr/>
          <p:nvPr/>
        </p:nvSpPr>
        <p:spPr>
          <a:xfrm>
            <a:off x="2278453" y="2170915"/>
            <a:ext cx="87876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l-SI" sz="1200" b="1" dirty="0"/>
              <a:t>WEREN‘T</a:t>
            </a:r>
            <a:endParaRPr lang="en-GB" sz="1200" dirty="0"/>
          </a:p>
        </p:txBody>
      </p:sp>
      <p:sp>
        <p:nvSpPr>
          <p:cNvPr id="6" name="Rectangle 5"/>
          <p:cNvSpPr/>
          <p:nvPr/>
        </p:nvSpPr>
        <p:spPr>
          <a:xfrm>
            <a:off x="3442118" y="2970736"/>
            <a:ext cx="125707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l-SI" sz="1200" b="1" dirty="0"/>
              <a:t>WOULDN‘T BE</a:t>
            </a:r>
            <a:endParaRPr lang="en-GB" sz="1200" dirty="0"/>
          </a:p>
        </p:txBody>
      </p:sp>
      <p:sp>
        <p:nvSpPr>
          <p:cNvPr id="7" name="Rectangle 6"/>
          <p:cNvSpPr/>
          <p:nvPr/>
        </p:nvSpPr>
        <p:spPr>
          <a:xfrm>
            <a:off x="8447033" y="2991170"/>
            <a:ext cx="116730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l-SI" sz="1200" b="1" dirty="0"/>
              <a:t>HADN‘T HAD</a:t>
            </a:r>
            <a:endParaRPr lang="en-GB" sz="1200" dirty="0"/>
          </a:p>
        </p:txBody>
      </p:sp>
      <p:sp>
        <p:nvSpPr>
          <p:cNvPr id="8" name="Rectangle 7"/>
          <p:cNvSpPr/>
          <p:nvPr/>
        </p:nvSpPr>
        <p:spPr>
          <a:xfrm>
            <a:off x="5583172" y="3268169"/>
            <a:ext cx="193354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l-SI" sz="1200" b="1" dirty="0"/>
              <a:t>WOULDN‘T HAVE BEEN</a:t>
            </a:r>
            <a:endParaRPr lang="en-GB" sz="1200" dirty="0"/>
          </a:p>
        </p:txBody>
      </p:sp>
      <p:sp>
        <p:nvSpPr>
          <p:cNvPr id="9" name="Rectangle 8"/>
          <p:cNvSpPr/>
          <p:nvPr/>
        </p:nvSpPr>
        <p:spPr>
          <a:xfrm>
            <a:off x="4434224" y="4120752"/>
            <a:ext cx="155042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l-SI" sz="1200" b="1" dirty="0"/>
              <a:t>WOULDN‘T SPEAK</a:t>
            </a:r>
            <a:endParaRPr lang="en-GB" sz="1200" dirty="0"/>
          </a:p>
        </p:txBody>
      </p:sp>
      <p:sp>
        <p:nvSpPr>
          <p:cNvPr id="10" name="Rectangle 9"/>
          <p:cNvSpPr/>
          <p:nvPr/>
        </p:nvSpPr>
        <p:spPr>
          <a:xfrm>
            <a:off x="1891694" y="4408387"/>
            <a:ext cx="1276311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l-SI" sz="1200" b="1" dirty="0"/>
              <a:t>HADN‘T LIVED</a:t>
            </a:r>
            <a:endParaRPr lang="en-GB" sz="1200" dirty="0"/>
          </a:p>
        </p:txBody>
      </p:sp>
      <p:sp>
        <p:nvSpPr>
          <p:cNvPr id="11" name="Rectangle 10"/>
          <p:cNvSpPr/>
          <p:nvPr/>
        </p:nvSpPr>
        <p:spPr>
          <a:xfrm>
            <a:off x="3168005" y="5419904"/>
            <a:ext cx="120577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l-SI" sz="1200" b="1" dirty="0"/>
              <a:t>WOULD HELP</a:t>
            </a:r>
            <a:endParaRPr lang="en-GB" sz="1200" dirty="0"/>
          </a:p>
        </p:txBody>
      </p:sp>
      <p:sp>
        <p:nvSpPr>
          <p:cNvPr id="12" name="Rectangle 11"/>
          <p:cNvSpPr/>
          <p:nvPr/>
        </p:nvSpPr>
        <p:spPr>
          <a:xfrm>
            <a:off x="2070864" y="5716302"/>
            <a:ext cx="129394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l-SI" sz="1200" b="1" dirty="0"/>
              <a:t>HADN‘T SPENT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40048334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IF CLAUSES</a:t>
            </a:r>
            <a:r>
              <a:rPr lang="sl-SI" dirty="0"/>
              <a:t> </a:t>
            </a:r>
            <a:r>
              <a:rPr lang="sl-SI" dirty="0" err="1"/>
              <a:t>mixed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51678" y="1326996"/>
            <a:ext cx="10178322" cy="5631366"/>
          </a:xfrm>
        </p:spPr>
        <p:txBody>
          <a:bodyPr>
            <a:normAutofit fontScale="92500"/>
          </a:bodyPr>
          <a:lstStyle/>
          <a:p>
            <a:pPr lvl="0"/>
            <a:r>
              <a:rPr lang="en-GB" dirty="0"/>
              <a:t>If I ________________ (not finish) this task on time, the boss ________________ (be) very unhappy.</a:t>
            </a:r>
          </a:p>
          <a:p>
            <a:pPr lvl="0"/>
            <a:r>
              <a:rPr lang="en-GB" dirty="0"/>
              <a:t>If I ________________ (know) how to help you, I ________________ (will), but unfortunately I have no idea what to do.</a:t>
            </a:r>
          </a:p>
          <a:p>
            <a:pPr lvl="0"/>
            <a:r>
              <a:rPr lang="en-GB" dirty="0"/>
              <a:t>I ________________ (need) to stay at work late today if I ________________ (be) absent yesterday.</a:t>
            </a:r>
          </a:p>
          <a:p>
            <a:pPr lvl="0"/>
            <a:r>
              <a:rPr lang="en-GB" dirty="0"/>
              <a:t>Unless they ________________ (give) me a promotion, I ________________ (quit). </a:t>
            </a:r>
          </a:p>
          <a:p>
            <a:pPr lvl="0"/>
            <a:r>
              <a:rPr lang="en-GB" dirty="0"/>
              <a:t>You ________________ (see) better if you ________________ (turn) on the lights.</a:t>
            </a:r>
          </a:p>
          <a:p>
            <a:pPr lvl="0"/>
            <a:r>
              <a:rPr lang="en-GB" dirty="0"/>
              <a:t>I</a:t>
            </a:r>
            <a:r>
              <a:rPr lang="sl-SI" dirty="0"/>
              <a:t>___</a:t>
            </a:r>
            <a:r>
              <a:rPr lang="en-GB" dirty="0"/>
              <a:t> ________________ (not take) a day off last week if you ________________(just tell) me how much work there was to be done!</a:t>
            </a:r>
          </a:p>
          <a:p>
            <a:pPr lvl="0"/>
            <a:r>
              <a:rPr lang="en-GB" dirty="0"/>
              <a:t>It ________________ (be) great if you ________________ (can) send me the documents by Friday.</a:t>
            </a:r>
          </a:p>
          <a:p>
            <a:pPr lvl="0"/>
            <a:r>
              <a:rPr lang="en-GB" dirty="0"/>
              <a:t>If I ________________ (not be) so busy right now, I </a:t>
            </a:r>
            <a:r>
              <a:rPr lang="sl-SI" dirty="0"/>
              <a:t>__</a:t>
            </a:r>
            <a:r>
              <a:rPr lang="en-GB" dirty="0"/>
              <a:t>________________ (definitely come) to the meeting, but I really can’t.</a:t>
            </a:r>
          </a:p>
          <a:p>
            <a:pPr lvl="0"/>
            <a:r>
              <a:rPr lang="en-GB" dirty="0"/>
              <a:t>If you ________________ (listen) to my instructions yesterday, you ________________ (know) what we’re doing today.</a:t>
            </a:r>
          </a:p>
          <a:p>
            <a:pPr lvl="0"/>
            <a:r>
              <a:rPr lang="en-GB" dirty="0"/>
              <a:t>I ________________ (let) you know if something ________________ (come) up, I promise.</a:t>
            </a:r>
          </a:p>
        </p:txBody>
      </p:sp>
      <p:sp>
        <p:nvSpPr>
          <p:cNvPr id="4" name="Rectangle 3"/>
          <p:cNvSpPr/>
          <p:nvPr/>
        </p:nvSpPr>
        <p:spPr>
          <a:xfrm>
            <a:off x="1918117" y="1360450"/>
            <a:ext cx="127150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l-SI" sz="1200" b="1" dirty="0"/>
              <a:t>DIDN‘T FINISH</a:t>
            </a:r>
            <a:endParaRPr lang="en-GB" sz="1200" dirty="0"/>
          </a:p>
        </p:txBody>
      </p:sp>
      <p:sp>
        <p:nvSpPr>
          <p:cNvPr id="5" name="Rectangle 4"/>
          <p:cNvSpPr/>
          <p:nvPr/>
        </p:nvSpPr>
        <p:spPr>
          <a:xfrm>
            <a:off x="7549483" y="1349299"/>
            <a:ext cx="100219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l-SI" sz="1200" b="1" dirty="0"/>
              <a:t>WOULD BE</a:t>
            </a:r>
            <a:endParaRPr lang="en-GB" sz="1200" dirty="0"/>
          </a:p>
        </p:txBody>
      </p:sp>
      <p:sp>
        <p:nvSpPr>
          <p:cNvPr id="6" name="Rectangle 5"/>
          <p:cNvSpPr/>
          <p:nvPr/>
        </p:nvSpPr>
        <p:spPr>
          <a:xfrm>
            <a:off x="2225092" y="1769471"/>
            <a:ext cx="65755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l-SI" sz="1200" b="1" dirty="0"/>
              <a:t>KNEW</a:t>
            </a:r>
            <a:endParaRPr lang="en-GB" sz="1200" dirty="0"/>
          </a:p>
        </p:txBody>
      </p:sp>
      <p:sp>
        <p:nvSpPr>
          <p:cNvPr id="7" name="Rectangle 6"/>
          <p:cNvSpPr/>
          <p:nvPr/>
        </p:nvSpPr>
        <p:spPr>
          <a:xfrm>
            <a:off x="6531634" y="1723305"/>
            <a:ext cx="76495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l-SI" sz="1200" b="1" dirty="0"/>
              <a:t>WOULD</a:t>
            </a:r>
            <a:endParaRPr lang="en-GB" sz="1200" dirty="0"/>
          </a:p>
        </p:txBody>
      </p:sp>
      <p:sp>
        <p:nvSpPr>
          <p:cNvPr id="8" name="Rectangle 7"/>
          <p:cNvSpPr/>
          <p:nvPr/>
        </p:nvSpPr>
        <p:spPr>
          <a:xfrm>
            <a:off x="1918117" y="2449796"/>
            <a:ext cx="121860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l-SI" sz="1200" b="1" dirty="0"/>
              <a:t>WOULD NEED</a:t>
            </a:r>
            <a:endParaRPr lang="en-GB" sz="1200" dirty="0"/>
          </a:p>
        </p:txBody>
      </p:sp>
      <p:sp>
        <p:nvSpPr>
          <p:cNvPr id="9" name="Rectangle 8"/>
          <p:cNvSpPr/>
          <p:nvPr/>
        </p:nvSpPr>
        <p:spPr>
          <a:xfrm>
            <a:off x="7471663" y="2439036"/>
            <a:ext cx="99578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l-SI" sz="1200" b="1" dirty="0"/>
              <a:t>HAD</a:t>
            </a:r>
            <a:r>
              <a:rPr lang="sl-SI" b="1" dirty="0"/>
              <a:t> </a:t>
            </a:r>
            <a:r>
              <a:rPr lang="sl-SI" sz="1200" b="1" dirty="0"/>
              <a:t>BEEN</a:t>
            </a:r>
            <a:endParaRPr lang="en-GB" sz="1200" dirty="0"/>
          </a:p>
        </p:txBody>
      </p:sp>
      <p:sp>
        <p:nvSpPr>
          <p:cNvPr id="10" name="Rectangle 9"/>
          <p:cNvSpPr/>
          <p:nvPr/>
        </p:nvSpPr>
        <p:spPr>
          <a:xfrm>
            <a:off x="3189619" y="2874883"/>
            <a:ext cx="55175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l-SI" sz="1200" b="1" dirty="0"/>
              <a:t>GIVE</a:t>
            </a:r>
            <a:endParaRPr lang="en-GB" sz="1200" dirty="0"/>
          </a:p>
        </p:txBody>
      </p:sp>
      <p:sp>
        <p:nvSpPr>
          <p:cNvPr id="11" name="Rectangle 10"/>
          <p:cNvSpPr/>
          <p:nvPr/>
        </p:nvSpPr>
        <p:spPr>
          <a:xfrm>
            <a:off x="7296587" y="2874883"/>
            <a:ext cx="97013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l-SI" sz="1200" b="1" dirty="0"/>
              <a:t>WILL QUIT</a:t>
            </a:r>
            <a:endParaRPr lang="en-GB" sz="1200" dirty="0"/>
          </a:p>
        </p:txBody>
      </p:sp>
      <p:sp>
        <p:nvSpPr>
          <p:cNvPr id="12" name="Rectangle 11"/>
          <p:cNvSpPr/>
          <p:nvPr/>
        </p:nvSpPr>
        <p:spPr>
          <a:xfrm>
            <a:off x="2225092" y="3323587"/>
            <a:ext cx="86273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l-SI" sz="1200" b="1" dirty="0"/>
              <a:t>WILL SEE</a:t>
            </a:r>
            <a:endParaRPr lang="en-GB" sz="1200" dirty="0"/>
          </a:p>
        </p:txBody>
      </p:sp>
      <p:sp>
        <p:nvSpPr>
          <p:cNvPr id="13" name="Rectangle 12"/>
          <p:cNvSpPr/>
          <p:nvPr/>
        </p:nvSpPr>
        <p:spPr>
          <a:xfrm>
            <a:off x="5931946" y="3309312"/>
            <a:ext cx="598241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l-SI" sz="1200" b="1" dirty="0"/>
              <a:t>TURN</a:t>
            </a:r>
            <a:endParaRPr lang="en-GB" sz="1200" dirty="0"/>
          </a:p>
        </p:txBody>
      </p:sp>
      <p:sp>
        <p:nvSpPr>
          <p:cNvPr id="14" name="Rectangle 13"/>
          <p:cNvSpPr/>
          <p:nvPr/>
        </p:nvSpPr>
        <p:spPr>
          <a:xfrm>
            <a:off x="1635988" y="3748674"/>
            <a:ext cx="204094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l-SI" sz="1200" b="1" dirty="0"/>
              <a:t>WOULDN‘T HAVE TAKEN</a:t>
            </a:r>
            <a:endParaRPr lang="en-GB" sz="1200" dirty="0"/>
          </a:p>
        </p:txBody>
      </p:sp>
      <p:sp>
        <p:nvSpPr>
          <p:cNvPr id="15" name="Rectangle 14"/>
          <p:cNvSpPr/>
          <p:nvPr/>
        </p:nvSpPr>
        <p:spPr>
          <a:xfrm>
            <a:off x="7608911" y="3748674"/>
            <a:ext cx="133722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l-SI" sz="1200" b="1" dirty="0"/>
              <a:t>HAD JUST TOLD</a:t>
            </a:r>
            <a:endParaRPr lang="en-GB" sz="1200" dirty="0"/>
          </a:p>
        </p:txBody>
      </p:sp>
      <p:sp>
        <p:nvSpPr>
          <p:cNvPr id="16" name="Rectangle 15"/>
          <p:cNvSpPr/>
          <p:nvPr/>
        </p:nvSpPr>
        <p:spPr>
          <a:xfrm>
            <a:off x="2029525" y="4416286"/>
            <a:ext cx="100219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l-SI" sz="1200" b="1" dirty="0"/>
              <a:t>WOULD BE</a:t>
            </a:r>
            <a:endParaRPr lang="en-GB" sz="1200" dirty="0"/>
          </a:p>
        </p:txBody>
      </p:sp>
      <p:sp>
        <p:nvSpPr>
          <p:cNvPr id="17" name="Rectangle 16"/>
          <p:cNvSpPr/>
          <p:nvPr/>
        </p:nvSpPr>
        <p:spPr>
          <a:xfrm>
            <a:off x="5575117" y="4416689"/>
            <a:ext cx="71365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l-SI" sz="1200" b="1" dirty="0"/>
              <a:t>COULD</a:t>
            </a:r>
            <a:endParaRPr lang="en-GB" sz="1200" dirty="0"/>
          </a:p>
        </p:txBody>
      </p:sp>
      <p:sp>
        <p:nvSpPr>
          <p:cNvPr id="18" name="Rectangle 17"/>
          <p:cNvSpPr/>
          <p:nvPr/>
        </p:nvSpPr>
        <p:spPr>
          <a:xfrm>
            <a:off x="2114484" y="4881212"/>
            <a:ext cx="87876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l-SI" sz="1200" b="1" dirty="0"/>
              <a:t>WEREN‘T</a:t>
            </a:r>
            <a:endParaRPr lang="en-GB" sz="1200" dirty="0"/>
          </a:p>
        </p:txBody>
      </p:sp>
      <p:sp>
        <p:nvSpPr>
          <p:cNvPr id="19" name="Rectangle 18"/>
          <p:cNvSpPr/>
          <p:nvPr/>
        </p:nvSpPr>
        <p:spPr>
          <a:xfrm>
            <a:off x="6296661" y="4881212"/>
            <a:ext cx="217078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l-SI" sz="1200" b="1" dirty="0"/>
              <a:t>WOULD DEFINITELY COME</a:t>
            </a:r>
            <a:endParaRPr lang="en-GB" sz="1200" dirty="0"/>
          </a:p>
        </p:txBody>
      </p:sp>
      <p:sp>
        <p:nvSpPr>
          <p:cNvPr id="20" name="Rectangle 19"/>
          <p:cNvSpPr/>
          <p:nvPr/>
        </p:nvSpPr>
        <p:spPr>
          <a:xfrm>
            <a:off x="2351889" y="5586526"/>
            <a:ext cx="128272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l-SI" sz="1200" b="1" dirty="0"/>
              <a:t>HAD LISTENED</a:t>
            </a:r>
            <a:endParaRPr lang="en-GB" sz="1200" dirty="0"/>
          </a:p>
        </p:txBody>
      </p:sp>
      <p:sp>
        <p:nvSpPr>
          <p:cNvPr id="21" name="Rectangle 20"/>
          <p:cNvSpPr/>
          <p:nvPr/>
        </p:nvSpPr>
        <p:spPr>
          <a:xfrm>
            <a:off x="8266724" y="5504610"/>
            <a:ext cx="130356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l-SI" sz="1200" b="1" dirty="0"/>
              <a:t>WOULD KNOW</a:t>
            </a:r>
            <a:endParaRPr lang="en-GB" sz="1200" dirty="0"/>
          </a:p>
        </p:txBody>
      </p:sp>
      <p:sp>
        <p:nvSpPr>
          <p:cNvPr id="22" name="Rectangle 21"/>
          <p:cNvSpPr/>
          <p:nvPr/>
        </p:nvSpPr>
        <p:spPr>
          <a:xfrm>
            <a:off x="8202676" y="5586525"/>
            <a:ext cx="130356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l-SI" sz="1200" b="1" dirty="0"/>
              <a:t>WOULD KNOW</a:t>
            </a:r>
            <a:endParaRPr lang="en-GB" sz="1200" dirty="0"/>
          </a:p>
        </p:txBody>
      </p:sp>
      <p:sp>
        <p:nvSpPr>
          <p:cNvPr id="23" name="Rectangle 22"/>
          <p:cNvSpPr/>
          <p:nvPr/>
        </p:nvSpPr>
        <p:spPr>
          <a:xfrm>
            <a:off x="2013495" y="6285896"/>
            <a:ext cx="86914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l-SI" sz="1200" b="1" dirty="0"/>
              <a:t>WILL LET</a:t>
            </a:r>
            <a:endParaRPr lang="en-GB" sz="1200" dirty="0"/>
          </a:p>
        </p:txBody>
      </p:sp>
      <p:sp>
        <p:nvSpPr>
          <p:cNvPr id="24" name="Rectangle 23"/>
          <p:cNvSpPr/>
          <p:nvPr/>
        </p:nvSpPr>
        <p:spPr>
          <a:xfrm>
            <a:off x="6597357" y="6285896"/>
            <a:ext cx="69923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l-SI" sz="1200" b="1" dirty="0"/>
              <a:t>COMES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42014791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IF CLAUSES</a:t>
            </a:r>
            <a:r>
              <a:rPr lang="sl-SI" dirty="0"/>
              <a:t> </a:t>
            </a:r>
            <a:r>
              <a:rPr lang="sl-SI" dirty="0" err="1"/>
              <a:t>mixed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51678" y="1326996"/>
            <a:ext cx="10178322" cy="5631366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sl-SI" b="1" dirty="0"/>
              <a:t>A:</a:t>
            </a:r>
            <a:r>
              <a:rPr lang="sl-SI" dirty="0"/>
              <a:t>  </a:t>
            </a:r>
            <a:r>
              <a:rPr lang="sl-SI" dirty="0" err="1"/>
              <a:t>We</a:t>
            </a:r>
            <a:r>
              <a:rPr lang="sl-SI" dirty="0"/>
              <a:t> </a:t>
            </a:r>
            <a:r>
              <a:rPr lang="sl-SI" dirty="0" err="1"/>
              <a:t>had</a:t>
            </a:r>
            <a:r>
              <a:rPr lang="sl-SI" dirty="0"/>
              <a:t> a </a:t>
            </a:r>
            <a:r>
              <a:rPr lang="sl-SI" dirty="0" err="1"/>
              <a:t>great</a:t>
            </a:r>
            <a:r>
              <a:rPr lang="sl-SI" dirty="0"/>
              <a:t> time at </a:t>
            </a:r>
            <a:r>
              <a:rPr lang="sl-SI" dirty="0" err="1"/>
              <a:t>Drew's</a:t>
            </a:r>
            <a:r>
              <a:rPr lang="sl-SI" dirty="0"/>
              <a:t> </a:t>
            </a:r>
            <a:r>
              <a:rPr lang="sl-SI" dirty="0" err="1"/>
              <a:t>house</a:t>
            </a:r>
            <a:r>
              <a:rPr lang="sl-SI" dirty="0"/>
              <a:t> </a:t>
            </a:r>
            <a:r>
              <a:rPr lang="sl-SI" dirty="0" err="1"/>
              <a:t>Sunday</a:t>
            </a:r>
            <a:r>
              <a:rPr lang="sl-SI" dirty="0"/>
              <a:t>. </a:t>
            </a:r>
            <a:r>
              <a:rPr lang="sl-SI" dirty="0" err="1"/>
              <a:t>Why</a:t>
            </a:r>
            <a:r>
              <a:rPr lang="sl-SI" dirty="0"/>
              <a:t> </a:t>
            </a:r>
            <a:r>
              <a:rPr lang="sl-SI" dirty="0" err="1"/>
              <a:t>didn't</a:t>
            </a:r>
            <a:r>
              <a:rPr lang="sl-SI" dirty="0"/>
              <a:t> </a:t>
            </a:r>
            <a:r>
              <a:rPr lang="sl-SI" dirty="0" err="1"/>
              <a:t>you</a:t>
            </a:r>
            <a:r>
              <a:rPr lang="sl-SI" dirty="0"/>
              <a:t> come? </a:t>
            </a:r>
            <a:br>
              <a:rPr lang="sl-SI" dirty="0"/>
            </a:br>
            <a:br>
              <a:rPr lang="sl-SI" dirty="0"/>
            </a:br>
            <a:r>
              <a:rPr lang="sl-SI" b="1" dirty="0"/>
              <a:t>B:</a:t>
            </a:r>
            <a:r>
              <a:rPr lang="sl-SI" dirty="0"/>
              <a:t>  I </a:t>
            </a:r>
            <a:r>
              <a:rPr lang="sl-SI" dirty="0" err="1"/>
              <a:t>had</a:t>
            </a:r>
            <a:r>
              <a:rPr lang="sl-SI" dirty="0"/>
              <a:t> to </a:t>
            </a:r>
            <a:r>
              <a:rPr lang="sl-SI" dirty="0" err="1"/>
              <a:t>study</a:t>
            </a:r>
            <a:r>
              <a:rPr lang="sl-SI" dirty="0"/>
              <a:t> </a:t>
            </a:r>
            <a:r>
              <a:rPr lang="sl-SI" dirty="0" err="1"/>
              <a:t>for</a:t>
            </a:r>
            <a:r>
              <a:rPr lang="sl-SI" dirty="0"/>
              <a:t> </a:t>
            </a:r>
            <a:r>
              <a:rPr lang="sl-SI" dirty="0" err="1"/>
              <a:t>Spanish</a:t>
            </a:r>
            <a:r>
              <a:rPr lang="sl-SI" dirty="0"/>
              <a:t>. </a:t>
            </a:r>
            <a:br>
              <a:rPr lang="sl-SI" dirty="0"/>
            </a:br>
            <a:br>
              <a:rPr lang="sl-SI" dirty="0"/>
            </a:br>
            <a:r>
              <a:rPr lang="sl-SI" b="1" dirty="0"/>
              <a:t>A:</a:t>
            </a:r>
            <a:r>
              <a:rPr lang="sl-SI" dirty="0"/>
              <a:t>  </a:t>
            </a:r>
            <a:r>
              <a:rPr lang="sl-SI" dirty="0" err="1"/>
              <a:t>If</a:t>
            </a:r>
            <a:r>
              <a:rPr lang="sl-SI" dirty="0"/>
              <a:t> </a:t>
            </a:r>
            <a:r>
              <a:rPr lang="sl-SI" dirty="0" err="1"/>
              <a:t>you</a:t>
            </a:r>
            <a:r>
              <a:rPr lang="en-GB" dirty="0"/>
              <a:t> ________________</a:t>
            </a:r>
            <a:r>
              <a:rPr lang="sl-SI" dirty="0"/>
              <a:t>(come) </a:t>
            </a:r>
            <a:r>
              <a:rPr lang="sl-SI" dirty="0" err="1"/>
              <a:t>with</a:t>
            </a:r>
            <a:r>
              <a:rPr lang="sl-SI" dirty="0"/>
              <a:t> </a:t>
            </a:r>
            <a:r>
              <a:rPr lang="sl-SI" dirty="0" err="1"/>
              <a:t>us</a:t>
            </a:r>
            <a:r>
              <a:rPr lang="sl-SI" dirty="0"/>
              <a:t>, </a:t>
            </a:r>
            <a:r>
              <a:rPr lang="sl-SI" dirty="0" err="1"/>
              <a:t>you</a:t>
            </a:r>
            <a:r>
              <a:rPr lang="en-GB" dirty="0"/>
              <a:t> ________________</a:t>
            </a:r>
            <a:r>
              <a:rPr lang="sl-SI" dirty="0"/>
              <a:t>(</a:t>
            </a:r>
            <a:r>
              <a:rPr lang="sl-SI" dirty="0" err="1"/>
              <a:t>see</a:t>
            </a:r>
            <a:r>
              <a:rPr lang="sl-SI" dirty="0"/>
              <a:t>) </a:t>
            </a:r>
            <a:r>
              <a:rPr lang="sl-SI" dirty="0" err="1"/>
              <a:t>an</a:t>
            </a:r>
            <a:r>
              <a:rPr lang="sl-SI" dirty="0"/>
              <a:t> </a:t>
            </a:r>
            <a:r>
              <a:rPr lang="sl-SI" dirty="0" err="1"/>
              <a:t>awesome</a:t>
            </a:r>
            <a:r>
              <a:rPr lang="sl-SI" dirty="0"/>
              <a:t> </a:t>
            </a:r>
            <a:r>
              <a:rPr lang="sl-SI" dirty="0" err="1"/>
              <a:t>movie</a:t>
            </a:r>
            <a:r>
              <a:rPr lang="sl-SI" dirty="0"/>
              <a:t>. </a:t>
            </a:r>
            <a:br>
              <a:rPr lang="sl-SI" dirty="0"/>
            </a:br>
            <a:br>
              <a:rPr lang="sl-SI" dirty="0"/>
            </a:br>
            <a:r>
              <a:rPr lang="sl-SI" b="1" dirty="0"/>
              <a:t>B:</a:t>
            </a:r>
            <a:r>
              <a:rPr lang="sl-SI" dirty="0"/>
              <a:t>  </a:t>
            </a:r>
            <a:r>
              <a:rPr lang="sl-SI" dirty="0" err="1"/>
              <a:t>Yeah</a:t>
            </a:r>
            <a:r>
              <a:rPr lang="sl-SI" dirty="0"/>
              <a:t>? </a:t>
            </a:r>
            <a:r>
              <a:rPr lang="sl-SI" dirty="0" err="1"/>
              <a:t>What</a:t>
            </a:r>
            <a:r>
              <a:rPr lang="sl-SI" dirty="0"/>
              <a:t>? </a:t>
            </a:r>
            <a:br>
              <a:rPr lang="sl-SI" dirty="0"/>
            </a:br>
            <a:br>
              <a:rPr lang="sl-SI" dirty="0"/>
            </a:br>
            <a:r>
              <a:rPr lang="sl-SI" b="1" dirty="0"/>
              <a:t>A:</a:t>
            </a:r>
            <a:r>
              <a:rPr lang="sl-SI" dirty="0"/>
              <a:t>  </a:t>
            </a:r>
            <a:r>
              <a:rPr lang="sl-SI" dirty="0" err="1"/>
              <a:t>We</a:t>
            </a:r>
            <a:r>
              <a:rPr lang="sl-SI" dirty="0"/>
              <a:t> </a:t>
            </a:r>
            <a:r>
              <a:rPr lang="sl-SI" dirty="0" err="1"/>
              <a:t>rented</a:t>
            </a:r>
            <a:r>
              <a:rPr lang="sl-SI" dirty="0"/>
              <a:t> </a:t>
            </a:r>
            <a:r>
              <a:rPr lang="sl-SI" i="1" dirty="0"/>
              <a:t>Back to </a:t>
            </a:r>
            <a:r>
              <a:rPr lang="sl-SI" i="1" dirty="0" err="1"/>
              <a:t>the</a:t>
            </a:r>
            <a:r>
              <a:rPr lang="sl-SI" i="1" dirty="0"/>
              <a:t> Future</a:t>
            </a:r>
            <a:r>
              <a:rPr lang="sl-SI" dirty="0"/>
              <a:t>. </a:t>
            </a:r>
            <a:r>
              <a:rPr lang="sl-SI" dirty="0" err="1"/>
              <a:t>It's</a:t>
            </a:r>
            <a:r>
              <a:rPr lang="sl-SI" dirty="0"/>
              <a:t> </a:t>
            </a:r>
            <a:r>
              <a:rPr lang="sl-SI" dirty="0" err="1"/>
              <a:t>about</a:t>
            </a:r>
            <a:r>
              <a:rPr lang="sl-SI" dirty="0"/>
              <a:t> a </a:t>
            </a:r>
            <a:r>
              <a:rPr lang="sl-SI" dirty="0" err="1"/>
              <a:t>kid</a:t>
            </a:r>
            <a:r>
              <a:rPr lang="sl-SI" dirty="0"/>
              <a:t> </a:t>
            </a:r>
            <a:r>
              <a:rPr lang="sl-SI" dirty="0" err="1"/>
              <a:t>who</a:t>
            </a:r>
            <a:r>
              <a:rPr lang="sl-SI" dirty="0"/>
              <a:t> time </a:t>
            </a:r>
            <a:r>
              <a:rPr lang="sl-SI" dirty="0" err="1"/>
              <a:t>travels</a:t>
            </a:r>
            <a:r>
              <a:rPr lang="sl-SI" dirty="0"/>
              <a:t> back to his </a:t>
            </a:r>
            <a:r>
              <a:rPr lang="sl-SI" dirty="0" err="1"/>
              <a:t>parents</a:t>
            </a:r>
            <a:r>
              <a:rPr lang="sl-SI" dirty="0"/>
              <a:t>' </a:t>
            </a:r>
            <a:r>
              <a:rPr lang="sl-SI" dirty="0" err="1"/>
              <a:t>high</a:t>
            </a:r>
            <a:r>
              <a:rPr lang="sl-SI" dirty="0"/>
              <a:t> </a:t>
            </a:r>
            <a:r>
              <a:rPr lang="sl-SI" dirty="0" err="1"/>
              <a:t>school</a:t>
            </a:r>
            <a:r>
              <a:rPr lang="sl-SI" dirty="0"/>
              <a:t> </a:t>
            </a:r>
            <a:r>
              <a:rPr lang="sl-SI" dirty="0" err="1"/>
              <a:t>days</a:t>
            </a:r>
            <a:r>
              <a:rPr lang="sl-SI" dirty="0"/>
              <a:t>. He </a:t>
            </a:r>
            <a:r>
              <a:rPr lang="sl-SI" dirty="0" err="1"/>
              <a:t>changes</a:t>
            </a:r>
            <a:r>
              <a:rPr lang="sl-SI" dirty="0"/>
              <a:t> his </a:t>
            </a:r>
            <a:r>
              <a:rPr lang="sl-SI" dirty="0" err="1"/>
              <a:t>own</a:t>
            </a:r>
            <a:r>
              <a:rPr lang="sl-SI" dirty="0"/>
              <a:t> future. At </a:t>
            </a:r>
            <a:r>
              <a:rPr lang="sl-SI" dirty="0" err="1"/>
              <a:t>the</a:t>
            </a:r>
            <a:r>
              <a:rPr lang="sl-SI" dirty="0"/>
              <a:t> </a:t>
            </a:r>
            <a:r>
              <a:rPr lang="sl-SI" dirty="0" err="1"/>
              <a:t>end</a:t>
            </a:r>
            <a:r>
              <a:rPr lang="sl-SI" dirty="0"/>
              <a:t>, his </a:t>
            </a:r>
            <a:r>
              <a:rPr lang="sl-SI" dirty="0" err="1"/>
              <a:t>parents</a:t>
            </a:r>
            <a:r>
              <a:rPr lang="sl-SI" dirty="0"/>
              <a:t>... </a:t>
            </a:r>
            <a:br>
              <a:rPr lang="sl-SI" dirty="0"/>
            </a:br>
            <a:br>
              <a:rPr lang="sl-SI" dirty="0"/>
            </a:br>
            <a:r>
              <a:rPr lang="sl-SI" b="1" dirty="0"/>
              <a:t>B:</a:t>
            </a:r>
            <a:r>
              <a:rPr lang="sl-SI" dirty="0"/>
              <a:t>  </a:t>
            </a:r>
            <a:r>
              <a:rPr lang="sl-SI" dirty="0" err="1"/>
              <a:t>Wait-Don't</a:t>
            </a:r>
            <a:r>
              <a:rPr lang="sl-SI" dirty="0"/>
              <a:t> </a:t>
            </a:r>
            <a:r>
              <a:rPr lang="sl-SI" dirty="0" err="1"/>
              <a:t>tell</a:t>
            </a:r>
            <a:r>
              <a:rPr lang="sl-SI" dirty="0"/>
              <a:t> me. </a:t>
            </a:r>
            <a:r>
              <a:rPr lang="sl-SI" dirty="0" err="1"/>
              <a:t>If</a:t>
            </a:r>
            <a:r>
              <a:rPr lang="sl-SI" dirty="0"/>
              <a:t> </a:t>
            </a:r>
            <a:r>
              <a:rPr lang="sl-SI" dirty="0" err="1"/>
              <a:t>you</a:t>
            </a:r>
            <a:r>
              <a:rPr lang="en-GB" dirty="0"/>
              <a:t> ________________</a:t>
            </a:r>
            <a:r>
              <a:rPr lang="sl-SI" dirty="0"/>
              <a:t>(</a:t>
            </a:r>
            <a:r>
              <a:rPr lang="sl-SI" dirty="0" err="1"/>
              <a:t>tell</a:t>
            </a:r>
            <a:r>
              <a:rPr lang="sl-SI" dirty="0"/>
              <a:t>) me </a:t>
            </a:r>
            <a:r>
              <a:rPr lang="sl-SI" dirty="0" err="1"/>
              <a:t>the</a:t>
            </a:r>
            <a:r>
              <a:rPr lang="sl-SI" dirty="0"/>
              <a:t> </a:t>
            </a:r>
            <a:r>
              <a:rPr lang="sl-SI" dirty="0" err="1"/>
              <a:t>ending</a:t>
            </a:r>
            <a:r>
              <a:rPr lang="sl-SI" dirty="0"/>
              <a:t>, </a:t>
            </a:r>
            <a:r>
              <a:rPr lang="sl-SI" dirty="0" err="1"/>
              <a:t>you</a:t>
            </a:r>
            <a:r>
              <a:rPr lang="sl-SI" dirty="0"/>
              <a:t>  </a:t>
            </a:r>
            <a:r>
              <a:rPr lang="en-GB" dirty="0"/>
              <a:t> ________________</a:t>
            </a:r>
            <a:r>
              <a:rPr lang="sl-SI" dirty="0"/>
              <a:t> (</a:t>
            </a:r>
            <a:r>
              <a:rPr lang="sl-SI" dirty="0" err="1"/>
              <a:t>spoil</a:t>
            </a:r>
            <a:r>
              <a:rPr lang="sl-SI" dirty="0"/>
              <a:t>) it </a:t>
            </a:r>
            <a:r>
              <a:rPr lang="sl-SI" dirty="0" err="1"/>
              <a:t>for</a:t>
            </a:r>
            <a:r>
              <a:rPr lang="sl-SI" dirty="0"/>
              <a:t> me. I </a:t>
            </a:r>
            <a:r>
              <a:rPr lang="sl-SI" dirty="0" err="1"/>
              <a:t>want</a:t>
            </a:r>
            <a:r>
              <a:rPr lang="sl-SI" dirty="0"/>
              <a:t> to </a:t>
            </a:r>
            <a:r>
              <a:rPr lang="sl-SI" dirty="0" err="1"/>
              <a:t>see</a:t>
            </a:r>
            <a:r>
              <a:rPr lang="sl-SI" dirty="0"/>
              <a:t> it </a:t>
            </a:r>
            <a:r>
              <a:rPr lang="sl-SI" dirty="0" err="1"/>
              <a:t>myself</a:t>
            </a:r>
            <a:r>
              <a:rPr lang="sl-SI" dirty="0"/>
              <a:t>. </a:t>
            </a:r>
            <a:br>
              <a:rPr lang="sl-SI" dirty="0"/>
            </a:br>
            <a:br>
              <a:rPr lang="sl-SI" dirty="0"/>
            </a:br>
            <a:r>
              <a:rPr lang="sl-SI" b="1" dirty="0"/>
              <a:t>A:</a:t>
            </a:r>
            <a:r>
              <a:rPr lang="sl-SI" dirty="0"/>
              <a:t>  OK. But </a:t>
            </a:r>
            <a:r>
              <a:rPr lang="sl-SI" dirty="0" err="1"/>
              <a:t>have</a:t>
            </a:r>
            <a:r>
              <a:rPr lang="sl-SI" dirty="0"/>
              <a:t> </a:t>
            </a:r>
            <a:r>
              <a:rPr lang="sl-SI" dirty="0" err="1"/>
              <a:t>you</a:t>
            </a:r>
            <a:r>
              <a:rPr lang="sl-SI" dirty="0"/>
              <a:t> </a:t>
            </a:r>
            <a:r>
              <a:rPr lang="sl-SI" dirty="0" err="1"/>
              <a:t>ever</a:t>
            </a:r>
            <a:r>
              <a:rPr lang="sl-SI" dirty="0"/>
              <a:t> </a:t>
            </a:r>
            <a:r>
              <a:rPr lang="sl-SI" dirty="0" err="1"/>
              <a:t>thought</a:t>
            </a:r>
            <a:r>
              <a:rPr lang="sl-SI" dirty="0"/>
              <a:t> </a:t>
            </a:r>
            <a:r>
              <a:rPr lang="sl-SI" dirty="0" err="1"/>
              <a:t>about</a:t>
            </a:r>
            <a:r>
              <a:rPr lang="sl-SI" dirty="0"/>
              <a:t> </a:t>
            </a:r>
            <a:r>
              <a:rPr lang="sl-SI" dirty="0" err="1"/>
              <a:t>that</a:t>
            </a:r>
            <a:r>
              <a:rPr lang="sl-SI" dirty="0"/>
              <a:t>? </a:t>
            </a:r>
            <a:br>
              <a:rPr lang="sl-SI" dirty="0"/>
            </a:br>
            <a:br>
              <a:rPr lang="sl-SI" dirty="0"/>
            </a:br>
            <a:r>
              <a:rPr lang="sl-SI" b="1" dirty="0"/>
              <a:t>B:</a:t>
            </a:r>
            <a:r>
              <a:rPr lang="sl-SI" dirty="0"/>
              <a:t>  </a:t>
            </a:r>
            <a:r>
              <a:rPr lang="sl-SI" dirty="0" err="1"/>
              <a:t>About</a:t>
            </a:r>
            <a:r>
              <a:rPr lang="sl-SI" dirty="0"/>
              <a:t> </a:t>
            </a:r>
            <a:r>
              <a:rPr lang="sl-SI" dirty="0" err="1"/>
              <a:t>what</a:t>
            </a:r>
            <a:r>
              <a:rPr lang="sl-SI" dirty="0"/>
              <a:t>?</a:t>
            </a:r>
            <a:br>
              <a:rPr lang="sl-SI" dirty="0"/>
            </a:br>
            <a:endParaRPr lang="sl-SI" dirty="0"/>
          </a:p>
          <a:p>
            <a:pPr marL="0" indent="0">
              <a:buNone/>
            </a:pPr>
            <a:r>
              <a:rPr lang="sl-SI" b="1" dirty="0"/>
              <a:t>A:</a:t>
            </a:r>
            <a:r>
              <a:rPr lang="sl-SI" dirty="0"/>
              <a:t>  </a:t>
            </a:r>
            <a:r>
              <a:rPr lang="sl-SI" dirty="0" err="1"/>
              <a:t>About</a:t>
            </a:r>
            <a:r>
              <a:rPr lang="sl-SI" dirty="0"/>
              <a:t> how </a:t>
            </a:r>
            <a:r>
              <a:rPr lang="sl-SI" dirty="0" err="1"/>
              <a:t>things</a:t>
            </a:r>
            <a:r>
              <a:rPr lang="sl-SI" dirty="0"/>
              <a:t> </a:t>
            </a:r>
            <a:r>
              <a:rPr lang="sl-SI" dirty="0" err="1"/>
              <a:t>could</a:t>
            </a:r>
            <a:r>
              <a:rPr lang="sl-SI" dirty="0"/>
              <a:t> be </a:t>
            </a:r>
            <a:r>
              <a:rPr lang="sl-SI" dirty="0" err="1"/>
              <a:t>different</a:t>
            </a:r>
            <a:r>
              <a:rPr lang="sl-SI" dirty="0"/>
              <a:t>. You </a:t>
            </a:r>
            <a:r>
              <a:rPr lang="sl-SI" dirty="0" err="1"/>
              <a:t>grew</a:t>
            </a:r>
            <a:r>
              <a:rPr lang="sl-SI" dirty="0"/>
              <a:t> up </a:t>
            </a:r>
            <a:r>
              <a:rPr lang="sl-SI" dirty="0" err="1"/>
              <a:t>here</a:t>
            </a:r>
            <a:r>
              <a:rPr lang="sl-SI" dirty="0"/>
              <a:t> in </a:t>
            </a:r>
            <a:r>
              <a:rPr lang="sl-SI" dirty="0" err="1"/>
              <a:t>Baileyville</a:t>
            </a:r>
            <a:r>
              <a:rPr lang="sl-SI" dirty="0"/>
              <a:t>, </a:t>
            </a:r>
            <a:r>
              <a:rPr lang="sl-SI" dirty="0" err="1"/>
              <a:t>and</a:t>
            </a:r>
            <a:r>
              <a:rPr lang="sl-SI" dirty="0"/>
              <a:t> </a:t>
            </a:r>
            <a:r>
              <a:rPr lang="sl-SI" dirty="0" err="1"/>
              <a:t>you're</a:t>
            </a:r>
            <a:r>
              <a:rPr lang="sl-SI" dirty="0"/>
              <a:t> </a:t>
            </a:r>
            <a:r>
              <a:rPr lang="sl-SI" dirty="0" err="1"/>
              <a:t>almost</a:t>
            </a:r>
            <a:r>
              <a:rPr lang="sl-SI" dirty="0"/>
              <a:t> </a:t>
            </a:r>
            <a:r>
              <a:rPr lang="sl-SI" dirty="0" err="1"/>
              <a:t>an</a:t>
            </a:r>
            <a:r>
              <a:rPr lang="sl-SI" dirty="0"/>
              <a:t> </a:t>
            </a:r>
            <a:r>
              <a:rPr lang="sl-SI" dirty="0" err="1"/>
              <a:t>adult</a:t>
            </a:r>
            <a:r>
              <a:rPr lang="sl-SI" dirty="0"/>
              <a:t> </a:t>
            </a:r>
            <a:r>
              <a:rPr lang="sl-SI" dirty="0" err="1"/>
              <a:t>now</a:t>
            </a:r>
            <a:r>
              <a:rPr lang="sl-SI" dirty="0"/>
              <a:t>. </a:t>
            </a:r>
            <a:br>
              <a:rPr lang="sl-SI" dirty="0"/>
            </a:br>
            <a:r>
              <a:rPr lang="sl-SI" dirty="0"/>
              <a:t>But </a:t>
            </a:r>
            <a:r>
              <a:rPr lang="sl-SI" dirty="0" err="1"/>
              <a:t>what</a:t>
            </a:r>
            <a:r>
              <a:rPr lang="en-GB" dirty="0"/>
              <a:t> ________________ </a:t>
            </a:r>
            <a:r>
              <a:rPr lang="sl-SI" dirty="0" err="1"/>
              <a:t>your</a:t>
            </a:r>
            <a:r>
              <a:rPr lang="sl-SI" dirty="0"/>
              <a:t> </a:t>
            </a:r>
            <a:r>
              <a:rPr lang="sl-SI" dirty="0" err="1"/>
              <a:t>childhood</a:t>
            </a:r>
            <a:r>
              <a:rPr lang="sl-SI" dirty="0"/>
              <a:t> </a:t>
            </a:r>
            <a:r>
              <a:rPr lang="en-GB" dirty="0"/>
              <a:t>________________</a:t>
            </a:r>
            <a:r>
              <a:rPr lang="sl-SI" dirty="0"/>
              <a:t> (be) like </a:t>
            </a:r>
            <a:r>
              <a:rPr lang="sl-SI" dirty="0" err="1"/>
              <a:t>if</a:t>
            </a:r>
            <a:r>
              <a:rPr lang="sl-SI" dirty="0"/>
              <a:t> </a:t>
            </a:r>
            <a:r>
              <a:rPr lang="sl-SI" dirty="0" err="1"/>
              <a:t>you</a:t>
            </a:r>
            <a:r>
              <a:rPr lang="en-GB" dirty="0"/>
              <a:t> ________________</a:t>
            </a:r>
            <a:r>
              <a:rPr lang="sl-SI" dirty="0"/>
              <a:t>(be </a:t>
            </a:r>
            <a:r>
              <a:rPr lang="sl-SI" dirty="0" err="1"/>
              <a:t>born</a:t>
            </a:r>
            <a:r>
              <a:rPr lang="sl-SI" dirty="0"/>
              <a:t>)</a:t>
            </a:r>
            <a:br>
              <a:rPr lang="sl-SI" dirty="0"/>
            </a:br>
            <a:r>
              <a:rPr lang="sl-SI" dirty="0"/>
              <a:t> in a </a:t>
            </a:r>
            <a:r>
              <a:rPr lang="sl-SI" dirty="0" err="1"/>
              <a:t>different</a:t>
            </a:r>
            <a:r>
              <a:rPr lang="sl-SI" dirty="0"/>
              <a:t> </a:t>
            </a:r>
            <a:r>
              <a:rPr lang="sl-SI" dirty="0" err="1"/>
              <a:t>family</a:t>
            </a:r>
            <a:r>
              <a:rPr lang="sl-SI" dirty="0"/>
              <a:t>?</a:t>
            </a:r>
            <a:br>
              <a:rPr lang="sl-SI" dirty="0"/>
            </a:br>
            <a:br>
              <a:rPr lang="sl-SI" dirty="0"/>
            </a:br>
            <a:endParaRPr lang="en-GB" dirty="0"/>
          </a:p>
        </p:txBody>
      </p:sp>
      <p:sp>
        <p:nvSpPr>
          <p:cNvPr id="4" name="Rectangle 3"/>
          <p:cNvSpPr/>
          <p:nvPr/>
        </p:nvSpPr>
        <p:spPr>
          <a:xfrm>
            <a:off x="2348945" y="2287112"/>
            <a:ext cx="100860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l-SI" sz="1200" b="1" dirty="0"/>
              <a:t>HAD COME</a:t>
            </a:r>
            <a:endParaRPr lang="en-GB" sz="1200" dirty="0"/>
          </a:p>
        </p:txBody>
      </p:sp>
      <p:sp>
        <p:nvSpPr>
          <p:cNvPr id="5" name="Rectangle 4"/>
          <p:cNvSpPr/>
          <p:nvPr/>
        </p:nvSpPr>
        <p:spPr>
          <a:xfrm>
            <a:off x="5434116" y="2277073"/>
            <a:ext cx="164500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l-SI" sz="1200" b="1" dirty="0"/>
              <a:t>WOULD HAVE SEEN</a:t>
            </a:r>
            <a:endParaRPr lang="en-GB" sz="1200" dirty="0"/>
          </a:p>
        </p:txBody>
      </p:sp>
      <p:sp>
        <p:nvSpPr>
          <p:cNvPr id="6" name="Rectangle 5"/>
          <p:cNvSpPr/>
          <p:nvPr/>
        </p:nvSpPr>
        <p:spPr>
          <a:xfrm>
            <a:off x="4185179" y="3865680"/>
            <a:ext cx="53572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l-SI" sz="1200" b="1" dirty="0"/>
              <a:t>TELL</a:t>
            </a:r>
            <a:endParaRPr lang="en-GB" sz="1200" dirty="0"/>
          </a:p>
        </p:txBody>
      </p:sp>
      <p:sp>
        <p:nvSpPr>
          <p:cNvPr id="7" name="Rectangle 6"/>
          <p:cNvSpPr/>
          <p:nvPr/>
        </p:nvSpPr>
        <p:spPr>
          <a:xfrm>
            <a:off x="8021198" y="3865680"/>
            <a:ext cx="104547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l-SI" sz="1200" b="1" dirty="0"/>
              <a:t>WILL SPOIL</a:t>
            </a:r>
            <a:endParaRPr lang="en-GB" sz="1200" dirty="0"/>
          </a:p>
        </p:txBody>
      </p:sp>
      <p:sp>
        <p:nvSpPr>
          <p:cNvPr id="8" name="Rectangle 7"/>
          <p:cNvSpPr/>
          <p:nvPr/>
        </p:nvSpPr>
        <p:spPr>
          <a:xfrm>
            <a:off x="2456740" y="5862936"/>
            <a:ext cx="76495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l-SI" sz="1200" b="1" dirty="0"/>
              <a:t>WOULD</a:t>
            </a:r>
            <a:endParaRPr lang="en-GB" sz="1200" dirty="0"/>
          </a:p>
        </p:txBody>
      </p:sp>
      <p:sp>
        <p:nvSpPr>
          <p:cNvPr id="9" name="Rectangle 8"/>
          <p:cNvSpPr/>
          <p:nvPr/>
        </p:nvSpPr>
        <p:spPr>
          <a:xfrm>
            <a:off x="5332230" y="5862936"/>
            <a:ext cx="105990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l-SI" sz="1200" b="1" dirty="0"/>
              <a:t>HAVE BEEN</a:t>
            </a:r>
            <a:endParaRPr lang="en-GB" sz="1200" dirty="0"/>
          </a:p>
        </p:txBody>
      </p:sp>
      <p:sp>
        <p:nvSpPr>
          <p:cNvPr id="10" name="Rectangle 9"/>
          <p:cNvSpPr/>
          <p:nvPr/>
        </p:nvSpPr>
        <p:spPr>
          <a:xfrm>
            <a:off x="8039632" y="5862936"/>
            <a:ext cx="146386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l-SI" sz="1200" b="1" dirty="0"/>
              <a:t>HAD BEEN BORN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27817841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0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IF CLAUSES</a:t>
            </a:r>
            <a:r>
              <a:rPr lang="sl-SI" dirty="0"/>
              <a:t> </a:t>
            </a:r>
            <a:r>
              <a:rPr lang="sl-SI" dirty="0" err="1"/>
              <a:t>mixed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51678" y="1393902"/>
            <a:ext cx="10178322" cy="5765181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sl-SI" b="1" dirty="0"/>
              <a:t>B:</a:t>
            </a:r>
            <a:r>
              <a:rPr lang="sl-SI" dirty="0"/>
              <a:t>  </a:t>
            </a:r>
            <a:r>
              <a:rPr lang="sl-SI" dirty="0" err="1"/>
              <a:t>Let's</a:t>
            </a:r>
            <a:r>
              <a:rPr lang="sl-SI" dirty="0"/>
              <a:t> </a:t>
            </a:r>
            <a:r>
              <a:rPr lang="sl-SI" dirty="0" err="1"/>
              <a:t>see</a:t>
            </a:r>
            <a:r>
              <a:rPr lang="sl-SI" dirty="0"/>
              <a:t>. </a:t>
            </a:r>
            <a:r>
              <a:rPr lang="sl-SI" dirty="0" err="1"/>
              <a:t>If</a:t>
            </a:r>
            <a:r>
              <a:rPr lang="sl-SI" dirty="0"/>
              <a:t> I</a:t>
            </a:r>
            <a:r>
              <a:rPr lang="en-GB" dirty="0"/>
              <a:t> ________________</a:t>
            </a:r>
            <a:r>
              <a:rPr lang="sl-SI" dirty="0"/>
              <a:t> (</a:t>
            </a:r>
            <a:r>
              <a:rPr lang="sl-SI" dirty="0" err="1"/>
              <a:t>have</a:t>
            </a:r>
            <a:r>
              <a:rPr lang="sl-SI" dirty="0"/>
              <a:t>) a </a:t>
            </a:r>
            <a:r>
              <a:rPr lang="sl-SI" dirty="0" err="1"/>
              <a:t>different</a:t>
            </a:r>
            <a:r>
              <a:rPr lang="sl-SI" dirty="0"/>
              <a:t> </a:t>
            </a:r>
            <a:r>
              <a:rPr lang="sl-SI" dirty="0" err="1"/>
              <a:t>family</a:t>
            </a:r>
            <a:r>
              <a:rPr lang="sl-SI" dirty="0"/>
              <a:t>, I</a:t>
            </a:r>
            <a:r>
              <a:rPr lang="en-GB" dirty="0"/>
              <a:t> </a:t>
            </a:r>
            <a:r>
              <a:rPr lang="sl-SI" dirty="0"/>
              <a:t>____</a:t>
            </a:r>
            <a:r>
              <a:rPr lang="en-GB" dirty="0"/>
              <a:t>________________</a:t>
            </a:r>
            <a:r>
              <a:rPr lang="sl-SI" dirty="0"/>
              <a:t>(not </a:t>
            </a:r>
            <a:r>
              <a:rPr lang="sl-SI" dirty="0" err="1"/>
              <a:t>grow</a:t>
            </a:r>
            <a:r>
              <a:rPr lang="sl-SI" dirty="0"/>
              <a:t> up) </a:t>
            </a:r>
            <a:r>
              <a:rPr lang="sl-SI" dirty="0" err="1"/>
              <a:t>here</a:t>
            </a:r>
            <a:r>
              <a:rPr lang="sl-SI" dirty="0"/>
              <a:t> in </a:t>
            </a:r>
            <a:r>
              <a:rPr lang="sl-SI" dirty="0" err="1"/>
              <a:t>Baileyville</a:t>
            </a:r>
            <a:r>
              <a:rPr lang="sl-SI" dirty="0"/>
              <a:t>. </a:t>
            </a:r>
            <a:br>
              <a:rPr lang="sl-SI" dirty="0"/>
            </a:br>
            <a:br>
              <a:rPr lang="sl-SI" dirty="0"/>
            </a:br>
            <a:r>
              <a:rPr lang="sl-SI" b="1" dirty="0"/>
              <a:t>A:</a:t>
            </a:r>
            <a:r>
              <a:rPr lang="sl-SI" dirty="0"/>
              <a:t>  </a:t>
            </a:r>
            <a:r>
              <a:rPr lang="sl-SI" dirty="0" err="1"/>
              <a:t>And</a:t>
            </a:r>
            <a:r>
              <a:rPr lang="sl-SI" dirty="0"/>
              <a:t> </a:t>
            </a:r>
            <a:r>
              <a:rPr lang="sl-SI" dirty="0" err="1"/>
              <a:t>if</a:t>
            </a:r>
            <a:r>
              <a:rPr lang="sl-SI" dirty="0"/>
              <a:t> </a:t>
            </a:r>
            <a:r>
              <a:rPr lang="sl-SI" dirty="0" err="1"/>
              <a:t>you</a:t>
            </a:r>
            <a:r>
              <a:rPr lang="en-GB" dirty="0"/>
              <a:t> ________________</a:t>
            </a:r>
            <a:r>
              <a:rPr lang="sl-SI" dirty="0"/>
              <a:t>(not </a:t>
            </a:r>
            <a:r>
              <a:rPr lang="sl-SI" dirty="0" err="1"/>
              <a:t>grow</a:t>
            </a:r>
            <a:r>
              <a:rPr lang="sl-SI" dirty="0"/>
              <a:t> up) </a:t>
            </a:r>
            <a:r>
              <a:rPr lang="sl-SI" dirty="0" err="1"/>
              <a:t>here</a:t>
            </a:r>
            <a:r>
              <a:rPr lang="sl-SI" dirty="0"/>
              <a:t>, I</a:t>
            </a:r>
            <a:r>
              <a:rPr lang="en-GB" dirty="0"/>
              <a:t> ________________</a:t>
            </a:r>
            <a:r>
              <a:rPr lang="sl-SI" dirty="0"/>
              <a:t>(not </a:t>
            </a:r>
            <a:r>
              <a:rPr lang="sl-SI" dirty="0" err="1"/>
              <a:t>meet</a:t>
            </a:r>
            <a:r>
              <a:rPr lang="sl-SI" dirty="0"/>
              <a:t>) </a:t>
            </a:r>
            <a:r>
              <a:rPr lang="sl-SI" dirty="0" err="1"/>
              <a:t>you</a:t>
            </a:r>
            <a:r>
              <a:rPr lang="sl-SI" dirty="0"/>
              <a:t>. </a:t>
            </a:r>
            <a:br>
              <a:rPr lang="sl-SI" dirty="0"/>
            </a:br>
            <a:br>
              <a:rPr lang="sl-SI" dirty="0"/>
            </a:br>
            <a:r>
              <a:rPr lang="sl-SI" b="1" dirty="0"/>
              <a:t>B:</a:t>
            </a:r>
            <a:r>
              <a:rPr lang="sl-SI" dirty="0"/>
              <a:t>  </a:t>
            </a:r>
            <a:r>
              <a:rPr lang="sl-SI" dirty="0" err="1"/>
              <a:t>That's</a:t>
            </a:r>
            <a:r>
              <a:rPr lang="sl-SI" dirty="0"/>
              <a:t> </a:t>
            </a:r>
            <a:r>
              <a:rPr lang="sl-SI" dirty="0" err="1"/>
              <a:t>true</a:t>
            </a:r>
            <a:r>
              <a:rPr lang="sl-SI" dirty="0"/>
              <a:t>. But </a:t>
            </a:r>
            <a:r>
              <a:rPr lang="sl-SI" dirty="0" err="1"/>
              <a:t>getting</a:t>
            </a:r>
            <a:r>
              <a:rPr lang="sl-SI" dirty="0"/>
              <a:t> back to </a:t>
            </a:r>
            <a:r>
              <a:rPr lang="sl-SI" dirty="0" err="1"/>
              <a:t>the</a:t>
            </a:r>
            <a:r>
              <a:rPr lang="sl-SI" dirty="0"/>
              <a:t> </a:t>
            </a:r>
            <a:r>
              <a:rPr lang="sl-SI" dirty="0" err="1"/>
              <a:t>here-and-now</a:t>
            </a:r>
            <a:r>
              <a:rPr lang="sl-SI" dirty="0"/>
              <a:t>, how </a:t>
            </a:r>
            <a:r>
              <a:rPr lang="sl-SI" dirty="0" err="1"/>
              <a:t>did</a:t>
            </a:r>
            <a:r>
              <a:rPr lang="sl-SI" dirty="0"/>
              <a:t> </a:t>
            </a:r>
            <a:r>
              <a:rPr lang="sl-SI" dirty="0" err="1"/>
              <a:t>you</a:t>
            </a:r>
            <a:r>
              <a:rPr lang="sl-SI" dirty="0"/>
              <a:t> do on </a:t>
            </a:r>
            <a:r>
              <a:rPr lang="sl-SI" dirty="0" err="1"/>
              <a:t>the</a:t>
            </a:r>
            <a:r>
              <a:rPr lang="sl-SI" dirty="0"/>
              <a:t> </a:t>
            </a:r>
            <a:r>
              <a:rPr lang="sl-SI" dirty="0" err="1"/>
              <a:t>Spanish</a:t>
            </a:r>
            <a:r>
              <a:rPr lang="sl-SI" dirty="0"/>
              <a:t> test? </a:t>
            </a:r>
            <a:br>
              <a:rPr lang="sl-SI" dirty="0"/>
            </a:br>
            <a:br>
              <a:rPr lang="sl-SI" dirty="0"/>
            </a:br>
            <a:r>
              <a:rPr lang="sl-SI" b="1" dirty="0"/>
              <a:t>A:</a:t>
            </a:r>
            <a:r>
              <a:rPr lang="sl-SI" dirty="0"/>
              <a:t>  I </a:t>
            </a:r>
            <a:r>
              <a:rPr lang="sl-SI" dirty="0" err="1"/>
              <a:t>flunked</a:t>
            </a:r>
            <a:r>
              <a:rPr lang="sl-SI" dirty="0"/>
              <a:t>. I </a:t>
            </a:r>
            <a:r>
              <a:rPr lang="sl-SI" dirty="0" err="1"/>
              <a:t>wish</a:t>
            </a:r>
            <a:r>
              <a:rPr lang="sl-SI" dirty="0"/>
              <a:t> I </a:t>
            </a:r>
            <a:r>
              <a:rPr lang="en-GB" dirty="0"/>
              <a:t>________________</a:t>
            </a:r>
            <a:r>
              <a:rPr lang="sl-SI" dirty="0"/>
              <a:t>(not take) </a:t>
            </a:r>
            <a:r>
              <a:rPr lang="sl-SI" dirty="0" err="1"/>
              <a:t>that</a:t>
            </a:r>
            <a:r>
              <a:rPr lang="sl-SI" dirty="0"/>
              <a:t> </a:t>
            </a:r>
            <a:r>
              <a:rPr lang="sl-SI" dirty="0" err="1"/>
              <a:t>course</a:t>
            </a:r>
            <a:r>
              <a:rPr lang="sl-SI" dirty="0"/>
              <a:t>. </a:t>
            </a:r>
            <a:r>
              <a:rPr lang="sl-SI" dirty="0" err="1"/>
              <a:t>I'm</a:t>
            </a:r>
            <a:r>
              <a:rPr lang="sl-SI" dirty="0"/>
              <a:t> </a:t>
            </a:r>
            <a:r>
              <a:rPr lang="sl-SI" dirty="0" err="1"/>
              <a:t>going</a:t>
            </a:r>
            <a:r>
              <a:rPr lang="sl-SI" dirty="0"/>
              <a:t> to </a:t>
            </a:r>
            <a:r>
              <a:rPr lang="sl-SI" dirty="0" err="1"/>
              <a:t>fail</a:t>
            </a:r>
            <a:r>
              <a:rPr lang="sl-SI" dirty="0"/>
              <a:t>. </a:t>
            </a:r>
            <a:br>
              <a:rPr lang="sl-SI" dirty="0"/>
            </a:br>
            <a:br>
              <a:rPr lang="sl-SI" dirty="0"/>
            </a:br>
            <a:r>
              <a:rPr lang="sl-SI" b="1" dirty="0"/>
              <a:t>B:</a:t>
            </a:r>
            <a:r>
              <a:rPr lang="sl-SI" dirty="0"/>
              <a:t>  You </a:t>
            </a:r>
            <a:r>
              <a:rPr lang="sl-SI" dirty="0" err="1"/>
              <a:t>just</a:t>
            </a:r>
            <a:r>
              <a:rPr lang="sl-SI" dirty="0"/>
              <a:t> </a:t>
            </a:r>
            <a:r>
              <a:rPr lang="sl-SI" dirty="0" err="1"/>
              <a:t>don't</a:t>
            </a:r>
            <a:r>
              <a:rPr lang="sl-SI" dirty="0"/>
              <a:t> </a:t>
            </a:r>
            <a:r>
              <a:rPr lang="sl-SI" dirty="0" err="1"/>
              <a:t>study</a:t>
            </a:r>
            <a:r>
              <a:rPr lang="sl-SI" dirty="0"/>
              <a:t> </a:t>
            </a:r>
            <a:r>
              <a:rPr lang="sl-SI" dirty="0" err="1"/>
              <a:t>enough</a:t>
            </a:r>
            <a:r>
              <a:rPr lang="sl-SI" dirty="0"/>
              <a:t>. </a:t>
            </a:r>
            <a:r>
              <a:rPr lang="sl-SI" dirty="0" err="1"/>
              <a:t>If</a:t>
            </a:r>
            <a:r>
              <a:rPr lang="sl-SI" dirty="0"/>
              <a:t> </a:t>
            </a:r>
            <a:r>
              <a:rPr lang="sl-SI" dirty="0" err="1"/>
              <a:t>you</a:t>
            </a:r>
            <a:r>
              <a:rPr lang="sl-SI" dirty="0"/>
              <a:t> </a:t>
            </a:r>
            <a:r>
              <a:rPr lang="en-GB" dirty="0"/>
              <a:t>________________</a:t>
            </a:r>
            <a:r>
              <a:rPr lang="sl-SI" dirty="0"/>
              <a:t>(</a:t>
            </a:r>
            <a:r>
              <a:rPr lang="sl-SI" dirty="0" err="1"/>
              <a:t>study</a:t>
            </a:r>
            <a:r>
              <a:rPr lang="sl-SI" dirty="0"/>
              <a:t>) more, </a:t>
            </a:r>
            <a:r>
              <a:rPr lang="sl-SI" dirty="0" err="1"/>
              <a:t>you</a:t>
            </a:r>
            <a:r>
              <a:rPr lang="en-GB" dirty="0"/>
              <a:t> ________________</a:t>
            </a:r>
            <a:r>
              <a:rPr lang="sl-SI" dirty="0"/>
              <a:t> (</a:t>
            </a:r>
            <a:r>
              <a:rPr lang="sl-SI" dirty="0" err="1"/>
              <a:t>pass</a:t>
            </a:r>
            <a:r>
              <a:rPr lang="sl-SI" dirty="0"/>
              <a:t>) </a:t>
            </a:r>
            <a:r>
              <a:rPr lang="sl-SI" dirty="0" err="1"/>
              <a:t>this</a:t>
            </a:r>
            <a:r>
              <a:rPr lang="sl-SI" dirty="0"/>
              <a:t> </a:t>
            </a:r>
            <a:r>
              <a:rPr lang="sl-SI" dirty="0" err="1"/>
              <a:t>course</a:t>
            </a:r>
            <a:r>
              <a:rPr lang="sl-SI" dirty="0"/>
              <a:t> </a:t>
            </a:r>
            <a:r>
              <a:rPr lang="sl-SI" dirty="0" err="1"/>
              <a:t>easily</a:t>
            </a:r>
            <a:r>
              <a:rPr lang="sl-SI" dirty="0"/>
              <a:t> </a:t>
            </a:r>
            <a:r>
              <a:rPr lang="sl-SI" dirty="0" err="1"/>
              <a:t>this</a:t>
            </a:r>
            <a:r>
              <a:rPr lang="sl-SI" dirty="0"/>
              <a:t> semester. </a:t>
            </a:r>
            <a:br>
              <a:rPr lang="sl-SI" dirty="0"/>
            </a:br>
            <a:br>
              <a:rPr lang="sl-SI" dirty="0"/>
            </a:br>
            <a:r>
              <a:rPr lang="sl-SI" b="1" dirty="0"/>
              <a:t>A:</a:t>
            </a:r>
            <a:r>
              <a:rPr lang="sl-SI" dirty="0"/>
              <a:t>  </a:t>
            </a:r>
            <a:r>
              <a:rPr lang="sl-SI" dirty="0" err="1"/>
              <a:t>That's</a:t>
            </a:r>
            <a:r>
              <a:rPr lang="sl-SI" dirty="0"/>
              <a:t> </a:t>
            </a:r>
            <a:r>
              <a:rPr lang="sl-SI" dirty="0" err="1"/>
              <a:t>easy</a:t>
            </a:r>
            <a:r>
              <a:rPr lang="sl-SI" dirty="0"/>
              <a:t> </a:t>
            </a:r>
            <a:r>
              <a:rPr lang="sl-SI" dirty="0" err="1"/>
              <a:t>for</a:t>
            </a:r>
            <a:r>
              <a:rPr lang="sl-SI" dirty="0"/>
              <a:t> </a:t>
            </a:r>
            <a:r>
              <a:rPr lang="sl-SI" dirty="0" err="1"/>
              <a:t>you</a:t>
            </a:r>
            <a:r>
              <a:rPr lang="sl-SI" dirty="0"/>
              <a:t> to </a:t>
            </a:r>
            <a:r>
              <a:rPr lang="sl-SI" dirty="0" err="1"/>
              <a:t>say</a:t>
            </a:r>
            <a:r>
              <a:rPr lang="sl-SI" dirty="0"/>
              <a:t>. You </a:t>
            </a:r>
            <a:r>
              <a:rPr lang="sl-SI" dirty="0" err="1"/>
              <a:t>always</a:t>
            </a:r>
            <a:r>
              <a:rPr lang="sl-SI" dirty="0"/>
              <a:t> </a:t>
            </a:r>
            <a:r>
              <a:rPr lang="sl-SI" dirty="0" err="1"/>
              <a:t>get</a:t>
            </a:r>
            <a:r>
              <a:rPr lang="sl-SI" dirty="0"/>
              <a:t> </a:t>
            </a:r>
            <a:r>
              <a:rPr lang="sl-SI" dirty="0" err="1"/>
              <a:t>A's</a:t>
            </a:r>
            <a:r>
              <a:rPr lang="sl-SI" dirty="0"/>
              <a:t>. </a:t>
            </a:r>
            <a:br>
              <a:rPr lang="sl-SI" dirty="0"/>
            </a:br>
            <a:br>
              <a:rPr lang="sl-SI" dirty="0"/>
            </a:br>
            <a:r>
              <a:rPr lang="sl-SI" b="1" dirty="0"/>
              <a:t>B:</a:t>
            </a:r>
            <a:r>
              <a:rPr lang="sl-SI" dirty="0"/>
              <a:t>  </a:t>
            </a:r>
            <a:r>
              <a:rPr lang="sl-SI" dirty="0" err="1"/>
              <a:t>Sometimes</a:t>
            </a:r>
            <a:r>
              <a:rPr lang="sl-SI" dirty="0"/>
              <a:t> I </a:t>
            </a:r>
            <a:r>
              <a:rPr lang="sl-SI" dirty="0" err="1"/>
              <a:t>don't</a:t>
            </a:r>
            <a:r>
              <a:rPr lang="sl-SI" dirty="0"/>
              <a:t>. </a:t>
            </a:r>
            <a:r>
              <a:rPr lang="sl-SI" dirty="0" err="1"/>
              <a:t>It's</a:t>
            </a:r>
            <a:r>
              <a:rPr lang="sl-SI" dirty="0"/>
              <a:t> not </a:t>
            </a:r>
            <a:r>
              <a:rPr lang="sl-SI" dirty="0" err="1"/>
              <a:t>automatic</a:t>
            </a:r>
            <a:r>
              <a:rPr lang="sl-SI" dirty="0"/>
              <a:t>. I</a:t>
            </a:r>
            <a:r>
              <a:rPr lang="en-GB" dirty="0"/>
              <a:t> ________________</a:t>
            </a:r>
            <a:r>
              <a:rPr lang="sl-SI" dirty="0"/>
              <a:t>(not </a:t>
            </a:r>
            <a:r>
              <a:rPr lang="sl-SI" dirty="0" err="1"/>
              <a:t>get</a:t>
            </a:r>
            <a:r>
              <a:rPr lang="sl-SI" dirty="0"/>
              <a:t>) </a:t>
            </a:r>
            <a:r>
              <a:rPr lang="sl-SI" dirty="0" err="1"/>
              <a:t>A's</a:t>
            </a:r>
            <a:r>
              <a:rPr lang="sl-SI" dirty="0"/>
              <a:t> </a:t>
            </a:r>
            <a:r>
              <a:rPr lang="sl-SI" dirty="0" err="1"/>
              <a:t>unless</a:t>
            </a:r>
            <a:r>
              <a:rPr lang="sl-SI" dirty="0"/>
              <a:t> I</a:t>
            </a:r>
            <a:r>
              <a:rPr lang="en-GB" dirty="0"/>
              <a:t> ________________</a:t>
            </a:r>
            <a:r>
              <a:rPr lang="sl-SI" dirty="0"/>
              <a:t>(</a:t>
            </a:r>
            <a:r>
              <a:rPr lang="sl-SI" dirty="0" err="1"/>
              <a:t>study</a:t>
            </a:r>
            <a:r>
              <a:rPr lang="sl-SI" dirty="0"/>
              <a:t>) </a:t>
            </a:r>
            <a:r>
              <a:rPr lang="sl-SI" dirty="0" err="1"/>
              <a:t>hard</a:t>
            </a:r>
            <a:r>
              <a:rPr lang="sl-SI" dirty="0"/>
              <a:t>. </a:t>
            </a:r>
            <a:br>
              <a:rPr lang="sl-SI" dirty="0"/>
            </a:br>
            <a:br>
              <a:rPr lang="sl-SI" dirty="0"/>
            </a:br>
            <a:r>
              <a:rPr lang="sl-SI" b="1" dirty="0"/>
              <a:t>A:</a:t>
            </a:r>
            <a:r>
              <a:rPr lang="sl-SI" dirty="0"/>
              <a:t>  I </a:t>
            </a:r>
            <a:r>
              <a:rPr lang="sl-SI" dirty="0" err="1"/>
              <a:t>suppose</a:t>
            </a:r>
            <a:r>
              <a:rPr lang="sl-SI" dirty="0"/>
              <a:t> </a:t>
            </a:r>
            <a:r>
              <a:rPr lang="sl-SI" dirty="0" err="1"/>
              <a:t>you're</a:t>
            </a:r>
            <a:r>
              <a:rPr lang="sl-SI" dirty="0"/>
              <a:t> </a:t>
            </a:r>
            <a:r>
              <a:rPr lang="sl-SI" dirty="0" err="1"/>
              <a:t>right</a:t>
            </a:r>
            <a:r>
              <a:rPr lang="sl-SI" dirty="0"/>
              <a:t>. </a:t>
            </a:r>
            <a:br>
              <a:rPr lang="sl-SI" dirty="0"/>
            </a:br>
            <a:br>
              <a:rPr lang="sl-SI" dirty="0"/>
            </a:br>
            <a:r>
              <a:rPr lang="sl-SI" b="1" dirty="0"/>
              <a:t>B:</a:t>
            </a:r>
            <a:r>
              <a:rPr lang="sl-SI" dirty="0"/>
              <a:t>  </a:t>
            </a:r>
            <a:r>
              <a:rPr lang="sl-SI" dirty="0" err="1"/>
              <a:t>If</a:t>
            </a:r>
            <a:r>
              <a:rPr lang="sl-SI" dirty="0"/>
              <a:t> I </a:t>
            </a:r>
            <a:r>
              <a:rPr lang="en-GB" dirty="0"/>
              <a:t>________________</a:t>
            </a:r>
            <a:r>
              <a:rPr lang="sl-SI" dirty="0"/>
              <a:t>(be) </a:t>
            </a:r>
            <a:r>
              <a:rPr lang="sl-SI" dirty="0" err="1"/>
              <a:t>you</a:t>
            </a:r>
            <a:r>
              <a:rPr lang="sl-SI" dirty="0"/>
              <a:t>, I</a:t>
            </a:r>
            <a:r>
              <a:rPr lang="en-GB" dirty="0"/>
              <a:t> ________________</a:t>
            </a:r>
            <a:r>
              <a:rPr lang="sl-SI" dirty="0"/>
              <a:t>(</a:t>
            </a:r>
            <a:r>
              <a:rPr lang="sl-SI" dirty="0" err="1"/>
              <a:t>try</a:t>
            </a:r>
            <a:r>
              <a:rPr lang="sl-SI" dirty="0"/>
              <a:t>) to do </a:t>
            </a:r>
            <a:r>
              <a:rPr lang="sl-SI" dirty="0" err="1"/>
              <a:t>better</a:t>
            </a:r>
            <a:r>
              <a:rPr lang="sl-SI" dirty="0"/>
              <a:t> on </a:t>
            </a:r>
            <a:r>
              <a:rPr lang="sl-SI" dirty="0" err="1"/>
              <a:t>the</a:t>
            </a:r>
            <a:r>
              <a:rPr lang="sl-SI" dirty="0"/>
              <a:t> </a:t>
            </a:r>
            <a:r>
              <a:rPr lang="sl-SI" dirty="0" err="1"/>
              <a:t>next</a:t>
            </a:r>
            <a:r>
              <a:rPr lang="sl-SI" dirty="0"/>
              <a:t> test.</a:t>
            </a:r>
            <a:endParaRPr lang="en-GB" dirty="0"/>
          </a:p>
        </p:txBody>
      </p:sp>
      <p:sp>
        <p:nvSpPr>
          <p:cNvPr id="4" name="Rectangle 3"/>
          <p:cNvSpPr/>
          <p:nvPr/>
        </p:nvSpPr>
        <p:spPr>
          <a:xfrm>
            <a:off x="3084925" y="1393902"/>
            <a:ext cx="56778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l-SI" sz="1200" b="1" dirty="0"/>
              <a:t>HAD </a:t>
            </a:r>
            <a:endParaRPr lang="en-GB" sz="1200" dirty="0"/>
          </a:p>
        </p:txBody>
      </p:sp>
      <p:sp>
        <p:nvSpPr>
          <p:cNvPr id="5" name="Rectangle 4"/>
          <p:cNvSpPr/>
          <p:nvPr/>
        </p:nvSpPr>
        <p:spPr>
          <a:xfrm>
            <a:off x="7288936" y="1393901"/>
            <a:ext cx="213391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l-SI" sz="1200" b="1" dirty="0"/>
              <a:t>WOULDN‘T HAVE GROWN</a:t>
            </a:r>
            <a:endParaRPr lang="en-GB" sz="1200" dirty="0"/>
          </a:p>
        </p:txBody>
      </p:sp>
      <p:sp>
        <p:nvSpPr>
          <p:cNvPr id="6" name="Rectangle 5"/>
          <p:cNvSpPr/>
          <p:nvPr/>
        </p:nvSpPr>
        <p:spPr>
          <a:xfrm>
            <a:off x="2684742" y="2197902"/>
            <a:ext cx="1681871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l-SI" sz="1200" b="1" dirty="0"/>
              <a:t>HADN‘T GROWN UP</a:t>
            </a:r>
            <a:endParaRPr lang="en-GB" sz="1200" dirty="0"/>
          </a:p>
        </p:txBody>
      </p:sp>
      <p:sp>
        <p:nvSpPr>
          <p:cNvPr id="7" name="Rectangle 6"/>
          <p:cNvSpPr/>
          <p:nvPr/>
        </p:nvSpPr>
        <p:spPr>
          <a:xfrm>
            <a:off x="6597559" y="2197901"/>
            <a:ext cx="182934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l-SI" sz="1200" b="1" dirty="0"/>
              <a:t>WOULDN‘T HAVE MET</a:t>
            </a:r>
            <a:endParaRPr lang="en-GB" sz="1200" dirty="0"/>
          </a:p>
        </p:txBody>
      </p:sp>
      <p:sp>
        <p:nvSpPr>
          <p:cNvPr id="8" name="Rectangle 7"/>
          <p:cNvSpPr/>
          <p:nvPr/>
        </p:nvSpPr>
        <p:spPr>
          <a:xfrm>
            <a:off x="3525677" y="3209419"/>
            <a:ext cx="133882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l-SI" sz="1200" b="1" dirty="0"/>
              <a:t>HADN‘T TAKEN</a:t>
            </a:r>
            <a:endParaRPr lang="en-GB" sz="1200" dirty="0"/>
          </a:p>
        </p:txBody>
      </p:sp>
      <p:sp>
        <p:nvSpPr>
          <p:cNvPr id="9" name="Rectangle 8"/>
          <p:cNvSpPr/>
          <p:nvPr/>
        </p:nvSpPr>
        <p:spPr>
          <a:xfrm>
            <a:off x="5332230" y="3770224"/>
            <a:ext cx="120577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l-SI" sz="1200" b="1" dirty="0"/>
              <a:t>HAD STUDIED</a:t>
            </a:r>
            <a:endParaRPr lang="en-GB" sz="1200" dirty="0"/>
          </a:p>
        </p:txBody>
      </p:sp>
      <p:sp>
        <p:nvSpPr>
          <p:cNvPr id="10" name="Rectangle 9"/>
          <p:cNvSpPr/>
          <p:nvPr/>
        </p:nvSpPr>
        <p:spPr>
          <a:xfrm>
            <a:off x="8684373" y="3770224"/>
            <a:ext cx="183896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l-SI" sz="1200" b="1" dirty="0"/>
              <a:t>WOULD HAVE PASSED</a:t>
            </a:r>
            <a:endParaRPr lang="en-GB" sz="1200" dirty="0"/>
          </a:p>
        </p:txBody>
      </p:sp>
      <p:sp>
        <p:nvSpPr>
          <p:cNvPr id="11" name="Rectangle 10"/>
          <p:cNvSpPr/>
          <p:nvPr/>
        </p:nvSpPr>
        <p:spPr>
          <a:xfrm>
            <a:off x="5836534" y="5058740"/>
            <a:ext cx="134844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l-SI" sz="1200" b="1" dirty="0"/>
              <a:t>WOULDN‘T GET</a:t>
            </a:r>
            <a:endParaRPr lang="en-GB" sz="1200" dirty="0"/>
          </a:p>
        </p:txBody>
      </p:sp>
      <p:sp>
        <p:nvSpPr>
          <p:cNvPr id="12" name="Rectangle 11"/>
          <p:cNvSpPr/>
          <p:nvPr/>
        </p:nvSpPr>
        <p:spPr>
          <a:xfrm>
            <a:off x="1676133" y="5335739"/>
            <a:ext cx="66396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l-SI" sz="1200" b="1" dirty="0"/>
              <a:t>STUDY</a:t>
            </a:r>
            <a:endParaRPr lang="en-GB" sz="1200" dirty="0"/>
          </a:p>
        </p:txBody>
      </p:sp>
      <p:sp>
        <p:nvSpPr>
          <p:cNvPr id="13" name="Rectangle 12"/>
          <p:cNvSpPr/>
          <p:nvPr/>
        </p:nvSpPr>
        <p:spPr>
          <a:xfrm>
            <a:off x="2202625" y="6354063"/>
            <a:ext cx="62388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l-SI" sz="1200" b="1" dirty="0"/>
              <a:t>WERE</a:t>
            </a:r>
            <a:endParaRPr lang="en-GB" sz="1200" dirty="0"/>
          </a:p>
        </p:txBody>
      </p:sp>
      <p:sp>
        <p:nvSpPr>
          <p:cNvPr id="14" name="Rectangle 13"/>
          <p:cNvSpPr/>
          <p:nvPr/>
        </p:nvSpPr>
        <p:spPr>
          <a:xfrm>
            <a:off x="5025238" y="6354064"/>
            <a:ext cx="109196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l-SI" sz="1200" b="1" dirty="0"/>
              <a:t>WOULD TRY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37470625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OTHER EXPRESSIONS LIKE “IF”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51678" y="1393902"/>
            <a:ext cx="10178322" cy="490529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SHOULD + inversion</a:t>
            </a:r>
          </a:p>
          <a:p>
            <a:pPr marL="0" indent="0">
              <a:buNone/>
            </a:pPr>
            <a:r>
              <a:rPr lang="en-US" dirty="0"/>
              <a:t>V </a:t>
            </a:r>
            <a:r>
              <a:rPr lang="en-US" dirty="0" err="1"/>
              <a:t>uradnih</a:t>
            </a:r>
            <a:r>
              <a:rPr lang="en-US" dirty="0"/>
              <a:t> </a:t>
            </a:r>
            <a:r>
              <a:rPr lang="en-US" dirty="0" err="1"/>
              <a:t>situacijah</a:t>
            </a:r>
            <a:r>
              <a:rPr lang="en-US" dirty="0"/>
              <a:t>, </a:t>
            </a:r>
            <a:r>
              <a:rPr lang="en-US" dirty="0" err="1"/>
              <a:t>lahko</a:t>
            </a:r>
            <a:r>
              <a:rPr lang="en-US" dirty="0"/>
              <a:t> </a:t>
            </a:r>
            <a:r>
              <a:rPr lang="en-US" dirty="0" err="1"/>
              <a:t>namesto</a:t>
            </a:r>
            <a:r>
              <a:rPr lang="en-US" dirty="0"/>
              <a:t> IF </a:t>
            </a:r>
            <a:r>
              <a:rPr lang="en-US" dirty="0" err="1"/>
              <a:t>uporabimo</a:t>
            </a:r>
            <a:r>
              <a:rPr lang="en-US" dirty="0"/>
              <a:t> SHOULD + </a:t>
            </a:r>
            <a:r>
              <a:rPr lang="en-US" dirty="0" err="1"/>
              <a:t>osebek</a:t>
            </a:r>
            <a:r>
              <a:rPr lang="en-US" dirty="0"/>
              <a:t> + glagol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Should you wish to cancel your order, please contact our customer service department on 02317 6658932. (or If you should wish to cancel your order …)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Should your child become anxious or nervous about any activity, it is a good idea to inform the team-leader. (or If your child should become …)</a:t>
            </a:r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31742189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/>
              <a:t>VSEBINA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51678" y="2286001"/>
            <a:ext cx="10178322" cy="4092497"/>
          </a:xfrm>
        </p:spPr>
        <p:txBody>
          <a:bodyPr>
            <a:normAutofit lnSpcReduction="10000"/>
          </a:bodyPr>
          <a:lstStyle/>
          <a:p>
            <a:r>
              <a:rPr lang="sl-SI" dirty="0"/>
              <a:t>  V 6-urnem tečaju angleške slovnice se bomo seznanili z modalnimi glagoli, </a:t>
            </a:r>
            <a:r>
              <a:rPr lang="sl-SI" dirty="0" err="1"/>
              <a:t>if</a:t>
            </a:r>
            <a:r>
              <a:rPr lang="sl-SI" dirty="0"/>
              <a:t> </a:t>
            </a:r>
            <a:r>
              <a:rPr lang="sl-SI" dirty="0" err="1"/>
              <a:t>clauses</a:t>
            </a:r>
            <a:r>
              <a:rPr lang="sl-SI" dirty="0"/>
              <a:t> ali pogojniki in pasivom</a:t>
            </a:r>
          </a:p>
          <a:p>
            <a:r>
              <a:rPr lang="sl-SI" dirty="0"/>
              <a:t>V prvem sklopu bomo obravnavali vse tipe modalnih glagolov (</a:t>
            </a:r>
            <a:r>
              <a:rPr lang="sl-SI" dirty="0" err="1"/>
              <a:t>probability</a:t>
            </a:r>
            <a:r>
              <a:rPr lang="sl-SI" dirty="0"/>
              <a:t>/</a:t>
            </a:r>
            <a:r>
              <a:rPr lang="sl-SI" dirty="0" err="1"/>
              <a:t>possibility</a:t>
            </a:r>
            <a:r>
              <a:rPr lang="sl-SI" dirty="0"/>
              <a:t>, </a:t>
            </a:r>
            <a:r>
              <a:rPr lang="sl-SI" dirty="0" err="1"/>
              <a:t>ability</a:t>
            </a:r>
            <a:r>
              <a:rPr lang="sl-SI" dirty="0"/>
              <a:t> </a:t>
            </a:r>
            <a:r>
              <a:rPr lang="sl-SI" dirty="0" err="1"/>
              <a:t>and</a:t>
            </a:r>
            <a:r>
              <a:rPr lang="sl-SI" dirty="0"/>
              <a:t> </a:t>
            </a:r>
            <a:r>
              <a:rPr lang="sl-SI" dirty="0" err="1"/>
              <a:t>obligation</a:t>
            </a:r>
            <a:r>
              <a:rPr lang="sl-SI" dirty="0"/>
              <a:t>/</a:t>
            </a:r>
            <a:r>
              <a:rPr lang="sl-SI" dirty="0" err="1"/>
              <a:t>permission</a:t>
            </a:r>
            <a:r>
              <a:rPr lang="sl-SI" dirty="0"/>
              <a:t>), kako se tvorijo in kdaj ter kako jih uporabljamo</a:t>
            </a:r>
          </a:p>
          <a:p>
            <a:r>
              <a:rPr lang="sl-SI" b="1" dirty="0"/>
              <a:t>V drugem sklopu bomo obravnavali vse tipe pogojnikov (</a:t>
            </a:r>
            <a:r>
              <a:rPr lang="sl-SI" b="1" dirty="0" err="1"/>
              <a:t>type</a:t>
            </a:r>
            <a:r>
              <a:rPr lang="sl-SI" b="1" dirty="0"/>
              <a:t> 0, 1, 2, 3 </a:t>
            </a:r>
            <a:r>
              <a:rPr lang="sl-SI" b="1" dirty="0" err="1"/>
              <a:t>and</a:t>
            </a:r>
            <a:r>
              <a:rPr lang="sl-SI" b="1" dirty="0"/>
              <a:t> </a:t>
            </a:r>
            <a:r>
              <a:rPr lang="sl-SI" b="1" dirty="0" err="1"/>
              <a:t>mixed</a:t>
            </a:r>
            <a:r>
              <a:rPr lang="sl-SI" b="1" dirty="0"/>
              <a:t>), kako se tvorijo, kdaj in kako jih uporabljamo ter na kaj moramo kot govorci slovenskega jezika še posebej pozorni</a:t>
            </a:r>
          </a:p>
          <a:p>
            <a:r>
              <a:rPr lang="sl-SI" dirty="0"/>
              <a:t>V tretjem sklopu bomo obravnavali pasiv in pogledali, kako se razlikuje od aktiva, kako ga tvorimo z vsemi časi in modalnimi glagoli ter kako deluje v praksi</a:t>
            </a:r>
          </a:p>
          <a:p>
            <a:r>
              <a:rPr lang="sl-SI" dirty="0"/>
              <a:t>Znotraj vsakega sklopa bomo naredili tudi vaje za utrjevanje snovi, na koncu pa ponovili glavne točke celotne snovi</a:t>
            </a:r>
          </a:p>
          <a:p>
            <a:endParaRPr lang="sl-SI" b="1" dirty="0"/>
          </a:p>
        </p:txBody>
      </p:sp>
    </p:spTree>
    <p:extLst>
      <p:ext uri="{BB962C8B-B14F-4D97-AF65-F5344CB8AC3E}">
        <p14:creationId xmlns:p14="http://schemas.microsoft.com/office/powerpoint/2010/main" val="158518505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OTHER EXPRESSIONS LIKE “IF”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51678" y="1393902"/>
            <a:ext cx="10178322" cy="490529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>
                <a:sym typeface="Wingdings" panose="05000000000000000000" pitchFamily="2" charset="2"/>
              </a:rPr>
              <a:t>HAD + inversion</a:t>
            </a:r>
          </a:p>
          <a:p>
            <a:pPr marL="0" indent="0">
              <a:buNone/>
            </a:pPr>
            <a:r>
              <a:rPr lang="sl-SI" dirty="0">
                <a:sym typeface="Wingdings" panose="05000000000000000000" pitchFamily="2" charset="2"/>
              </a:rPr>
              <a:t>Namesto, da uporabimo IF, lahko tudi zamenjamo vrstni red besed </a:t>
            </a:r>
            <a:r>
              <a:rPr lang="en-US" dirty="0">
                <a:sym typeface="Wingdings" panose="05000000000000000000" pitchFamily="2" charset="2"/>
              </a:rPr>
              <a:t>– HAD + </a:t>
            </a:r>
            <a:r>
              <a:rPr lang="en-US" dirty="0" err="1">
                <a:sym typeface="Wingdings" panose="05000000000000000000" pitchFamily="2" charset="2"/>
              </a:rPr>
              <a:t>osebek</a:t>
            </a:r>
            <a:r>
              <a:rPr lang="en-US" dirty="0">
                <a:sym typeface="Wingdings" panose="05000000000000000000" pitchFamily="2" charset="2"/>
              </a:rPr>
              <a:t> + glagol (</a:t>
            </a:r>
            <a:r>
              <a:rPr lang="en-US" dirty="0" err="1">
                <a:sym typeface="Wingdings" panose="05000000000000000000" pitchFamily="2" charset="2"/>
              </a:rPr>
              <a:t>tudi</a:t>
            </a:r>
            <a:r>
              <a:rPr lang="en-US" dirty="0">
                <a:sym typeface="Wingdings" panose="05000000000000000000" pitchFamily="2" charset="2"/>
              </a:rPr>
              <a:t> </a:t>
            </a:r>
            <a:r>
              <a:rPr lang="en-US" dirty="0" err="1">
                <a:sym typeface="Wingdings" panose="05000000000000000000" pitchFamily="2" charset="2"/>
              </a:rPr>
              <a:t>običajno</a:t>
            </a:r>
            <a:r>
              <a:rPr lang="en-US" dirty="0">
                <a:sym typeface="Wingdings" panose="05000000000000000000" pitchFamily="2" charset="2"/>
              </a:rPr>
              <a:t> v </a:t>
            </a:r>
            <a:r>
              <a:rPr lang="en-US" dirty="0" err="1">
                <a:sym typeface="Wingdings" panose="05000000000000000000" pitchFamily="2" charset="2"/>
              </a:rPr>
              <a:t>uradnih</a:t>
            </a:r>
            <a:r>
              <a:rPr lang="en-US" dirty="0">
                <a:sym typeface="Wingdings" panose="05000000000000000000" pitchFamily="2" charset="2"/>
              </a:rPr>
              <a:t> </a:t>
            </a:r>
            <a:r>
              <a:rPr lang="en-US" dirty="0" err="1">
                <a:sym typeface="Wingdings" panose="05000000000000000000" pitchFamily="2" charset="2"/>
              </a:rPr>
              <a:t>situacijah</a:t>
            </a:r>
            <a:r>
              <a:rPr lang="en-US" dirty="0">
                <a:sym typeface="Wingdings" panose="05000000000000000000" pitchFamily="2" charset="2"/>
              </a:rPr>
              <a:t>)</a:t>
            </a:r>
            <a:endParaRPr lang="sl-SI" dirty="0"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sl-SI" dirty="0"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dirty="0"/>
              <a:t>Had I known you were waiting outside, I would have invited you to come in. </a:t>
            </a:r>
            <a:br>
              <a:rPr lang="en-US" dirty="0"/>
            </a:br>
            <a:r>
              <a:rPr lang="en-US" dirty="0"/>
              <a:t>(If I had known you were waiting outside …)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Had Margaret </a:t>
            </a:r>
            <a:r>
              <a:rPr lang="en-US" dirty="0" err="1"/>
              <a:t>realised</a:t>
            </a:r>
            <a:r>
              <a:rPr lang="en-US" dirty="0"/>
              <a:t> she would be travelling alone, she would never have agreed to go.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0500194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OTHER EXPRESSIONS LIKE “IF”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51678" y="1393902"/>
            <a:ext cx="10178322" cy="490529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>
                <a:sym typeface="Wingdings" panose="05000000000000000000" pitchFamily="2" charset="2"/>
              </a:rPr>
              <a:t>WERE + inversion</a:t>
            </a:r>
          </a:p>
          <a:p>
            <a:pPr marL="0" indent="0">
              <a:buNone/>
            </a:pPr>
            <a:r>
              <a:rPr lang="en-US" dirty="0" err="1">
                <a:sym typeface="Wingdings" panose="05000000000000000000" pitchFamily="2" charset="2"/>
              </a:rPr>
              <a:t>Če</a:t>
            </a:r>
            <a:r>
              <a:rPr lang="en-US" dirty="0">
                <a:sym typeface="Wingdings" panose="05000000000000000000" pitchFamily="2" charset="2"/>
              </a:rPr>
              <a:t> </a:t>
            </a:r>
            <a:r>
              <a:rPr lang="en-US" dirty="0" err="1">
                <a:sym typeface="Wingdings" panose="05000000000000000000" pitchFamily="2" charset="2"/>
              </a:rPr>
              <a:t>želimo</a:t>
            </a:r>
            <a:r>
              <a:rPr lang="en-US" dirty="0">
                <a:sym typeface="Wingdings" panose="05000000000000000000" pitchFamily="2" charset="2"/>
              </a:rPr>
              <a:t> </a:t>
            </a:r>
            <a:r>
              <a:rPr lang="en-US" dirty="0" err="1">
                <a:sym typeface="Wingdings" panose="05000000000000000000" pitchFamily="2" charset="2"/>
              </a:rPr>
              <a:t>na</a:t>
            </a:r>
            <a:r>
              <a:rPr lang="en-US" dirty="0">
                <a:sym typeface="Wingdings" panose="05000000000000000000" pitchFamily="2" charset="2"/>
              </a:rPr>
              <a:t> </a:t>
            </a:r>
            <a:r>
              <a:rPr lang="en-US" dirty="0" err="1">
                <a:sym typeface="Wingdings" panose="05000000000000000000" pitchFamily="2" charset="2"/>
              </a:rPr>
              <a:t>zelo</a:t>
            </a:r>
            <a:r>
              <a:rPr lang="en-US" dirty="0">
                <a:sym typeface="Wingdings" panose="05000000000000000000" pitchFamily="2" charset="2"/>
              </a:rPr>
              <a:t> </a:t>
            </a:r>
            <a:r>
              <a:rPr lang="en-US" dirty="0" err="1">
                <a:sym typeface="Wingdings" panose="05000000000000000000" pitchFamily="2" charset="2"/>
              </a:rPr>
              <a:t>formalen</a:t>
            </a:r>
            <a:r>
              <a:rPr lang="en-US" dirty="0">
                <a:sym typeface="Wingdings" panose="05000000000000000000" pitchFamily="2" charset="2"/>
              </a:rPr>
              <a:t> </a:t>
            </a:r>
            <a:r>
              <a:rPr lang="en-US" dirty="0" err="1">
                <a:sym typeface="Wingdings" panose="05000000000000000000" pitchFamily="2" charset="2"/>
              </a:rPr>
              <a:t>način</a:t>
            </a:r>
            <a:r>
              <a:rPr lang="en-US" dirty="0">
                <a:sym typeface="Wingdings" panose="05000000000000000000" pitchFamily="2" charset="2"/>
              </a:rPr>
              <a:t> </a:t>
            </a:r>
            <a:r>
              <a:rPr lang="en-US" dirty="0" err="1">
                <a:sym typeface="Wingdings" panose="05000000000000000000" pitchFamily="2" charset="2"/>
              </a:rPr>
              <a:t>izraziti</a:t>
            </a:r>
            <a:r>
              <a:rPr lang="en-US" dirty="0">
                <a:sym typeface="Wingdings" panose="05000000000000000000" pitchFamily="2" charset="2"/>
              </a:rPr>
              <a:t>, da se </a:t>
            </a:r>
            <a:r>
              <a:rPr lang="en-US" dirty="0" err="1">
                <a:sym typeface="Wingdings" panose="05000000000000000000" pitchFamily="2" charset="2"/>
              </a:rPr>
              <a:t>bo</a:t>
            </a:r>
            <a:r>
              <a:rPr lang="en-US" dirty="0">
                <a:sym typeface="Wingdings" panose="05000000000000000000" pitchFamily="2" charset="2"/>
              </a:rPr>
              <a:t> </a:t>
            </a:r>
            <a:r>
              <a:rPr lang="en-US" dirty="0" err="1">
                <a:sym typeface="Wingdings" panose="05000000000000000000" pitchFamily="2" charset="2"/>
              </a:rPr>
              <a:t>nekaj</a:t>
            </a:r>
            <a:r>
              <a:rPr lang="en-US" dirty="0">
                <a:sym typeface="Wingdings" panose="05000000000000000000" pitchFamily="2" charset="2"/>
              </a:rPr>
              <a:t> </a:t>
            </a:r>
            <a:r>
              <a:rPr lang="en-US" dirty="0" err="1">
                <a:sym typeface="Wingdings" panose="05000000000000000000" pitchFamily="2" charset="2"/>
              </a:rPr>
              <a:t>morda</a:t>
            </a:r>
            <a:r>
              <a:rPr lang="en-US" dirty="0">
                <a:sym typeface="Wingdings" panose="05000000000000000000" pitchFamily="2" charset="2"/>
              </a:rPr>
              <a:t> </a:t>
            </a:r>
            <a:r>
              <a:rPr lang="en-US" dirty="0" err="1">
                <a:sym typeface="Wingdings" panose="05000000000000000000" pitchFamily="2" charset="2"/>
              </a:rPr>
              <a:t>zgodilo</a:t>
            </a:r>
            <a:r>
              <a:rPr lang="en-US" dirty="0">
                <a:sym typeface="Wingdings" panose="05000000000000000000" pitchFamily="2" charset="2"/>
              </a:rPr>
              <a:t> (a je </a:t>
            </a:r>
            <a:r>
              <a:rPr lang="en-US" dirty="0" err="1">
                <a:sym typeface="Wingdings" panose="05000000000000000000" pitchFamily="2" charset="2"/>
              </a:rPr>
              <a:t>zelo</a:t>
            </a:r>
            <a:r>
              <a:rPr lang="en-US" dirty="0">
                <a:sym typeface="Wingdings" panose="05000000000000000000" pitchFamily="2" charset="2"/>
              </a:rPr>
              <a:t> mala </a:t>
            </a:r>
            <a:r>
              <a:rPr lang="en-US" dirty="0" err="1">
                <a:sym typeface="Wingdings" panose="05000000000000000000" pitchFamily="2" charset="2"/>
              </a:rPr>
              <a:t>verjetnost</a:t>
            </a:r>
            <a:r>
              <a:rPr lang="en-US" dirty="0">
                <a:sym typeface="Wingdings" panose="05000000000000000000" pitchFamily="2" charset="2"/>
              </a:rPr>
              <a:t>), </a:t>
            </a:r>
            <a:r>
              <a:rPr lang="en-US" dirty="0" err="1">
                <a:sym typeface="Wingdings" panose="05000000000000000000" pitchFamily="2" charset="2"/>
              </a:rPr>
              <a:t>lahko</a:t>
            </a:r>
            <a:r>
              <a:rPr lang="en-US" dirty="0">
                <a:sym typeface="Wingdings" panose="05000000000000000000" pitchFamily="2" charset="2"/>
              </a:rPr>
              <a:t> </a:t>
            </a:r>
            <a:r>
              <a:rPr lang="en-US" dirty="0" err="1">
                <a:sym typeface="Wingdings" panose="05000000000000000000" pitchFamily="2" charset="2"/>
              </a:rPr>
              <a:t>uporabimo</a:t>
            </a:r>
            <a:r>
              <a:rPr lang="en-US" dirty="0">
                <a:sym typeface="Wingdings" panose="05000000000000000000" pitchFamily="2" charset="2"/>
              </a:rPr>
              <a:t> WERE + </a:t>
            </a:r>
            <a:r>
              <a:rPr lang="en-US" dirty="0" err="1">
                <a:sym typeface="Wingdings" panose="05000000000000000000" pitchFamily="2" charset="2"/>
              </a:rPr>
              <a:t>osebek</a:t>
            </a:r>
            <a:r>
              <a:rPr lang="en-US" dirty="0">
                <a:sym typeface="Wingdings" panose="05000000000000000000" pitchFamily="2" charset="2"/>
              </a:rPr>
              <a:t> + to-infinitive</a:t>
            </a:r>
          </a:p>
          <a:p>
            <a:pPr marL="0" indent="0">
              <a:buNone/>
            </a:pPr>
            <a:endParaRPr lang="en-US" dirty="0"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dirty="0"/>
              <a:t>Were we to give up the fight now, it would mean the end of democracy in our country. </a:t>
            </a:r>
            <a:br>
              <a:rPr lang="en-US" dirty="0"/>
            </a:br>
            <a:r>
              <a:rPr lang="en-US" dirty="0"/>
              <a:t>(If we gave up the fight now …)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Were the economy to slow down too quickly, there would be major problems. </a:t>
            </a:r>
            <a:br>
              <a:rPr lang="en-US" dirty="0"/>
            </a:br>
            <a:r>
              <a:rPr lang="en-US" dirty="0"/>
              <a:t>(If the economy slowed down too quickly …)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455582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OTHER EXPRESSIONS LIKE “IF”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51678" y="1393902"/>
            <a:ext cx="10178322" cy="490529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>
                <a:sym typeface="Wingdings" panose="05000000000000000000" pitchFamily="2" charset="2"/>
              </a:rPr>
              <a:t>AS LONG AS, WHEN, PROVIDING …</a:t>
            </a:r>
          </a:p>
          <a:p>
            <a:pPr marL="0" indent="0">
              <a:buNone/>
            </a:pPr>
            <a:r>
              <a:rPr lang="en-US" dirty="0" err="1">
                <a:sym typeface="Wingdings" panose="05000000000000000000" pitchFamily="2" charset="2"/>
              </a:rPr>
              <a:t>Če</a:t>
            </a:r>
            <a:r>
              <a:rPr lang="en-US" dirty="0">
                <a:sym typeface="Wingdings" panose="05000000000000000000" pitchFamily="2" charset="2"/>
              </a:rPr>
              <a:t> </a:t>
            </a:r>
            <a:r>
              <a:rPr lang="en-US" dirty="0" err="1">
                <a:sym typeface="Wingdings" panose="05000000000000000000" pitchFamily="2" charset="2"/>
              </a:rPr>
              <a:t>želimo</a:t>
            </a:r>
            <a:r>
              <a:rPr lang="en-US" dirty="0">
                <a:sym typeface="Wingdings" panose="05000000000000000000" pitchFamily="2" charset="2"/>
              </a:rPr>
              <a:t> </a:t>
            </a:r>
            <a:r>
              <a:rPr lang="en-US" dirty="0" err="1">
                <a:sym typeface="Wingdings" panose="05000000000000000000" pitchFamily="2" charset="2"/>
              </a:rPr>
              <a:t>postaviti</a:t>
            </a:r>
            <a:r>
              <a:rPr lang="en-US" dirty="0">
                <a:sym typeface="Wingdings" panose="05000000000000000000" pitchFamily="2" charset="2"/>
              </a:rPr>
              <a:t> </a:t>
            </a:r>
            <a:r>
              <a:rPr lang="en-US" dirty="0" err="1">
                <a:sym typeface="Wingdings" panose="05000000000000000000" pitchFamily="2" charset="2"/>
              </a:rPr>
              <a:t>izraziti</a:t>
            </a:r>
            <a:r>
              <a:rPr lang="en-US" dirty="0">
                <a:sym typeface="Wingdings" panose="05000000000000000000" pitchFamily="2" charset="2"/>
              </a:rPr>
              <a:t> </a:t>
            </a:r>
            <a:r>
              <a:rPr lang="en-US" dirty="0" err="1">
                <a:sym typeface="Wingdings" panose="05000000000000000000" pitchFamily="2" charset="2"/>
              </a:rPr>
              <a:t>posebne</a:t>
            </a:r>
            <a:r>
              <a:rPr lang="en-US" dirty="0">
                <a:sym typeface="Wingdings" panose="05000000000000000000" pitchFamily="2" charset="2"/>
              </a:rPr>
              <a:t> </a:t>
            </a:r>
            <a:r>
              <a:rPr lang="en-US" dirty="0" err="1">
                <a:sym typeface="Wingdings" panose="05000000000000000000" pitchFamily="2" charset="2"/>
              </a:rPr>
              <a:t>okoliščine</a:t>
            </a:r>
            <a:r>
              <a:rPr lang="en-US" dirty="0">
                <a:sym typeface="Wingdings" panose="05000000000000000000" pitchFamily="2" charset="2"/>
              </a:rPr>
              <a:t> oz. </a:t>
            </a:r>
            <a:r>
              <a:rPr lang="en-US" dirty="0" err="1">
                <a:sym typeface="Wingdings" panose="05000000000000000000" pitchFamily="2" charset="2"/>
              </a:rPr>
              <a:t>postaviti</a:t>
            </a:r>
            <a:r>
              <a:rPr lang="en-US" dirty="0">
                <a:sym typeface="Wingdings" panose="05000000000000000000" pitchFamily="2" charset="2"/>
              </a:rPr>
              <a:t> limit </a:t>
            </a:r>
            <a:r>
              <a:rPr lang="en-US" dirty="0" err="1">
                <a:sym typeface="Wingdings" panose="05000000000000000000" pitchFamily="2" charset="2"/>
              </a:rPr>
              <a:t>na</a:t>
            </a:r>
            <a:r>
              <a:rPr lang="en-US" dirty="0">
                <a:sym typeface="Wingdings" panose="05000000000000000000" pitchFamily="2" charset="2"/>
              </a:rPr>
              <a:t> </a:t>
            </a:r>
            <a:r>
              <a:rPr lang="en-US" dirty="0" err="1">
                <a:sym typeface="Wingdings" panose="05000000000000000000" pitchFamily="2" charset="2"/>
              </a:rPr>
              <a:t>določeno</a:t>
            </a:r>
            <a:r>
              <a:rPr lang="en-US" dirty="0">
                <a:sym typeface="Wingdings" panose="05000000000000000000" pitchFamily="2" charset="2"/>
              </a:rPr>
              <a:t> </a:t>
            </a:r>
            <a:r>
              <a:rPr lang="en-US" dirty="0" err="1">
                <a:sym typeface="Wingdings" panose="05000000000000000000" pitchFamily="2" charset="2"/>
              </a:rPr>
              <a:t>situacijo</a:t>
            </a:r>
            <a:r>
              <a:rPr lang="en-US" dirty="0">
                <a:sym typeface="Wingdings" panose="05000000000000000000" pitchFamily="2" charset="2"/>
              </a:rPr>
              <a:t>, </a:t>
            </a:r>
            <a:r>
              <a:rPr lang="en-US" dirty="0" err="1">
                <a:sym typeface="Wingdings" panose="05000000000000000000" pitchFamily="2" charset="2"/>
              </a:rPr>
              <a:t>lahko</a:t>
            </a:r>
            <a:r>
              <a:rPr lang="en-US" dirty="0">
                <a:sym typeface="Wingdings" panose="05000000000000000000" pitchFamily="2" charset="2"/>
              </a:rPr>
              <a:t> </a:t>
            </a:r>
            <a:r>
              <a:rPr lang="en-US" dirty="0" err="1">
                <a:sym typeface="Wingdings" panose="05000000000000000000" pitchFamily="2" charset="2"/>
              </a:rPr>
              <a:t>namesto</a:t>
            </a:r>
            <a:r>
              <a:rPr lang="en-US" dirty="0">
                <a:sym typeface="Wingdings" panose="05000000000000000000" pitchFamily="2" charset="2"/>
              </a:rPr>
              <a:t> “if” </a:t>
            </a:r>
            <a:r>
              <a:rPr lang="en-US" dirty="0" err="1">
                <a:sym typeface="Wingdings" panose="05000000000000000000" pitchFamily="2" charset="2"/>
              </a:rPr>
              <a:t>uporabimo</a:t>
            </a:r>
            <a:r>
              <a:rPr lang="en-US" dirty="0">
                <a:sym typeface="Wingdings" panose="05000000000000000000" pitchFamily="2" charset="2"/>
              </a:rPr>
              <a:t> </a:t>
            </a:r>
            <a:r>
              <a:rPr lang="en-US" dirty="0" err="1">
                <a:sym typeface="Wingdings" panose="05000000000000000000" pitchFamily="2" charset="2"/>
              </a:rPr>
              <a:t>konstrukcije</a:t>
            </a:r>
            <a:r>
              <a:rPr lang="en-US" dirty="0">
                <a:sym typeface="Wingdings" panose="05000000000000000000" pitchFamily="2" charset="2"/>
              </a:rPr>
              <a:t> </a:t>
            </a:r>
            <a:r>
              <a:rPr lang="en-US" dirty="0" err="1">
                <a:sym typeface="Wingdings" panose="05000000000000000000" pitchFamily="2" charset="2"/>
              </a:rPr>
              <a:t>kot</a:t>
            </a:r>
            <a:r>
              <a:rPr lang="en-US" dirty="0">
                <a:sym typeface="Wingdings" panose="05000000000000000000" pitchFamily="2" charset="2"/>
              </a:rPr>
              <a:t> as long as, when, providing …</a:t>
            </a:r>
          </a:p>
          <a:p>
            <a:pPr marL="0" indent="0">
              <a:buNone/>
            </a:pPr>
            <a:endParaRPr lang="en-US" dirty="0"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dirty="0"/>
              <a:t>You can play in the living room as long as you don’t make a mess.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So long as a tiger stands still, it is invisible in the jungle.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The bank lent the company 100,000 pounds on condition that they repaid the money within six months.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You can get a senior citizen’s reduction providing you’ve got a </a:t>
            </a:r>
            <a:r>
              <a:rPr lang="en-US" dirty="0" err="1"/>
              <a:t>railcard</a:t>
            </a:r>
            <a:r>
              <a:rPr lang="en-US" dirty="0"/>
              <a:t>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29772998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OTHER EXPRESSIONS LIKE “IF”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51678" y="1393902"/>
            <a:ext cx="10178322" cy="490529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>
                <a:sym typeface="Wingdings" panose="05000000000000000000" pitchFamily="2" charset="2"/>
              </a:rPr>
              <a:t>OR, OTHERWISE</a:t>
            </a:r>
          </a:p>
          <a:p>
            <a:pPr marL="0" indent="0">
              <a:buNone/>
            </a:pPr>
            <a:r>
              <a:rPr lang="en-US" dirty="0" err="1">
                <a:sym typeface="Wingdings" panose="05000000000000000000" pitchFamily="2" charset="2"/>
              </a:rPr>
              <a:t>Pogosto</a:t>
            </a:r>
            <a:r>
              <a:rPr lang="en-US" dirty="0">
                <a:sym typeface="Wingdings" panose="05000000000000000000" pitchFamily="2" charset="2"/>
              </a:rPr>
              <a:t> za </a:t>
            </a:r>
            <a:r>
              <a:rPr lang="en-US" dirty="0" err="1">
                <a:sym typeface="Wingdings" panose="05000000000000000000" pitchFamily="2" charset="2"/>
              </a:rPr>
              <a:t>izražanje</a:t>
            </a:r>
            <a:r>
              <a:rPr lang="en-US" dirty="0">
                <a:sym typeface="Wingdings" panose="05000000000000000000" pitchFamily="2" charset="2"/>
              </a:rPr>
              <a:t> </a:t>
            </a:r>
            <a:r>
              <a:rPr lang="en-US" dirty="0" err="1">
                <a:sym typeface="Wingdings" panose="05000000000000000000" pitchFamily="2" charset="2"/>
              </a:rPr>
              <a:t>pogojnika</a:t>
            </a:r>
            <a:r>
              <a:rPr lang="en-US" dirty="0">
                <a:sym typeface="Wingdings" panose="05000000000000000000" pitchFamily="2" charset="2"/>
              </a:rPr>
              <a:t> </a:t>
            </a:r>
            <a:r>
              <a:rPr lang="en-US" dirty="0" err="1">
                <a:sym typeface="Wingdings" panose="05000000000000000000" pitchFamily="2" charset="2"/>
              </a:rPr>
              <a:t>uporabimo</a:t>
            </a:r>
            <a:r>
              <a:rPr lang="en-US" dirty="0">
                <a:sym typeface="Wingdings" panose="05000000000000000000" pitchFamily="2" charset="2"/>
              </a:rPr>
              <a:t> </a:t>
            </a:r>
            <a:r>
              <a:rPr lang="en-US" dirty="0" err="1">
                <a:sym typeface="Wingdings" panose="05000000000000000000" pitchFamily="2" charset="2"/>
              </a:rPr>
              <a:t>tudi</a:t>
            </a:r>
            <a:r>
              <a:rPr lang="en-US" dirty="0">
                <a:sym typeface="Wingdings" panose="05000000000000000000" pitchFamily="2" charset="2"/>
              </a:rPr>
              <a:t> “or” in “otherwise” </a:t>
            </a:r>
          </a:p>
          <a:p>
            <a:pPr marL="0" indent="0">
              <a:buNone/>
            </a:pPr>
            <a:endParaRPr lang="en-US" dirty="0"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dirty="0">
                <a:sym typeface="Wingdings" panose="05000000000000000000" pitchFamily="2" charset="2"/>
              </a:rPr>
              <a:t>You’ve got to start studying, or you’ll fail all those exams. </a:t>
            </a:r>
            <a:br>
              <a:rPr lang="en-US" dirty="0">
                <a:sym typeface="Wingdings" panose="05000000000000000000" pitchFamily="2" charset="2"/>
              </a:rPr>
            </a:br>
            <a:r>
              <a:rPr lang="en-US" dirty="0">
                <a:sym typeface="Wingdings" panose="05000000000000000000" pitchFamily="2" charset="2"/>
              </a:rPr>
              <a:t>(If you don’t start studying, you will fail the exams.)</a:t>
            </a:r>
          </a:p>
        </p:txBody>
      </p:sp>
    </p:spTree>
    <p:extLst>
      <p:ext uri="{BB962C8B-B14F-4D97-AF65-F5344CB8AC3E}">
        <p14:creationId xmlns:p14="http://schemas.microsoft.com/office/powerpoint/2010/main" val="4097568056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OTHER EXPRESSIONS LIKE “IF”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51678" y="1393902"/>
            <a:ext cx="10178322" cy="490529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>
                <a:sym typeface="Wingdings" panose="05000000000000000000" pitchFamily="2" charset="2"/>
              </a:rPr>
              <a:t>SUPPOSING</a:t>
            </a:r>
          </a:p>
          <a:p>
            <a:pPr marL="0" indent="0">
              <a:buNone/>
            </a:pPr>
            <a:r>
              <a:rPr lang="en-US" dirty="0" err="1">
                <a:sym typeface="Wingdings" panose="05000000000000000000" pitchFamily="2" charset="2"/>
              </a:rPr>
              <a:t>Tudi</a:t>
            </a:r>
            <a:r>
              <a:rPr lang="en-US" dirty="0">
                <a:sym typeface="Wingdings" panose="05000000000000000000" pitchFamily="2" charset="2"/>
              </a:rPr>
              <a:t> supposing </a:t>
            </a:r>
            <a:r>
              <a:rPr lang="en-US" dirty="0" err="1">
                <a:sym typeface="Wingdings" panose="05000000000000000000" pitchFamily="2" charset="2"/>
              </a:rPr>
              <a:t>lahko</a:t>
            </a:r>
            <a:r>
              <a:rPr lang="en-US" dirty="0">
                <a:sym typeface="Wingdings" panose="05000000000000000000" pitchFamily="2" charset="2"/>
              </a:rPr>
              <a:t> </a:t>
            </a:r>
            <a:r>
              <a:rPr lang="en-US" dirty="0" err="1">
                <a:sym typeface="Wingdings" panose="05000000000000000000" pitchFamily="2" charset="2"/>
              </a:rPr>
              <a:t>uporabimo</a:t>
            </a:r>
            <a:r>
              <a:rPr lang="en-US" dirty="0">
                <a:sym typeface="Wingdings" panose="05000000000000000000" pitchFamily="2" charset="2"/>
              </a:rPr>
              <a:t> za </a:t>
            </a:r>
            <a:r>
              <a:rPr lang="en-US" dirty="0" err="1">
                <a:sym typeface="Wingdings" panose="05000000000000000000" pitchFamily="2" charset="2"/>
              </a:rPr>
              <a:t>izražanje</a:t>
            </a:r>
            <a:r>
              <a:rPr lang="en-US" dirty="0">
                <a:sym typeface="Wingdings" panose="05000000000000000000" pitchFamily="2" charset="2"/>
              </a:rPr>
              <a:t> </a:t>
            </a:r>
            <a:r>
              <a:rPr lang="en-US" dirty="0" err="1">
                <a:sym typeface="Wingdings" panose="05000000000000000000" pitchFamily="2" charset="2"/>
              </a:rPr>
              <a:t>pogojnika</a:t>
            </a:r>
            <a:r>
              <a:rPr lang="en-US" dirty="0">
                <a:sym typeface="Wingdings" panose="05000000000000000000" pitchFamily="2" charset="2"/>
              </a:rPr>
              <a:t> – v </a:t>
            </a:r>
            <a:r>
              <a:rPr lang="en-US" dirty="0" err="1">
                <a:sym typeface="Wingdings" panose="05000000000000000000" pitchFamily="2" charset="2"/>
              </a:rPr>
              <a:t>prvem</a:t>
            </a:r>
            <a:r>
              <a:rPr lang="en-US" dirty="0">
                <a:sym typeface="Wingdings" panose="05000000000000000000" pitchFamily="2" charset="2"/>
              </a:rPr>
              <a:t>, </a:t>
            </a:r>
            <a:r>
              <a:rPr lang="en-US" dirty="0" err="1">
                <a:sym typeface="Wingdings" panose="05000000000000000000" pitchFamily="2" charset="2"/>
              </a:rPr>
              <a:t>drugem</a:t>
            </a:r>
            <a:r>
              <a:rPr lang="en-US" dirty="0">
                <a:sym typeface="Wingdings" panose="05000000000000000000" pitchFamily="2" charset="2"/>
              </a:rPr>
              <a:t> </a:t>
            </a:r>
            <a:r>
              <a:rPr lang="en-US" dirty="0" err="1">
                <a:sym typeface="Wingdings" panose="05000000000000000000" pitchFamily="2" charset="2"/>
              </a:rPr>
              <a:t>ali</a:t>
            </a:r>
            <a:r>
              <a:rPr lang="en-US" dirty="0">
                <a:sym typeface="Wingdings" panose="05000000000000000000" pitchFamily="2" charset="2"/>
              </a:rPr>
              <a:t> </a:t>
            </a:r>
            <a:r>
              <a:rPr lang="en-US" dirty="0" err="1">
                <a:sym typeface="Wingdings" panose="05000000000000000000" pitchFamily="2" charset="2"/>
              </a:rPr>
              <a:t>tretjem</a:t>
            </a:r>
            <a:r>
              <a:rPr lang="en-US" dirty="0">
                <a:sym typeface="Wingdings" panose="05000000000000000000" pitchFamily="2" charset="2"/>
              </a:rPr>
              <a:t> </a:t>
            </a:r>
            <a:r>
              <a:rPr lang="en-US" dirty="0" err="1">
                <a:sym typeface="Wingdings" panose="05000000000000000000" pitchFamily="2" charset="2"/>
              </a:rPr>
              <a:t>pogojniku</a:t>
            </a:r>
            <a:endParaRPr lang="en-US" dirty="0"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en-US" dirty="0"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dirty="0">
                <a:sym typeface="Wingdings" panose="05000000000000000000" pitchFamily="2" charset="2"/>
              </a:rPr>
              <a:t>Supposing I don’t arrive till after midnight, will the guest-house still be open? </a:t>
            </a:r>
            <a:br>
              <a:rPr lang="en-US" dirty="0">
                <a:sym typeface="Wingdings" panose="05000000000000000000" pitchFamily="2" charset="2"/>
              </a:rPr>
            </a:br>
            <a:r>
              <a:rPr lang="en-US" dirty="0">
                <a:sym typeface="Wingdings" panose="05000000000000000000" pitchFamily="2" charset="2"/>
              </a:rPr>
              <a:t>(Imagine if I don’t arrive till after midnight …)</a:t>
            </a:r>
          </a:p>
          <a:p>
            <a:pPr marL="0" indent="0">
              <a:buNone/>
            </a:pPr>
            <a:endParaRPr lang="en-US" dirty="0"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dirty="0">
                <a:sym typeface="Wingdings" panose="05000000000000000000" pitchFamily="2" charset="2"/>
              </a:rPr>
              <a:t>Supposing you lost your passport, you’d have to go to the embassy, wouldn’t you?</a:t>
            </a:r>
          </a:p>
          <a:p>
            <a:pPr marL="0" indent="0">
              <a:buNone/>
            </a:pPr>
            <a:endParaRPr lang="en-US" dirty="0"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dirty="0">
                <a:sym typeface="Wingdings" panose="05000000000000000000" pitchFamily="2" charset="2"/>
              </a:rPr>
              <a:t>Supposing he hadn’t </a:t>
            </a:r>
            <a:r>
              <a:rPr lang="en-US" dirty="0" err="1">
                <a:sym typeface="Wingdings" panose="05000000000000000000" pitchFamily="2" charset="2"/>
              </a:rPr>
              <a:t>recognised</a:t>
            </a:r>
            <a:r>
              <a:rPr lang="en-US" dirty="0">
                <a:sym typeface="Wingdings" panose="05000000000000000000" pitchFamily="2" charset="2"/>
              </a:rPr>
              <a:t> us – he might never have spoken to us.</a:t>
            </a:r>
          </a:p>
        </p:txBody>
      </p:sp>
    </p:spTree>
    <p:extLst>
      <p:ext uri="{BB962C8B-B14F-4D97-AF65-F5344CB8AC3E}">
        <p14:creationId xmlns:p14="http://schemas.microsoft.com/office/powerpoint/2010/main" val="2016971327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err="1"/>
              <a:t>Other</a:t>
            </a:r>
            <a:r>
              <a:rPr lang="sl-SI" dirty="0"/>
              <a:t> </a:t>
            </a:r>
            <a:r>
              <a:rPr lang="sl-SI" dirty="0" err="1"/>
              <a:t>expressions</a:t>
            </a:r>
            <a:r>
              <a:rPr lang="sl-SI" dirty="0"/>
              <a:t> like „</a:t>
            </a:r>
            <a:r>
              <a:rPr lang="sl-SI" dirty="0" err="1"/>
              <a:t>if</a:t>
            </a:r>
            <a:r>
              <a:rPr lang="sl-SI" dirty="0"/>
              <a:t>“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GB" b="1" dirty="0"/>
              <a:t>After</a:t>
            </a:r>
            <a:r>
              <a:rPr lang="sl-SI" b="1" dirty="0"/>
              <a:t>  </a:t>
            </a:r>
            <a:r>
              <a:rPr lang="en-GB" b="1" dirty="0"/>
              <a:t> till</a:t>
            </a:r>
            <a:r>
              <a:rPr lang="sl-SI" b="1" dirty="0"/>
              <a:t>  </a:t>
            </a:r>
            <a:r>
              <a:rPr lang="en-GB" b="1" dirty="0"/>
              <a:t> as soon as </a:t>
            </a:r>
            <a:r>
              <a:rPr lang="sl-SI" b="1" dirty="0"/>
              <a:t>   </a:t>
            </a:r>
            <a:r>
              <a:rPr lang="en-GB" b="1" dirty="0"/>
              <a:t>before </a:t>
            </a:r>
            <a:r>
              <a:rPr lang="sl-SI" b="1" dirty="0"/>
              <a:t>   </a:t>
            </a:r>
            <a:r>
              <a:rPr lang="en-GB" b="1" dirty="0"/>
              <a:t>when</a:t>
            </a:r>
            <a:r>
              <a:rPr lang="sl-SI" b="1" dirty="0"/>
              <a:t>   </a:t>
            </a:r>
            <a:r>
              <a:rPr lang="en-GB" b="1" dirty="0"/>
              <a:t> whenever </a:t>
            </a:r>
            <a:endParaRPr lang="sl-SI" b="1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What time is she going to leave? - Why do you want to know ................ she ........................... ? (leave) </a:t>
            </a:r>
          </a:p>
          <a:p>
            <a:pPr marL="0" indent="0">
              <a:buNone/>
            </a:pPr>
            <a:r>
              <a:rPr lang="en-GB" dirty="0"/>
              <a:t>Will you do it before or .............................. you ............................................. this work? (finish) </a:t>
            </a:r>
          </a:p>
          <a:p>
            <a:pPr marL="0" indent="0">
              <a:buNone/>
            </a:pPr>
            <a:r>
              <a:rPr lang="en-GB" dirty="0"/>
              <a:t>I want to get up early tomorrow - ..................... the sun ............................ . (rise) </a:t>
            </a:r>
          </a:p>
          <a:p>
            <a:pPr marL="0" indent="0">
              <a:buNone/>
            </a:pPr>
            <a:r>
              <a:rPr lang="en-GB" dirty="0"/>
              <a:t>Can I call you from time to time? - Of course. Feel free to contact me ............................... you </a:t>
            </a:r>
          </a:p>
          <a:p>
            <a:pPr marL="0" indent="0">
              <a:buNone/>
            </a:pPr>
            <a:r>
              <a:rPr lang="en-GB" dirty="0"/>
              <a:t>...................... it. (need) </a:t>
            </a:r>
            <a:br>
              <a:rPr lang="sl-SI" dirty="0"/>
            </a:br>
            <a:r>
              <a:rPr lang="en-GB" dirty="0"/>
              <a:t>You should water the garden ............................ it ....................... dark. (get) </a:t>
            </a:r>
          </a:p>
          <a:p>
            <a:pPr marL="0" indent="0">
              <a:buNone/>
            </a:pPr>
            <a:r>
              <a:rPr lang="en-GB" dirty="0"/>
              <a:t>I have to wait ..................... the boat ................. (land). </a:t>
            </a:r>
          </a:p>
        </p:txBody>
      </p:sp>
      <p:sp>
        <p:nvSpPr>
          <p:cNvPr id="4" name="Rectangle 3"/>
          <p:cNvSpPr/>
          <p:nvPr/>
        </p:nvSpPr>
        <p:spPr>
          <a:xfrm>
            <a:off x="7556564" y="3082419"/>
            <a:ext cx="66556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l-SI" sz="1200" b="1" dirty="0"/>
              <a:t>WHEN</a:t>
            </a:r>
            <a:endParaRPr lang="en-GB" sz="1200" dirty="0"/>
          </a:p>
        </p:txBody>
      </p:sp>
      <p:sp>
        <p:nvSpPr>
          <p:cNvPr id="5" name="Rectangle 4"/>
          <p:cNvSpPr/>
          <p:nvPr/>
        </p:nvSpPr>
        <p:spPr>
          <a:xfrm>
            <a:off x="9006847" y="3077728"/>
            <a:ext cx="74732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l-SI" sz="1200" b="1" dirty="0"/>
              <a:t>LEAVES</a:t>
            </a:r>
            <a:endParaRPr lang="en-GB" sz="1200" dirty="0"/>
          </a:p>
        </p:txBody>
      </p:sp>
      <p:sp>
        <p:nvSpPr>
          <p:cNvPr id="6" name="Rectangle 5"/>
          <p:cNvSpPr/>
          <p:nvPr/>
        </p:nvSpPr>
        <p:spPr>
          <a:xfrm>
            <a:off x="4121988" y="3472713"/>
            <a:ext cx="66717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l-SI" sz="1200" b="1" dirty="0"/>
              <a:t>AFTER</a:t>
            </a:r>
            <a:endParaRPr lang="en-GB" sz="1200" dirty="0"/>
          </a:p>
        </p:txBody>
      </p:sp>
      <p:sp>
        <p:nvSpPr>
          <p:cNvPr id="7" name="Rectangle 6"/>
          <p:cNvSpPr/>
          <p:nvPr/>
        </p:nvSpPr>
        <p:spPr>
          <a:xfrm>
            <a:off x="6486047" y="3467356"/>
            <a:ext cx="69602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l-SI" sz="1200" b="1" dirty="0"/>
              <a:t>FINISH</a:t>
            </a:r>
            <a:endParaRPr lang="en-GB" sz="1200" dirty="0"/>
          </a:p>
        </p:txBody>
      </p:sp>
      <p:sp>
        <p:nvSpPr>
          <p:cNvPr id="8" name="Rectangle 7"/>
          <p:cNvSpPr/>
          <p:nvPr/>
        </p:nvSpPr>
        <p:spPr>
          <a:xfrm>
            <a:off x="4789158" y="3873046"/>
            <a:ext cx="106311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l-SI" sz="1200" b="1" dirty="0"/>
              <a:t>AS SOON AS</a:t>
            </a:r>
            <a:endParaRPr lang="en-GB" sz="1200" dirty="0"/>
          </a:p>
        </p:txBody>
      </p:sp>
      <p:sp>
        <p:nvSpPr>
          <p:cNvPr id="9" name="Rectangle 8"/>
          <p:cNvSpPr/>
          <p:nvPr/>
        </p:nvSpPr>
        <p:spPr>
          <a:xfrm>
            <a:off x="7182071" y="3878840"/>
            <a:ext cx="582211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l-SI" sz="1200" b="1" dirty="0"/>
              <a:t>RISES</a:t>
            </a:r>
            <a:endParaRPr lang="en-GB" sz="1200" dirty="0"/>
          </a:p>
        </p:txBody>
      </p:sp>
      <p:sp>
        <p:nvSpPr>
          <p:cNvPr id="10" name="Rectangle 9"/>
          <p:cNvSpPr/>
          <p:nvPr/>
        </p:nvSpPr>
        <p:spPr>
          <a:xfrm>
            <a:off x="8477696" y="4306709"/>
            <a:ext cx="105830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l-SI" sz="1200" b="1" dirty="0"/>
              <a:t>WHENEVER</a:t>
            </a:r>
            <a:endParaRPr lang="en-GB" sz="1200" dirty="0"/>
          </a:p>
        </p:txBody>
      </p:sp>
      <p:sp>
        <p:nvSpPr>
          <p:cNvPr id="11" name="Rectangle 10"/>
          <p:cNvSpPr/>
          <p:nvPr/>
        </p:nvSpPr>
        <p:spPr>
          <a:xfrm>
            <a:off x="1512603" y="4750420"/>
            <a:ext cx="59984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l-SI" sz="1200" b="1" dirty="0"/>
              <a:t>NEED</a:t>
            </a:r>
            <a:endParaRPr lang="en-GB" sz="1200" dirty="0"/>
          </a:p>
        </p:txBody>
      </p:sp>
      <p:sp>
        <p:nvSpPr>
          <p:cNvPr id="12" name="Rectangle 11"/>
          <p:cNvSpPr/>
          <p:nvPr/>
        </p:nvSpPr>
        <p:spPr>
          <a:xfrm>
            <a:off x="4657247" y="5059758"/>
            <a:ext cx="78899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l-SI" sz="1200" b="1" dirty="0"/>
              <a:t>BEFORE</a:t>
            </a:r>
            <a:endParaRPr lang="en-GB" sz="1200" dirty="0"/>
          </a:p>
        </p:txBody>
      </p:sp>
      <p:sp>
        <p:nvSpPr>
          <p:cNvPr id="13" name="Rectangle 12"/>
          <p:cNvSpPr/>
          <p:nvPr/>
        </p:nvSpPr>
        <p:spPr>
          <a:xfrm>
            <a:off x="6340839" y="5059757"/>
            <a:ext cx="54854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l-SI" sz="1200" b="1" dirty="0"/>
              <a:t>GETS</a:t>
            </a:r>
            <a:endParaRPr lang="en-GB" sz="1200" dirty="0"/>
          </a:p>
        </p:txBody>
      </p:sp>
      <p:sp>
        <p:nvSpPr>
          <p:cNvPr id="14" name="Rectangle 13"/>
          <p:cNvSpPr/>
          <p:nvPr/>
        </p:nvSpPr>
        <p:spPr>
          <a:xfrm>
            <a:off x="2995715" y="5475249"/>
            <a:ext cx="49885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l-SI" sz="1200" b="1" dirty="0"/>
              <a:t>TILL</a:t>
            </a:r>
            <a:endParaRPr lang="en-GB" sz="1200" dirty="0"/>
          </a:p>
        </p:txBody>
      </p:sp>
      <p:sp>
        <p:nvSpPr>
          <p:cNvPr id="15" name="Rectangle 14"/>
          <p:cNvSpPr/>
          <p:nvPr/>
        </p:nvSpPr>
        <p:spPr>
          <a:xfrm>
            <a:off x="5051746" y="5475248"/>
            <a:ext cx="69121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l-SI" sz="1200" b="1" dirty="0"/>
              <a:t>LANDS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18256000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err="1"/>
              <a:t>Other</a:t>
            </a:r>
            <a:r>
              <a:rPr lang="sl-SI" dirty="0"/>
              <a:t> </a:t>
            </a:r>
            <a:r>
              <a:rPr lang="sl-SI" dirty="0" err="1"/>
              <a:t>expressions</a:t>
            </a:r>
            <a:r>
              <a:rPr lang="sl-SI" dirty="0"/>
              <a:t> like „</a:t>
            </a:r>
            <a:r>
              <a:rPr lang="sl-SI" dirty="0" err="1"/>
              <a:t>if</a:t>
            </a:r>
            <a:r>
              <a:rPr lang="sl-SI" dirty="0"/>
              <a:t>“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51678" y="1393902"/>
            <a:ext cx="10178322" cy="4905297"/>
          </a:xfrm>
        </p:spPr>
        <p:txBody>
          <a:bodyPr>
            <a:noAutofit/>
          </a:bodyPr>
          <a:lstStyle/>
          <a:p>
            <a:r>
              <a:rPr lang="en-GB" sz="1500" dirty="0"/>
              <a:t>It will not snow. We will not go skiing. </a:t>
            </a:r>
          </a:p>
          <a:p>
            <a:pPr marL="0" indent="0">
              <a:buNone/>
            </a:pPr>
            <a:r>
              <a:rPr lang="en-GB" sz="1500" dirty="0"/>
              <a:t>If it does not snow we will not go skiing. </a:t>
            </a:r>
          </a:p>
          <a:p>
            <a:r>
              <a:rPr lang="en-GB" sz="1500" dirty="0"/>
              <a:t>She won't come. You must tell her. </a:t>
            </a:r>
          </a:p>
          <a:p>
            <a:pPr marL="0" indent="0">
              <a:buNone/>
            </a:pPr>
            <a:r>
              <a:rPr lang="en-GB" sz="1500" dirty="0"/>
              <a:t>She ......................... unless ................................ </a:t>
            </a:r>
          </a:p>
          <a:p>
            <a:r>
              <a:rPr lang="en-GB" sz="1500" dirty="0"/>
              <a:t>Give him a present. He'll be surprised. </a:t>
            </a:r>
          </a:p>
          <a:p>
            <a:pPr marL="0" indent="0">
              <a:buNone/>
            </a:pPr>
            <a:r>
              <a:rPr lang="en-GB" sz="1500" dirty="0"/>
              <a:t>If ........................................................................ </a:t>
            </a:r>
          </a:p>
          <a:p>
            <a:r>
              <a:rPr lang="en-GB" sz="1500" dirty="0"/>
              <a:t>Take it. You won't regret it. </a:t>
            </a:r>
          </a:p>
          <a:p>
            <a:pPr marL="0" indent="0">
              <a:buNone/>
            </a:pPr>
            <a:r>
              <a:rPr lang="en-GB" sz="1500" dirty="0"/>
              <a:t>If ........................................................................ </a:t>
            </a:r>
          </a:p>
          <a:p>
            <a:r>
              <a:rPr lang="en-GB" sz="1500" dirty="0"/>
              <a:t>It will rain. I'll take my umbrella. </a:t>
            </a:r>
          </a:p>
          <a:p>
            <a:pPr marL="0" indent="0">
              <a:buNone/>
            </a:pPr>
            <a:r>
              <a:rPr lang="en-GB" sz="1500" dirty="0"/>
              <a:t>In case ............................................................... </a:t>
            </a:r>
          </a:p>
          <a:p>
            <a:r>
              <a:rPr lang="en-GB" sz="1500" dirty="0"/>
              <a:t>We will miss the plane. We must set off early. </a:t>
            </a:r>
          </a:p>
          <a:p>
            <a:pPr marL="0" indent="0">
              <a:buNone/>
            </a:pPr>
            <a:r>
              <a:rPr lang="en-GB" sz="1500" dirty="0"/>
              <a:t>We will miss the plane if ................................. </a:t>
            </a:r>
          </a:p>
          <a:p>
            <a:r>
              <a:rPr lang="en-GB" sz="1500" dirty="0"/>
              <a:t>You crashed. You drove too fast. </a:t>
            </a:r>
          </a:p>
          <a:p>
            <a:pPr marL="0" indent="0">
              <a:buNone/>
            </a:pPr>
            <a:r>
              <a:rPr lang="en-GB" sz="1500" dirty="0"/>
              <a:t>You wouldn't ..................................................... provided you ..................................................... </a:t>
            </a:r>
          </a:p>
          <a:p>
            <a:r>
              <a:rPr lang="en-GB" sz="1500" dirty="0"/>
              <a:t>He didn't take an aspirin. He had a headache. </a:t>
            </a:r>
          </a:p>
          <a:p>
            <a:pPr marL="0" indent="0">
              <a:buNone/>
            </a:pPr>
            <a:r>
              <a:rPr lang="en-GB" sz="1500" dirty="0"/>
              <a:t>He wouldn't ....................................................... in case he ........................................................... </a:t>
            </a:r>
          </a:p>
        </p:txBody>
      </p:sp>
      <p:sp>
        <p:nvSpPr>
          <p:cNvPr id="4" name="Rectangle 3"/>
          <p:cNvSpPr/>
          <p:nvPr/>
        </p:nvSpPr>
        <p:spPr>
          <a:xfrm>
            <a:off x="1601812" y="2368743"/>
            <a:ext cx="118974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l-SI" sz="1200" b="1" dirty="0"/>
              <a:t>WON‘T COME</a:t>
            </a:r>
            <a:endParaRPr lang="en-GB" sz="1200" dirty="0"/>
          </a:p>
        </p:txBody>
      </p:sp>
      <p:sp>
        <p:nvSpPr>
          <p:cNvPr id="5" name="Rectangle 4"/>
          <p:cNvSpPr/>
          <p:nvPr/>
        </p:nvSpPr>
        <p:spPr>
          <a:xfrm>
            <a:off x="3263344" y="2368742"/>
            <a:ext cx="12538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l-SI" sz="1200" b="1" dirty="0"/>
              <a:t>YOU TELL HER</a:t>
            </a:r>
            <a:endParaRPr lang="en-GB" sz="1200" dirty="0"/>
          </a:p>
        </p:txBody>
      </p:sp>
      <p:sp>
        <p:nvSpPr>
          <p:cNvPr id="6" name="Rectangle 5"/>
          <p:cNvSpPr/>
          <p:nvPr/>
        </p:nvSpPr>
        <p:spPr>
          <a:xfrm>
            <a:off x="1434544" y="3023770"/>
            <a:ext cx="3801041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l-SI" sz="1200" b="1" dirty="0"/>
              <a:t>YOU GIVE HIM A PRESENT, HE‘LL BE SURPRISED.</a:t>
            </a:r>
            <a:endParaRPr lang="en-GB" sz="1200" dirty="0"/>
          </a:p>
        </p:txBody>
      </p:sp>
      <p:sp>
        <p:nvSpPr>
          <p:cNvPr id="7" name="Rectangle 6"/>
          <p:cNvSpPr/>
          <p:nvPr/>
        </p:nvSpPr>
        <p:spPr>
          <a:xfrm>
            <a:off x="1485880" y="3729458"/>
            <a:ext cx="296427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l-SI" sz="1200" b="1" dirty="0"/>
              <a:t>YOU TAKE IT, YOU WON‘T REGRET IT.</a:t>
            </a:r>
            <a:endParaRPr lang="en-GB" sz="1200" dirty="0"/>
          </a:p>
        </p:txBody>
      </p:sp>
      <p:sp>
        <p:nvSpPr>
          <p:cNvPr id="8" name="Rectangle 7"/>
          <p:cNvSpPr/>
          <p:nvPr/>
        </p:nvSpPr>
        <p:spPr>
          <a:xfrm>
            <a:off x="1863101" y="4435146"/>
            <a:ext cx="282481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l-SI" sz="1200" b="1" dirty="0"/>
              <a:t>IT RAINS, I‘LL TAKE MY UMBRELLA.</a:t>
            </a:r>
            <a:endParaRPr lang="en-GB" sz="1200" dirty="0"/>
          </a:p>
        </p:txBody>
      </p:sp>
      <p:sp>
        <p:nvSpPr>
          <p:cNvPr id="9" name="Rectangle 8"/>
          <p:cNvSpPr/>
          <p:nvPr/>
        </p:nvSpPr>
        <p:spPr>
          <a:xfrm>
            <a:off x="3335064" y="5140834"/>
            <a:ext cx="216918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l-SI" sz="1200" b="1" dirty="0"/>
              <a:t>WE DON‘T SET OFF EARLY.</a:t>
            </a:r>
            <a:endParaRPr lang="en-GB" sz="1200" dirty="0"/>
          </a:p>
        </p:txBody>
      </p:sp>
      <p:sp>
        <p:nvSpPr>
          <p:cNvPr id="10" name="Rectangle 9"/>
          <p:cNvSpPr/>
          <p:nvPr/>
        </p:nvSpPr>
        <p:spPr>
          <a:xfrm>
            <a:off x="2791561" y="5773558"/>
            <a:ext cx="136608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l-SI" sz="1200" b="1" dirty="0"/>
              <a:t>HAVE CRASHED</a:t>
            </a:r>
            <a:endParaRPr lang="en-GB" sz="1200" dirty="0"/>
          </a:p>
        </p:txBody>
      </p:sp>
      <p:sp>
        <p:nvSpPr>
          <p:cNvPr id="11" name="Rectangle 10"/>
          <p:cNvSpPr/>
          <p:nvPr/>
        </p:nvSpPr>
        <p:spPr>
          <a:xfrm>
            <a:off x="5917334" y="5773557"/>
            <a:ext cx="229902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l-SI" sz="1200" b="1" dirty="0"/>
              <a:t>HAD DRIVEN MORE SLOWLY</a:t>
            </a:r>
            <a:endParaRPr lang="en-GB" sz="1200" dirty="0"/>
          </a:p>
        </p:txBody>
      </p:sp>
      <p:sp>
        <p:nvSpPr>
          <p:cNvPr id="12" name="Rectangle 11"/>
          <p:cNvSpPr/>
          <p:nvPr/>
        </p:nvSpPr>
        <p:spPr>
          <a:xfrm>
            <a:off x="2457976" y="6427194"/>
            <a:ext cx="204414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l-SI" sz="1200" b="1" dirty="0"/>
              <a:t>HAVE HAD A HEADACHE</a:t>
            </a:r>
            <a:endParaRPr lang="en-GB" sz="1200" dirty="0"/>
          </a:p>
        </p:txBody>
      </p:sp>
      <p:sp>
        <p:nvSpPr>
          <p:cNvPr id="13" name="Rectangle 12"/>
          <p:cNvSpPr/>
          <p:nvPr/>
        </p:nvSpPr>
        <p:spPr>
          <a:xfrm>
            <a:off x="5652336" y="6427194"/>
            <a:ext cx="2066591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l-SI" sz="1200" b="1" dirty="0"/>
              <a:t>HAD TAKEN AN ASPIRIN.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3798382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IF CLAUSES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51678" y="1393902"/>
            <a:ext cx="10178322" cy="4905297"/>
          </a:xfrm>
        </p:spPr>
        <p:txBody>
          <a:bodyPr>
            <a:normAutofit lnSpcReduction="10000"/>
          </a:bodyPr>
          <a:lstStyle/>
          <a:p>
            <a:r>
              <a:rPr lang="en-US" dirty="0" err="1"/>
              <a:t>Pogojnike</a:t>
            </a:r>
            <a:r>
              <a:rPr lang="en-US" dirty="0"/>
              <a:t> </a:t>
            </a:r>
            <a:r>
              <a:rPr lang="en-US" dirty="0" err="1"/>
              <a:t>ali</a:t>
            </a:r>
            <a:r>
              <a:rPr lang="en-US" dirty="0"/>
              <a:t> if clauses/conditionals </a:t>
            </a:r>
            <a:r>
              <a:rPr lang="en-US" dirty="0" err="1"/>
              <a:t>uporabljamo</a:t>
            </a:r>
            <a:r>
              <a:rPr lang="en-US" dirty="0"/>
              <a:t> </a:t>
            </a:r>
            <a:r>
              <a:rPr lang="en-US" dirty="0" err="1"/>
              <a:t>takrat</a:t>
            </a:r>
            <a:r>
              <a:rPr lang="en-US" dirty="0"/>
              <a:t>, ko </a:t>
            </a:r>
            <a:r>
              <a:rPr lang="en-US" dirty="0" err="1"/>
              <a:t>govorimo</a:t>
            </a:r>
            <a:r>
              <a:rPr lang="en-US" dirty="0"/>
              <a:t> o </a:t>
            </a:r>
            <a:r>
              <a:rPr lang="en-US" dirty="0" err="1"/>
              <a:t>namišljenih</a:t>
            </a:r>
            <a:r>
              <a:rPr lang="en-US" dirty="0"/>
              <a:t> </a:t>
            </a:r>
            <a:r>
              <a:rPr lang="en-US" dirty="0" err="1"/>
              <a:t>ali</a:t>
            </a:r>
            <a:r>
              <a:rPr lang="en-US" dirty="0"/>
              <a:t> </a:t>
            </a:r>
            <a:r>
              <a:rPr lang="en-US" dirty="0" err="1"/>
              <a:t>možnih</a:t>
            </a:r>
            <a:r>
              <a:rPr lang="en-US" dirty="0"/>
              <a:t> </a:t>
            </a:r>
            <a:r>
              <a:rPr lang="en-US" dirty="0" err="1"/>
              <a:t>situacijah</a:t>
            </a:r>
            <a:r>
              <a:rPr lang="en-US" dirty="0"/>
              <a:t> . </a:t>
            </a:r>
          </a:p>
          <a:p>
            <a:r>
              <a:rPr lang="en-US" dirty="0"/>
              <a:t>S </a:t>
            </a:r>
            <a:r>
              <a:rPr lang="en-US" dirty="0" err="1"/>
              <a:t>pogojniki</a:t>
            </a:r>
            <a:r>
              <a:rPr lang="en-US" dirty="0"/>
              <a:t> </a:t>
            </a:r>
            <a:r>
              <a:rPr lang="en-US" dirty="0" err="1"/>
              <a:t>izražamo</a:t>
            </a:r>
            <a:r>
              <a:rPr lang="en-US" dirty="0"/>
              <a:t> </a:t>
            </a:r>
            <a:r>
              <a:rPr lang="en-US" dirty="0" err="1"/>
              <a:t>določene</a:t>
            </a:r>
            <a:r>
              <a:rPr lang="en-US" dirty="0"/>
              <a:t> </a:t>
            </a:r>
            <a:r>
              <a:rPr lang="en-US" dirty="0" err="1"/>
              <a:t>pogoje</a:t>
            </a:r>
            <a:r>
              <a:rPr lang="en-US" dirty="0"/>
              <a:t>, </a:t>
            </a:r>
            <a:r>
              <a:rPr lang="en-US" dirty="0" err="1"/>
              <a:t>situacije</a:t>
            </a:r>
            <a:r>
              <a:rPr lang="en-US" dirty="0"/>
              <a:t> </a:t>
            </a:r>
            <a:r>
              <a:rPr lang="en-US" dirty="0" err="1"/>
              <a:t>ali</a:t>
            </a:r>
            <a:r>
              <a:rPr lang="en-US" dirty="0"/>
              <a:t> </a:t>
            </a:r>
            <a:r>
              <a:rPr lang="en-US" dirty="0" err="1"/>
              <a:t>okoliščine</a:t>
            </a:r>
            <a:r>
              <a:rPr lang="en-US" dirty="0"/>
              <a:t>, </a:t>
            </a:r>
            <a:r>
              <a:rPr lang="en-US" dirty="0" err="1"/>
              <a:t>ki</a:t>
            </a:r>
            <a:r>
              <a:rPr lang="en-US" dirty="0"/>
              <a:t> se </a:t>
            </a:r>
            <a:r>
              <a:rPr lang="en-US" dirty="0" err="1"/>
              <a:t>morajo</a:t>
            </a:r>
            <a:r>
              <a:rPr lang="en-US" dirty="0"/>
              <a:t> (</a:t>
            </a:r>
            <a:r>
              <a:rPr lang="en-US" dirty="0" err="1"/>
              <a:t>ali</a:t>
            </a:r>
            <a:r>
              <a:rPr lang="en-US" dirty="0"/>
              <a:t> ne </a:t>
            </a:r>
            <a:r>
              <a:rPr lang="en-US" dirty="0" err="1"/>
              <a:t>smejo</a:t>
            </a:r>
            <a:r>
              <a:rPr lang="en-US" dirty="0"/>
              <a:t>) </a:t>
            </a:r>
            <a:r>
              <a:rPr lang="en-US" dirty="0" err="1"/>
              <a:t>zgoditi</a:t>
            </a:r>
            <a:r>
              <a:rPr lang="en-US" dirty="0"/>
              <a:t>, da se </a:t>
            </a:r>
            <a:r>
              <a:rPr lang="en-US" dirty="0" err="1"/>
              <a:t>uresniči</a:t>
            </a:r>
            <a:r>
              <a:rPr lang="en-US" dirty="0"/>
              <a:t> </a:t>
            </a:r>
            <a:r>
              <a:rPr lang="en-US" dirty="0" err="1"/>
              <a:t>nek</a:t>
            </a:r>
            <a:r>
              <a:rPr lang="en-US" dirty="0"/>
              <a:t> </a:t>
            </a:r>
            <a:r>
              <a:rPr lang="en-US" dirty="0" err="1"/>
              <a:t>rezultat</a:t>
            </a:r>
            <a:r>
              <a:rPr lang="en-US" dirty="0"/>
              <a:t>.</a:t>
            </a:r>
          </a:p>
          <a:p>
            <a:r>
              <a:rPr lang="en-US" dirty="0" err="1"/>
              <a:t>Odvisni</a:t>
            </a:r>
            <a:r>
              <a:rPr lang="en-US" dirty="0"/>
              <a:t> </a:t>
            </a:r>
            <a:r>
              <a:rPr lang="en-US" dirty="0" err="1"/>
              <a:t>stavek</a:t>
            </a:r>
            <a:r>
              <a:rPr lang="en-US" dirty="0"/>
              <a:t> (</a:t>
            </a:r>
            <a:r>
              <a:rPr lang="en-US" dirty="0" err="1"/>
              <a:t>tisti</a:t>
            </a:r>
            <a:r>
              <a:rPr lang="en-US" dirty="0"/>
              <a:t>, v </a:t>
            </a:r>
            <a:r>
              <a:rPr lang="en-US" dirty="0" err="1"/>
              <a:t>katerem</a:t>
            </a:r>
            <a:r>
              <a:rPr lang="en-US" dirty="0"/>
              <a:t> </a:t>
            </a:r>
            <a:r>
              <a:rPr lang="en-US" dirty="0" err="1"/>
              <a:t>nastopa</a:t>
            </a:r>
            <a:r>
              <a:rPr lang="en-US" dirty="0"/>
              <a:t> IF) </a:t>
            </a:r>
            <a:r>
              <a:rPr lang="en-US" dirty="0" err="1"/>
              <a:t>izraža</a:t>
            </a:r>
            <a:r>
              <a:rPr lang="en-US" dirty="0"/>
              <a:t> </a:t>
            </a:r>
            <a:r>
              <a:rPr lang="en-US" dirty="0" err="1"/>
              <a:t>pogoj</a:t>
            </a:r>
            <a:r>
              <a:rPr lang="en-US" dirty="0"/>
              <a:t>, </a:t>
            </a:r>
            <a:r>
              <a:rPr lang="en-US" dirty="0" err="1"/>
              <a:t>glavni</a:t>
            </a:r>
            <a:r>
              <a:rPr lang="en-US" dirty="0"/>
              <a:t> </a:t>
            </a:r>
            <a:r>
              <a:rPr lang="en-US" dirty="0" err="1"/>
              <a:t>stavek</a:t>
            </a:r>
            <a:r>
              <a:rPr lang="en-US" dirty="0"/>
              <a:t> pa </a:t>
            </a:r>
            <a:r>
              <a:rPr lang="en-US" dirty="0" err="1"/>
              <a:t>posledico</a:t>
            </a:r>
            <a:r>
              <a:rPr lang="en-US" dirty="0"/>
              <a:t> oz. </a:t>
            </a:r>
            <a:r>
              <a:rPr lang="en-US" dirty="0" err="1"/>
              <a:t>rezultat</a:t>
            </a:r>
            <a:r>
              <a:rPr lang="en-US" dirty="0"/>
              <a:t>.</a:t>
            </a:r>
            <a:endParaRPr lang="en-GB" dirty="0"/>
          </a:p>
          <a:p>
            <a:r>
              <a:rPr lang="en-US" dirty="0"/>
              <a:t>P</a:t>
            </a:r>
            <a:r>
              <a:rPr lang="en-GB" dirty="0" err="1"/>
              <a:t>ri</a:t>
            </a:r>
            <a:r>
              <a:rPr lang="en-GB" dirty="0"/>
              <a:t> </a:t>
            </a:r>
            <a:r>
              <a:rPr lang="en-GB" dirty="0" err="1"/>
              <a:t>pogojnikih</a:t>
            </a:r>
            <a:r>
              <a:rPr lang="en-GB" dirty="0"/>
              <a:t> </a:t>
            </a:r>
            <a:r>
              <a:rPr lang="en-GB" dirty="0" err="1"/>
              <a:t>ni</a:t>
            </a:r>
            <a:r>
              <a:rPr lang="en-GB" dirty="0"/>
              <a:t> </a:t>
            </a:r>
            <a:r>
              <a:rPr lang="en-GB" dirty="0" err="1"/>
              <a:t>pomembno</a:t>
            </a:r>
            <a:r>
              <a:rPr lang="en-GB" dirty="0"/>
              <a:t>, s </a:t>
            </a:r>
            <a:r>
              <a:rPr lang="en-GB" dirty="0" err="1"/>
              <a:t>katerim</a:t>
            </a:r>
            <a:r>
              <a:rPr lang="en-GB" dirty="0"/>
              <a:t> </a:t>
            </a:r>
            <a:r>
              <a:rPr lang="en-GB" dirty="0" err="1"/>
              <a:t>delom</a:t>
            </a:r>
            <a:r>
              <a:rPr lang="en-GB" dirty="0"/>
              <a:t> </a:t>
            </a:r>
            <a:r>
              <a:rPr lang="en-GB" dirty="0" err="1"/>
              <a:t>povedi</a:t>
            </a:r>
            <a:r>
              <a:rPr lang="en-GB" dirty="0"/>
              <a:t> </a:t>
            </a:r>
            <a:r>
              <a:rPr lang="en-GB" dirty="0" err="1"/>
              <a:t>začnemo</a:t>
            </a:r>
            <a:r>
              <a:rPr lang="en-GB" dirty="0"/>
              <a:t>, </a:t>
            </a:r>
            <a:r>
              <a:rPr lang="en-GB" dirty="0" err="1"/>
              <a:t>AMPAK</a:t>
            </a:r>
            <a:r>
              <a:rPr lang="en-GB" dirty="0"/>
              <a:t> </a:t>
            </a:r>
            <a:r>
              <a:rPr lang="en-GB" dirty="0" err="1"/>
              <a:t>če</a:t>
            </a:r>
            <a:r>
              <a:rPr lang="en-GB" dirty="0"/>
              <a:t> </a:t>
            </a:r>
            <a:r>
              <a:rPr lang="en-GB" dirty="0" err="1"/>
              <a:t>začnemo</a:t>
            </a:r>
            <a:r>
              <a:rPr lang="en-GB" dirty="0"/>
              <a:t> z </a:t>
            </a:r>
            <a:r>
              <a:rPr lang="en-GB" dirty="0" err="1"/>
              <a:t>odvisnikom</a:t>
            </a:r>
            <a:r>
              <a:rPr lang="en-GB" dirty="0"/>
              <a:t>, </a:t>
            </a:r>
            <a:r>
              <a:rPr lang="en-GB" dirty="0" err="1"/>
              <a:t>ga</a:t>
            </a:r>
            <a:r>
              <a:rPr lang="en-GB" dirty="0"/>
              <a:t> </a:t>
            </a:r>
            <a:r>
              <a:rPr lang="en-GB" dirty="0" err="1"/>
              <a:t>moramo</a:t>
            </a:r>
            <a:r>
              <a:rPr lang="en-GB" dirty="0"/>
              <a:t> od </a:t>
            </a:r>
            <a:r>
              <a:rPr lang="en-GB" dirty="0" err="1"/>
              <a:t>preostalega</a:t>
            </a:r>
            <a:r>
              <a:rPr lang="en-GB" dirty="0"/>
              <a:t> </a:t>
            </a:r>
            <a:r>
              <a:rPr lang="en-GB" dirty="0" err="1"/>
              <a:t>dela</a:t>
            </a:r>
            <a:r>
              <a:rPr lang="en-GB" dirty="0"/>
              <a:t> </a:t>
            </a:r>
            <a:r>
              <a:rPr lang="en-GB" dirty="0" err="1"/>
              <a:t>povedi</a:t>
            </a:r>
            <a:r>
              <a:rPr lang="en-GB" dirty="0"/>
              <a:t> </a:t>
            </a:r>
            <a:r>
              <a:rPr lang="en-GB" dirty="0" err="1"/>
              <a:t>ločiti</a:t>
            </a:r>
            <a:r>
              <a:rPr lang="en-GB" dirty="0"/>
              <a:t> z </a:t>
            </a:r>
            <a:r>
              <a:rPr lang="en-GB" dirty="0" err="1"/>
              <a:t>vejico</a:t>
            </a:r>
            <a:br>
              <a:rPr lang="en-GB" dirty="0"/>
            </a:br>
            <a:r>
              <a:rPr lang="en-GB" dirty="0"/>
              <a:t>I will be very happy if he shows up.</a:t>
            </a:r>
            <a:br>
              <a:rPr lang="en-GB" dirty="0"/>
            </a:br>
            <a:r>
              <a:rPr lang="en-GB" dirty="0"/>
              <a:t>If he shows up, I will be very happy.</a:t>
            </a:r>
          </a:p>
          <a:p>
            <a:r>
              <a:rPr lang="en-US" dirty="0" err="1"/>
              <a:t>Pri</a:t>
            </a:r>
            <a:r>
              <a:rPr lang="en-US" dirty="0"/>
              <a:t> </a:t>
            </a:r>
            <a:r>
              <a:rPr lang="en-US" dirty="0" err="1"/>
              <a:t>pogojnikih</a:t>
            </a:r>
            <a:r>
              <a:rPr lang="en-US" dirty="0"/>
              <a:t> </a:t>
            </a:r>
            <a:r>
              <a:rPr lang="en-US" dirty="0" err="1"/>
              <a:t>načeloma</a:t>
            </a:r>
            <a:r>
              <a:rPr lang="en-US" dirty="0"/>
              <a:t> </a:t>
            </a:r>
            <a:r>
              <a:rPr lang="en-US" dirty="0" err="1"/>
              <a:t>uporabljamo</a:t>
            </a:r>
            <a:r>
              <a:rPr lang="en-US" dirty="0"/>
              <a:t> </a:t>
            </a:r>
            <a:r>
              <a:rPr lang="en-US" dirty="0" err="1"/>
              <a:t>veznika</a:t>
            </a:r>
            <a:r>
              <a:rPr lang="en-US" dirty="0"/>
              <a:t> IF in UNLESS, s </a:t>
            </a:r>
            <a:r>
              <a:rPr lang="en-US" dirty="0" err="1"/>
              <a:t>tem</a:t>
            </a:r>
            <a:r>
              <a:rPr lang="en-US" dirty="0"/>
              <a:t> da </a:t>
            </a:r>
            <a:r>
              <a:rPr lang="en-US" dirty="0" err="1"/>
              <a:t>dela</a:t>
            </a:r>
            <a:r>
              <a:rPr lang="en-US" dirty="0"/>
              <a:t> </a:t>
            </a:r>
            <a:r>
              <a:rPr lang="en-US" dirty="0" err="1"/>
              <a:t>povedi</a:t>
            </a:r>
            <a:r>
              <a:rPr lang="en-US" dirty="0"/>
              <a:t>, v </a:t>
            </a:r>
            <a:r>
              <a:rPr lang="en-US" dirty="0" err="1"/>
              <a:t>kateri</a:t>
            </a:r>
            <a:r>
              <a:rPr lang="en-US" dirty="0"/>
              <a:t> je </a:t>
            </a:r>
            <a:r>
              <a:rPr lang="en-US" dirty="0" err="1"/>
              <a:t>veznik</a:t>
            </a:r>
            <a:r>
              <a:rPr lang="en-US" dirty="0"/>
              <a:t> unless ne </a:t>
            </a:r>
            <a:r>
              <a:rPr lang="en-US" dirty="0" err="1"/>
              <a:t>smemo</a:t>
            </a:r>
            <a:r>
              <a:rPr lang="en-US" dirty="0"/>
              <a:t> </a:t>
            </a:r>
            <a:r>
              <a:rPr lang="en-US" dirty="0" err="1"/>
              <a:t>zanikati</a:t>
            </a:r>
            <a:br>
              <a:rPr lang="en-US" dirty="0"/>
            </a:br>
            <a:r>
              <a:rPr lang="en-US" dirty="0"/>
              <a:t>I will be sad unless he shows up.</a:t>
            </a:r>
            <a:br>
              <a:rPr lang="en-US" dirty="0"/>
            </a:br>
            <a:r>
              <a:rPr lang="en-US" dirty="0">
                <a:solidFill>
                  <a:srgbClr val="FF0000"/>
                </a:solidFill>
              </a:rPr>
              <a:t>I will be sad unless he doesn’t show up.</a:t>
            </a:r>
          </a:p>
        </p:txBody>
      </p:sp>
    </p:spTree>
    <p:extLst>
      <p:ext uri="{BB962C8B-B14F-4D97-AF65-F5344CB8AC3E}">
        <p14:creationId xmlns:p14="http://schemas.microsoft.com/office/powerpoint/2010/main" val="20299930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IF CLAUSES</a:t>
            </a:r>
            <a:r>
              <a:rPr lang="sl-SI" dirty="0"/>
              <a:t> - TYPES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51678" y="1393902"/>
            <a:ext cx="10178322" cy="490529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/>
              <a:t>Glede na čas, ki ga izražajo in resničnost/neresničnost oz. verjetnost nekega dogodka, jih razvrstimo v sledeče tipe:</a:t>
            </a:r>
          </a:p>
          <a:p>
            <a:endParaRPr lang="sl-SI"/>
          </a:p>
          <a:p>
            <a:r>
              <a:rPr lang="sl-SI"/>
              <a:t>Type </a:t>
            </a:r>
            <a:r>
              <a:rPr lang="sl-SI" dirty="0"/>
              <a:t>0</a:t>
            </a:r>
          </a:p>
          <a:p>
            <a:r>
              <a:rPr lang="sl-SI" dirty="0" err="1"/>
              <a:t>Type</a:t>
            </a:r>
            <a:r>
              <a:rPr lang="sl-SI" dirty="0"/>
              <a:t> 1</a:t>
            </a:r>
          </a:p>
          <a:p>
            <a:r>
              <a:rPr lang="sl-SI" dirty="0" err="1"/>
              <a:t>Type</a:t>
            </a:r>
            <a:r>
              <a:rPr lang="sl-SI" dirty="0"/>
              <a:t> 2</a:t>
            </a:r>
          </a:p>
          <a:p>
            <a:r>
              <a:rPr lang="sl-SI" dirty="0" err="1"/>
              <a:t>Type</a:t>
            </a:r>
            <a:r>
              <a:rPr lang="sl-SI" dirty="0"/>
              <a:t> 3</a:t>
            </a:r>
          </a:p>
          <a:p>
            <a:r>
              <a:rPr lang="sl-SI" dirty="0" err="1"/>
              <a:t>Mixed</a:t>
            </a:r>
            <a:r>
              <a:rPr lang="sl-SI" dirty="0"/>
              <a:t> </a:t>
            </a:r>
            <a:r>
              <a:rPr lang="sl-SI" dirty="0" err="1"/>
              <a:t>type</a:t>
            </a:r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352850700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IF CLAUSES</a:t>
            </a:r>
            <a:r>
              <a:rPr lang="sl-SI" dirty="0"/>
              <a:t> – TYPE 0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51678" y="1393902"/>
            <a:ext cx="10178322" cy="4905297"/>
          </a:xfrm>
        </p:spPr>
        <p:txBody>
          <a:bodyPr>
            <a:normAutofit fontScale="92500" lnSpcReduction="20000"/>
          </a:bodyPr>
          <a:lstStyle/>
          <a:p>
            <a:pPr marL="0" lvl="0" indent="0">
              <a:buNone/>
            </a:pPr>
            <a:r>
              <a:rPr lang="sl-SI" dirty="0"/>
              <a:t>FORM</a:t>
            </a:r>
          </a:p>
          <a:p>
            <a:r>
              <a:rPr lang="sl-SI" dirty="0"/>
              <a:t>IF + </a:t>
            </a:r>
            <a:r>
              <a:rPr lang="sl-SI" dirty="0" err="1"/>
              <a:t>present</a:t>
            </a:r>
            <a:r>
              <a:rPr lang="sl-SI" dirty="0"/>
              <a:t> </a:t>
            </a:r>
            <a:r>
              <a:rPr lang="sl-SI" dirty="0" err="1"/>
              <a:t>simple</a:t>
            </a:r>
            <a:r>
              <a:rPr lang="sl-SI" dirty="0"/>
              <a:t>, </a:t>
            </a:r>
            <a:r>
              <a:rPr lang="sl-SI" dirty="0" err="1"/>
              <a:t>present</a:t>
            </a:r>
            <a:r>
              <a:rPr lang="sl-SI" dirty="0"/>
              <a:t> </a:t>
            </a:r>
            <a:r>
              <a:rPr lang="sl-SI" dirty="0" err="1"/>
              <a:t>simple</a:t>
            </a:r>
            <a:endParaRPr lang="sl-SI" dirty="0"/>
          </a:p>
          <a:p>
            <a:pPr marL="0" indent="0">
              <a:buNone/>
            </a:pPr>
            <a:endParaRPr lang="sl-SI" dirty="0"/>
          </a:p>
          <a:p>
            <a:pPr marL="0" indent="0">
              <a:buNone/>
            </a:pPr>
            <a:r>
              <a:rPr lang="sl-SI" dirty="0"/>
              <a:t>USE</a:t>
            </a:r>
          </a:p>
          <a:p>
            <a:r>
              <a:rPr lang="sl-SI" dirty="0"/>
              <a:t>Ko govorimo o dejstvih in splošnih resnicah ali dajemo nasvete</a:t>
            </a:r>
          </a:p>
          <a:p>
            <a:r>
              <a:rPr lang="sl-SI" dirty="0"/>
              <a:t>Rezultat pogojnika je vedno glavni stavek (ni druge opcije)</a:t>
            </a:r>
          </a:p>
          <a:p>
            <a:pPr lvl="0"/>
            <a:r>
              <a:rPr lang="sl-SI" dirty="0"/>
              <a:t>IF v tem pogojniku je lahko vedno zamenjan z „WHEN“, brez da bi se pomen spremenil</a:t>
            </a:r>
          </a:p>
          <a:p>
            <a:pPr marL="0" lvl="0" indent="0">
              <a:buNone/>
            </a:pPr>
            <a:br>
              <a:rPr lang="sl-SI" dirty="0"/>
            </a:br>
            <a:r>
              <a:rPr lang="sl-SI" dirty="0" err="1"/>
              <a:t>If</a:t>
            </a:r>
            <a:r>
              <a:rPr lang="sl-SI" dirty="0"/>
              <a:t> </a:t>
            </a:r>
            <a:r>
              <a:rPr lang="sl-SI" dirty="0" err="1"/>
              <a:t>water</a:t>
            </a:r>
            <a:r>
              <a:rPr lang="sl-SI" dirty="0"/>
              <a:t> </a:t>
            </a:r>
            <a:r>
              <a:rPr lang="sl-SI" b="1" dirty="0" err="1"/>
              <a:t>reaches</a:t>
            </a:r>
            <a:r>
              <a:rPr lang="sl-SI" dirty="0"/>
              <a:t> 100 </a:t>
            </a:r>
            <a:r>
              <a:rPr lang="sl-SI" dirty="0" err="1"/>
              <a:t>degrees</a:t>
            </a:r>
            <a:r>
              <a:rPr lang="sl-SI" dirty="0"/>
              <a:t>, it </a:t>
            </a:r>
            <a:r>
              <a:rPr lang="sl-SI" b="1" dirty="0" err="1"/>
              <a:t>boils</a:t>
            </a:r>
            <a:r>
              <a:rPr lang="sl-SI" dirty="0"/>
              <a:t>. </a:t>
            </a:r>
            <a:br>
              <a:rPr lang="sl-SI" dirty="0"/>
            </a:br>
            <a:r>
              <a:rPr lang="sl-SI" dirty="0" err="1"/>
              <a:t>If</a:t>
            </a:r>
            <a:r>
              <a:rPr lang="sl-SI" dirty="0"/>
              <a:t> I </a:t>
            </a:r>
            <a:r>
              <a:rPr lang="sl-SI" b="1" dirty="0" err="1"/>
              <a:t>eat</a:t>
            </a:r>
            <a:r>
              <a:rPr lang="sl-SI" dirty="0"/>
              <a:t> </a:t>
            </a:r>
            <a:r>
              <a:rPr lang="sl-SI" dirty="0" err="1"/>
              <a:t>peanuts</a:t>
            </a:r>
            <a:r>
              <a:rPr lang="sl-SI" dirty="0"/>
              <a:t>, I </a:t>
            </a:r>
            <a:r>
              <a:rPr lang="sl-SI" b="1" dirty="0" err="1"/>
              <a:t>am</a:t>
            </a:r>
            <a:r>
              <a:rPr lang="sl-SI" dirty="0"/>
              <a:t> </a:t>
            </a:r>
            <a:r>
              <a:rPr lang="sl-SI" dirty="0" err="1"/>
              <a:t>sick</a:t>
            </a:r>
            <a:r>
              <a:rPr lang="sl-SI" dirty="0"/>
              <a:t>. </a:t>
            </a:r>
            <a:br>
              <a:rPr lang="sl-SI" dirty="0"/>
            </a:br>
            <a:r>
              <a:rPr lang="sl-SI" dirty="0" err="1"/>
              <a:t>If</a:t>
            </a:r>
            <a:r>
              <a:rPr lang="sl-SI" dirty="0"/>
              <a:t> </a:t>
            </a:r>
            <a:r>
              <a:rPr lang="sl-SI" dirty="0" err="1"/>
              <a:t>people</a:t>
            </a:r>
            <a:r>
              <a:rPr lang="sl-SI" dirty="0"/>
              <a:t> </a:t>
            </a:r>
            <a:r>
              <a:rPr lang="sl-SI" b="1" dirty="0" err="1"/>
              <a:t>eat</a:t>
            </a:r>
            <a:r>
              <a:rPr lang="sl-SI" dirty="0"/>
              <a:t> </a:t>
            </a:r>
            <a:r>
              <a:rPr lang="sl-SI" dirty="0" err="1"/>
              <a:t>too</a:t>
            </a:r>
            <a:r>
              <a:rPr lang="sl-SI" dirty="0"/>
              <a:t> </a:t>
            </a:r>
            <a:r>
              <a:rPr lang="sl-SI" dirty="0" err="1"/>
              <a:t>much</a:t>
            </a:r>
            <a:r>
              <a:rPr lang="sl-SI" dirty="0"/>
              <a:t>, </a:t>
            </a:r>
            <a:r>
              <a:rPr lang="sl-SI" dirty="0" err="1"/>
              <a:t>they</a:t>
            </a:r>
            <a:r>
              <a:rPr lang="sl-SI" dirty="0"/>
              <a:t> </a:t>
            </a:r>
            <a:r>
              <a:rPr lang="sl-SI" b="1" dirty="0" err="1"/>
              <a:t>get</a:t>
            </a:r>
            <a:r>
              <a:rPr lang="sl-SI" dirty="0"/>
              <a:t> </a:t>
            </a:r>
            <a:r>
              <a:rPr lang="sl-SI" dirty="0" err="1"/>
              <a:t>fat</a:t>
            </a:r>
            <a:r>
              <a:rPr lang="sl-SI" dirty="0"/>
              <a:t>.</a:t>
            </a:r>
            <a:br>
              <a:rPr lang="sl-SI" dirty="0"/>
            </a:br>
            <a:r>
              <a:rPr lang="sl-SI" dirty="0" err="1"/>
              <a:t>If</a:t>
            </a:r>
            <a:r>
              <a:rPr lang="sl-SI" dirty="0"/>
              <a:t> </a:t>
            </a:r>
            <a:r>
              <a:rPr lang="sl-SI" dirty="0" err="1"/>
              <a:t>you</a:t>
            </a:r>
            <a:r>
              <a:rPr lang="sl-SI" dirty="0"/>
              <a:t> </a:t>
            </a:r>
            <a:r>
              <a:rPr lang="sl-SI" b="1" dirty="0" err="1"/>
              <a:t>touch</a:t>
            </a:r>
            <a:r>
              <a:rPr lang="sl-SI" dirty="0"/>
              <a:t> a </a:t>
            </a:r>
            <a:r>
              <a:rPr lang="sl-SI" dirty="0" err="1"/>
              <a:t>fire</a:t>
            </a:r>
            <a:r>
              <a:rPr lang="sl-SI" dirty="0"/>
              <a:t>, </a:t>
            </a:r>
            <a:r>
              <a:rPr lang="sl-SI" dirty="0" err="1"/>
              <a:t>you</a:t>
            </a:r>
            <a:r>
              <a:rPr lang="sl-SI" dirty="0"/>
              <a:t> </a:t>
            </a:r>
            <a:r>
              <a:rPr lang="sl-SI" b="1" dirty="0" err="1"/>
              <a:t>get</a:t>
            </a:r>
            <a:r>
              <a:rPr lang="sl-SI" dirty="0"/>
              <a:t> </a:t>
            </a:r>
            <a:r>
              <a:rPr lang="sl-SI" dirty="0" err="1"/>
              <a:t>burned</a:t>
            </a:r>
            <a:r>
              <a:rPr lang="sl-SI" dirty="0"/>
              <a:t>.</a:t>
            </a:r>
            <a:br>
              <a:rPr lang="sl-SI" dirty="0"/>
            </a:br>
            <a:r>
              <a:rPr lang="sl-SI" dirty="0" err="1"/>
              <a:t>People</a:t>
            </a:r>
            <a:r>
              <a:rPr lang="sl-SI" dirty="0"/>
              <a:t> </a:t>
            </a:r>
            <a:r>
              <a:rPr lang="sl-SI" b="1" dirty="0"/>
              <a:t>die</a:t>
            </a:r>
            <a:r>
              <a:rPr lang="sl-SI" dirty="0"/>
              <a:t> </a:t>
            </a:r>
            <a:r>
              <a:rPr lang="sl-SI" dirty="0" err="1"/>
              <a:t>if</a:t>
            </a:r>
            <a:r>
              <a:rPr lang="sl-SI" dirty="0"/>
              <a:t> </a:t>
            </a:r>
            <a:r>
              <a:rPr lang="sl-SI" dirty="0" err="1"/>
              <a:t>they</a:t>
            </a:r>
            <a:r>
              <a:rPr lang="sl-SI" dirty="0"/>
              <a:t> </a:t>
            </a:r>
            <a:r>
              <a:rPr lang="sl-SI" b="1" dirty="0" err="1"/>
              <a:t>don't</a:t>
            </a:r>
            <a:r>
              <a:rPr lang="sl-SI" b="1" dirty="0"/>
              <a:t> </a:t>
            </a:r>
            <a:r>
              <a:rPr lang="sl-SI" b="1" dirty="0" err="1"/>
              <a:t>eat</a:t>
            </a:r>
            <a:r>
              <a:rPr lang="sl-SI" dirty="0"/>
              <a:t>.</a:t>
            </a:r>
            <a:br>
              <a:rPr lang="sl-SI" dirty="0"/>
            </a:br>
            <a:r>
              <a:rPr lang="sl-SI" dirty="0" err="1"/>
              <a:t>If</a:t>
            </a:r>
            <a:r>
              <a:rPr lang="sl-SI" dirty="0"/>
              <a:t> </a:t>
            </a:r>
            <a:r>
              <a:rPr lang="sl-SI" dirty="0" err="1"/>
              <a:t>you</a:t>
            </a:r>
            <a:r>
              <a:rPr lang="sl-SI" dirty="0"/>
              <a:t> </a:t>
            </a:r>
            <a:r>
              <a:rPr lang="sl-SI" b="1" dirty="0"/>
              <a:t>are </a:t>
            </a:r>
            <a:r>
              <a:rPr lang="sl-SI" b="1" dirty="0" err="1"/>
              <a:t>sick</a:t>
            </a:r>
            <a:r>
              <a:rPr lang="sl-SI" dirty="0"/>
              <a:t>, </a:t>
            </a:r>
            <a:r>
              <a:rPr lang="sl-SI" b="1" dirty="0" err="1"/>
              <a:t>stay</a:t>
            </a:r>
            <a:r>
              <a:rPr lang="sl-SI" dirty="0"/>
              <a:t> at home.</a:t>
            </a:r>
            <a:br>
              <a:rPr lang="sl-SI" dirty="0"/>
            </a:br>
            <a:r>
              <a:rPr lang="sl-SI" dirty="0" err="1"/>
              <a:t>If</a:t>
            </a:r>
            <a:r>
              <a:rPr lang="sl-SI" dirty="0"/>
              <a:t> </a:t>
            </a:r>
            <a:r>
              <a:rPr lang="sl-SI" dirty="0" err="1"/>
              <a:t>you</a:t>
            </a:r>
            <a:r>
              <a:rPr lang="sl-SI" dirty="0"/>
              <a:t> </a:t>
            </a:r>
            <a:r>
              <a:rPr lang="sl-SI" b="1" dirty="0" err="1"/>
              <a:t>don‘t</a:t>
            </a:r>
            <a:r>
              <a:rPr lang="sl-SI" b="1" dirty="0"/>
              <a:t> </a:t>
            </a:r>
            <a:r>
              <a:rPr lang="sl-SI" b="1" dirty="0" err="1"/>
              <a:t>feel</a:t>
            </a:r>
            <a:r>
              <a:rPr lang="sl-SI" b="1" dirty="0"/>
              <a:t> </a:t>
            </a:r>
            <a:r>
              <a:rPr lang="sl-SI" dirty="0" err="1"/>
              <a:t>well</a:t>
            </a:r>
            <a:r>
              <a:rPr lang="sl-SI" dirty="0"/>
              <a:t>, </a:t>
            </a:r>
            <a:r>
              <a:rPr lang="sl-SI" b="1" dirty="0"/>
              <a:t>go</a:t>
            </a:r>
            <a:r>
              <a:rPr lang="sl-SI" dirty="0"/>
              <a:t> </a:t>
            </a:r>
            <a:r>
              <a:rPr lang="sl-SI" dirty="0" err="1"/>
              <a:t>for</a:t>
            </a:r>
            <a:r>
              <a:rPr lang="sl-SI" dirty="0"/>
              <a:t> a </a:t>
            </a:r>
            <a:r>
              <a:rPr lang="sl-SI" dirty="0" err="1"/>
              <a:t>walk</a:t>
            </a:r>
            <a:r>
              <a:rPr lang="sl-SI" dirty="0"/>
              <a:t>.</a:t>
            </a:r>
            <a:br>
              <a:rPr lang="sl-SI" dirty="0"/>
            </a:br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5270044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/>
              <a:t>IF CLAUSES TYPE 0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51678" y="1360449"/>
            <a:ext cx="10178322" cy="4519143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sl-SI" dirty="0"/>
              <a:t>Če jem mlečne izdelke, mi postane slabo.</a:t>
            </a:r>
          </a:p>
          <a:p>
            <a:pPr marL="0" indent="0">
              <a:buNone/>
            </a:pPr>
            <a:endParaRPr lang="sl-SI" dirty="0"/>
          </a:p>
          <a:p>
            <a:pPr marL="0" indent="0">
              <a:buNone/>
            </a:pPr>
            <a:r>
              <a:rPr lang="sl-SI" dirty="0"/>
              <a:t>Če premalo spimo, smo utrujeni.</a:t>
            </a:r>
          </a:p>
          <a:p>
            <a:pPr marL="0" indent="0">
              <a:buNone/>
            </a:pPr>
            <a:endParaRPr lang="sl-SI" dirty="0"/>
          </a:p>
          <a:p>
            <a:pPr marL="0" indent="0">
              <a:buNone/>
            </a:pPr>
            <a:r>
              <a:rPr lang="sl-SI" dirty="0"/>
              <a:t>Če se veliko gibaš, si </a:t>
            </a:r>
            <a:r>
              <a:rPr lang="sl-SI" dirty="0" err="1"/>
              <a:t>fit</a:t>
            </a:r>
            <a:r>
              <a:rPr lang="sl-SI" dirty="0"/>
              <a:t>.</a:t>
            </a:r>
          </a:p>
          <a:p>
            <a:pPr marL="0" indent="0">
              <a:buNone/>
            </a:pPr>
            <a:endParaRPr lang="sl-SI" dirty="0"/>
          </a:p>
          <a:p>
            <a:pPr marL="0" indent="0">
              <a:buNone/>
            </a:pPr>
            <a:r>
              <a:rPr lang="sl-SI" dirty="0"/>
              <a:t>Če zjutraj ne spije svoje kave, je tečna.</a:t>
            </a:r>
          </a:p>
          <a:p>
            <a:pPr marL="0" indent="0">
              <a:buNone/>
            </a:pPr>
            <a:endParaRPr lang="sl-SI" dirty="0"/>
          </a:p>
          <a:p>
            <a:pPr marL="0" indent="0">
              <a:buNone/>
            </a:pPr>
            <a:r>
              <a:rPr lang="sl-SI" dirty="0"/>
              <a:t>Če svojega psa ne peljem na sprehod, se pokaka v stanovanju.</a:t>
            </a:r>
          </a:p>
          <a:p>
            <a:pPr marL="0" indent="0">
              <a:buNone/>
            </a:pPr>
            <a:endParaRPr lang="sl-SI" dirty="0"/>
          </a:p>
          <a:p>
            <a:pPr marL="0" indent="0">
              <a:buNone/>
            </a:pPr>
            <a:r>
              <a:rPr lang="sl-SI" dirty="0"/>
              <a:t>Če se vstanem zgodaj, se počutim polna energije.</a:t>
            </a:r>
          </a:p>
        </p:txBody>
      </p:sp>
      <p:sp>
        <p:nvSpPr>
          <p:cNvPr id="4" name="Rectangle 3"/>
          <p:cNvSpPr/>
          <p:nvPr/>
        </p:nvSpPr>
        <p:spPr>
          <a:xfrm>
            <a:off x="1251677" y="1784195"/>
            <a:ext cx="639805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l-SI" b="1" dirty="0" err="1"/>
              <a:t>If</a:t>
            </a:r>
            <a:r>
              <a:rPr lang="sl-SI" b="1" dirty="0"/>
              <a:t> I </a:t>
            </a:r>
            <a:r>
              <a:rPr lang="sl-SI" b="1" dirty="0" err="1"/>
              <a:t>eat</a:t>
            </a:r>
            <a:r>
              <a:rPr lang="sl-SI" b="1" dirty="0"/>
              <a:t> </a:t>
            </a:r>
            <a:r>
              <a:rPr lang="sl-SI" b="1" dirty="0" err="1"/>
              <a:t>dairy</a:t>
            </a:r>
            <a:r>
              <a:rPr lang="sl-SI" b="1" dirty="0"/>
              <a:t> </a:t>
            </a:r>
            <a:r>
              <a:rPr lang="sl-SI" b="1" dirty="0" err="1"/>
              <a:t>products</a:t>
            </a:r>
            <a:r>
              <a:rPr lang="sl-SI" b="1" dirty="0"/>
              <a:t>, I </a:t>
            </a:r>
            <a:r>
              <a:rPr lang="sl-SI" b="1" dirty="0" err="1"/>
              <a:t>get</a:t>
            </a:r>
            <a:r>
              <a:rPr lang="sl-SI" b="1" dirty="0"/>
              <a:t> </a:t>
            </a:r>
            <a:r>
              <a:rPr lang="sl-SI" b="1" dirty="0" err="1"/>
              <a:t>sick</a:t>
            </a:r>
            <a:r>
              <a:rPr lang="sl-SI" b="1" dirty="0"/>
              <a:t>.</a:t>
            </a:r>
            <a:endParaRPr lang="en-GB" dirty="0"/>
          </a:p>
        </p:txBody>
      </p:sp>
      <p:sp>
        <p:nvSpPr>
          <p:cNvPr id="5" name="Rectangle 4"/>
          <p:cNvSpPr/>
          <p:nvPr/>
        </p:nvSpPr>
        <p:spPr>
          <a:xfrm>
            <a:off x="1251677" y="2577273"/>
            <a:ext cx="639805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l-SI" b="1" dirty="0" err="1"/>
              <a:t>If</a:t>
            </a:r>
            <a:r>
              <a:rPr lang="sl-SI" b="1" dirty="0"/>
              <a:t> </a:t>
            </a:r>
            <a:r>
              <a:rPr lang="sl-SI" b="1" dirty="0" err="1"/>
              <a:t>we</a:t>
            </a:r>
            <a:r>
              <a:rPr lang="sl-SI" b="1" dirty="0"/>
              <a:t> </a:t>
            </a:r>
            <a:r>
              <a:rPr lang="sl-SI" b="1" dirty="0" err="1"/>
              <a:t>don‘t</a:t>
            </a:r>
            <a:r>
              <a:rPr lang="sl-SI" b="1" dirty="0"/>
              <a:t> </a:t>
            </a:r>
            <a:r>
              <a:rPr lang="sl-SI" b="1" dirty="0" err="1"/>
              <a:t>sleep</a:t>
            </a:r>
            <a:r>
              <a:rPr lang="sl-SI" b="1" dirty="0"/>
              <a:t> </a:t>
            </a:r>
            <a:r>
              <a:rPr lang="sl-SI" b="1" dirty="0" err="1"/>
              <a:t>enough</a:t>
            </a:r>
            <a:r>
              <a:rPr lang="sl-SI" b="1" dirty="0"/>
              <a:t>, </a:t>
            </a:r>
            <a:r>
              <a:rPr lang="sl-SI" b="1" dirty="0" err="1"/>
              <a:t>we</a:t>
            </a:r>
            <a:r>
              <a:rPr lang="sl-SI" b="1" dirty="0"/>
              <a:t> are </a:t>
            </a:r>
            <a:r>
              <a:rPr lang="sl-SI" b="1" dirty="0" err="1"/>
              <a:t>tired</a:t>
            </a:r>
            <a:r>
              <a:rPr lang="sl-SI" b="1" dirty="0"/>
              <a:t>.</a:t>
            </a:r>
            <a:endParaRPr lang="en-GB" dirty="0"/>
          </a:p>
        </p:txBody>
      </p:sp>
      <p:sp>
        <p:nvSpPr>
          <p:cNvPr id="6" name="Rectangle 5"/>
          <p:cNvSpPr/>
          <p:nvPr/>
        </p:nvSpPr>
        <p:spPr>
          <a:xfrm>
            <a:off x="1251677" y="3340454"/>
            <a:ext cx="639805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l-SI" b="1" dirty="0" err="1"/>
              <a:t>If</a:t>
            </a:r>
            <a:r>
              <a:rPr lang="sl-SI" b="1" dirty="0"/>
              <a:t> </a:t>
            </a:r>
            <a:r>
              <a:rPr lang="sl-SI" b="1" dirty="0" err="1"/>
              <a:t>you</a:t>
            </a:r>
            <a:r>
              <a:rPr lang="sl-SI" b="1" dirty="0"/>
              <a:t> </a:t>
            </a:r>
            <a:r>
              <a:rPr lang="sl-SI" b="1" dirty="0" err="1"/>
              <a:t>exercise</a:t>
            </a:r>
            <a:r>
              <a:rPr lang="sl-SI" b="1" dirty="0"/>
              <a:t> a lot, </a:t>
            </a:r>
            <a:r>
              <a:rPr lang="sl-SI" b="1" dirty="0" err="1"/>
              <a:t>you</a:t>
            </a:r>
            <a:r>
              <a:rPr lang="sl-SI" b="1" dirty="0"/>
              <a:t> are </a:t>
            </a:r>
            <a:r>
              <a:rPr lang="sl-SI" b="1" dirty="0" err="1"/>
              <a:t>fit</a:t>
            </a:r>
            <a:r>
              <a:rPr lang="sl-SI" b="1" dirty="0"/>
              <a:t>.</a:t>
            </a:r>
            <a:endParaRPr lang="en-GB" dirty="0"/>
          </a:p>
        </p:txBody>
      </p:sp>
      <p:sp>
        <p:nvSpPr>
          <p:cNvPr id="7" name="Rectangle 6"/>
          <p:cNvSpPr/>
          <p:nvPr/>
        </p:nvSpPr>
        <p:spPr>
          <a:xfrm>
            <a:off x="1251676" y="4103635"/>
            <a:ext cx="713404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l-SI" b="1" dirty="0" err="1"/>
              <a:t>If</a:t>
            </a:r>
            <a:r>
              <a:rPr lang="sl-SI" b="1" dirty="0"/>
              <a:t> </a:t>
            </a:r>
            <a:r>
              <a:rPr lang="sl-SI" b="1" dirty="0" err="1"/>
              <a:t>she</a:t>
            </a:r>
            <a:r>
              <a:rPr lang="sl-SI" b="1" dirty="0"/>
              <a:t> </a:t>
            </a:r>
            <a:r>
              <a:rPr lang="sl-SI" b="1" dirty="0" err="1"/>
              <a:t>doesn‘t</a:t>
            </a:r>
            <a:r>
              <a:rPr lang="sl-SI" b="1" dirty="0"/>
              <a:t> </a:t>
            </a:r>
            <a:r>
              <a:rPr lang="sl-SI" b="1" dirty="0" err="1"/>
              <a:t>drink</a:t>
            </a:r>
            <a:r>
              <a:rPr lang="sl-SI" b="1" dirty="0"/>
              <a:t> </a:t>
            </a:r>
            <a:r>
              <a:rPr lang="sl-SI" b="1" dirty="0" err="1"/>
              <a:t>her</a:t>
            </a:r>
            <a:r>
              <a:rPr lang="sl-SI" b="1" dirty="0"/>
              <a:t> </a:t>
            </a:r>
            <a:r>
              <a:rPr lang="sl-SI" b="1" dirty="0" err="1"/>
              <a:t>morning</a:t>
            </a:r>
            <a:r>
              <a:rPr lang="sl-SI" b="1" dirty="0"/>
              <a:t> </a:t>
            </a:r>
            <a:r>
              <a:rPr lang="sl-SI" b="1" dirty="0" err="1"/>
              <a:t>cup</a:t>
            </a:r>
            <a:r>
              <a:rPr lang="sl-SI" b="1" dirty="0"/>
              <a:t> </a:t>
            </a:r>
            <a:r>
              <a:rPr lang="sl-SI" b="1" dirty="0" err="1"/>
              <a:t>of</a:t>
            </a:r>
            <a:r>
              <a:rPr lang="sl-SI" b="1" dirty="0"/>
              <a:t> </a:t>
            </a:r>
            <a:r>
              <a:rPr lang="sl-SI" b="1" dirty="0" err="1"/>
              <a:t>coffee</a:t>
            </a:r>
            <a:r>
              <a:rPr lang="sl-SI" b="1" dirty="0"/>
              <a:t>, </a:t>
            </a:r>
            <a:r>
              <a:rPr lang="sl-SI" b="1" dirty="0" err="1"/>
              <a:t>she</a:t>
            </a:r>
            <a:r>
              <a:rPr lang="sl-SI" b="1" dirty="0"/>
              <a:t> is </a:t>
            </a:r>
            <a:r>
              <a:rPr lang="sl-SI" b="1" dirty="0" err="1"/>
              <a:t>cranky</a:t>
            </a:r>
            <a:r>
              <a:rPr lang="sl-SI" b="1" dirty="0"/>
              <a:t>.</a:t>
            </a:r>
            <a:endParaRPr lang="en-GB" dirty="0"/>
          </a:p>
        </p:txBody>
      </p:sp>
      <p:sp>
        <p:nvSpPr>
          <p:cNvPr id="8" name="Rectangle 7"/>
          <p:cNvSpPr/>
          <p:nvPr/>
        </p:nvSpPr>
        <p:spPr>
          <a:xfrm>
            <a:off x="1251676" y="4896713"/>
            <a:ext cx="732361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l-SI" b="1" dirty="0" err="1"/>
              <a:t>Unless</a:t>
            </a:r>
            <a:r>
              <a:rPr lang="sl-SI" b="1" dirty="0"/>
              <a:t> I </a:t>
            </a:r>
            <a:r>
              <a:rPr lang="sl-SI" b="1" dirty="0" err="1"/>
              <a:t>my</a:t>
            </a:r>
            <a:r>
              <a:rPr lang="sl-SI" b="1" dirty="0"/>
              <a:t> dog </a:t>
            </a:r>
            <a:r>
              <a:rPr lang="sl-SI" b="1" dirty="0" err="1"/>
              <a:t>for</a:t>
            </a:r>
            <a:r>
              <a:rPr lang="sl-SI" b="1" dirty="0"/>
              <a:t> a </a:t>
            </a:r>
            <a:r>
              <a:rPr lang="sl-SI" b="1" dirty="0" err="1"/>
              <a:t>walk</a:t>
            </a:r>
            <a:r>
              <a:rPr lang="sl-SI" b="1" dirty="0"/>
              <a:t>, he </a:t>
            </a:r>
            <a:r>
              <a:rPr lang="sl-SI" b="1" dirty="0" err="1"/>
              <a:t>poops</a:t>
            </a:r>
            <a:r>
              <a:rPr lang="sl-SI" b="1" dirty="0"/>
              <a:t> in </a:t>
            </a:r>
            <a:r>
              <a:rPr lang="sl-SI" b="1" dirty="0" err="1"/>
              <a:t>the</a:t>
            </a:r>
            <a:r>
              <a:rPr lang="sl-SI" b="1" dirty="0"/>
              <a:t> </a:t>
            </a:r>
            <a:r>
              <a:rPr lang="sl-SI" b="1" dirty="0" err="1"/>
              <a:t>apartment</a:t>
            </a:r>
            <a:r>
              <a:rPr lang="sl-SI" b="1" dirty="0"/>
              <a:t>. </a:t>
            </a:r>
            <a:endParaRPr lang="en-GB" dirty="0"/>
          </a:p>
        </p:txBody>
      </p:sp>
      <p:sp>
        <p:nvSpPr>
          <p:cNvPr id="9" name="Rectangle 8"/>
          <p:cNvSpPr/>
          <p:nvPr/>
        </p:nvSpPr>
        <p:spPr>
          <a:xfrm>
            <a:off x="1251676" y="5689791"/>
            <a:ext cx="639805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l-SI" b="1" dirty="0" err="1"/>
              <a:t>If</a:t>
            </a:r>
            <a:r>
              <a:rPr lang="sl-SI" b="1" dirty="0"/>
              <a:t> I </a:t>
            </a:r>
            <a:r>
              <a:rPr lang="sl-SI" b="1" dirty="0" err="1"/>
              <a:t>get</a:t>
            </a:r>
            <a:r>
              <a:rPr lang="sl-SI" b="1" dirty="0"/>
              <a:t> up </a:t>
            </a:r>
            <a:r>
              <a:rPr lang="sl-SI" b="1" dirty="0" err="1"/>
              <a:t>early</a:t>
            </a:r>
            <a:r>
              <a:rPr lang="sl-SI" b="1" dirty="0"/>
              <a:t>, I </a:t>
            </a:r>
            <a:r>
              <a:rPr lang="sl-SI" b="1" dirty="0" err="1"/>
              <a:t>feel</a:t>
            </a:r>
            <a:r>
              <a:rPr lang="sl-SI" b="1" dirty="0"/>
              <a:t> </a:t>
            </a:r>
            <a:r>
              <a:rPr lang="sl-SI" b="1" dirty="0" err="1"/>
              <a:t>full</a:t>
            </a:r>
            <a:r>
              <a:rPr lang="sl-SI" b="1" dirty="0"/>
              <a:t> </a:t>
            </a:r>
            <a:r>
              <a:rPr lang="sl-SI" b="1" dirty="0" err="1"/>
              <a:t>of</a:t>
            </a:r>
            <a:r>
              <a:rPr lang="sl-SI" b="1" dirty="0"/>
              <a:t> </a:t>
            </a:r>
            <a:r>
              <a:rPr lang="sl-SI" b="1" dirty="0" err="1"/>
              <a:t>energy</a:t>
            </a:r>
            <a:r>
              <a:rPr lang="sl-SI" b="1" dirty="0"/>
              <a:t>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303189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IF CLAUSES</a:t>
            </a:r>
            <a:r>
              <a:rPr lang="sl-SI" dirty="0"/>
              <a:t> – TYPE 1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51678" y="1393902"/>
            <a:ext cx="10178322" cy="4905297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sl-SI" dirty="0">
                <a:sym typeface="Wingdings" panose="05000000000000000000" pitchFamily="2" charset="2"/>
              </a:rPr>
              <a:t>FORM</a:t>
            </a:r>
          </a:p>
          <a:p>
            <a:r>
              <a:rPr lang="sl-SI" dirty="0">
                <a:sym typeface="Wingdings" panose="05000000000000000000" pitchFamily="2" charset="2"/>
              </a:rPr>
              <a:t>IF + </a:t>
            </a:r>
            <a:r>
              <a:rPr lang="sl-SI" dirty="0" err="1">
                <a:sym typeface="Wingdings" panose="05000000000000000000" pitchFamily="2" charset="2"/>
              </a:rPr>
              <a:t>present</a:t>
            </a:r>
            <a:r>
              <a:rPr lang="sl-SI" dirty="0">
                <a:sym typeface="Wingdings" panose="05000000000000000000" pitchFamily="2" charset="2"/>
              </a:rPr>
              <a:t> </a:t>
            </a:r>
            <a:r>
              <a:rPr lang="sl-SI" dirty="0" err="1">
                <a:sym typeface="Wingdings" panose="05000000000000000000" pitchFamily="2" charset="2"/>
              </a:rPr>
              <a:t>simple</a:t>
            </a:r>
            <a:r>
              <a:rPr lang="sl-SI" dirty="0">
                <a:sym typeface="Wingdings" panose="05000000000000000000" pitchFamily="2" charset="2"/>
              </a:rPr>
              <a:t>, </a:t>
            </a:r>
            <a:r>
              <a:rPr lang="sl-SI" dirty="0" err="1">
                <a:sym typeface="Wingdings" panose="05000000000000000000" pitchFamily="2" charset="2"/>
              </a:rPr>
              <a:t>will</a:t>
            </a:r>
            <a:r>
              <a:rPr lang="sl-SI" dirty="0">
                <a:sym typeface="Wingdings" panose="05000000000000000000" pitchFamily="2" charset="2"/>
              </a:rPr>
              <a:t> future</a:t>
            </a:r>
          </a:p>
          <a:p>
            <a:pPr marL="0" indent="0">
              <a:buNone/>
            </a:pPr>
            <a:endParaRPr lang="sl-SI" dirty="0"/>
          </a:p>
          <a:p>
            <a:pPr marL="0" indent="0">
              <a:buNone/>
            </a:pPr>
            <a:r>
              <a:rPr lang="sl-SI" dirty="0"/>
              <a:t>USE</a:t>
            </a:r>
          </a:p>
          <a:p>
            <a:r>
              <a:rPr lang="sl-SI" dirty="0"/>
              <a:t>Ko govorimo o stvareh, ki se bodo mogoče zgodile v prihodnosti </a:t>
            </a:r>
            <a:r>
              <a:rPr lang="sl-SI" dirty="0">
                <a:sym typeface="Wingdings" panose="05000000000000000000" pitchFamily="2" charset="2"/>
              </a:rPr>
              <a:t> RESNIČNA PRIHODNOST</a:t>
            </a:r>
          </a:p>
          <a:p>
            <a:pPr marL="0" indent="0">
              <a:buNone/>
            </a:pPr>
            <a:endParaRPr lang="sl-SI" dirty="0">
              <a:sym typeface="Wingdings" panose="05000000000000000000" pitchFamily="2" charset="2"/>
            </a:endParaRPr>
          </a:p>
          <a:p>
            <a:pPr marL="0" lvl="0" indent="0">
              <a:buNone/>
            </a:pPr>
            <a:r>
              <a:rPr lang="sl-SI" dirty="0" err="1"/>
              <a:t>If</a:t>
            </a:r>
            <a:r>
              <a:rPr lang="sl-SI" dirty="0"/>
              <a:t> it </a:t>
            </a:r>
            <a:r>
              <a:rPr lang="sl-SI" b="1" dirty="0" err="1"/>
              <a:t>rains</a:t>
            </a:r>
            <a:r>
              <a:rPr lang="sl-SI" dirty="0"/>
              <a:t>, I </a:t>
            </a:r>
            <a:r>
              <a:rPr lang="sl-SI" b="1" dirty="0" err="1"/>
              <a:t>won't</a:t>
            </a:r>
            <a:r>
              <a:rPr lang="sl-SI" b="1" dirty="0"/>
              <a:t> go</a:t>
            </a:r>
            <a:r>
              <a:rPr lang="sl-SI" dirty="0"/>
              <a:t> to </a:t>
            </a:r>
            <a:r>
              <a:rPr lang="sl-SI" dirty="0" err="1"/>
              <a:t>the</a:t>
            </a:r>
            <a:r>
              <a:rPr lang="sl-SI" dirty="0"/>
              <a:t> park.</a:t>
            </a:r>
            <a:br>
              <a:rPr lang="sl-SI" dirty="0"/>
            </a:br>
            <a:r>
              <a:rPr lang="sl-SI" dirty="0" err="1"/>
              <a:t>If</a:t>
            </a:r>
            <a:r>
              <a:rPr lang="sl-SI" dirty="0"/>
              <a:t> I </a:t>
            </a:r>
            <a:r>
              <a:rPr lang="sl-SI" b="1" dirty="0" err="1"/>
              <a:t>study</a:t>
            </a:r>
            <a:r>
              <a:rPr lang="sl-SI" dirty="0"/>
              <a:t> </a:t>
            </a:r>
            <a:r>
              <a:rPr lang="sl-SI" dirty="0" err="1"/>
              <a:t>today</a:t>
            </a:r>
            <a:r>
              <a:rPr lang="sl-SI" dirty="0"/>
              <a:t>, </a:t>
            </a:r>
            <a:r>
              <a:rPr lang="sl-SI" dirty="0" err="1"/>
              <a:t>I</a:t>
            </a:r>
            <a:r>
              <a:rPr lang="sl-SI" b="1" dirty="0" err="1"/>
              <a:t>'ll</a:t>
            </a:r>
            <a:r>
              <a:rPr lang="sl-SI" b="1" dirty="0"/>
              <a:t> go</a:t>
            </a:r>
            <a:r>
              <a:rPr lang="sl-SI" dirty="0"/>
              <a:t> to </a:t>
            </a:r>
            <a:r>
              <a:rPr lang="sl-SI" dirty="0" err="1"/>
              <a:t>the</a:t>
            </a:r>
            <a:r>
              <a:rPr lang="sl-SI" dirty="0"/>
              <a:t> </a:t>
            </a:r>
            <a:r>
              <a:rPr lang="sl-SI" dirty="0" err="1"/>
              <a:t>party</a:t>
            </a:r>
            <a:r>
              <a:rPr lang="sl-SI" dirty="0"/>
              <a:t> </a:t>
            </a:r>
            <a:r>
              <a:rPr lang="sl-SI" dirty="0" err="1"/>
              <a:t>tonight</a:t>
            </a:r>
            <a:r>
              <a:rPr lang="sl-SI" dirty="0"/>
              <a:t>.</a:t>
            </a:r>
            <a:br>
              <a:rPr lang="sl-SI" dirty="0"/>
            </a:br>
            <a:r>
              <a:rPr lang="sl-SI" dirty="0" err="1"/>
              <a:t>If</a:t>
            </a:r>
            <a:r>
              <a:rPr lang="sl-SI" dirty="0"/>
              <a:t> I </a:t>
            </a:r>
            <a:r>
              <a:rPr lang="sl-SI" b="1" dirty="0" err="1"/>
              <a:t>have</a:t>
            </a:r>
            <a:r>
              <a:rPr lang="sl-SI" dirty="0"/>
              <a:t> </a:t>
            </a:r>
            <a:r>
              <a:rPr lang="sl-SI" dirty="0" err="1"/>
              <a:t>enough</a:t>
            </a:r>
            <a:r>
              <a:rPr lang="sl-SI" dirty="0"/>
              <a:t> </a:t>
            </a:r>
            <a:r>
              <a:rPr lang="sl-SI" dirty="0" err="1"/>
              <a:t>money</a:t>
            </a:r>
            <a:r>
              <a:rPr lang="sl-SI" dirty="0"/>
              <a:t>, </a:t>
            </a:r>
            <a:r>
              <a:rPr lang="sl-SI" dirty="0" err="1"/>
              <a:t>I</a:t>
            </a:r>
            <a:r>
              <a:rPr lang="sl-SI" b="1" dirty="0" err="1"/>
              <a:t>'ll</a:t>
            </a:r>
            <a:r>
              <a:rPr lang="sl-SI" b="1" dirty="0"/>
              <a:t> </a:t>
            </a:r>
            <a:r>
              <a:rPr lang="sl-SI" b="1" dirty="0" err="1"/>
              <a:t>buy</a:t>
            </a:r>
            <a:r>
              <a:rPr lang="sl-SI" dirty="0"/>
              <a:t> some </a:t>
            </a:r>
            <a:r>
              <a:rPr lang="sl-SI" dirty="0" err="1"/>
              <a:t>new</a:t>
            </a:r>
            <a:r>
              <a:rPr lang="sl-SI" dirty="0"/>
              <a:t> </a:t>
            </a:r>
            <a:r>
              <a:rPr lang="sl-SI" dirty="0" err="1"/>
              <a:t>shoes</a:t>
            </a:r>
            <a:r>
              <a:rPr lang="sl-SI" dirty="0"/>
              <a:t>.</a:t>
            </a:r>
            <a:br>
              <a:rPr lang="sl-SI" dirty="0"/>
            </a:br>
            <a:r>
              <a:rPr lang="sl-SI" dirty="0" err="1"/>
              <a:t>She</a:t>
            </a:r>
            <a:r>
              <a:rPr lang="sl-SI" b="1" dirty="0" err="1"/>
              <a:t>'ll</a:t>
            </a:r>
            <a:r>
              <a:rPr lang="sl-SI" b="1" dirty="0"/>
              <a:t> be</a:t>
            </a:r>
            <a:r>
              <a:rPr lang="sl-SI" dirty="0"/>
              <a:t> late </a:t>
            </a:r>
            <a:r>
              <a:rPr lang="sl-SI" dirty="0" err="1"/>
              <a:t>if</a:t>
            </a:r>
            <a:r>
              <a:rPr lang="sl-SI" dirty="0"/>
              <a:t> </a:t>
            </a:r>
            <a:r>
              <a:rPr lang="sl-SI" dirty="0" err="1"/>
              <a:t>the</a:t>
            </a:r>
            <a:r>
              <a:rPr lang="sl-SI" dirty="0"/>
              <a:t> </a:t>
            </a:r>
            <a:r>
              <a:rPr lang="sl-SI" dirty="0" err="1"/>
              <a:t>train</a:t>
            </a:r>
            <a:r>
              <a:rPr lang="sl-SI" dirty="0"/>
              <a:t> </a:t>
            </a:r>
            <a:r>
              <a:rPr lang="sl-SI" b="1" dirty="0"/>
              <a:t>is</a:t>
            </a:r>
            <a:r>
              <a:rPr lang="sl-SI" dirty="0"/>
              <a:t> </a:t>
            </a:r>
            <a:r>
              <a:rPr lang="sl-SI" dirty="0" err="1"/>
              <a:t>delayed</a:t>
            </a:r>
            <a:r>
              <a:rPr lang="sl-SI" dirty="0"/>
              <a:t>.</a:t>
            </a:r>
            <a:br>
              <a:rPr lang="sl-SI" dirty="0"/>
            </a:br>
            <a:r>
              <a:rPr lang="sl-SI" dirty="0" err="1"/>
              <a:t>She</a:t>
            </a:r>
            <a:r>
              <a:rPr lang="sl-SI" b="1" dirty="0" err="1"/>
              <a:t>'ll</a:t>
            </a:r>
            <a:r>
              <a:rPr lang="sl-SI" b="1" dirty="0"/>
              <a:t> miss</a:t>
            </a:r>
            <a:r>
              <a:rPr lang="sl-SI" dirty="0"/>
              <a:t> </a:t>
            </a:r>
            <a:r>
              <a:rPr lang="sl-SI" dirty="0" err="1"/>
              <a:t>the</a:t>
            </a:r>
            <a:r>
              <a:rPr lang="sl-SI" dirty="0"/>
              <a:t> bus </a:t>
            </a:r>
            <a:r>
              <a:rPr lang="sl-SI" dirty="0" err="1"/>
              <a:t>if</a:t>
            </a:r>
            <a:r>
              <a:rPr lang="sl-SI" dirty="0"/>
              <a:t> </a:t>
            </a:r>
            <a:r>
              <a:rPr lang="sl-SI" dirty="0" err="1"/>
              <a:t>she</a:t>
            </a:r>
            <a:r>
              <a:rPr lang="sl-SI" dirty="0"/>
              <a:t> </a:t>
            </a:r>
            <a:r>
              <a:rPr lang="sl-SI" b="1" dirty="0" err="1"/>
              <a:t>doesn't</a:t>
            </a:r>
            <a:r>
              <a:rPr lang="sl-SI" b="1" dirty="0"/>
              <a:t> </a:t>
            </a:r>
            <a:r>
              <a:rPr lang="sl-SI" b="1" dirty="0" err="1"/>
              <a:t>leave</a:t>
            </a:r>
            <a:r>
              <a:rPr lang="sl-SI" dirty="0"/>
              <a:t> </a:t>
            </a:r>
            <a:r>
              <a:rPr lang="sl-SI" dirty="0" err="1"/>
              <a:t>soon</a:t>
            </a:r>
            <a:r>
              <a:rPr lang="sl-SI" dirty="0"/>
              <a:t>.</a:t>
            </a:r>
            <a:br>
              <a:rPr lang="sl-SI" dirty="0"/>
            </a:br>
            <a:r>
              <a:rPr lang="sl-SI" dirty="0" err="1"/>
              <a:t>If</a:t>
            </a:r>
            <a:r>
              <a:rPr lang="sl-SI" dirty="0"/>
              <a:t> I </a:t>
            </a:r>
            <a:r>
              <a:rPr lang="sl-SI" b="1" dirty="0" err="1"/>
              <a:t>see</a:t>
            </a:r>
            <a:r>
              <a:rPr lang="sl-SI" dirty="0"/>
              <a:t> </a:t>
            </a:r>
            <a:r>
              <a:rPr lang="sl-SI" dirty="0" err="1"/>
              <a:t>her</a:t>
            </a:r>
            <a:r>
              <a:rPr lang="sl-SI" dirty="0"/>
              <a:t>, </a:t>
            </a:r>
            <a:r>
              <a:rPr lang="sl-SI" dirty="0" err="1"/>
              <a:t>I</a:t>
            </a:r>
            <a:r>
              <a:rPr lang="sl-SI" b="1" dirty="0" err="1"/>
              <a:t>'ll</a:t>
            </a:r>
            <a:r>
              <a:rPr lang="sl-SI" b="1" dirty="0"/>
              <a:t> </a:t>
            </a:r>
            <a:r>
              <a:rPr lang="sl-SI" b="1" dirty="0" err="1"/>
              <a:t>tell</a:t>
            </a:r>
            <a:r>
              <a:rPr lang="sl-SI" dirty="0"/>
              <a:t> </a:t>
            </a:r>
            <a:r>
              <a:rPr lang="sl-SI" dirty="0" err="1"/>
              <a:t>her</a:t>
            </a:r>
            <a:r>
              <a:rPr lang="sl-SI" dirty="0"/>
              <a:t>.</a:t>
            </a:r>
            <a:endParaRPr lang="en-GB" dirty="0"/>
          </a:p>
          <a:p>
            <a:endParaRPr lang="sl-SI" dirty="0">
              <a:sym typeface="Wingdings" panose="05000000000000000000" pitchFamily="2" charset="2"/>
            </a:endParaRPr>
          </a:p>
          <a:p>
            <a:endParaRPr lang="sl-SI" dirty="0"/>
          </a:p>
          <a:p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62535984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/>
              <a:t>IF CLAUSES TYPE 1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51678" y="1360449"/>
            <a:ext cx="10178322" cy="4519143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sl-SI" dirty="0"/>
              <a:t>Če se boš veliko učila, boš imela lepe ocene.</a:t>
            </a:r>
          </a:p>
          <a:p>
            <a:pPr marL="0" indent="0">
              <a:buNone/>
            </a:pPr>
            <a:endParaRPr lang="sl-SI" dirty="0"/>
          </a:p>
          <a:p>
            <a:pPr marL="0" indent="0">
              <a:buNone/>
            </a:pPr>
            <a:r>
              <a:rPr lang="sl-SI" dirty="0"/>
              <a:t>Če bo Peter pospravil svojo sobo, bo lahko šel ven.</a:t>
            </a:r>
          </a:p>
          <a:p>
            <a:pPr marL="0" indent="0">
              <a:buNone/>
            </a:pPr>
            <a:endParaRPr lang="sl-SI" dirty="0"/>
          </a:p>
          <a:p>
            <a:pPr marL="0" indent="0">
              <a:buNone/>
            </a:pPr>
            <a:r>
              <a:rPr lang="sl-SI" dirty="0"/>
              <a:t>Če bom jedla manj sladkarij, bom shujšala.</a:t>
            </a:r>
          </a:p>
          <a:p>
            <a:pPr marL="0" indent="0">
              <a:buNone/>
            </a:pPr>
            <a:endParaRPr lang="sl-SI" dirty="0"/>
          </a:p>
          <a:p>
            <a:pPr marL="0" indent="0">
              <a:buNone/>
            </a:pPr>
            <a:r>
              <a:rPr lang="sl-SI" dirty="0"/>
              <a:t>Če bomo </a:t>
            </a:r>
            <a:r>
              <a:rPr lang="sl-SI" dirty="0" err="1"/>
              <a:t>prišparala</a:t>
            </a:r>
            <a:r>
              <a:rPr lang="sl-SI" dirty="0"/>
              <a:t> dovolj denarja, bomo </a:t>
            </a:r>
            <a:r>
              <a:rPr lang="sl-SI" dirty="0" err="1"/>
              <a:t>šlai</a:t>
            </a:r>
            <a:r>
              <a:rPr lang="sl-SI" dirty="0"/>
              <a:t> na potovanje.</a:t>
            </a:r>
          </a:p>
          <a:p>
            <a:pPr marL="0" indent="0">
              <a:buNone/>
            </a:pPr>
            <a:endParaRPr lang="sl-SI" dirty="0"/>
          </a:p>
          <a:p>
            <a:pPr marL="0" indent="0">
              <a:buNone/>
            </a:pPr>
            <a:r>
              <a:rPr lang="sl-SI" dirty="0"/>
              <a:t>Če mi ne bodo ponudili povišice, bom dala odpoved.</a:t>
            </a:r>
          </a:p>
          <a:p>
            <a:pPr marL="0" indent="0">
              <a:buNone/>
            </a:pPr>
            <a:endParaRPr lang="sl-SI" dirty="0"/>
          </a:p>
          <a:p>
            <a:pPr marL="0" indent="0">
              <a:buNone/>
            </a:pPr>
            <a:r>
              <a:rPr lang="sl-SI" dirty="0"/>
              <a:t>Če ga boš videla, mu reci, da ga pozdravljam.</a:t>
            </a:r>
          </a:p>
        </p:txBody>
      </p:sp>
      <p:sp>
        <p:nvSpPr>
          <p:cNvPr id="4" name="Rectangle 3"/>
          <p:cNvSpPr/>
          <p:nvPr/>
        </p:nvSpPr>
        <p:spPr>
          <a:xfrm>
            <a:off x="1251677" y="1784195"/>
            <a:ext cx="639805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l-SI" b="1" dirty="0" err="1"/>
              <a:t>If</a:t>
            </a:r>
            <a:r>
              <a:rPr lang="sl-SI" b="1" dirty="0"/>
              <a:t> </a:t>
            </a:r>
            <a:r>
              <a:rPr lang="sl-SI" b="1" dirty="0" err="1"/>
              <a:t>you</a:t>
            </a:r>
            <a:r>
              <a:rPr lang="sl-SI" b="1" dirty="0"/>
              <a:t> </a:t>
            </a:r>
            <a:r>
              <a:rPr lang="sl-SI" b="1" dirty="0" err="1"/>
              <a:t>study</a:t>
            </a:r>
            <a:r>
              <a:rPr lang="sl-SI" b="1" dirty="0"/>
              <a:t> a lot, </a:t>
            </a:r>
            <a:r>
              <a:rPr lang="sl-SI" b="1" dirty="0" err="1"/>
              <a:t>you</a:t>
            </a:r>
            <a:r>
              <a:rPr lang="sl-SI" b="1" dirty="0"/>
              <a:t> </a:t>
            </a:r>
            <a:r>
              <a:rPr lang="sl-SI" b="1" dirty="0" err="1"/>
              <a:t>will</a:t>
            </a:r>
            <a:r>
              <a:rPr lang="sl-SI" b="1" dirty="0"/>
              <a:t> </a:t>
            </a:r>
            <a:r>
              <a:rPr lang="sl-SI" b="1" dirty="0" err="1"/>
              <a:t>have</a:t>
            </a:r>
            <a:r>
              <a:rPr lang="sl-SI" b="1" dirty="0"/>
              <a:t> </a:t>
            </a:r>
            <a:r>
              <a:rPr lang="sl-SI" b="1" dirty="0" err="1"/>
              <a:t>good</a:t>
            </a:r>
            <a:r>
              <a:rPr lang="sl-SI" b="1" dirty="0"/>
              <a:t> </a:t>
            </a:r>
            <a:r>
              <a:rPr lang="sl-SI" b="1" dirty="0" err="1"/>
              <a:t>grades</a:t>
            </a:r>
            <a:r>
              <a:rPr lang="sl-SI" b="1" dirty="0"/>
              <a:t>.</a:t>
            </a:r>
            <a:endParaRPr lang="en-GB" dirty="0"/>
          </a:p>
        </p:txBody>
      </p:sp>
      <p:sp>
        <p:nvSpPr>
          <p:cNvPr id="5" name="Rectangle 4"/>
          <p:cNvSpPr/>
          <p:nvPr/>
        </p:nvSpPr>
        <p:spPr>
          <a:xfrm>
            <a:off x="1251677" y="2577273"/>
            <a:ext cx="639805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l-SI" b="1" dirty="0" err="1"/>
              <a:t>If</a:t>
            </a:r>
            <a:r>
              <a:rPr lang="sl-SI" b="1" dirty="0"/>
              <a:t> Peter </a:t>
            </a:r>
            <a:r>
              <a:rPr lang="sl-SI" b="1" dirty="0" err="1"/>
              <a:t>cleans</a:t>
            </a:r>
            <a:r>
              <a:rPr lang="sl-SI" b="1" dirty="0"/>
              <a:t> his </a:t>
            </a:r>
            <a:r>
              <a:rPr lang="sl-SI" b="1" dirty="0" err="1"/>
              <a:t>room</a:t>
            </a:r>
            <a:r>
              <a:rPr lang="sl-SI" b="1" dirty="0"/>
              <a:t>, he </a:t>
            </a:r>
            <a:r>
              <a:rPr lang="sl-SI" b="1" dirty="0" err="1"/>
              <a:t>will</a:t>
            </a:r>
            <a:r>
              <a:rPr lang="sl-SI" b="1" dirty="0"/>
              <a:t> be </a:t>
            </a:r>
            <a:r>
              <a:rPr lang="sl-SI" b="1" dirty="0" err="1"/>
              <a:t>allowed</a:t>
            </a:r>
            <a:r>
              <a:rPr lang="sl-SI" b="1" dirty="0"/>
              <a:t> to go out.</a:t>
            </a:r>
            <a:endParaRPr lang="en-GB" dirty="0"/>
          </a:p>
        </p:txBody>
      </p:sp>
      <p:sp>
        <p:nvSpPr>
          <p:cNvPr id="6" name="Rectangle 5"/>
          <p:cNvSpPr/>
          <p:nvPr/>
        </p:nvSpPr>
        <p:spPr>
          <a:xfrm>
            <a:off x="1251677" y="3340454"/>
            <a:ext cx="639805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l-SI" b="1" dirty="0" err="1"/>
              <a:t>If</a:t>
            </a:r>
            <a:r>
              <a:rPr lang="sl-SI" b="1" dirty="0"/>
              <a:t> I </a:t>
            </a:r>
            <a:r>
              <a:rPr lang="sl-SI" b="1" dirty="0" err="1"/>
              <a:t>eat</a:t>
            </a:r>
            <a:r>
              <a:rPr lang="sl-SI" b="1" dirty="0"/>
              <a:t> </a:t>
            </a:r>
            <a:r>
              <a:rPr lang="sl-SI" b="1" dirty="0" err="1"/>
              <a:t>less</a:t>
            </a:r>
            <a:r>
              <a:rPr lang="sl-SI" b="1" dirty="0"/>
              <a:t> </a:t>
            </a:r>
            <a:r>
              <a:rPr lang="sl-SI" b="1" dirty="0" err="1"/>
              <a:t>sweets</a:t>
            </a:r>
            <a:r>
              <a:rPr lang="sl-SI" b="1" dirty="0"/>
              <a:t>, I </a:t>
            </a:r>
            <a:r>
              <a:rPr lang="sl-SI" b="1" dirty="0" err="1"/>
              <a:t>will</a:t>
            </a:r>
            <a:r>
              <a:rPr lang="sl-SI" b="1" dirty="0"/>
              <a:t> lose </a:t>
            </a:r>
            <a:r>
              <a:rPr lang="sl-SI" b="1" dirty="0" err="1"/>
              <a:t>weight</a:t>
            </a:r>
            <a:r>
              <a:rPr lang="sl-SI" b="1" dirty="0"/>
              <a:t>.</a:t>
            </a:r>
            <a:endParaRPr lang="en-GB" dirty="0"/>
          </a:p>
        </p:txBody>
      </p:sp>
      <p:sp>
        <p:nvSpPr>
          <p:cNvPr id="7" name="Rectangle 6"/>
          <p:cNvSpPr/>
          <p:nvPr/>
        </p:nvSpPr>
        <p:spPr>
          <a:xfrm>
            <a:off x="1251676" y="4103635"/>
            <a:ext cx="713404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l-SI" b="1" dirty="0" err="1"/>
              <a:t>If</a:t>
            </a:r>
            <a:r>
              <a:rPr lang="sl-SI" b="1" dirty="0"/>
              <a:t> </a:t>
            </a:r>
            <a:r>
              <a:rPr lang="sl-SI" b="1" dirty="0" err="1"/>
              <a:t>we</a:t>
            </a:r>
            <a:r>
              <a:rPr lang="sl-SI" b="1" dirty="0"/>
              <a:t> </a:t>
            </a:r>
            <a:r>
              <a:rPr lang="sl-SI" b="1" dirty="0" err="1"/>
              <a:t>save</a:t>
            </a:r>
            <a:r>
              <a:rPr lang="sl-SI" b="1" dirty="0"/>
              <a:t> </a:t>
            </a:r>
            <a:r>
              <a:rPr lang="sl-SI" b="1" dirty="0" err="1"/>
              <a:t>enough</a:t>
            </a:r>
            <a:r>
              <a:rPr lang="sl-SI" b="1" dirty="0"/>
              <a:t> </a:t>
            </a:r>
            <a:r>
              <a:rPr lang="sl-SI" b="1" dirty="0" err="1"/>
              <a:t>money</a:t>
            </a:r>
            <a:r>
              <a:rPr lang="sl-SI" b="1" dirty="0"/>
              <a:t>, </a:t>
            </a:r>
            <a:r>
              <a:rPr lang="sl-SI" b="1" dirty="0" err="1"/>
              <a:t>we</a:t>
            </a:r>
            <a:r>
              <a:rPr lang="sl-SI" b="1" dirty="0"/>
              <a:t> </a:t>
            </a:r>
            <a:r>
              <a:rPr lang="sl-SI" b="1" dirty="0" err="1"/>
              <a:t>will</a:t>
            </a:r>
            <a:r>
              <a:rPr lang="sl-SI" b="1" dirty="0"/>
              <a:t> go on a </a:t>
            </a:r>
            <a:r>
              <a:rPr lang="sl-SI" b="1" dirty="0" err="1"/>
              <a:t>trip</a:t>
            </a:r>
            <a:r>
              <a:rPr lang="sl-SI" b="1" dirty="0"/>
              <a:t>.</a:t>
            </a:r>
            <a:endParaRPr lang="en-GB" dirty="0"/>
          </a:p>
        </p:txBody>
      </p:sp>
      <p:sp>
        <p:nvSpPr>
          <p:cNvPr id="8" name="Rectangle 7"/>
          <p:cNvSpPr/>
          <p:nvPr/>
        </p:nvSpPr>
        <p:spPr>
          <a:xfrm>
            <a:off x="1251676" y="4896713"/>
            <a:ext cx="732361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l-SI" b="1" dirty="0" err="1"/>
              <a:t>Unless</a:t>
            </a:r>
            <a:r>
              <a:rPr lang="sl-SI" b="1" dirty="0"/>
              <a:t> </a:t>
            </a:r>
            <a:r>
              <a:rPr lang="sl-SI" b="1" dirty="0" err="1"/>
              <a:t>they</a:t>
            </a:r>
            <a:r>
              <a:rPr lang="sl-SI" b="1" dirty="0"/>
              <a:t> </a:t>
            </a:r>
            <a:r>
              <a:rPr lang="sl-SI" b="1" dirty="0" err="1"/>
              <a:t>offer</a:t>
            </a:r>
            <a:r>
              <a:rPr lang="sl-SI" b="1" dirty="0"/>
              <a:t> me a </a:t>
            </a:r>
            <a:r>
              <a:rPr lang="sl-SI" b="1" dirty="0" err="1"/>
              <a:t>raise</a:t>
            </a:r>
            <a:r>
              <a:rPr lang="sl-SI" b="1" dirty="0"/>
              <a:t>, I </a:t>
            </a:r>
            <a:r>
              <a:rPr lang="sl-SI" b="1" dirty="0" err="1"/>
              <a:t>will</a:t>
            </a:r>
            <a:r>
              <a:rPr lang="sl-SI" b="1" dirty="0"/>
              <a:t> </a:t>
            </a:r>
            <a:r>
              <a:rPr lang="sl-SI" b="1" dirty="0" err="1"/>
              <a:t>quit</a:t>
            </a:r>
            <a:r>
              <a:rPr lang="sl-SI" b="1" dirty="0"/>
              <a:t>.</a:t>
            </a:r>
            <a:endParaRPr lang="en-GB" dirty="0"/>
          </a:p>
        </p:txBody>
      </p:sp>
      <p:sp>
        <p:nvSpPr>
          <p:cNvPr id="9" name="Rectangle 8"/>
          <p:cNvSpPr/>
          <p:nvPr/>
        </p:nvSpPr>
        <p:spPr>
          <a:xfrm>
            <a:off x="1251676" y="5689791"/>
            <a:ext cx="639805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l-SI" b="1" dirty="0" err="1"/>
              <a:t>If</a:t>
            </a:r>
            <a:r>
              <a:rPr lang="sl-SI" b="1" dirty="0"/>
              <a:t> </a:t>
            </a:r>
            <a:r>
              <a:rPr lang="sl-SI" b="1" dirty="0" err="1"/>
              <a:t>you</a:t>
            </a:r>
            <a:r>
              <a:rPr lang="sl-SI" b="1" dirty="0"/>
              <a:t> </a:t>
            </a:r>
            <a:r>
              <a:rPr lang="sl-SI" b="1" dirty="0" err="1"/>
              <a:t>see</a:t>
            </a:r>
            <a:r>
              <a:rPr lang="sl-SI" b="1" dirty="0"/>
              <a:t> </a:t>
            </a:r>
            <a:r>
              <a:rPr lang="sl-SI" b="1" dirty="0" err="1"/>
              <a:t>him</a:t>
            </a:r>
            <a:r>
              <a:rPr lang="sl-SI" b="1" dirty="0"/>
              <a:t>, </a:t>
            </a:r>
            <a:r>
              <a:rPr lang="sl-SI" b="1" dirty="0" err="1"/>
              <a:t>tell</a:t>
            </a:r>
            <a:r>
              <a:rPr lang="sl-SI" b="1" dirty="0"/>
              <a:t> </a:t>
            </a:r>
            <a:r>
              <a:rPr lang="sl-SI" b="1" dirty="0" err="1"/>
              <a:t>him</a:t>
            </a:r>
            <a:r>
              <a:rPr lang="sl-SI" b="1" dirty="0"/>
              <a:t> I </a:t>
            </a:r>
            <a:r>
              <a:rPr lang="sl-SI" b="1" dirty="0" err="1"/>
              <a:t>said</a:t>
            </a:r>
            <a:r>
              <a:rPr lang="sl-SI" b="1" dirty="0"/>
              <a:t> </a:t>
            </a:r>
            <a:r>
              <a:rPr lang="sl-SI" b="1" dirty="0" err="1"/>
              <a:t>hello</a:t>
            </a:r>
            <a:r>
              <a:rPr lang="sl-SI" b="1" dirty="0"/>
              <a:t>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835423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</p:bldLst>
  </p:timing>
</p:sld>
</file>

<file path=ppt/theme/theme1.xml><?xml version="1.0" encoding="utf-8"?>
<a:theme xmlns:a="http://schemas.openxmlformats.org/drawingml/2006/main" name="Badge">
  <a:themeElements>
    <a:clrScheme name="Badge">
      <a:dk1>
        <a:sysClr val="windowText" lastClr="000000"/>
      </a:dk1>
      <a:lt1>
        <a:sysClr val="window" lastClr="FFFFFF"/>
      </a:lt1>
      <a:dk2>
        <a:srgbClr val="2A1A00"/>
      </a:dk2>
      <a:lt2>
        <a:srgbClr val="F3F3F2"/>
      </a:lt2>
      <a:accent1>
        <a:srgbClr val="F8B323"/>
      </a:accent1>
      <a:accent2>
        <a:srgbClr val="656A59"/>
      </a:accent2>
      <a:accent3>
        <a:srgbClr val="46B2B5"/>
      </a:accent3>
      <a:accent4>
        <a:srgbClr val="8CAA7E"/>
      </a:accent4>
      <a:accent5>
        <a:srgbClr val="D36F68"/>
      </a:accent5>
      <a:accent6>
        <a:srgbClr val="826276"/>
      </a:accent6>
      <a:hlink>
        <a:srgbClr val="46B2B5"/>
      </a:hlink>
      <a:folHlink>
        <a:srgbClr val="A46694"/>
      </a:folHlink>
    </a:clrScheme>
    <a:fontScheme name="Moje Znanje">
      <a:majorFont>
        <a:latin typeface="Berlin Sans FB"/>
        <a:ea typeface=""/>
        <a:cs typeface=""/>
      </a:majorFont>
      <a:minorFont>
        <a:latin typeface="Berlin Sans FB"/>
        <a:ea typeface=""/>
        <a:cs typeface=""/>
      </a:minorFont>
    </a:fontScheme>
    <a:fmtScheme name="Badg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12700" cap="flat" cmpd="sng" algn="in">
          <a:solidFill>
            <a:schemeClr val="phClr"/>
          </a:solidFill>
          <a:prstDash val="solid"/>
        </a:ln>
        <a:ln w="5080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5400" dir="5400000" algn="ctr" rotWithShape="0">
              <a:srgbClr val="000000">
                <a:alpha val="2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oje Znanje PowerPoint template" id="{EE203216-807A-4B81-9BEA-6D212EA3C112}" vid="{253455AD-3734-4BB4-BFB2-9F06F96C7CE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MojeZnanje_PPT_template</Template>
  <TotalTime>0</TotalTime>
  <Words>3015</Words>
  <Application>Microsoft Office PowerPoint</Application>
  <PresentationFormat>Widescreen</PresentationFormat>
  <Paragraphs>450</Paragraphs>
  <Slides>36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36</vt:i4>
      </vt:variant>
    </vt:vector>
  </HeadingPairs>
  <TitlesOfParts>
    <vt:vector size="40" baseType="lpstr">
      <vt:lpstr>Arial</vt:lpstr>
      <vt:lpstr>Berlin Sans FB</vt:lpstr>
      <vt:lpstr>Gill Sans MT</vt:lpstr>
      <vt:lpstr>Badge</vt:lpstr>
      <vt:lpstr>ENGLISH GRAMMAR</vt:lpstr>
      <vt:lpstr>O AVTORICI</vt:lpstr>
      <vt:lpstr>VSEBINA</vt:lpstr>
      <vt:lpstr>IF CLAUSES</vt:lpstr>
      <vt:lpstr>IF CLAUSES - TYPES</vt:lpstr>
      <vt:lpstr>IF CLAUSES – TYPE 0</vt:lpstr>
      <vt:lpstr>IF CLAUSES TYPE 0</vt:lpstr>
      <vt:lpstr>IF CLAUSES – TYPE 1</vt:lpstr>
      <vt:lpstr>IF CLAUSES TYPE 1</vt:lpstr>
      <vt:lpstr>IF CLAUSES TYPE 1</vt:lpstr>
      <vt:lpstr>IF CLAUSES TYPE 1</vt:lpstr>
      <vt:lpstr>IF CLAUSES – TYPE 2</vt:lpstr>
      <vt:lpstr>IF CLAUSES – TYPE 2</vt:lpstr>
      <vt:lpstr>IF CLAUSES TYPE 2</vt:lpstr>
      <vt:lpstr>IF CLAUSES TYPE 2</vt:lpstr>
      <vt:lpstr>IF CLAUSES – TYPE 3</vt:lpstr>
      <vt:lpstr>IF CLAUSES TYPE 3</vt:lpstr>
      <vt:lpstr>IF CLAUSES – TYPE 3</vt:lpstr>
      <vt:lpstr>IF CLAUSES – MIXED TYPE</vt:lpstr>
      <vt:lpstr>IF CLAUSES – MIXED TYPE</vt:lpstr>
      <vt:lpstr>IF CLAUSES – RAZLIKE</vt:lpstr>
      <vt:lpstr>IF CLAUSES – RAZLIKE</vt:lpstr>
      <vt:lpstr>IF CLAUSES MIXED type</vt:lpstr>
      <vt:lpstr>IF CLAUSES mixed type</vt:lpstr>
      <vt:lpstr>IF CLAUSES mixed type</vt:lpstr>
      <vt:lpstr>IF CLAUSES mixed</vt:lpstr>
      <vt:lpstr>IF CLAUSES mixed</vt:lpstr>
      <vt:lpstr>IF CLAUSES mixed</vt:lpstr>
      <vt:lpstr>OTHER EXPRESSIONS LIKE “IF”</vt:lpstr>
      <vt:lpstr>OTHER EXPRESSIONS LIKE “IF”</vt:lpstr>
      <vt:lpstr>OTHER EXPRESSIONS LIKE “IF”</vt:lpstr>
      <vt:lpstr>OTHER EXPRESSIONS LIKE “IF”</vt:lpstr>
      <vt:lpstr>OTHER EXPRESSIONS LIKE “IF”</vt:lpstr>
      <vt:lpstr>OTHER EXPRESSIONS LIKE “IF”</vt:lpstr>
      <vt:lpstr>Other expressions like „if“</vt:lpstr>
      <vt:lpstr>Other expressions like „if“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BUSINESS ENGLISH</dc:title>
  <dc:creator>Maruša</dc:creator>
  <cp:lastModifiedBy>marusa.maligoj@gmail.com</cp:lastModifiedBy>
  <cp:revision>161</cp:revision>
  <dcterms:created xsi:type="dcterms:W3CDTF">2017-09-20T18:32:24Z</dcterms:created>
  <dcterms:modified xsi:type="dcterms:W3CDTF">2019-02-06T11:31:48Z</dcterms:modified>
</cp:coreProperties>
</file>