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9" r:id="rId10"/>
    <p:sldId id="268" r:id="rId11"/>
    <p:sldId id="271" r:id="rId12"/>
    <p:sldId id="272" r:id="rId13"/>
    <p:sldId id="273" r:id="rId14"/>
    <p:sldId id="274" r:id="rId15"/>
    <p:sldId id="275" r:id="rId16"/>
    <p:sldId id="295" r:id="rId17"/>
    <p:sldId id="296" r:id="rId18"/>
    <p:sldId id="297" r:id="rId19"/>
    <p:sldId id="298" r:id="rId20"/>
    <p:sldId id="284" r:id="rId21"/>
    <p:sldId id="279" r:id="rId22"/>
    <p:sldId id="280" r:id="rId23"/>
    <p:sldId id="281" r:id="rId24"/>
    <p:sldId id="282" r:id="rId25"/>
    <p:sldId id="300" r:id="rId26"/>
    <p:sldId id="301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302" r:id="rId35"/>
    <p:sldId id="303" r:id="rId36"/>
    <p:sldId id="292" r:id="rId37"/>
    <p:sldId id="293" r:id="rId38"/>
    <p:sldId id="312" r:id="rId39"/>
    <p:sldId id="294" r:id="rId40"/>
    <p:sldId id="304" r:id="rId41"/>
    <p:sldId id="306" r:id="rId42"/>
    <p:sldId id="307" r:id="rId43"/>
    <p:sldId id="309" r:id="rId44"/>
    <p:sldId id="310" r:id="rId45"/>
    <p:sldId id="311" r:id="rId46"/>
    <p:sldId id="313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ENGLISH</a:t>
            </a:r>
            <a:br>
              <a:rPr lang="sl-SI" dirty="0" smtClean="0"/>
            </a:br>
            <a:r>
              <a:rPr lang="sl-SI" dirty="0" smtClean="0"/>
              <a:t>GRAMMAR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MODAL VERBS, CONDITIONALS, PASSIVE VOICE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Modalne glagole uporabljamo, ko ugibamo o nekem dogodku in želimo izraziti kako prepričani smo da se nekaj je/bo zgodilo</a:t>
            </a:r>
          </a:p>
          <a:p>
            <a:r>
              <a:rPr lang="sl-SI" dirty="0" smtClean="0"/>
              <a:t>Glede na stopnjo naše prepričanosti izberemo določen modalni glagol</a:t>
            </a:r>
            <a:br>
              <a:rPr lang="sl-SI" dirty="0" smtClean="0"/>
            </a:br>
            <a:r>
              <a:rPr lang="en-GB" b="1" dirty="0"/>
              <a:t>must / might / could / may / can't + infinitive</a:t>
            </a:r>
          </a:p>
          <a:p>
            <a:r>
              <a:rPr lang="sl-SI" dirty="0" smtClean="0"/>
              <a:t>Npr.</a:t>
            </a:r>
            <a:br>
              <a:rPr lang="sl-SI" dirty="0" smtClean="0"/>
            </a:br>
            <a:r>
              <a:rPr lang="en-GB" dirty="0" smtClean="0"/>
              <a:t>I am waiting for Julie with another friend, David.</a:t>
            </a:r>
            <a:br>
              <a:rPr lang="en-GB" dirty="0" smtClean="0"/>
            </a:br>
            <a:r>
              <a:rPr lang="en-GB" dirty="0" smtClean="0"/>
              <a:t>I ask: 'Where is Julie?'</a:t>
            </a:r>
            <a:br>
              <a:rPr lang="en-GB" dirty="0" smtClean="0"/>
            </a:br>
            <a:r>
              <a:rPr lang="en-GB" dirty="0" smtClean="0"/>
              <a:t>David </a:t>
            </a:r>
            <a:r>
              <a:rPr lang="en-GB" dirty="0" err="1" smtClean="0"/>
              <a:t>guesses:She</a:t>
            </a:r>
            <a:r>
              <a:rPr lang="en-GB" dirty="0" smtClean="0"/>
              <a:t> </a:t>
            </a:r>
            <a:r>
              <a:rPr lang="en-GB" b="1" dirty="0" smtClean="0"/>
              <a:t>must</a:t>
            </a:r>
            <a:r>
              <a:rPr lang="en-GB" dirty="0" smtClean="0"/>
              <a:t> be on the bus. (I'm fairly sure this is a good guess)</a:t>
            </a:r>
          </a:p>
          <a:p>
            <a:r>
              <a:rPr lang="en-GB" dirty="0" smtClean="0"/>
              <a:t>She </a:t>
            </a:r>
            <a:r>
              <a:rPr lang="en-GB" b="1" dirty="0" smtClean="0"/>
              <a:t>might</a:t>
            </a:r>
            <a:r>
              <a:rPr lang="en-GB" dirty="0" smtClean="0"/>
              <a:t> come soon. (maybe)</a:t>
            </a:r>
          </a:p>
          <a:p>
            <a:r>
              <a:rPr lang="en-GB" dirty="0" smtClean="0"/>
              <a:t>She </a:t>
            </a:r>
            <a:r>
              <a:rPr lang="en-GB" b="1" dirty="0" smtClean="0"/>
              <a:t>could</a:t>
            </a:r>
            <a:r>
              <a:rPr lang="en-GB" dirty="0" smtClean="0"/>
              <a:t> be lost. (maybe)</a:t>
            </a:r>
          </a:p>
          <a:p>
            <a:r>
              <a:rPr lang="en-GB" dirty="0" smtClean="0"/>
              <a:t>She </a:t>
            </a:r>
            <a:r>
              <a:rPr lang="en-GB" b="1" dirty="0" smtClean="0"/>
              <a:t>may</a:t>
            </a:r>
            <a:r>
              <a:rPr lang="en-GB" dirty="0" smtClean="0"/>
              <a:t> be in the wrong room. (maybe)</a:t>
            </a:r>
          </a:p>
          <a:p>
            <a:r>
              <a:rPr lang="en-GB" dirty="0" smtClean="0"/>
              <a:t>She </a:t>
            </a:r>
            <a:r>
              <a:rPr lang="en-GB" b="1" dirty="0" smtClean="0"/>
              <a:t>can't</a:t>
            </a:r>
            <a:r>
              <a:rPr lang="en-GB" dirty="0" smtClean="0"/>
              <a:t> be at home. (I'm fairly sure this isn't true)</a:t>
            </a:r>
          </a:p>
          <a:p>
            <a:endParaRPr lang="sl-SI" dirty="0" smtClean="0"/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546408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LESTVICA PREPRIČANOSTI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505415" y="2107580"/>
            <a:ext cx="851953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1426380" y="2340644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/>
              <a:t>Skoraj 100%</a:t>
            </a:r>
            <a:endParaRPr lang="sl-SI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198781" y="2340644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/>
              <a:t>Skoraj - 100%</a:t>
            </a:r>
            <a:endParaRPr lang="sl-SI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7487" y="2340644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/>
              <a:t>50%</a:t>
            </a:r>
            <a:endParaRPr lang="sl-SI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26380" y="2704916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1800" dirty="0" smtClean="0"/>
              <a:t>MUST</a:t>
            </a:r>
            <a:br>
              <a:rPr lang="sl-SI" sz="1800" dirty="0" smtClean="0"/>
            </a:br>
            <a:r>
              <a:rPr lang="sl-SI" sz="1800" dirty="0" smtClean="0"/>
              <a:t>WILL</a:t>
            </a:r>
            <a:br>
              <a:rPr lang="sl-SI" sz="1800" dirty="0" smtClean="0"/>
            </a:br>
            <a:endParaRPr lang="sl-SI" sz="18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235062" y="2683726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1800" dirty="0"/>
              <a:t>MAY</a:t>
            </a:r>
            <a:br>
              <a:rPr lang="sl-SI" sz="1800" dirty="0"/>
            </a:br>
            <a:r>
              <a:rPr lang="sl-SI" sz="1800" dirty="0"/>
              <a:t>MIGHT</a:t>
            </a:r>
            <a:br>
              <a:rPr lang="sl-SI" sz="1800" dirty="0"/>
            </a:br>
            <a:r>
              <a:rPr lang="sl-SI" sz="1800" dirty="0" smtClean="0"/>
              <a:t>COULD</a:t>
            </a:r>
            <a:endParaRPr lang="sl-SI" sz="1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399503" y="2702312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1800" dirty="0" smtClean="0"/>
              <a:t>CAN‘T</a:t>
            </a:r>
            <a:br>
              <a:rPr lang="sl-SI" sz="1800" dirty="0" smtClean="0"/>
            </a:br>
            <a:r>
              <a:rPr lang="sl-SI" sz="1800" dirty="0" smtClean="0"/>
              <a:t>WON‘T</a:t>
            </a:r>
            <a:endParaRPr lang="sl-SI" sz="1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01840" y="2702312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1800" dirty="0" smtClean="0"/>
              <a:t>SHOULD</a:t>
            </a:r>
            <a:endParaRPr lang="sl-SI" sz="180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875267" y="2702312"/>
            <a:ext cx="1829776" cy="361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1800" dirty="0" smtClean="0"/>
              <a:t>MAY NOT</a:t>
            </a:r>
            <a:br>
              <a:rPr lang="sl-SI" sz="1800" dirty="0" smtClean="0"/>
            </a:br>
            <a:r>
              <a:rPr lang="sl-SI" sz="1800" dirty="0" smtClean="0"/>
              <a:t>MIGHT NOT</a:t>
            </a:r>
            <a:br>
              <a:rPr lang="sl-SI" sz="1800" dirty="0" smtClean="0"/>
            </a:b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318128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/>
          </a:bodyPr>
          <a:lstStyle/>
          <a:p>
            <a:r>
              <a:rPr lang="sl-SI" dirty="0" smtClean="0"/>
              <a:t>WILL/WON‘T</a:t>
            </a:r>
          </a:p>
          <a:p>
            <a:pPr marL="0" indent="0">
              <a:buNone/>
            </a:pPr>
            <a:r>
              <a:rPr lang="sl-SI" dirty="0" smtClean="0"/>
              <a:t>Uporabljamo takrat, ko smo najbolj prepričani (na podlagi prejšnjih izkušenj, informacij, navad …)</a:t>
            </a:r>
            <a:br>
              <a:rPr lang="sl-SI" dirty="0" smtClean="0"/>
            </a:br>
            <a:r>
              <a:rPr lang="en-GB" dirty="0"/>
              <a:t>She'll be at work now.</a:t>
            </a:r>
          </a:p>
          <a:p>
            <a:pPr marL="0" indent="0">
              <a:buNone/>
            </a:pP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won‘t</a:t>
            </a:r>
            <a:r>
              <a:rPr lang="sl-SI" dirty="0" smtClean="0"/>
              <a:t> be home </a:t>
            </a:r>
            <a:r>
              <a:rPr lang="sl-SI" dirty="0" err="1" smtClean="0"/>
              <a:t>now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 smtClean="0"/>
              <a:t>SHOULD/SHOULDN‘T</a:t>
            </a:r>
          </a:p>
          <a:p>
            <a:pPr marL="0" indent="0">
              <a:buNone/>
            </a:pPr>
            <a:r>
              <a:rPr lang="sl-SI" dirty="0" smtClean="0"/>
              <a:t>Ko izrazimo domnevo za nekaj, kar je verjetno res, če gre vse po načrtu</a:t>
            </a:r>
            <a:br>
              <a:rPr lang="sl-SI" dirty="0" smtClean="0"/>
            </a:br>
            <a:r>
              <a:rPr lang="en-GB" dirty="0"/>
              <a:t>They should be there by </a:t>
            </a:r>
            <a:r>
              <a:rPr lang="en-GB" dirty="0" smtClean="0"/>
              <a:t>now.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It </a:t>
            </a:r>
            <a:r>
              <a:rPr lang="en-GB" dirty="0"/>
              <a:t>shouldn't take long to drive here</a:t>
            </a:r>
            <a:r>
              <a:rPr lang="en-GB" dirty="0" smtClean="0"/>
              <a:t>.</a:t>
            </a:r>
            <a:endParaRPr lang="sl-SI" dirty="0"/>
          </a:p>
          <a:p>
            <a:r>
              <a:rPr lang="sl-SI" dirty="0" smtClean="0"/>
              <a:t>CAN</a:t>
            </a:r>
            <a:endParaRPr lang="sl-SI" dirty="0"/>
          </a:p>
          <a:p>
            <a:r>
              <a:rPr lang="sl-SI" dirty="0" smtClean="0"/>
              <a:t>Uporabljamo, ko je nekaj splošno verjetno/mogoče, nekaj, za kar vemo, da se občasno dogaja</a:t>
            </a:r>
            <a:br>
              <a:rPr lang="sl-SI" dirty="0" smtClean="0"/>
            </a:br>
            <a:r>
              <a:rPr lang="sl-SI" dirty="0" err="1" smtClean="0"/>
              <a:t>Prices</a:t>
            </a:r>
            <a:r>
              <a:rPr lang="sl-SI" dirty="0" smtClean="0"/>
              <a:t> </a:t>
            </a:r>
            <a:r>
              <a:rPr lang="en-GB" dirty="0" smtClean="0"/>
              <a:t>can </a:t>
            </a:r>
            <a:r>
              <a:rPr lang="en-GB" dirty="0"/>
              <a:t>be high in </a:t>
            </a:r>
            <a:r>
              <a:rPr lang="en-GB" dirty="0" smtClean="0"/>
              <a:t>London.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b="1" dirty="0" smtClean="0"/>
              <a:t>Can</a:t>
            </a:r>
            <a:r>
              <a:rPr lang="en-GB" dirty="0"/>
              <a:t> </a:t>
            </a:r>
            <a:r>
              <a:rPr lang="sl-SI" dirty="0" smtClean="0"/>
              <a:t>se ne uporablja, ko govorimo o specifičnih možnostih: He </a:t>
            </a:r>
            <a:r>
              <a:rPr lang="en-GB" dirty="0" smtClean="0"/>
              <a:t>could </a:t>
            </a:r>
            <a:r>
              <a:rPr lang="en-GB" dirty="0"/>
              <a:t>be on the bus (not: </a:t>
            </a:r>
            <a:r>
              <a:rPr lang="en-GB" dirty="0">
                <a:solidFill>
                  <a:srgbClr val="FF0000"/>
                </a:solidFill>
              </a:rPr>
              <a:t>'can be</a:t>
            </a:r>
            <a:r>
              <a:rPr lang="en-GB" dirty="0"/>
              <a:t>').</a:t>
            </a:r>
          </a:p>
          <a:p>
            <a:pPr marL="0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785509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dirty="0" smtClean="0"/>
              <a:t>PAST</a:t>
            </a:r>
          </a:p>
          <a:p>
            <a:pPr marL="0" indent="0">
              <a:buNone/>
            </a:pPr>
            <a:r>
              <a:rPr lang="en-GB" b="1" dirty="0"/>
              <a:t>must / might / could / may / can't + have + past </a:t>
            </a:r>
            <a:r>
              <a:rPr lang="en-GB" b="1" dirty="0" smtClean="0"/>
              <a:t>participle</a:t>
            </a:r>
            <a:r>
              <a:rPr lang="sl-SI" b="1" dirty="0" smtClean="0"/>
              <a:t> </a:t>
            </a:r>
            <a:r>
              <a:rPr lang="sl-SI" dirty="0" smtClean="0"/>
              <a:t>(3. oblika glagola)</a:t>
            </a:r>
            <a:endParaRPr lang="en-GB" b="1" dirty="0"/>
          </a:p>
          <a:p>
            <a:pPr marL="0" indent="0">
              <a:buNone/>
            </a:pPr>
            <a:endParaRPr lang="sl-SI" dirty="0" smtClean="0"/>
          </a:p>
          <a:p>
            <a:r>
              <a:rPr lang="en-GB" b="1" dirty="0"/>
              <a:t>must have</a:t>
            </a:r>
            <a:r>
              <a:rPr lang="en-GB" dirty="0"/>
              <a:t> + past participle</a:t>
            </a:r>
          </a:p>
          <a:p>
            <a:r>
              <a:rPr lang="en-GB" b="1" dirty="0"/>
              <a:t>might</a:t>
            </a:r>
            <a:r>
              <a:rPr lang="en-GB" dirty="0"/>
              <a:t> / </a:t>
            </a:r>
            <a:r>
              <a:rPr lang="en-GB" b="1" dirty="0"/>
              <a:t>might not have</a:t>
            </a:r>
            <a:r>
              <a:rPr lang="en-GB" dirty="0"/>
              <a:t> + past participle</a:t>
            </a:r>
          </a:p>
          <a:p>
            <a:r>
              <a:rPr lang="en-GB" b="1" dirty="0"/>
              <a:t>could</a:t>
            </a:r>
            <a:r>
              <a:rPr lang="en-GB" dirty="0"/>
              <a:t> / </a:t>
            </a:r>
            <a:r>
              <a:rPr lang="en-GB" b="1" dirty="0"/>
              <a:t>couldn't have</a:t>
            </a:r>
            <a:r>
              <a:rPr lang="en-GB" dirty="0"/>
              <a:t> + past participle</a:t>
            </a:r>
          </a:p>
          <a:p>
            <a:r>
              <a:rPr lang="en-GB" b="1" dirty="0"/>
              <a:t>may</a:t>
            </a:r>
            <a:r>
              <a:rPr lang="en-GB" dirty="0"/>
              <a:t> / </a:t>
            </a:r>
            <a:r>
              <a:rPr lang="en-GB" b="1" dirty="0"/>
              <a:t>may not have</a:t>
            </a:r>
            <a:r>
              <a:rPr lang="en-GB" dirty="0"/>
              <a:t> + past participle</a:t>
            </a:r>
          </a:p>
          <a:p>
            <a:r>
              <a:rPr lang="en-GB" b="1" dirty="0"/>
              <a:t>can't have</a:t>
            </a:r>
            <a:r>
              <a:rPr lang="en-GB" dirty="0"/>
              <a:t> + past </a:t>
            </a:r>
            <a:r>
              <a:rPr lang="en-GB" dirty="0" smtClean="0"/>
              <a:t>participle</a:t>
            </a:r>
            <a:endParaRPr lang="sl-SI" dirty="0" smtClean="0"/>
          </a:p>
          <a:p>
            <a:endParaRPr lang="sl-SI" dirty="0"/>
          </a:p>
          <a:p>
            <a:endParaRPr lang="en-GB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2580454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r>
              <a:rPr lang="en-GB" dirty="0"/>
              <a:t>You: Where was Julie last night?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David:She</a:t>
            </a:r>
            <a:r>
              <a:rPr lang="en-GB" dirty="0"/>
              <a:t> </a:t>
            </a:r>
            <a:r>
              <a:rPr lang="en-GB" b="1" dirty="0"/>
              <a:t>must have forgotten</a:t>
            </a:r>
            <a:r>
              <a:rPr lang="en-GB" dirty="0"/>
              <a:t> about our date.</a:t>
            </a:r>
          </a:p>
          <a:p>
            <a:pPr marL="0" indent="0">
              <a:buNone/>
            </a:pPr>
            <a:r>
              <a:rPr lang="en-GB" dirty="0"/>
              <a:t>She </a:t>
            </a:r>
            <a:r>
              <a:rPr lang="en-GB" b="1" dirty="0"/>
              <a:t>might have worked</a:t>
            </a:r>
            <a:r>
              <a:rPr lang="en-GB" dirty="0"/>
              <a:t> late.</a:t>
            </a:r>
          </a:p>
          <a:p>
            <a:pPr marL="0" indent="0">
              <a:buNone/>
            </a:pPr>
            <a:r>
              <a:rPr lang="en-GB" dirty="0"/>
              <a:t>She </a:t>
            </a:r>
            <a:r>
              <a:rPr lang="en-GB" b="1" dirty="0"/>
              <a:t>could have taken</a:t>
            </a:r>
            <a:r>
              <a:rPr lang="en-GB" dirty="0"/>
              <a:t> the wrong bus.</a:t>
            </a:r>
          </a:p>
          <a:p>
            <a:pPr marL="0" indent="0">
              <a:buNone/>
            </a:pPr>
            <a:r>
              <a:rPr lang="en-GB" dirty="0"/>
              <a:t>She </a:t>
            </a:r>
            <a:r>
              <a:rPr lang="en-GB" b="1" dirty="0"/>
              <a:t>may have felt</a:t>
            </a:r>
            <a:r>
              <a:rPr lang="en-GB" dirty="0"/>
              <a:t> ill.</a:t>
            </a:r>
          </a:p>
          <a:p>
            <a:pPr marL="0" indent="0">
              <a:buNone/>
            </a:pPr>
            <a:r>
              <a:rPr lang="en-GB" dirty="0"/>
              <a:t>She </a:t>
            </a:r>
            <a:r>
              <a:rPr lang="en-GB" b="1" dirty="0"/>
              <a:t>can't have stayed</a:t>
            </a:r>
            <a:r>
              <a:rPr lang="en-GB" dirty="0"/>
              <a:t> at home.</a:t>
            </a:r>
          </a:p>
        </p:txBody>
      </p:sp>
    </p:spTree>
    <p:extLst>
      <p:ext uri="{BB962C8B-B14F-4D97-AF65-F5344CB8AC3E}">
        <p14:creationId xmlns:p14="http://schemas.microsoft.com/office/powerpoint/2010/main" val="2838232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10000"/>
          </a:bodyPr>
          <a:lstStyle/>
          <a:p>
            <a:r>
              <a:rPr lang="sl-SI" b="1" dirty="0" err="1"/>
              <a:t>will</a:t>
            </a:r>
            <a:r>
              <a:rPr lang="sl-SI" b="1" dirty="0"/>
              <a:t>/</a:t>
            </a:r>
            <a:r>
              <a:rPr lang="sl-SI" b="1" dirty="0" err="1"/>
              <a:t>won‘t</a:t>
            </a:r>
            <a:r>
              <a:rPr lang="sl-SI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dirty="0"/>
              <a:t>+ past </a:t>
            </a:r>
            <a:r>
              <a:rPr lang="sl-SI" dirty="0" err="1" smtClean="0"/>
              <a:t>participle</a:t>
            </a:r>
            <a:endParaRPr lang="sl-SI" dirty="0" smtClean="0"/>
          </a:p>
          <a:p>
            <a:pPr marL="0" indent="0">
              <a:buNone/>
            </a:pPr>
            <a:r>
              <a:rPr lang="en-GB" dirty="0"/>
              <a:t>The parcel will have arrived before now.</a:t>
            </a:r>
          </a:p>
          <a:p>
            <a:pPr marL="0" indent="0">
              <a:buNone/>
            </a:pPr>
            <a:endParaRPr lang="sl-SI" dirty="0"/>
          </a:p>
          <a:p>
            <a:r>
              <a:rPr lang="sl-SI" b="1" dirty="0" err="1"/>
              <a:t>Should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dirty="0"/>
              <a:t> + past </a:t>
            </a:r>
            <a:r>
              <a:rPr lang="sl-SI" dirty="0" err="1" smtClean="0"/>
              <a:t>participle</a:t>
            </a:r>
            <a:endParaRPr lang="sl-SI" dirty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train should have left by </a:t>
            </a:r>
            <a:r>
              <a:rPr lang="en-GB" dirty="0" smtClean="0"/>
              <a:t>now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r>
              <a:rPr lang="en-GB" b="1" dirty="0"/>
              <a:t>could + </a:t>
            </a:r>
            <a:r>
              <a:rPr lang="en-GB" b="1" dirty="0" smtClean="0"/>
              <a:t>infinitive</a:t>
            </a:r>
            <a:endParaRPr lang="sl-SI" b="1" dirty="0"/>
          </a:p>
          <a:p>
            <a:pPr marL="0" indent="0">
              <a:buNone/>
            </a:pPr>
            <a:r>
              <a:rPr lang="sl-SI" dirty="0" smtClean="0"/>
              <a:t>Ko govorimo o splošni možnosti v preteklosti</a:t>
            </a:r>
            <a:br>
              <a:rPr lang="sl-SI" dirty="0" smtClean="0"/>
            </a:br>
            <a:r>
              <a:rPr lang="en-GB" dirty="0"/>
              <a:t>Prices could be high in the sixteenth century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en-GB" dirty="0"/>
              <a:t>He could have been working late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>
                <a:solidFill>
                  <a:srgbClr val="FF0000"/>
                </a:solidFill>
              </a:rPr>
              <a:t>not: 'could be'. As this is a specific </a:t>
            </a:r>
            <a:r>
              <a:rPr lang="en-GB" dirty="0" err="1">
                <a:solidFill>
                  <a:srgbClr val="FF0000"/>
                </a:solidFill>
              </a:rPr>
              <a:t>possiblity</a:t>
            </a:r>
            <a:r>
              <a:rPr lang="en-GB" dirty="0">
                <a:solidFill>
                  <a:srgbClr val="FF0000"/>
                </a:solidFill>
              </a:rPr>
              <a:t>, 'could be' is present tense)</a:t>
            </a:r>
          </a:p>
          <a:p>
            <a:pPr marL="0" indent="0">
              <a:buNone/>
            </a:pP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21184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70000" lnSpcReduction="20000"/>
          </a:bodyPr>
          <a:lstStyle/>
          <a:p>
            <a:r>
              <a:rPr lang="en-GB" sz="3200" dirty="0" smtClean="0"/>
              <a:t>I'm </a:t>
            </a:r>
            <a:r>
              <a:rPr lang="en-GB" sz="3200" dirty="0"/>
              <a:t>sure he is here - I can see his car in front of the </a:t>
            </a:r>
            <a:r>
              <a:rPr lang="en-GB" sz="3200" dirty="0" smtClean="0"/>
              <a:t>building.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He </a:t>
            </a:r>
            <a:r>
              <a:rPr lang="sl-SI" sz="3200" dirty="0" smtClean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be here. I can see his car in front of the building.  </a:t>
            </a:r>
            <a:endParaRPr lang="sl-SI" sz="3200" dirty="0"/>
          </a:p>
          <a:p>
            <a:r>
              <a:rPr lang="en-GB" sz="3200" dirty="0" smtClean="0"/>
              <a:t>They're </a:t>
            </a:r>
            <a:r>
              <a:rPr lang="en-GB" sz="3200" dirty="0"/>
              <a:t>coming this week but I don't know which day. 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They </a:t>
            </a:r>
            <a:r>
              <a:rPr lang="sl-SI" sz="3200" dirty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be coming tomorrow.  </a:t>
            </a:r>
            <a:endParaRPr lang="sl-SI" sz="3200" dirty="0"/>
          </a:p>
          <a:p>
            <a:r>
              <a:rPr lang="en-GB" sz="3200" dirty="0" smtClean="0"/>
              <a:t>I'm </a:t>
            </a:r>
            <a:r>
              <a:rPr lang="en-GB" sz="3200" dirty="0"/>
              <a:t>not sure I'm going to pass the exam. I don't feel very </a:t>
            </a:r>
            <a:r>
              <a:rPr lang="en-GB" sz="3200" dirty="0" smtClean="0"/>
              <a:t>confident.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I </a:t>
            </a:r>
            <a:r>
              <a:rPr lang="sl-SI" sz="3200" dirty="0"/>
              <a:t>___________</a:t>
            </a:r>
            <a:r>
              <a:rPr lang="en-GB" sz="3200" dirty="0" smtClean="0"/>
              <a:t> </a:t>
            </a:r>
            <a:r>
              <a:rPr lang="en-GB" sz="3200" dirty="0"/>
              <a:t>pass the exam. I don't feel very confident.  </a:t>
            </a:r>
            <a:endParaRPr lang="sl-SI" sz="3200" dirty="0" smtClean="0"/>
          </a:p>
          <a:p>
            <a:r>
              <a:rPr lang="en-GB" sz="3200" dirty="0" smtClean="0"/>
              <a:t>I've </a:t>
            </a:r>
            <a:r>
              <a:rPr lang="en-GB" sz="3200" dirty="0"/>
              <a:t>bought a lottery ticket. There's a chance I'll become a </a:t>
            </a:r>
            <a:r>
              <a:rPr lang="en-GB" sz="3200" dirty="0" smtClean="0"/>
              <a:t>millionaire!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I </a:t>
            </a:r>
            <a:r>
              <a:rPr lang="sl-SI" sz="3200" dirty="0"/>
              <a:t>___________</a:t>
            </a:r>
            <a:r>
              <a:rPr lang="en-GB" sz="3200" dirty="0" smtClean="0"/>
              <a:t> </a:t>
            </a:r>
            <a:r>
              <a:rPr lang="en-GB" sz="3200" dirty="0"/>
              <a:t>become a millionaire!  </a:t>
            </a:r>
            <a:endParaRPr lang="sl-SI" sz="3200" dirty="0" smtClean="0"/>
          </a:p>
          <a:p>
            <a:r>
              <a:rPr lang="en-GB" sz="3200" dirty="0" smtClean="0"/>
              <a:t>I'm </a:t>
            </a:r>
            <a:r>
              <a:rPr lang="en-GB" sz="3200" dirty="0"/>
              <a:t>sure she doesn't speak French very well - she's only lived in Paris for a few </a:t>
            </a:r>
            <a:r>
              <a:rPr lang="en-GB" sz="3200" dirty="0" smtClean="0"/>
              <a:t>weeks.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She </a:t>
            </a:r>
            <a:r>
              <a:rPr lang="sl-SI" sz="3200" dirty="0"/>
              <a:t>___________</a:t>
            </a:r>
            <a:r>
              <a:rPr lang="en-GB" sz="3200" dirty="0" smtClean="0"/>
              <a:t> </a:t>
            </a:r>
            <a:r>
              <a:rPr lang="en-GB" sz="3200" dirty="0"/>
              <a:t>speak French very well. She's only lived in Paris for a few weeks.  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106769" y="1689851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</a:t>
            </a:r>
            <a:endParaRPr lang="en-GB" dirty="0"/>
          </a:p>
        </p:txBody>
      </p:sp>
      <p:sp>
        <p:nvSpPr>
          <p:cNvPr id="63" name="Rectangle 62"/>
          <p:cNvSpPr/>
          <p:nvPr/>
        </p:nvSpPr>
        <p:spPr>
          <a:xfrm>
            <a:off x="2329794" y="2388585"/>
            <a:ext cx="699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MAY</a:t>
            </a:r>
            <a:endParaRPr lang="en-GB" dirty="0"/>
          </a:p>
        </p:txBody>
      </p:sp>
      <p:sp>
        <p:nvSpPr>
          <p:cNvPr id="64" name="Rectangle 63"/>
          <p:cNvSpPr/>
          <p:nvPr/>
        </p:nvSpPr>
        <p:spPr>
          <a:xfrm>
            <a:off x="1859953" y="3051185"/>
            <a:ext cx="1239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MAY NOT</a:t>
            </a:r>
            <a:endParaRPr lang="en-GB" dirty="0"/>
          </a:p>
        </p:txBody>
      </p:sp>
      <p:sp>
        <p:nvSpPr>
          <p:cNvPr id="65" name="Rectangle 64"/>
          <p:cNvSpPr/>
          <p:nvPr/>
        </p:nvSpPr>
        <p:spPr>
          <a:xfrm>
            <a:off x="1859953" y="3766654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MIGHT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2209568" y="4453791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27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70000" lnSpcReduction="20000"/>
          </a:bodyPr>
          <a:lstStyle/>
          <a:p>
            <a:r>
              <a:rPr lang="en-GB" sz="3200" dirty="0" smtClean="0"/>
              <a:t>My </a:t>
            </a:r>
            <a:r>
              <a:rPr lang="en-GB" sz="3200" dirty="0"/>
              <a:t>key's not in my pocket or on my desk so I'm sure it's in the </a:t>
            </a:r>
            <a:r>
              <a:rPr lang="en-GB" sz="3200" dirty="0" smtClean="0"/>
              <a:t>drawer.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My </a:t>
            </a:r>
            <a:r>
              <a:rPr lang="en-GB" sz="3200" dirty="0"/>
              <a:t>key's not in my pocket or on my desk so it </a:t>
            </a:r>
            <a:r>
              <a:rPr lang="sl-SI" sz="3200" dirty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be in the drawer.  </a:t>
            </a:r>
            <a:endParaRPr lang="sl-SI" sz="3200" dirty="0" smtClean="0"/>
          </a:p>
          <a:p>
            <a:r>
              <a:rPr lang="en-GB" sz="3200" dirty="0" smtClean="0"/>
              <a:t>Someone </a:t>
            </a:r>
            <a:r>
              <a:rPr lang="en-GB" sz="3200" dirty="0"/>
              <a:t>told me that Mark was in Mexico but I saw him yesterday so I'm sure he's not </a:t>
            </a:r>
            <a:r>
              <a:rPr lang="en-GB" sz="3200" dirty="0" smtClean="0"/>
              <a:t>abroad.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Mark </a:t>
            </a:r>
            <a:r>
              <a:rPr lang="sl-SI" sz="3200" dirty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be abroad.  </a:t>
            </a:r>
            <a:endParaRPr lang="sl-SI" sz="3200" dirty="0" smtClean="0"/>
          </a:p>
          <a:p>
            <a:r>
              <a:rPr lang="en-GB" sz="3200" dirty="0" smtClean="0"/>
              <a:t>You </a:t>
            </a:r>
            <a:r>
              <a:rPr lang="en-GB" sz="3200" dirty="0"/>
              <a:t>got the job? That's great. I'm sure you're </a:t>
            </a:r>
            <a:r>
              <a:rPr lang="en-GB" sz="3200" dirty="0" smtClean="0"/>
              <a:t>delighted.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You </a:t>
            </a:r>
            <a:r>
              <a:rPr lang="en-GB" sz="3200" dirty="0"/>
              <a:t>got the job? That's great. You </a:t>
            </a:r>
            <a:r>
              <a:rPr lang="sl-SI" sz="3200" dirty="0"/>
              <a:t>___________</a:t>
            </a:r>
            <a:r>
              <a:rPr lang="en-GB" sz="3200" dirty="0" smtClean="0"/>
              <a:t> </a:t>
            </a:r>
            <a:r>
              <a:rPr lang="en-GB" sz="3200" dirty="0"/>
              <a:t>be delighted.  </a:t>
            </a:r>
            <a:endParaRPr lang="sl-SI" sz="3200" dirty="0" smtClean="0"/>
          </a:p>
          <a:p>
            <a:r>
              <a:rPr lang="en-GB" sz="3200" dirty="0" smtClean="0"/>
              <a:t>They </a:t>
            </a:r>
            <a:r>
              <a:rPr lang="en-GB" sz="3200" dirty="0"/>
              <a:t>told me to prepare the project by tomorrow but it's </a:t>
            </a:r>
            <a:r>
              <a:rPr lang="en-GB" sz="3200" dirty="0" smtClean="0"/>
              <a:t>almost </a:t>
            </a:r>
            <a:r>
              <a:rPr lang="en-GB" sz="3200" dirty="0"/>
              <a:t>impossible to have it done so </a:t>
            </a:r>
            <a:r>
              <a:rPr lang="en-GB" sz="3200" dirty="0" smtClean="0"/>
              <a:t>fast.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I </a:t>
            </a:r>
            <a:r>
              <a:rPr lang="sl-SI" sz="3200" dirty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finish it by tomorrow if I stay at work all night, but I'm not sure.  </a:t>
            </a:r>
            <a:endParaRPr lang="sl-SI" sz="3200" dirty="0" smtClean="0"/>
          </a:p>
          <a:p>
            <a:r>
              <a:rPr lang="en-GB" sz="3200" dirty="0" smtClean="0"/>
              <a:t>I </a:t>
            </a:r>
            <a:r>
              <a:rPr lang="en-GB" sz="3200" dirty="0"/>
              <a:t>asked them to send the goods as soon as possible; we </a:t>
            </a:r>
            <a:r>
              <a:rPr lang="sl-SI" sz="3200" dirty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receive them by the end of the week if the post is fast. 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7113667" y="1689851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563969" y="2667915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08974" y="3329073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872594" y="4368979"/>
            <a:ext cx="699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MAY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972310" y="4738311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0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77500" lnSpcReduction="20000"/>
          </a:bodyPr>
          <a:lstStyle/>
          <a:p>
            <a:r>
              <a:rPr lang="en-GB" sz="3200" dirty="0" smtClean="0"/>
              <a:t>I </a:t>
            </a:r>
            <a:r>
              <a:rPr lang="en-GB" sz="3200" dirty="0"/>
              <a:t>am sure he was here. I saw his car in front of the </a:t>
            </a:r>
            <a:r>
              <a:rPr lang="en-GB" sz="3200" dirty="0" smtClean="0"/>
              <a:t>building.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He </a:t>
            </a:r>
            <a:r>
              <a:rPr lang="sl-SI" sz="3200" dirty="0"/>
              <a:t>___________</a:t>
            </a:r>
            <a:r>
              <a:rPr lang="en-GB" sz="3200" dirty="0" smtClean="0"/>
              <a:t>  </a:t>
            </a:r>
            <a:r>
              <a:rPr lang="en-GB" sz="3200" dirty="0"/>
              <a:t>been here. </a:t>
            </a:r>
            <a:endParaRPr lang="sl-SI" sz="3200" dirty="0"/>
          </a:p>
          <a:p>
            <a:r>
              <a:rPr lang="en-GB" sz="3200" dirty="0" smtClean="0"/>
              <a:t>A</a:t>
            </a:r>
            <a:r>
              <a:rPr lang="en-GB" sz="3200" dirty="0"/>
              <a:t>: Where is James? He should already be here, shouldn't </a:t>
            </a:r>
            <a:r>
              <a:rPr lang="en-GB" sz="3200" dirty="0" smtClean="0"/>
              <a:t>he?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B</a:t>
            </a:r>
            <a:r>
              <a:rPr lang="en-GB" sz="3200" dirty="0"/>
              <a:t>: Yes, he should but I don't know why he isn't here - he </a:t>
            </a:r>
            <a:r>
              <a:rPr lang="sl-SI" sz="3200" dirty="0"/>
              <a:t>___________</a:t>
            </a:r>
            <a:r>
              <a:rPr lang="en-GB" sz="3200" dirty="0" smtClean="0"/>
              <a:t> </a:t>
            </a:r>
            <a:r>
              <a:rPr lang="sl-SI" sz="3200" dirty="0" smtClean="0"/>
              <a:t> </a:t>
            </a:r>
            <a:r>
              <a:rPr lang="en-GB" sz="3200" dirty="0" smtClean="0"/>
              <a:t>missed </a:t>
            </a:r>
            <a:r>
              <a:rPr lang="en-GB" sz="3200" dirty="0"/>
              <a:t>the bus.  </a:t>
            </a:r>
            <a:endParaRPr lang="sl-SI" sz="3200" dirty="0" smtClean="0"/>
          </a:p>
          <a:p>
            <a:r>
              <a:rPr lang="en-GB" sz="3200" dirty="0" smtClean="0"/>
              <a:t>I'm </a:t>
            </a:r>
            <a:r>
              <a:rPr lang="en-GB" sz="3200" dirty="0"/>
              <a:t>not sure if I passed the exam. I don't feel very sure that I </a:t>
            </a:r>
            <a:r>
              <a:rPr lang="en-GB" sz="3200" dirty="0" smtClean="0"/>
              <a:t>passed.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I </a:t>
            </a:r>
            <a:r>
              <a:rPr lang="sl-SI" sz="3200" dirty="0"/>
              <a:t>___________</a:t>
            </a:r>
            <a:r>
              <a:rPr lang="en-GB" sz="3200" dirty="0" smtClean="0"/>
              <a:t> </a:t>
            </a:r>
            <a:r>
              <a:rPr lang="sl-SI" sz="3200" dirty="0" smtClean="0"/>
              <a:t> </a:t>
            </a:r>
            <a:r>
              <a:rPr lang="en-GB" sz="3200" dirty="0" smtClean="0"/>
              <a:t>passed </a:t>
            </a:r>
            <a:r>
              <a:rPr lang="en-GB" sz="3200" dirty="0"/>
              <a:t>the exam. </a:t>
            </a:r>
            <a:endParaRPr lang="sl-SI" sz="3200" dirty="0" smtClean="0"/>
          </a:p>
          <a:p>
            <a:r>
              <a:rPr lang="en-GB" sz="3200" dirty="0" smtClean="0"/>
              <a:t>A</a:t>
            </a:r>
            <a:r>
              <a:rPr lang="en-GB" sz="3200" dirty="0"/>
              <a:t>: Last summer I took four exams and failed them </a:t>
            </a:r>
            <a:r>
              <a:rPr lang="en-GB" sz="3200" dirty="0" smtClean="0"/>
              <a:t>all!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B</a:t>
            </a:r>
            <a:r>
              <a:rPr lang="en-GB" sz="3200" dirty="0"/>
              <a:t>: You </a:t>
            </a:r>
            <a:r>
              <a:rPr lang="sl-SI" sz="3200" dirty="0" smtClean="0"/>
              <a:t>___________</a:t>
            </a:r>
            <a:r>
              <a:rPr lang="en-GB" sz="3200" dirty="0" smtClean="0"/>
              <a:t> </a:t>
            </a:r>
            <a:r>
              <a:rPr lang="en-GB" sz="3200" dirty="0"/>
              <a:t>been very disappointed. </a:t>
            </a:r>
            <a:endParaRPr lang="sl-SI" sz="3200" dirty="0" smtClean="0"/>
          </a:p>
          <a:p>
            <a:r>
              <a:rPr lang="en-GB" sz="3200" dirty="0" smtClean="0"/>
              <a:t>She </a:t>
            </a:r>
            <a:r>
              <a:rPr lang="en-GB" sz="3200" dirty="0"/>
              <a:t>speaks excellent French. I'm sure she's lived in Paris for a long </a:t>
            </a:r>
            <a:r>
              <a:rPr lang="en-GB" sz="3200" dirty="0" smtClean="0"/>
              <a:t>time.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She</a:t>
            </a:r>
            <a:r>
              <a:rPr lang="sl-SI" sz="3200" dirty="0"/>
              <a:t> ___________</a:t>
            </a:r>
            <a:r>
              <a:rPr lang="en-GB" sz="3200" dirty="0" smtClean="0"/>
              <a:t>  lived </a:t>
            </a:r>
            <a:r>
              <a:rPr lang="en-GB" sz="3200" dirty="0"/>
              <a:t>in Paris for a long time. </a:t>
            </a:r>
          </a:p>
          <a:p>
            <a:endParaRPr lang="en-GB" sz="3200" dirty="0"/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30" name="Rectangle 29"/>
          <p:cNvSpPr/>
          <p:nvPr/>
        </p:nvSpPr>
        <p:spPr>
          <a:xfrm>
            <a:off x="2039863" y="1734457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 HAVE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8864408" y="2483249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MIGHT HAVE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1578198" y="3627045"/>
            <a:ext cx="1938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MAY NOT HAVE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2547373" y="4383986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 HAVE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2143991" y="5150301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 HAVE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03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MODAL VERBS OF DEDUCTION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55000" lnSpcReduction="20000"/>
          </a:bodyPr>
          <a:lstStyle/>
          <a:p>
            <a:r>
              <a:rPr lang="en-GB" sz="3200" dirty="0" smtClean="0"/>
              <a:t>A</a:t>
            </a:r>
            <a:r>
              <a:rPr lang="en-GB" sz="3200" dirty="0"/>
              <a:t>: Their plane was delayed and they had to wait 36 hours in the </a:t>
            </a:r>
            <a:r>
              <a:rPr lang="en-GB" sz="3200" dirty="0" smtClean="0"/>
              <a:t>airport.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B</a:t>
            </a:r>
            <a:r>
              <a:rPr lang="en-GB" sz="3200" dirty="0"/>
              <a:t>: They </a:t>
            </a:r>
            <a:r>
              <a:rPr lang="sl-SI" sz="3200" dirty="0" smtClean="0"/>
              <a:t>_______________</a:t>
            </a:r>
            <a:r>
              <a:rPr lang="en-GB" sz="3200" dirty="0" smtClean="0"/>
              <a:t> </a:t>
            </a:r>
            <a:r>
              <a:rPr lang="en-GB" sz="3200" dirty="0"/>
              <a:t>been very happy with the airline. </a:t>
            </a:r>
          </a:p>
          <a:p>
            <a:r>
              <a:rPr lang="en-GB" sz="3200" dirty="0" smtClean="0"/>
              <a:t>Someone </a:t>
            </a:r>
            <a:r>
              <a:rPr lang="en-GB" sz="3200" dirty="0"/>
              <a:t>told me that Mark was in Mexico last week, but I saw him here so </a:t>
            </a:r>
            <a:r>
              <a:rPr lang="en-GB" sz="3200" dirty="0" smtClean="0"/>
              <a:t>he</a:t>
            </a:r>
            <a:r>
              <a:rPr lang="sl-SI" sz="3200" dirty="0" smtClean="0"/>
              <a:t> _______________</a:t>
            </a:r>
            <a:r>
              <a:rPr lang="en-GB" sz="3200" dirty="0" smtClean="0"/>
              <a:t> </a:t>
            </a:r>
            <a:r>
              <a:rPr lang="en-GB" sz="3200" dirty="0"/>
              <a:t>been in Mexico. </a:t>
            </a:r>
          </a:p>
          <a:p>
            <a:r>
              <a:rPr lang="en-GB" sz="3200" dirty="0" smtClean="0"/>
              <a:t>A</a:t>
            </a:r>
            <a:r>
              <a:rPr lang="en-GB" sz="3200" dirty="0"/>
              <a:t>: I saw John yesterday - he looked very pleased with himself. He didn't say why but I think he got that job he applied </a:t>
            </a:r>
            <a:r>
              <a:rPr lang="en-GB" sz="3200" dirty="0" smtClean="0"/>
              <a:t>for.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B</a:t>
            </a:r>
            <a:r>
              <a:rPr lang="en-GB" sz="3200" dirty="0"/>
              <a:t>: He </a:t>
            </a:r>
            <a:r>
              <a:rPr lang="sl-SI" sz="3200" dirty="0" smtClean="0"/>
              <a:t>_______________</a:t>
            </a:r>
            <a:r>
              <a:rPr lang="en-GB" sz="3200" dirty="0" smtClean="0"/>
              <a:t> </a:t>
            </a:r>
            <a:r>
              <a:rPr lang="en-GB" sz="3200" dirty="0"/>
              <a:t>got that job he applied for. </a:t>
            </a:r>
            <a:endParaRPr lang="sl-SI" sz="3200" dirty="0" smtClean="0"/>
          </a:p>
          <a:p>
            <a:r>
              <a:rPr lang="en-GB" sz="3200" dirty="0" smtClean="0"/>
              <a:t>They </a:t>
            </a:r>
            <a:r>
              <a:rPr lang="en-GB" sz="3200" dirty="0"/>
              <a:t>gave me very little time to do the job. It's possible I'd have finished if I'd worked all night, but I'm not </a:t>
            </a:r>
            <a:r>
              <a:rPr lang="en-GB" sz="3200" dirty="0" smtClean="0"/>
              <a:t>sure.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They </a:t>
            </a:r>
            <a:r>
              <a:rPr lang="en-GB" sz="3200" dirty="0"/>
              <a:t>gave me very little time to do the job. I </a:t>
            </a:r>
            <a:r>
              <a:rPr lang="sl-SI" sz="3200" dirty="0" smtClean="0"/>
              <a:t>_____________</a:t>
            </a:r>
            <a:r>
              <a:rPr lang="en-GB" sz="3200" dirty="0" smtClean="0"/>
              <a:t>  </a:t>
            </a:r>
            <a:r>
              <a:rPr lang="en-GB" sz="3200" dirty="0"/>
              <a:t>finished if I'd worked all night, but I'm not </a:t>
            </a:r>
            <a:r>
              <a:rPr lang="en-GB" sz="3200" dirty="0" smtClean="0"/>
              <a:t>sure.</a:t>
            </a:r>
            <a:endParaRPr lang="sl-SI" sz="3200" dirty="0" smtClean="0"/>
          </a:p>
          <a:p>
            <a:r>
              <a:rPr lang="en-GB" sz="3200" dirty="0" smtClean="0"/>
              <a:t>We </a:t>
            </a:r>
            <a:r>
              <a:rPr lang="en-GB" sz="3200" dirty="0"/>
              <a:t>agreed to meet yesterday, but when I got there I didn't see him. It's possible he was waiting </a:t>
            </a:r>
            <a:r>
              <a:rPr lang="en-GB" sz="3200" dirty="0" smtClean="0"/>
              <a:t>elsewhere.</a:t>
            </a: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en-GB" sz="3200" dirty="0" smtClean="0"/>
              <a:t>We </a:t>
            </a:r>
            <a:r>
              <a:rPr lang="en-GB" sz="3200" dirty="0"/>
              <a:t>agreed to meet yesterday but when I got there I didn't see him. </a:t>
            </a:r>
            <a:r>
              <a:rPr lang="en-GB" sz="3200" dirty="0" smtClean="0"/>
              <a:t>He</a:t>
            </a:r>
            <a:r>
              <a:rPr lang="sl-SI" sz="3200" dirty="0"/>
              <a:t> </a:t>
            </a:r>
            <a:r>
              <a:rPr lang="sl-SI" sz="3200" dirty="0" smtClean="0"/>
              <a:t>_______________________</a:t>
            </a:r>
            <a:r>
              <a:rPr lang="en-GB" sz="3200" dirty="0" smtClean="0"/>
              <a:t> waiting </a:t>
            </a:r>
            <a:r>
              <a:rPr lang="en-GB" sz="3200" dirty="0"/>
              <a:t>elsewhere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2262886" y="1594395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 HAVE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953619" y="1920234"/>
            <a:ext cx="158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 HAVE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140223" y="2983393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 HAVE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762380" y="3808582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MAY HAVE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233242" y="4901402"/>
            <a:ext cx="2406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 HAVE BEEN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73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 AVTORICI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82751"/>
            <a:ext cx="10178322" cy="4496841"/>
          </a:xfrm>
        </p:spPr>
        <p:txBody>
          <a:bodyPr/>
          <a:lstStyle/>
          <a:p>
            <a:pPr marL="0" indent="0">
              <a:buNone/>
            </a:pPr>
            <a:r>
              <a:rPr lang="sl-SI" sz="2800" dirty="0"/>
              <a:t>MARUŠA </a:t>
            </a:r>
            <a:r>
              <a:rPr lang="sl-SI" sz="2800" dirty="0" smtClean="0"/>
              <a:t>MALIGOJ, magistrica profesorica anglistike in rusistike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dirty="0"/>
              <a:t>Maruša Maligoj </a:t>
            </a:r>
            <a:r>
              <a:rPr lang="sl-SI" dirty="0" smtClean="0"/>
              <a:t>je magistrica profesorica anglistike in rusistike, ki je svoj študij zaključila na </a:t>
            </a:r>
            <a:r>
              <a:rPr lang="sl-SI" dirty="0"/>
              <a:t>Filozofski fakulteti v Ljubljani. S poučevanjem angleščine se ukvarja že od zgodnjih študijskih let in ima za seboj že nešteto izkušenj tako z otroki kot tudi </a:t>
            </a:r>
            <a:r>
              <a:rPr lang="sl-SI" dirty="0" smtClean="0"/>
              <a:t>odraslimi, trenutno pa poučuje angleščino na jezikovnih šolah in v podjetjih. </a:t>
            </a:r>
            <a:r>
              <a:rPr lang="sl-SI" dirty="0"/>
              <a:t>Svoje znanje jezika neprestano izpopolnjuje s prebiranjem angleških knjig in potovanji po svetu, njena najbolj neprecenjiva izkušnja pa je bila je Erasmus+ praksa v Sheffieldu, kjer je </a:t>
            </a:r>
            <a:r>
              <a:rPr lang="sl-SI" dirty="0" smtClean="0"/>
              <a:t>delala </a:t>
            </a:r>
            <a:r>
              <a:rPr lang="sl-SI" dirty="0"/>
              <a:t>kot asistentka </a:t>
            </a:r>
            <a:r>
              <a:rPr lang="sl-SI" dirty="0" smtClean="0"/>
              <a:t>učitelja na osnovni šoli </a:t>
            </a:r>
            <a:r>
              <a:rPr lang="sl-SI" dirty="0"/>
              <a:t>in med katero je dodobra spoznala Veliko Britanijo in angleški način življenja</a:t>
            </a:r>
            <a:r>
              <a:rPr lang="sl-SI" dirty="0" smtClean="0"/>
              <a:t>.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420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r>
              <a:rPr lang="sl-SI" dirty="0" smtClean="0"/>
              <a:t>Ko govorimo o zmožnostih, govorimo o dveh tipih </a:t>
            </a:r>
            <a:br>
              <a:rPr lang="sl-SI" dirty="0" smtClean="0"/>
            </a:br>
            <a:r>
              <a:rPr lang="sl-SI" dirty="0" smtClean="0"/>
              <a:t>splošne zmožnosti (general </a:t>
            </a:r>
            <a:r>
              <a:rPr lang="sl-SI" dirty="0" err="1" smtClean="0"/>
              <a:t>ability</a:t>
            </a:r>
            <a:r>
              <a:rPr lang="sl-SI" dirty="0" smtClean="0"/>
              <a:t>); nekaj, kar smo se </a:t>
            </a:r>
            <a:r>
              <a:rPr lang="sl-SI" dirty="0" err="1" smtClean="0"/>
              <a:t>enrkat</a:t>
            </a:r>
            <a:r>
              <a:rPr lang="sl-SI" dirty="0" smtClean="0"/>
              <a:t> naučili in lahko zdaj vedno naredimo (npr. vozimo kolo, plavamo, govorimo tuj jezik)</a:t>
            </a:r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in specifične zmožnosti; nekaj, kar lahko/ne moremo narediti v specifični situaciji (npr. dvignemo nekaj težkega, najdemo določeno knjigo)</a:t>
            </a:r>
          </a:p>
          <a:p>
            <a:endParaRPr lang="sl-SI" dirty="0"/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4188208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dirty="0" smtClean="0"/>
              <a:t>PRESENT</a:t>
            </a:r>
          </a:p>
          <a:p>
            <a:pPr marL="0" indent="0">
              <a:buNone/>
            </a:pPr>
            <a:r>
              <a:rPr lang="en-GB" b="1" dirty="0"/>
              <a:t>can / can't (for both general and specific ability</a:t>
            </a:r>
            <a:r>
              <a:rPr lang="en-GB" b="1" dirty="0" smtClean="0"/>
              <a:t>)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en-GB" dirty="0" smtClean="0"/>
              <a:t>I </a:t>
            </a:r>
            <a:r>
              <a:rPr lang="en-GB" dirty="0"/>
              <a:t>can play the </a:t>
            </a:r>
            <a:r>
              <a:rPr lang="en-GB" dirty="0" smtClean="0"/>
              <a:t>piano.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She </a:t>
            </a:r>
            <a:r>
              <a:rPr lang="en-GB" dirty="0"/>
              <a:t>can speak </a:t>
            </a:r>
            <a:r>
              <a:rPr lang="en-GB" dirty="0" smtClean="0"/>
              <a:t>English.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He </a:t>
            </a:r>
            <a:r>
              <a:rPr lang="en-GB" dirty="0"/>
              <a:t>can't drive – he's too </a:t>
            </a:r>
            <a:r>
              <a:rPr lang="en-GB" dirty="0" smtClean="0"/>
              <a:t>tired.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We </a:t>
            </a:r>
            <a:r>
              <a:rPr lang="en-GB" dirty="0"/>
              <a:t>can't come now.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6601066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sz="3200" dirty="0" smtClean="0"/>
              <a:t>PAST</a:t>
            </a:r>
            <a:endParaRPr lang="en-GB" sz="3200" dirty="0"/>
          </a:p>
          <a:p>
            <a:pPr marL="0" indent="0">
              <a:buNone/>
            </a:pPr>
            <a:r>
              <a:rPr lang="en-GB" b="1" dirty="0"/>
              <a:t>could / couldn't (for general ability</a:t>
            </a:r>
            <a:r>
              <a:rPr lang="en-GB" b="1" dirty="0" smtClean="0"/>
              <a:t>)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en-GB" dirty="0" smtClean="0"/>
              <a:t>I </a:t>
            </a:r>
            <a:r>
              <a:rPr lang="en-GB" dirty="0"/>
              <a:t>could read when I was </a:t>
            </a:r>
            <a:r>
              <a:rPr lang="en-GB" dirty="0" smtClean="0"/>
              <a:t>four.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She </a:t>
            </a:r>
            <a:r>
              <a:rPr lang="en-GB" dirty="0"/>
              <a:t>could speak French when she was a child, but now she has forgotten </a:t>
            </a:r>
            <a:r>
              <a:rPr lang="en-GB" dirty="0" smtClean="0"/>
              <a:t>it.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He </a:t>
            </a:r>
            <a:r>
              <a:rPr lang="en-GB" dirty="0"/>
              <a:t>couldn't dance at all until he took </a:t>
            </a:r>
            <a:r>
              <a:rPr lang="en-GB" dirty="0" smtClean="0"/>
              <a:t>lessons.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My </a:t>
            </a:r>
            <a:r>
              <a:rPr lang="en-GB" dirty="0"/>
              <a:t>grandfather couldn't swim.</a:t>
            </a:r>
          </a:p>
          <a:p>
            <a:pPr marL="0" indent="0">
              <a:buNone/>
            </a:pPr>
            <a:endParaRPr lang="sl-SI" b="1" dirty="0" smtClean="0"/>
          </a:p>
          <a:p>
            <a:pPr marL="0" indent="0">
              <a:buNone/>
            </a:pPr>
            <a:r>
              <a:rPr lang="en-GB" b="1" dirty="0" smtClean="0"/>
              <a:t>was </a:t>
            </a:r>
            <a:r>
              <a:rPr lang="en-GB" b="1" dirty="0"/>
              <a:t>able to / couldn't (for specific ability</a:t>
            </a:r>
            <a:r>
              <a:rPr lang="en-GB" b="1" dirty="0" smtClean="0"/>
              <a:t>)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en-GB" dirty="0" smtClean="0"/>
              <a:t>When </a:t>
            </a:r>
            <a:r>
              <a:rPr lang="en-GB" dirty="0"/>
              <a:t>the computer crashed yesterday, I was able to fix it</a:t>
            </a:r>
            <a:r>
              <a:rPr lang="en-GB" dirty="0" smtClean="0"/>
              <a:t>.</a:t>
            </a:r>
            <a:r>
              <a:rPr lang="sl-SI" dirty="0" smtClean="0"/>
              <a:t> </a:t>
            </a:r>
            <a:r>
              <a:rPr lang="en-GB" dirty="0" smtClean="0"/>
              <a:t>(</a:t>
            </a:r>
            <a:r>
              <a:rPr lang="en-GB" dirty="0"/>
              <a:t>not 'I could fix it</a:t>
            </a:r>
            <a:r>
              <a:rPr lang="en-GB" dirty="0" smtClean="0"/>
              <a:t>')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She </a:t>
            </a:r>
            <a:r>
              <a:rPr lang="en-GB" dirty="0"/>
              <a:t>was able to pass the exam, even though she hadn't studied much</a:t>
            </a:r>
            <a:r>
              <a:rPr lang="en-GB" dirty="0" smtClean="0"/>
              <a:t>.</a:t>
            </a:r>
            <a:r>
              <a:rPr lang="sl-SI" dirty="0" smtClean="0"/>
              <a:t> </a:t>
            </a:r>
            <a:r>
              <a:rPr lang="en-GB" dirty="0" smtClean="0"/>
              <a:t>(</a:t>
            </a:r>
            <a:r>
              <a:rPr lang="en-GB" dirty="0"/>
              <a:t>not 'she could pass</a:t>
            </a:r>
            <a:r>
              <a:rPr lang="en-GB" dirty="0" smtClean="0"/>
              <a:t>')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He </a:t>
            </a:r>
            <a:r>
              <a:rPr lang="en-GB" dirty="0"/>
              <a:t>called us because he couldn't find the </a:t>
            </a:r>
            <a:r>
              <a:rPr lang="en-GB" dirty="0" smtClean="0"/>
              <a:t>house.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 </a:t>
            </a:r>
            <a:r>
              <a:rPr lang="en-GB" dirty="0"/>
              <a:t>couldn't open the window.</a:t>
            </a:r>
          </a:p>
        </p:txBody>
      </p:sp>
    </p:spTree>
    <p:extLst>
      <p:ext uri="{BB962C8B-B14F-4D97-AF65-F5344CB8AC3E}">
        <p14:creationId xmlns:p14="http://schemas.microsoft.com/office/powerpoint/2010/main" val="3831609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could + have + past participle (an ability someone had in the past, but didn't use</a:t>
            </a:r>
            <a:r>
              <a:rPr lang="en-GB" b="1" dirty="0" smtClean="0"/>
              <a:t>)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en-GB" dirty="0" smtClean="0"/>
              <a:t>I </a:t>
            </a:r>
            <a:r>
              <a:rPr lang="en-GB" dirty="0"/>
              <a:t>could have played the piano well but I didn't practise </a:t>
            </a:r>
            <a:r>
              <a:rPr lang="en-GB" dirty="0" smtClean="0"/>
              <a:t>enough.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We </a:t>
            </a:r>
            <a:r>
              <a:rPr lang="en-GB" dirty="0"/>
              <a:t>could have come </a:t>
            </a:r>
            <a:r>
              <a:rPr lang="en-GB" dirty="0" smtClean="0"/>
              <a:t>earlier.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She </a:t>
            </a:r>
            <a:r>
              <a:rPr lang="en-GB" dirty="0"/>
              <a:t>could have studied law, but she preferred to become a secretary</a:t>
            </a:r>
          </a:p>
        </p:txBody>
      </p:sp>
    </p:spTree>
    <p:extLst>
      <p:ext uri="{BB962C8B-B14F-4D97-AF65-F5344CB8AC3E}">
        <p14:creationId xmlns:p14="http://schemas.microsoft.com/office/powerpoint/2010/main" val="3758443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dirty="0" smtClean="0"/>
              <a:t>FUTURE</a:t>
            </a:r>
            <a:endParaRPr lang="en-GB" sz="3200" dirty="0"/>
          </a:p>
          <a:p>
            <a:pPr marL="0" indent="0">
              <a:buNone/>
            </a:pPr>
            <a:r>
              <a:rPr lang="en-GB" b="1" dirty="0"/>
              <a:t>will / won't be able to (general ability</a:t>
            </a:r>
            <a:r>
              <a:rPr lang="en-GB" b="1" dirty="0" smtClean="0"/>
              <a:t>)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en-GB" dirty="0" smtClean="0"/>
              <a:t>At </a:t>
            </a:r>
            <a:r>
              <a:rPr lang="en-GB" dirty="0"/>
              <a:t>the end of the course, you will be able to make your own </a:t>
            </a:r>
            <a:r>
              <a:rPr lang="en-GB" dirty="0" smtClean="0"/>
              <a:t>website.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He </a:t>
            </a:r>
            <a:r>
              <a:rPr lang="en-GB" dirty="0"/>
              <a:t>won't be able to speak Japanese in a week! It will take months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can / can't (specific ability</a:t>
            </a:r>
            <a:r>
              <a:rPr lang="en-GB" b="1" dirty="0" smtClean="0"/>
              <a:t>)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en-GB" dirty="0" smtClean="0"/>
              <a:t>I </a:t>
            </a:r>
            <a:r>
              <a:rPr lang="en-GB" dirty="0"/>
              <a:t>can help you </a:t>
            </a:r>
            <a:r>
              <a:rPr lang="en-GB" dirty="0" smtClean="0"/>
              <a:t>tomorrow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 </a:t>
            </a:r>
            <a:r>
              <a:rPr lang="en-GB" dirty="0"/>
              <a:t>can't come to the party</a:t>
            </a:r>
          </a:p>
        </p:txBody>
      </p:sp>
    </p:spTree>
    <p:extLst>
      <p:ext uri="{BB962C8B-B14F-4D97-AF65-F5344CB8AC3E}">
        <p14:creationId xmlns:p14="http://schemas.microsoft.com/office/powerpoint/2010/main" val="1495224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92500" lnSpcReduction="20000"/>
          </a:bodyPr>
          <a:lstStyle/>
          <a:p>
            <a:r>
              <a:rPr lang="en-GB" sz="3200" dirty="0" smtClean="0"/>
              <a:t>_________________ </a:t>
            </a:r>
            <a:r>
              <a:rPr lang="en-GB" sz="3200" dirty="0"/>
              <a:t>you swim when you were 10? </a:t>
            </a:r>
            <a:endParaRPr lang="sl-SI" sz="3200" dirty="0"/>
          </a:p>
          <a:p>
            <a:r>
              <a:rPr lang="en-GB" sz="3200" dirty="0" smtClean="0"/>
              <a:t>We </a:t>
            </a:r>
            <a:r>
              <a:rPr lang="en-GB" sz="3200" dirty="0"/>
              <a:t>_________________ get to the meeting on time yesterday because the train was delayed by one hour. </a:t>
            </a:r>
            <a:endParaRPr lang="sl-SI" sz="3200" dirty="0"/>
          </a:p>
          <a:p>
            <a:r>
              <a:rPr lang="en-GB" sz="3200" dirty="0" smtClean="0"/>
              <a:t>He </a:t>
            </a:r>
            <a:r>
              <a:rPr lang="en-GB" sz="3200" dirty="0"/>
              <a:t>_________________ arrive at the party on time, even after missing the train, so he was very pleased. </a:t>
            </a:r>
            <a:endParaRPr lang="sl-SI" sz="3200" dirty="0" smtClean="0"/>
          </a:p>
          <a:p>
            <a:r>
              <a:rPr lang="en-GB" sz="3200" dirty="0" smtClean="0"/>
              <a:t>He’s </a:t>
            </a:r>
            <a:r>
              <a:rPr lang="en-GB" sz="3200" dirty="0"/>
              <a:t>amazing, he _________________ speak 5 languages including Chinese. </a:t>
            </a:r>
            <a:endParaRPr lang="sl-SI" sz="3200" dirty="0" smtClean="0"/>
          </a:p>
          <a:p>
            <a:r>
              <a:rPr lang="en-GB" sz="3200" dirty="0" smtClean="0"/>
              <a:t>I </a:t>
            </a:r>
            <a:r>
              <a:rPr lang="en-GB" sz="3200" dirty="0"/>
              <a:t>_________________ drive a car until I was 34, then I moved to the countryside so I had to learn. </a:t>
            </a:r>
            <a:endParaRPr lang="sl-SI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106769" y="1360449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764691" y="1908527"/>
            <a:ext cx="136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COULDN‘T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96646" y="2852581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WAS ABLE TO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872271" y="3715247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596646" y="4681686"/>
            <a:ext cx="136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COULDN‘T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03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85000" lnSpcReduction="10000"/>
          </a:bodyPr>
          <a:lstStyle/>
          <a:p>
            <a:r>
              <a:rPr lang="sl-SI" sz="3200" dirty="0" smtClean="0"/>
              <a:t>I</a:t>
            </a:r>
            <a:r>
              <a:rPr lang="en-GB" sz="3200" dirty="0" smtClean="0"/>
              <a:t> </a:t>
            </a:r>
            <a:r>
              <a:rPr lang="en-GB" sz="3200" dirty="0"/>
              <a:t>looked everywhere for my glasses but I _________________ find them anywhere. </a:t>
            </a:r>
            <a:endParaRPr lang="sl-SI" sz="3200" dirty="0" smtClean="0"/>
          </a:p>
          <a:p>
            <a:r>
              <a:rPr lang="en-GB" sz="3200" dirty="0" smtClean="0"/>
              <a:t>I </a:t>
            </a:r>
            <a:r>
              <a:rPr lang="en-GB" sz="3200" dirty="0"/>
              <a:t>searched for your house for ages, luckily I _________________ find it in the end. </a:t>
            </a:r>
            <a:endParaRPr lang="sl-SI" sz="3200" dirty="0" smtClean="0"/>
          </a:p>
          <a:p>
            <a:r>
              <a:rPr lang="en-GB" sz="3200" dirty="0" smtClean="0"/>
              <a:t>She’s </a:t>
            </a:r>
            <a:r>
              <a:rPr lang="en-GB" sz="3200" dirty="0"/>
              <a:t>7 years old but she _________________ read yet – her parents are getting her extra lessons. </a:t>
            </a:r>
            <a:endParaRPr lang="sl-SI" sz="3200" dirty="0"/>
          </a:p>
          <a:p>
            <a:r>
              <a:rPr lang="en-GB" sz="3200" dirty="0" smtClean="0"/>
              <a:t>I </a:t>
            </a:r>
            <a:r>
              <a:rPr lang="en-GB" sz="3200" dirty="0"/>
              <a:t>read the book three times but I _________________ understand it. </a:t>
            </a:r>
            <a:endParaRPr lang="sl-SI" sz="3200" dirty="0"/>
          </a:p>
          <a:p>
            <a:r>
              <a:rPr lang="en-GB" sz="3200" dirty="0" smtClean="0"/>
              <a:t>James </a:t>
            </a:r>
            <a:r>
              <a:rPr lang="en-GB" sz="3200" dirty="0"/>
              <a:t>_________________ speak Japanese when he lived in Japan, but he’s forgotten most of it now. 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8005764" y="1360449"/>
            <a:ext cx="136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COULDN‘T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346402" y="2338513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WAS ABLE TO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08973" y="3250688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968701" y="4172447"/>
            <a:ext cx="136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COULDN‘T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299950" y="4663100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63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OBLIGATION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60425" y="2044718"/>
          <a:ext cx="9960828" cy="36646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20276"/>
                <a:gridCol w="3320276"/>
                <a:gridCol w="3320276"/>
              </a:tblGrid>
              <a:tr h="361647"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</a:rPr>
                        <a:t>Present</a:t>
                      </a:r>
                      <a:endParaRPr lang="en-GB" sz="1800" dirty="0"/>
                    </a:p>
                  </a:txBody>
                  <a:tcPr marL="46604" marR="46604" marT="46604" marB="46604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Positive</a:t>
                      </a:r>
                      <a:endParaRPr lang="en-GB" sz="1800"/>
                    </a:p>
                  </a:txBody>
                  <a:tcPr marL="46604" marR="46604" marT="46604" marB="46604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Negative</a:t>
                      </a:r>
                      <a:endParaRPr lang="en-GB" sz="1800"/>
                    </a:p>
                  </a:txBody>
                  <a:tcPr marL="46604" marR="46604" marT="46604" marB="46604" anchor="ctr"/>
                </a:tc>
              </a:tr>
              <a:tr h="1435403">
                <a:tc>
                  <a:txBody>
                    <a:bodyPr/>
                    <a:lstStyle/>
                    <a:p>
                      <a:r>
                        <a:rPr lang="en-GB" sz="1800" dirty="0"/>
                        <a:t>have to / </a:t>
                      </a:r>
                      <a:br>
                        <a:rPr lang="en-GB" sz="1800" dirty="0"/>
                      </a:br>
                      <a:r>
                        <a:rPr lang="en-GB" sz="1800" dirty="0"/>
                        <a:t>don't have to</a:t>
                      </a:r>
                    </a:p>
                  </a:txBody>
                  <a:tcPr marL="46604" marR="46604" marT="46604" marB="46604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strong obligation (possibly from outside</a:t>
                      </a:r>
                      <a:r>
                        <a:rPr lang="en-GB" sz="1800" dirty="0" smtClean="0"/>
                        <a:t>)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Children </a:t>
                      </a:r>
                      <a:r>
                        <a:rPr lang="en-GB" sz="1800" dirty="0">
                          <a:effectLst/>
                        </a:rPr>
                        <a:t>have to go to school.</a:t>
                      </a:r>
                    </a:p>
                    <a:p>
                      <a:r>
                        <a:rPr lang="en-GB" sz="1800" dirty="0"/>
                        <a:t>(sometimes 'have got to')</a:t>
                      </a:r>
                    </a:p>
                  </a:txBody>
                  <a:tcPr marL="46604" marR="46604" marT="46604" marB="46604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no obligation</a:t>
                      </a:r>
                      <a:br>
                        <a:rPr lang="en-GB" sz="1800" dirty="0"/>
                      </a:br>
                      <a:r>
                        <a:rPr lang="en-GB" sz="1800" dirty="0">
                          <a:effectLst/>
                        </a:rPr>
                        <a:t>I don't have to work on Sundays.</a:t>
                      </a:r>
                    </a:p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effectLst/>
                        </a:rPr>
                        <a:t/>
                      </a:r>
                      <a:br>
                        <a:rPr lang="en-GB" sz="1800" dirty="0">
                          <a:effectLst/>
                        </a:rPr>
                      </a:br>
                      <a:r>
                        <a:rPr lang="en-GB" sz="1800" dirty="0">
                          <a:effectLst/>
                        </a:rPr>
                        <a:t>You don't have to eat anything you don't like.</a:t>
                      </a:r>
                    </a:p>
                  </a:txBody>
                  <a:tcPr marL="46604" marR="46604" marT="46604" marB="46604" anchor="ctr"/>
                </a:tc>
              </a:tr>
              <a:tr h="898525">
                <a:tc>
                  <a:txBody>
                    <a:bodyPr/>
                    <a:lstStyle/>
                    <a:p>
                      <a:r>
                        <a:rPr lang="en-GB" sz="1800"/>
                        <a:t>must / mustn't</a:t>
                      </a:r>
                    </a:p>
                  </a:txBody>
                  <a:tcPr marL="46604" marR="46604" marT="46604" marB="46604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strong obligation (possibly based on the speaker's opinion</a:t>
                      </a:r>
                      <a:r>
                        <a:rPr lang="en-GB" sz="1800" dirty="0" smtClean="0"/>
                        <a:t>)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I </a:t>
                      </a:r>
                      <a:r>
                        <a:rPr lang="en-GB" sz="1800" dirty="0">
                          <a:effectLst/>
                        </a:rPr>
                        <a:t>must study today.</a:t>
                      </a:r>
                    </a:p>
                  </a:txBody>
                  <a:tcPr marL="46604" marR="46604" marT="46604" marB="46604"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negative obligation</a:t>
                      </a:r>
                      <a:br>
                        <a:rPr lang="en-GB" sz="1800" dirty="0"/>
                      </a:br>
                      <a:r>
                        <a:rPr lang="en-GB" sz="1800" dirty="0">
                          <a:effectLst/>
                        </a:rPr>
                        <a:t>You mustn't smoke here.</a:t>
                      </a:r>
                    </a:p>
                  </a:txBody>
                  <a:tcPr marL="46604" marR="46604" marT="46604" marB="46604"/>
                </a:tc>
              </a:tr>
              <a:tr h="898525">
                <a:tc>
                  <a:txBody>
                    <a:bodyPr/>
                    <a:lstStyle/>
                    <a:p>
                      <a:r>
                        <a:rPr lang="en-GB" sz="1800" dirty="0"/>
                        <a:t>should / </a:t>
                      </a:r>
                      <a:r>
                        <a:rPr lang="en-GB" sz="1800" dirty="0" smtClean="0"/>
                        <a:t>shouldn't</a:t>
                      </a:r>
                      <a:r>
                        <a:rPr lang="sl-SI" sz="1800" dirty="0" smtClean="0"/>
                        <a:t> </a:t>
                      </a:r>
                      <a:endParaRPr lang="en-GB" sz="1800" dirty="0"/>
                    </a:p>
                  </a:txBody>
                  <a:tcPr marL="46604" marR="46604" marT="46604" marB="46604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mild obligation or </a:t>
                      </a:r>
                      <a:r>
                        <a:rPr lang="en-GB" sz="1800" dirty="0" smtClean="0"/>
                        <a:t>advice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You </a:t>
                      </a:r>
                      <a:r>
                        <a:rPr lang="en-GB" sz="1800" dirty="0">
                          <a:effectLst/>
                        </a:rPr>
                        <a:t>should save some money.</a:t>
                      </a:r>
                    </a:p>
                  </a:txBody>
                  <a:tcPr marL="46604" marR="46604" marT="46604" marB="46604"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mild negative obligation or </a:t>
                      </a:r>
                      <a:r>
                        <a:rPr lang="en-GB" sz="1800" dirty="0" smtClean="0"/>
                        <a:t>advice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You </a:t>
                      </a:r>
                      <a:r>
                        <a:rPr lang="en-GB" sz="1800" dirty="0">
                          <a:effectLst/>
                        </a:rPr>
                        <a:t>shouldn't smoke so much.</a:t>
                      </a:r>
                    </a:p>
                  </a:txBody>
                  <a:tcPr marL="46604" marR="46604" marT="46604" marB="4660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0828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OBLIGATION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50950" y="2058194"/>
          <a:ext cx="10179051" cy="312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93017"/>
                <a:gridCol w="3393017"/>
                <a:gridCol w="3393017"/>
              </a:tblGrid>
              <a:tr h="369570"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</a:rPr>
                        <a:t>Past</a:t>
                      </a:r>
                      <a:endParaRPr lang="en-GB" sz="1800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Positive</a:t>
                      </a:r>
                      <a:endParaRPr lang="en-GB" sz="180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Negative</a:t>
                      </a:r>
                      <a:endParaRPr lang="en-GB" sz="1800"/>
                    </a:p>
                  </a:txBody>
                  <a:tcPr marL="47625" marR="47625" marT="47625" marB="47625" anchor="ctr"/>
                </a:tc>
              </a:tr>
              <a:tr h="918210">
                <a:tc>
                  <a:txBody>
                    <a:bodyPr/>
                    <a:lstStyle/>
                    <a:p>
                      <a:r>
                        <a:rPr lang="en-GB" sz="1800" dirty="0"/>
                        <a:t>had to / didn't have to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obligation in the </a:t>
                      </a:r>
                      <a:r>
                        <a:rPr lang="en-GB" sz="1800" dirty="0" smtClean="0"/>
                        <a:t>past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I </a:t>
                      </a:r>
                      <a:r>
                        <a:rPr lang="en-GB" sz="1800" dirty="0">
                          <a:effectLst/>
                        </a:rPr>
                        <a:t>had to wear a school uniform when I was a child.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no obligation in the </a:t>
                      </a:r>
                      <a:r>
                        <a:rPr lang="en-GB" sz="1800" dirty="0" smtClean="0"/>
                        <a:t>past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We </a:t>
                      </a:r>
                      <a:r>
                        <a:rPr lang="en-GB" sz="1800" dirty="0">
                          <a:effectLst/>
                        </a:rPr>
                        <a:t>didn't have to go to school on Saturdays.</a:t>
                      </a:r>
                    </a:p>
                  </a:txBody>
                  <a:tcPr marL="47625" marR="47625" marT="47625" marB="47625" anchor="ctr"/>
                </a:tc>
              </a:tr>
              <a:tr h="369570">
                <a:tc>
                  <a:txBody>
                    <a:bodyPr/>
                    <a:lstStyle/>
                    <a:p>
                      <a:r>
                        <a:rPr lang="en-GB" sz="1800"/>
                        <a:t>must*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changes to 'had to'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-</a:t>
                      </a:r>
                    </a:p>
                  </a:txBody>
                  <a:tcPr marL="47625" marR="47625" marT="47625" marB="47625" anchor="ctr"/>
                </a:tc>
              </a:tr>
              <a:tr h="1466850">
                <a:tc>
                  <a:txBody>
                    <a:bodyPr/>
                    <a:lstStyle/>
                    <a:p>
                      <a:r>
                        <a:rPr lang="en-GB" sz="1800"/>
                        <a:t>should have + pp / shouldn't have + pp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a past action which didn't happen: the advice / regret is too </a:t>
                      </a:r>
                      <a:r>
                        <a:rPr lang="en-GB" sz="1800" dirty="0" smtClean="0"/>
                        <a:t>late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You </a:t>
                      </a:r>
                      <a:r>
                        <a:rPr lang="en-GB" sz="1800" dirty="0">
                          <a:effectLst/>
                        </a:rPr>
                        <a:t>should have gone to bed earlier, now you have missed the train.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n-GB" sz="1800" dirty="0"/>
                        <a:t>a past action which didn't happen: the advice / regret is too </a:t>
                      </a:r>
                      <a:r>
                        <a:rPr lang="en-GB" sz="1800" dirty="0" smtClean="0"/>
                        <a:t>late</a:t>
                      </a:r>
                      <a:r>
                        <a:rPr lang="sl-SI" sz="1800" dirty="0" smtClean="0"/>
                        <a:t/>
                      </a:r>
                      <a:br>
                        <a:rPr lang="sl-SI" sz="1800" dirty="0" smtClean="0"/>
                      </a:br>
                      <a:r>
                        <a:rPr lang="en-GB" sz="1800" dirty="0" smtClean="0">
                          <a:effectLst/>
                        </a:rPr>
                        <a:t>You </a:t>
                      </a:r>
                      <a:r>
                        <a:rPr lang="en-GB" sz="1800" dirty="0">
                          <a:effectLst/>
                        </a:rPr>
                        <a:t>shouldn't have taken that job., it was a bad idea.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1556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OBLIGATION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r>
              <a:rPr lang="sl-SI" dirty="0" smtClean="0"/>
              <a:t>MUSTN‘T </a:t>
            </a:r>
            <a:r>
              <a:rPr lang="sl-SI" dirty="0" err="1" smtClean="0"/>
              <a:t>vs</a:t>
            </a:r>
            <a:r>
              <a:rPr lang="sl-SI" dirty="0" smtClean="0"/>
              <a:t>. DON‘T HAVE TO</a:t>
            </a:r>
          </a:p>
          <a:p>
            <a:pPr marL="0" indent="0">
              <a:buNone/>
            </a:pPr>
            <a:r>
              <a:rPr lang="en-GB" dirty="0"/>
              <a:t>You mustn't eat so much chocolate, you'll be </a:t>
            </a:r>
            <a:r>
              <a:rPr lang="en-GB" dirty="0" smtClean="0"/>
              <a:t>sick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 </a:t>
            </a:r>
            <a:r>
              <a:rPr lang="en-GB" dirty="0"/>
              <a:t>don't have to get up early at the </a:t>
            </a:r>
            <a:r>
              <a:rPr lang="en-GB" dirty="0" smtClean="0"/>
              <a:t>weekend</a:t>
            </a:r>
            <a:r>
              <a:rPr lang="sl-SI" dirty="0" smtClean="0"/>
              <a:t>. </a:t>
            </a:r>
          </a:p>
          <a:p>
            <a:pPr marL="0" indent="0">
              <a:buNone/>
            </a:pPr>
            <a:endParaRPr lang="sl-SI" dirty="0" smtClean="0"/>
          </a:p>
          <a:p>
            <a:r>
              <a:rPr lang="sl-SI" dirty="0" smtClean="0"/>
              <a:t>MUST HAVE </a:t>
            </a:r>
            <a:r>
              <a:rPr lang="sl-SI" dirty="0" err="1" smtClean="0"/>
              <a:t>vs</a:t>
            </a:r>
            <a:r>
              <a:rPr lang="sl-SI" dirty="0" smtClean="0"/>
              <a:t>. HAD To</a:t>
            </a:r>
          </a:p>
          <a:p>
            <a:pPr marL="0" indent="0">
              <a:buNone/>
            </a:pP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must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cleaned</a:t>
            </a:r>
            <a:r>
              <a:rPr lang="sl-SI" dirty="0" smtClean="0"/>
              <a:t> </a:t>
            </a:r>
            <a:r>
              <a:rPr lang="sl-SI" dirty="0" err="1" smtClean="0"/>
              <a:t>her</a:t>
            </a:r>
            <a:r>
              <a:rPr lang="sl-SI" dirty="0" smtClean="0"/>
              <a:t> </a:t>
            </a:r>
            <a:r>
              <a:rPr lang="sl-SI" dirty="0" err="1" smtClean="0"/>
              <a:t>room</a:t>
            </a:r>
            <a:r>
              <a:rPr lang="sl-SI" dirty="0" smtClean="0"/>
              <a:t>.</a:t>
            </a:r>
            <a:br>
              <a:rPr lang="sl-SI" dirty="0" smtClean="0"/>
            </a:b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had</a:t>
            </a:r>
            <a:r>
              <a:rPr lang="sl-SI" dirty="0" smtClean="0"/>
              <a:t> to </a:t>
            </a:r>
            <a:r>
              <a:rPr lang="sl-SI" dirty="0" err="1" smtClean="0"/>
              <a:t>clean</a:t>
            </a:r>
            <a:r>
              <a:rPr lang="sl-SI" dirty="0" smtClean="0"/>
              <a:t> </a:t>
            </a:r>
            <a:r>
              <a:rPr lang="sl-SI" dirty="0" err="1" smtClean="0"/>
              <a:t>her</a:t>
            </a:r>
            <a:r>
              <a:rPr lang="sl-SI" dirty="0" smtClean="0"/>
              <a:t> </a:t>
            </a:r>
            <a:r>
              <a:rPr lang="sl-SI" dirty="0" err="1" smtClean="0"/>
              <a:t>room</a:t>
            </a:r>
            <a:r>
              <a:rPr lang="sl-SI" dirty="0" smtClean="0"/>
              <a:t>.</a:t>
            </a: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426616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VSEBINA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92497"/>
          </a:xfrm>
        </p:spPr>
        <p:txBody>
          <a:bodyPr>
            <a:normAutofit fontScale="92500" lnSpcReduction="10000"/>
          </a:bodyPr>
          <a:lstStyle/>
          <a:p>
            <a:r>
              <a:rPr lang="sl-SI" dirty="0"/>
              <a:t>  V 6-urnem </a:t>
            </a:r>
            <a:r>
              <a:rPr lang="sl-SI" dirty="0" smtClean="0"/>
              <a:t>tečaju angleške slovnice se bomo seznanili z modalnimi glagoli, </a:t>
            </a:r>
            <a:r>
              <a:rPr lang="sl-SI" dirty="0" err="1" smtClean="0"/>
              <a:t>if</a:t>
            </a:r>
            <a:r>
              <a:rPr lang="sl-SI" dirty="0" smtClean="0"/>
              <a:t> </a:t>
            </a:r>
            <a:r>
              <a:rPr lang="sl-SI" dirty="0" err="1" smtClean="0"/>
              <a:t>clauses</a:t>
            </a:r>
            <a:r>
              <a:rPr lang="sl-SI" dirty="0" smtClean="0"/>
              <a:t> ali pogojniki in pasivom</a:t>
            </a:r>
          </a:p>
          <a:p>
            <a:r>
              <a:rPr lang="sl-SI" b="1" dirty="0" smtClean="0"/>
              <a:t>V prvem sklopu bomo obravnavali vse tipe modalnih glagolov (</a:t>
            </a:r>
            <a:r>
              <a:rPr lang="sl-SI" b="1" dirty="0" err="1" smtClean="0"/>
              <a:t>probability</a:t>
            </a:r>
            <a:r>
              <a:rPr lang="sl-SI" b="1" dirty="0" smtClean="0"/>
              <a:t>/</a:t>
            </a:r>
            <a:r>
              <a:rPr lang="sl-SI" b="1" dirty="0" err="1" smtClean="0"/>
              <a:t>possibility</a:t>
            </a:r>
            <a:r>
              <a:rPr lang="sl-SI" b="1" dirty="0" smtClean="0"/>
              <a:t>, </a:t>
            </a:r>
            <a:r>
              <a:rPr lang="sl-SI" b="1" dirty="0" err="1" smtClean="0"/>
              <a:t>ability</a:t>
            </a:r>
            <a:r>
              <a:rPr lang="sl-SI" b="1" dirty="0" smtClean="0"/>
              <a:t> </a:t>
            </a:r>
            <a:r>
              <a:rPr lang="sl-SI" b="1" dirty="0" err="1" smtClean="0"/>
              <a:t>and</a:t>
            </a:r>
            <a:r>
              <a:rPr lang="sl-SI" b="1" dirty="0" smtClean="0"/>
              <a:t> </a:t>
            </a:r>
            <a:r>
              <a:rPr lang="sl-SI" b="1" dirty="0" err="1" smtClean="0"/>
              <a:t>obligation</a:t>
            </a:r>
            <a:r>
              <a:rPr lang="sl-SI" b="1" dirty="0" smtClean="0"/>
              <a:t>/</a:t>
            </a:r>
            <a:r>
              <a:rPr lang="sl-SI" b="1" dirty="0" err="1" smtClean="0"/>
              <a:t>permission</a:t>
            </a:r>
            <a:r>
              <a:rPr lang="sl-SI" b="1" dirty="0" smtClean="0"/>
              <a:t>), kako se tvorijo in kdaj ter kako jih uporabljamo</a:t>
            </a:r>
          </a:p>
          <a:p>
            <a:r>
              <a:rPr lang="sl-SI" dirty="0" smtClean="0"/>
              <a:t>V drugem sklopu bomo obravnavali vse tipe pogojnikov (</a:t>
            </a:r>
            <a:r>
              <a:rPr lang="sl-SI" dirty="0" err="1" smtClean="0"/>
              <a:t>type</a:t>
            </a:r>
            <a:r>
              <a:rPr lang="sl-SI" dirty="0" smtClean="0"/>
              <a:t> 0, 1, 2, 3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mixed</a:t>
            </a:r>
            <a:r>
              <a:rPr lang="sl-SI" dirty="0" smtClean="0"/>
              <a:t>), kako se tvorijo, kdaj in kako jih uporabljamo ter na kaj moramo kot govorci slovenskega jezika še posebej pozorni</a:t>
            </a:r>
          </a:p>
          <a:p>
            <a:r>
              <a:rPr lang="sl-SI" dirty="0" smtClean="0"/>
              <a:t>V tretjem sklopu bomo obravnavali pasiv in pogledali, kako se razlikuje od aktiva, kako ga tvorimo z vsemi časi in modalnimi glagoli ter kako deluje v praksi</a:t>
            </a:r>
          </a:p>
          <a:p>
            <a:r>
              <a:rPr lang="sl-SI" dirty="0" smtClean="0"/>
              <a:t>Znotraj vsakega sklopa bomo naredili tudi vaje za utrjevanje snovi, na koncu pa ponovili glavne točke celotne snovi</a:t>
            </a:r>
          </a:p>
          <a:p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158518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PERMISSION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CAN, COULD, MAY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Can </a:t>
            </a:r>
            <a:r>
              <a:rPr lang="en-GB" dirty="0"/>
              <a:t>I ask a question, please?</a:t>
            </a:r>
          </a:p>
          <a:p>
            <a:pPr marL="0" indent="0">
              <a:buNone/>
            </a:pPr>
            <a:r>
              <a:rPr lang="en-GB" dirty="0"/>
              <a:t>Can we go home now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endParaRPr lang="en-GB" dirty="0"/>
          </a:p>
          <a:p>
            <a:pPr marL="0" indent="0">
              <a:buNone/>
            </a:pPr>
            <a:r>
              <a:rPr lang="en-GB" dirty="0" smtClean="0"/>
              <a:t>Could </a:t>
            </a:r>
            <a:r>
              <a:rPr lang="en-GB" dirty="0"/>
              <a:t>I ask a question please?</a:t>
            </a:r>
          </a:p>
          <a:p>
            <a:pPr marL="0" indent="0">
              <a:buNone/>
            </a:pPr>
            <a:r>
              <a:rPr lang="en-GB" dirty="0"/>
              <a:t>Could we go home now?</a:t>
            </a:r>
          </a:p>
          <a:p>
            <a:pPr marL="0" indent="0">
              <a:buNone/>
            </a:pPr>
            <a:endParaRPr lang="sl-SI" b="1" dirty="0" smtClean="0"/>
          </a:p>
          <a:p>
            <a:pPr marL="0" indent="0">
              <a:buNone/>
            </a:pPr>
            <a:r>
              <a:rPr lang="en-GB" dirty="0" smtClean="0"/>
              <a:t>May </a:t>
            </a:r>
            <a:r>
              <a:rPr lang="en-GB" dirty="0"/>
              <a:t>I ask a question please?</a:t>
            </a:r>
          </a:p>
          <a:p>
            <a:pPr marL="0" indent="0">
              <a:buNone/>
            </a:pPr>
            <a:r>
              <a:rPr lang="en-GB" dirty="0"/>
              <a:t>May we go home now?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1231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PERMISSION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l-SI" dirty="0" smtClean="0"/>
              <a:t>CAN, COULD, MAY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/>
              <a:t>You can go home now if you like.</a:t>
            </a:r>
          </a:p>
          <a:p>
            <a:pPr marL="0" indent="0">
              <a:buNone/>
            </a:pPr>
            <a:r>
              <a:rPr lang="en-GB" dirty="0"/>
              <a:t>You can borrow my pen if you like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You </a:t>
            </a:r>
            <a:r>
              <a:rPr lang="sl-SI" dirty="0" err="1" smtClean="0"/>
              <a:t>can‘t</a:t>
            </a:r>
            <a:r>
              <a:rPr lang="sl-SI" dirty="0" smtClean="0"/>
              <a:t> </a:t>
            </a:r>
            <a:r>
              <a:rPr lang="sl-SI" dirty="0" err="1" smtClean="0"/>
              <a:t>borrow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pen.</a:t>
            </a:r>
            <a:endParaRPr lang="en-GB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en-GB" dirty="0"/>
              <a:t>You may go home now, if you like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You </a:t>
            </a:r>
            <a:r>
              <a:rPr lang="sl-SI" dirty="0" err="1" smtClean="0"/>
              <a:t>may</a:t>
            </a:r>
            <a:r>
              <a:rPr lang="sl-SI" dirty="0" smtClean="0"/>
              <a:t> not go home.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can go out whenever we want</a:t>
            </a:r>
            <a:r>
              <a:rPr lang="en-GB" dirty="0" smtClean="0"/>
              <a:t>.</a:t>
            </a:r>
            <a:r>
              <a:rPr lang="sl-SI" dirty="0"/>
              <a:t/>
            </a:r>
            <a:br>
              <a:rPr lang="sl-SI" dirty="0"/>
            </a:b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can‘t</a:t>
            </a:r>
            <a:r>
              <a:rPr lang="sl-SI" dirty="0" smtClean="0"/>
              <a:t> go out </a:t>
            </a:r>
            <a:r>
              <a:rPr lang="sl-SI" dirty="0" err="1" smtClean="0"/>
              <a:t>whenever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want</a:t>
            </a:r>
            <a:r>
              <a:rPr lang="sl-SI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Students can travel free.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Students may travel free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Students</a:t>
            </a:r>
            <a:r>
              <a:rPr lang="sl-SI" dirty="0" smtClean="0"/>
              <a:t> </a:t>
            </a:r>
            <a:r>
              <a:rPr lang="sl-SI" dirty="0" err="1" smtClean="0"/>
              <a:t>may</a:t>
            </a:r>
            <a:r>
              <a:rPr lang="sl-SI" dirty="0" smtClean="0"/>
              <a:t> not </a:t>
            </a:r>
            <a:r>
              <a:rPr lang="sl-SI" dirty="0" err="1" smtClean="0"/>
              <a:t>travel</a:t>
            </a:r>
            <a:r>
              <a:rPr lang="sl-SI" dirty="0" smtClean="0"/>
              <a:t> </a:t>
            </a:r>
            <a:r>
              <a:rPr lang="sl-SI" dirty="0" err="1" smtClean="0"/>
              <a:t>free</a:t>
            </a:r>
            <a:r>
              <a:rPr lang="sl-SI" dirty="0" smtClean="0"/>
              <a:t>.</a:t>
            </a:r>
            <a:endParaRPr lang="sl-SI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3692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PERMISSION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BE ALLOWED TO</a:t>
            </a:r>
          </a:p>
          <a:p>
            <a:pPr marL="0" indent="0">
              <a:buNone/>
            </a:pPr>
            <a:r>
              <a:rPr lang="en-GB" dirty="0"/>
              <a:t>I was allowed backstage after my third attempt</a:t>
            </a:r>
            <a:r>
              <a:rPr lang="en-GB" dirty="0" smtClean="0"/>
              <a:t>.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Y</a:t>
            </a:r>
            <a:r>
              <a:rPr lang="en-GB" dirty="0" err="1" smtClean="0"/>
              <a:t>ou</a:t>
            </a:r>
            <a:r>
              <a:rPr lang="en-GB" dirty="0" smtClean="0"/>
              <a:t> </a:t>
            </a:r>
            <a:r>
              <a:rPr lang="en-GB" dirty="0"/>
              <a:t>are not allowed to use your calculator on your math's exam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>
                <a:sym typeface="Wingdings" panose="05000000000000000000" pitchFamily="2" charset="2"/>
              </a:rPr>
              <a:t> Ko govorimo o bolj uradnih dovoljenjih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020121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PROHIBITION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CAN‘T, MUSTN‘T (</a:t>
            </a:r>
            <a:r>
              <a:rPr lang="sl-SI" dirty="0" err="1" smtClean="0"/>
              <a:t>something</a:t>
            </a:r>
            <a:r>
              <a:rPr lang="sl-SI" dirty="0" smtClean="0"/>
              <a:t> is </a:t>
            </a:r>
            <a:r>
              <a:rPr lang="sl-SI" dirty="0" err="1" smtClean="0"/>
              <a:t>prohibited</a:t>
            </a:r>
            <a:r>
              <a:rPr lang="sl-SI" dirty="0" smtClean="0"/>
              <a:t> – not </a:t>
            </a:r>
            <a:r>
              <a:rPr lang="sl-SI" dirty="0" err="1" smtClean="0"/>
              <a:t>allowed</a:t>
            </a:r>
            <a:r>
              <a:rPr lang="sl-SI" dirty="0" smtClean="0"/>
              <a:t>)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You can't go into that restaurant without a tie.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You can't drive in this country unless you are over eighteen.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You mustn't use your phone in class</a:t>
            </a:r>
            <a:r>
              <a:rPr lang="en-GB" dirty="0" smtClean="0"/>
              <a:t>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You </a:t>
            </a:r>
            <a:r>
              <a:rPr lang="sl-SI" dirty="0" err="1" smtClean="0"/>
              <a:t>mustn‘t</a:t>
            </a:r>
            <a:r>
              <a:rPr lang="sl-SI" dirty="0" smtClean="0"/>
              <a:t> </a:t>
            </a:r>
            <a:r>
              <a:rPr lang="sl-SI" dirty="0" err="1" smtClean="0"/>
              <a:t>speak</a:t>
            </a:r>
            <a:r>
              <a:rPr lang="sl-SI" dirty="0" smtClean="0"/>
              <a:t> to 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sister</a:t>
            </a:r>
            <a:r>
              <a:rPr lang="sl-SI" dirty="0" smtClean="0"/>
              <a:t> like </a:t>
            </a:r>
            <a:r>
              <a:rPr lang="sl-SI" dirty="0" err="1" smtClean="0"/>
              <a:t>that</a:t>
            </a:r>
            <a:r>
              <a:rPr lang="sl-SI" dirty="0" smtClean="0"/>
              <a:t>!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Can't </a:t>
            </a:r>
            <a:r>
              <a:rPr lang="sl-SI" dirty="0" smtClean="0">
                <a:sym typeface="Wingdings" panose="05000000000000000000" pitchFamily="2" charset="2"/>
              </a:rPr>
              <a:t> nekaj je proti pravilom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Mustn’t </a:t>
            </a:r>
            <a:r>
              <a:rPr lang="sl-SI" dirty="0" smtClean="0">
                <a:sym typeface="Wingdings" panose="05000000000000000000" pitchFamily="2" charset="2"/>
              </a:rPr>
              <a:t> govorec postavlja pravila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399601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OBLIGATION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85000" lnSpcReduction="20000"/>
          </a:bodyPr>
          <a:lstStyle/>
          <a:p>
            <a:r>
              <a:rPr lang="en-GB" sz="3200" dirty="0" smtClean="0"/>
              <a:t>You</a:t>
            </a:r>
            <a:r>
              <a:rPr lang="sl-SI" sz="3200" dirty="0" smtClean="0"/>
              <a:t> _____________</a:t>
            </a:r>
            <a:r>
              <a:rPr lang="en-GB" sz="3200" dirty="0" smtClean="0"/>
              <a:t>forget to </a:t>
            </a:r>
            <a:r>
              <a:rPr lang="en-GB" sz="3200" dirty="0"/>
              <a:t>lock the door when you go </a:t>
            </a:r>
            <a:r>
              <a:rPr lang="en-GB" sz="3200" dirty="0" smtClean="0"/>
              <a:t>out.</a:t>
            </a:r>
            <a:endParaRPr lang="en-GB" sz="3200" dirty="0"/>
          </a:p>
          <a:p>
            <a:r>
              <a:rPr lang="en-GB" sz="3200" dirty="0"/>
              <a:t>If he doesn't know how to start the computer, </a:t>
            </a:r>
            <a:r>
              <a:rPr lang="en-GB" sz="3200" dirty="0" smtClean="0"/>
              <a:t>he</a:t>
            </a:r>
            <a:r>
              <a:rPr lang="sl-SI" sz="3200" dirty="0" smtClean="0"/>
              <a:t> </a:t>
            </a:r>
            <a:r>
              <a:rPr lang="sl-SI" sz="3200" dirty="0"/>
              <a:t>_____________ </a:t>
            </a:r>
            <a:r>
              <a:rPr lang="en-GB" sz="3200" dirty="0" smtClean="0"/>
              <a:t>read </a:t>
            </a:r>
            <a:r>
              <a:rPr lang="en-GB" sz="3200" dirty="0"/>
              <a:t>the </a:t>
            </a:r>
            <a:r>
              <a:rPr lang="en-GB" sz="3200" dirty="0" smtClean="0"/>
              <a:t>instructions.</a:t>
            </a:r>
            <a:endParaRPr lang="en-GB" sz="3200" dirty="0"/>
          </a:p>
          <a:p>
            <a:r>
              <a:rPr lang="en-GB" sz="3200" dirty="0"/>
              <a:t>Oh dear! My hair looks terrible. </a:t>
            </a:r>
            <a:r>
              <a:rPr lang="en-GB" sz="3200" dirty="0" smtClean="0"/>
              <a:t>I</a:t>
            </a:r>
            <a:r>
              <a:rPr lang="sl-SI" sz="3200" dirty="0" smtClean="0"/>
              <a:t> </a:t>
            </a:r>
            <a:r>
              <a:rPr lang="sl-SI" sz="3200" dirty="0"/>
              <a:t>_____________ </a:t>
            </a:r>
            <a:r>
              <a:rPr lang="en-GB" sz="3200" dirty="0" smtClean="0"/>
              <a:t>have </a:t>
            </a:r>
            <a:r>
              <a:rPr lang="en-GB" sz="3200" dirty="0"/>
              <a:t>it </a:t>
            </a:r>
            <a:r>
              <a:rPr lang="en-GB" sz="3200" dirty="0" smtClean="0"/>
              <a:t>cut.</a:t>
            </a:r>
            <a:endParaRPr lang="en-GB" sz="3200" dirty="0"/>
          </a:p>
          <a:p>
            <a:r>
              <a:rPr lang="en-GB" sz="3200" dirty="0" smtClean="0"/>
              <a:t>We</a:t>
            </a:r>
            <a:r>
              <a:rPr lang="sl-SI" sz="3200" dirty="0" smtClean="0"/>
              <a:t> </a:t>
            </a:r>
            <a:r>
              <a:rPr lang="sl-SI" sz="3200" dirty="0"/>
              <a:t>_____________ </a:t>
            </a:r>
            <a:r>
              <a:rPr lang="en-GB" sz="3200" dirty="0" smtClean="0"/>
              <a:t>be </a:t>
            </a:r>
            <a:r>
              <a:rPr lang="en-GB" sz="3200" dirty="0"/>
              <a:t>late or the coach will leave without </a:t>
            </a:r>
            <a:r>
              <a:rPr lang="en-GB" sz="3200" dirty="0" smtClean="0"/>
              <a:t>us.</a:t>
            </a:r>
            <a:endParaRPr lang="en-GB" sz="3200" dirty="0"/>
          </a:p>
          <a:p>
            <a:r>
              <a:rPr lang="en-GB" sz="3200" dirty="0"/>
              <a:t>If she feels ill, perhaps </a:t>
            </a:r>
            <a:r>
              <a:rPr lang="en-GB" sz="3200" dirty="0" smtClean="0"/>
              <a:t>she</a:t>
            </a:r>
            <a:r>
              <a:rPr lang="sl-SI" sz="3200" dirty="0" smtClean="0"/>
              <a:t> </a:t>
            </a:r>
            <a:r>
              <a:rPr lang="sl-SI" sz="3200" dirty="0"/>
              <a:t>_____________ </a:t>
            </a:r>
            <a:r>
              <a:rPr lang="en-GB" sz="3200" dirty="0" smtClean="0"/>
              <a:t>see </a:t>
            </a:r>
            <a:r>
              <a:rPr lang="en-GB" sz="3200" dirty="0"/>
              <a:t>the </a:t>
            </a:r>
            <a:r>
              <a:rPr lang="en-GB" sz="3200" dirty="0" smtClean="0"/>
              <a:t>doctor.</a:t>
            </a:r>
            <a:endParaRPr lang="en-GB" sz="3200" dirty="0"/>
          </a:p>
          <a:p>
            <a:r>
              <a:rPr lang="en-GB" sz="3200" dirty="0" smtClean="0"/>
              <a:t>You</a:t>
            </a:r>
            <a:r>
              <a:rPr lang="sl-SI" sz="3200" dirty="0" smtClean="0"/>
              <a:t> </a:t>
            </a:r>
            <a:r>
              <a:rPr lang="sl-SI" sz="3200" dirty="0"/>
              <a:t>_____________ </a:t>
            </a:r>
            <a:r>
              <a:rPr lang="en-GB" sz="3200" dirty="0" smtClean="0"/>
              <a:t>finish </a:t>
            </a:r>
            <a:r>
              <a:rPr lang="en-GB" sz="3200" dirty="0"/>
              <a:t>the report today. You can do it </a:t>
            </a:r>
            <a:r>
              <a:rPr lang="en-GB" sz="3200" dirty="0" smtClean="0"/>
              <a:t>tomorrow.</a:t>
            </a:r>
            <a:endParaRPr lang="en-GB" sz="3200" dirty="0"/>
          </a:p>
          <a:p>
            <a:r>
              <a:rPr lang="sl-SI" sz="3200" dirty="0"/>
              <a:t>_____________ </a:t>
            </a:r>
            <a:r>
              <a:rPr lang="en-GB" sz="3200" dirty="0" smtClean="0"/>
              <a:t>play </a:t>
            </a:r>
            <a:r>
              <a:rPr lang="en-GB" sz="3200" dirty="0"/>
              <a:t>their music so loudly? I've got a </a:t>
            </a:r>
            <a:r>
              <a:rPr lang="en-GB" sz="3200" dirty="0" smtClean="0"/>
              <a:t>headache.</a:t>
            </a:r>
            <a:endParaRPr lang="en-GB" sz="3200" dirty="0"/>
          </a:p>
          <a:p>
            <a:r>
              <a:rPr lang="en-GB" sz="3200" dirty="0" smtClean="0"/>
              <a:t>You</a:t>
            </a:r>
            <a:r>
              <a:rPr lang="sl-SI" sz="3200" dirty="0" smtClean="0"/>
              <a:t> </a:t>
            </a:r>
            <a:r>
              <a:rPr lang="sl-SI" sz="3200" dirty="0"/>
              <a:t>_____________ </a:t>
            </a:r>
            <a:r>
              <a:rPr lang="en-GB" sz="3200" dirty="0" smtClean="0"/>
              <a:t>buy </a:t>
            </a:r>
            <a:r>
              <a:rPr lang="en-GB" sz="3200" dirty="0"/>
              <a:t>any more food. We've got enough for </a:t>
            </a:r>
            <a:r>
              <a:rPr lang="en-GB" sz="3200" dirty="0" smtClean="0"/>
              <a:t>everyone.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2426953" y="1360449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870510" y="1874517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634163" y="2667915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325963" y="3084142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574799" y="3610758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203414" y="4062206"/>
            <a:ext cx="1978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HAVE TO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415212" y="4550315"/>
            <a:ext cx="2242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 THEY HAVE TO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540520" y="4970899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NEED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22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OBLIGATION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70000" lnSpcReduction="20000"/>
          </a:bodyPr>
          <a:lstStyle/>
          <a:p>
            <a:r>
              <a:rPr lang="en-GB" sz="3200" dirty="0"/>
              <a:t>You 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use this product without </a:t>
            </a:r>
            <a:r>
              <a:rPr lang="en-GB" sz="3200" dirty="0" smtClean="0"/>
              <a:t>protection.</a:t>
            </a:r>
            <a:endParaRPr lang="sl-SI" sz="3200" dirty="0" smtClean="0"/>
          </a:p>
          <a:p>
            <a:r>
              <a:rPr lang="en-GB" sz="3200" dirty="0" smtClean="0"/>
              <a:t>You </a:t>
            </a:r>
            <a:r>
              <a:rPr lang="sl-SI" sz="3200" dirty="0" smtClean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go to the ceremony if you don't feel like it. It'll be very boring </a:t>
            </a:r>
            <a:r>
              <a:rPr lang="en-GB" sz="3200" dirty="0" smtClean="0"/>
              <a:t>anyway.</a:t>
            </a:r>
            <a:endParaRPr lang="sl-SI" sz="3200" dirty="0" smtClean="0"/>
          </a:p>
          <a:p>
            <a:r>
              <a:rPr lang="en-GB" sz="3200" dirty="0" smtClean="0"/>
              <a:t>He </a:t>
            </a:r>
            <a:r>
              <a:rPr lang="sl-SI" sz="3200" dirty="0" smtClean="0"/>
              <a:t>________________ take</a:t>
            </a:r>
            <a:r>
              <a:rPr lang="en-GB" sz="3200" dirty="0" smtClean="0"/>
              <a:t> </a:t>
            </a:r>
            <a:r>
              <a:rPr lang="en-GB" sz="3200" dirty="0"/>
              <a:t>the bus because his brother picked him up at the </a:t>
            </a:r>
            <a:r>
              <a:rPr lang="en-GB" sz="3200" dirty="0" smtClean="0"/>
              <a:t>station.</a:t>
            </a:r>
            <a:endParaRPr lang="sl-SI" sz="3200" dirty="0" smtClean="0"/>
          </a:p>
          <a:p>
            <a:r>
              <a:rPr lang="en-GB" sz="3200" dirty="0" smtClean="0"/>
              <a:t>He </a:t>
            </a:r>
            <a:r>
              <a:rPr lang="sl-SI" sz="3200" dirty="0" smtClean="0"/>
              <a:t>_________________  </a:t>
            </a:r>
            <a:r>
              <a:rPr lang="sl-SI" sz="3200" dirty="0" err="1" smtClean="0"/>
              <a:t>spent</a:t>
            </a:r>
            <a:r>
              <a:rPr lang="sl-SI" sz="3200" dirty="0" smtClean="0"/>
              <a:t> </a:t>
            </a:r>
            <a:r>
              <a:rPr lang="en-GB" sz="3200" dirty="0" smtClean="0"/>
              <a:t>so </a:t>
            </a:r>
            <a:r>
              <a:rPr lang="en-GB" sz="3200" dirty="0"/>
              <a:t>much money on the trip. I specially told him to spend as little as </a:t>
            </a:r>
            <a:r>
              <a:rPr lang="en-GB" sz="3200" dirty="0" smtClean="0"/>
              <a:t>possible.</a:t>
            </a:r>
            <a:endParaRPr lang="sl-SI" sz="3200" dirty="0" smtClean="0"/>
          </a:p>
          <a:p>
            <a:r>
              <a:rPr lang="en-GB" sz="3200" dirty="0" smtClean="0"/>
              <a:t>The </a:t>
            </a:r>
            <a:r>
              <a:rPr lang="en-GB" sz="3200" dirty="0"/>
              <a:t>refugees </a:t>
            </a:r>
            <a:r>
              <a:rPr lang="sl-SI" sz="3200" dirty="0" smtClean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to work outside the </a:t>
            </a:r>
            <a:r>
              <a:rPr lang="en-GB" sz="3200" dirty="0" smtClean="0"/>
              <a:t>camp.</a:t>
            </a:r>
            <a:endParaRPr lang="sl-SI" sz="3200" dirty="0" smtClean="0"/>
          </a:p>
          <a:p>
            <a:r>
              <a:rPr lang="en-GB" sz="3200" dirty="0" smtClean="0"/>
              <a:t>We </a:t>
            </a:r>
            <a:r>
              <a:rPr lang="en-GB" sz="3200" dirty="0"/>
              <a:t>couldn't find a hotel so we 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in the car. It was so </a:t>
            </a:r>
            <a:r>
              <a:rPr lang="en-GB" sz="3200" dirty="0" smtClean="0"/>
              <a:t>uncomfortable!</a:t>
            </a:r>
            <a:endParaRPr lang="sl-SI" sz="3200" dirty="0" smtClean="0"/>
          </a:p>
          <a:p>
            <a:r>
              <a:rPr lang="en-GB" sz="3200" dirty="0" smtClean="0"/>
              <a:t>You 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forget to take your </a:t>
            </a:r>
            <a:r>
              <a:rPr lang="en-GB" sz="3200" dirty="0" smtClean="0"/>
              <a:t>medicine.</a:t>
            </a:r>
            <a:endParaRPr lang="sl-SI" sz="3200" dirty="0" smtClean="0"/>
          </a:p>
          <a:p>
            <a:r>
              <a:rPr lang="en-GB" sz="3200" dirty="0" smtClean="0"/>
              <a:t>We </a:t>
            </a:r>
            <a:r>
              <a:rPr lang="sl-SI" sz="3200" dirty="0" smtClean="0"/>
              <a:t>________________</a:t>
            </a:r>
            <a:r>
              <a:rPr lang="en-GB" sz="3200" dirty="0" smtClean="0"/>
              <a:t> </a:t>
            </a:r>
            <a:r>
              <a:rPr lang="sl-SI" sz="3200" dirty="0" err="1" smtClean="0"/>
              <a:t>wake</a:t>
            </a:r>
            <a:r>
              <a:rPr lang="sl-SI" sz="3200" dirty="0" smtClean="0"/>
              <a:t> up </a:t>
            </a:r>
            <a:r>
              <a:rPr lang="en-GB" sz="3200" dirty="0" smtClean="0"/>
              <a:t>early </a:t>
            </a:r>
            <a:r>
              <a:rPr lang="en-GB" sz="3200" dirty="0"/>
              <a:t>because it was a holiday, so we slept till </a:t>
            </a:r>
            <a:r>
              <a:rPr lang="en-GB" sz="3200" dirty="0" smtClean="0"/>
              <a:t>late.</a:t>
            </a:r>
            <a:endParaRPr lang="sl-SI" sz="3200" dirty="0" smtClean="0"/>
          </a:p>
          <a:p>
            <a:r>
              <a:rPr lang="sl-SI" sz="3200" dirty="0"/>
              <a:t>Y</a:t>
            </a:r>
            <a:r>
              <a:rPr lang="en-GB" sz="3200" dirty="0" err="1" smtClean="0"/>
              <a:t>ou</a:t>
            </a:r>
            <a:r>
              <a:rPr lang="en-GB" sz="3200" dirty="0" smtClean="0"/>
              <a:t> </a:t>
            </a:r>
            <a:r>
              <a:rPr lang="sl-SI" sz="3200" dirty="0" smtClean="0"/>
              <a:t>________________</a:t>
            </a:r>
            <a:r>
              <a:rPr lang="en-GB" sz="3200" dirty="0" smtClean="0"/>
              <a:t> call</a:t>
            </a:r>
            <a:r>
              <a:rPr lang="sl-SI" sz="3200" dirty="0" err="1" smtClean="0"/>
              <a:t>ed</a:t>
            </a:r>
            <a:r>
              <a:rPr lang="en-GB" sz="3200" dirty="0" smtClean="0"/>
              <a:t> </a:t>
            </a:r>
            <a:r>
              <a:rPr lang="en-GB" sz="3200" dirty="0"/>
              <a:t>me as soon as you arrived. I was very worried!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2248534" y="1360449"/>
            <a:ext cx="1500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SHOULDN‘T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122154" y="1769481"/>
            <a:ext cx="1978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HAVE TO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983237" y="248324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DIDN‘T NEED TO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899078" y="2827685"/>
            <a:ext cx="2199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SHOULDN‘T HAVE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001354" y="3541453"/>
            <a:ext cx="2234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AREN‘T ALLOWED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277727" y="3910785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HAD TO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248534" y="4280117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983237" y="4679287"/>
            <a:ext cx="205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DIDN‘T HAVE TO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068854" y="5094773"/>
            <a:ext cx="181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 HAVE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26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dirty="0" smtClean="0"/>
              <a:t>REQUEST</a:t>
            </a:r>
          </a:p>
          <a:p>
            <a:pPr marL="0" indent="0">
              <a:buNone/>
            </a:pPr>
            <a:r>
              <a:rPr lang="sl-SI" dirty="0" smtClean="0"/>
              <a:t>CAN/COULD/WILL/WOULD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err="1" smtClean="0"/>
              <a:t>Can</a:t>
            </a:r>
            <a:r>
              <a:rPr lang="sl-SI" dirty="0" smtClean="0"/>
              <a:t> I take 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coat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err="1" smtClean="0"/>
              <a:t>Could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speak</a:t>
            </a:r>
            <a:r>
              <a:rPr lang="sl-SI" dirty="0" smtClean="0"/>
              <a:t> </a:t>
            </a:r>
            <a:r>
              <a:rPr lang="sl-SI" dirty="0" err="1" smtClean="0"/>
              <a:t>louder</a:t>
            </a:r>
            <a:r>
              <a:rPr lang="sl-SI" dirty="0" smtClean="0"/>
              <a:t>, </a:t>
            </a:r>
            <a:r>
              <a:rPr lang="sl-SI" dirty="0" err="1" smtClean="0"/>
              <a:t>please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smtClean="0"/>
              <a:t>Will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hurry</a:t>
            </a:r>
            <a:r>
              <a:rPr lang="sl-SI" dirty="0" smtClean="0"/>
              <a:t> up, </a:t>
            </a:r>
            <a:r>
              <a:rPr lang="sl-SI" dirty="0" err="1" smtClean="0"/>
              <a:t>please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err="1" smtClean="0"/>
              <a:t>Would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open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window</a:t>
            </a:r>
            <a:r>
              <a:rPr lang="sl-SI" dirty="0" smtClean="0"/>
              <a:t>, </a:t>
            </a:r>
            <a:r>
              <a:rPr lang="sl-SI" dirty="0" err="1" smtClean="0"/>
              <a:t>please</a:t>
            </a:r>
            <a:r>
              <a:rPr lang="sl-SI" dirty="0" smtClean="0"/>
              <a:t>?</a:t>
            </a:r>
            <a:br>
              <a:rPr lang="sl-SI" dirty="0" smtClean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548820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dirty="0" smtClean="0"/>
              <a:t>OFFERS</a:t>
            </a:r>
          </a:p>
          <a:p>
            <a:pPr marL="0" indent="0">
              <a:buNone/>
            </a:pPr>
            <a:r>
              <a:rPr lang="sl-SI" dirty="0" smtClean="0"/>
              <a:t>WILL/SHALL/SHOULD/CAN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I </a:t>
            </a:r>
            <a:r>
              <a:rPr lang="sl-SI" dirty="0" err="1" smtClean="0"/>
              <a:t>will</a:t>
            </a:r>
            <a:r>
              <a:rPr lang="sl-SI" dirty="0" smtClean="0"/>
              <a:t> make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reservation</a:t>
            </a:r>
            <a:r>
              <a:rPr lang="sl-SI" dirty="0" smtClean="0"/>
              <a:t>.</a:t>
            </a:r>
            <a:br>
              <a:rPr lang="sl-SI" dirty="0" smtClean="0"/>
            </a:br>
            <a:r>
              <a:rPr lang="sl-SI" dirty="0" err="1" smtClean="0"/>
              <a:t>Shall</a:t>
            </a:r>
            <a:r>
              <a:rPr lang="sl-SI" dirty="0" smtClean="0"/>
              <a:t> I </a:t>
            </a:r>
            <a:r>
              <a:rPr lang="sl-SI" dirty="0" err="1" smtClean="0"/>
              <a:t>help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these</a:t>
            </a:r>
            <a:r>
              <a:rPr lang="sl-SI" dirty="0" smtClean="0"/>
              <a:t> </a:t>
            </a:r>
            <a:r>
              <a:rPr lang="sl-SI" dirty="0" err="1" smtClean="0"/>
              <a:t>bags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err="1" smtClean="0"/>
              <a:t>Where</a:t>
            </a:r>
            <a:r>
              <a:rPr lang="sl-SI" dirty="0" smtClean="0"/>
              <a:t> </a:t>
            </a:r>
            <a:r>
              <a:rPr lang="sl-SI" dirty="0" err="1" smtClean="0"/>
              <a:t>should</a:t>
            </a:r>
            <a:r>
              <a:rPr lang="sl-SI" dirty="0" smtClean="0"/>
              <a:t> I put </a:t>
            </a:r>
            <a:r>
              <a:rPr lang="sl-SI" dirty="0" err="1" smtClean="0"/>
              <a:t>this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err="1" smtClean="0"/>
              <a:t>Can</a:t>
            </a:r>
            <a:r>
              <a:rPr lang="sl-SI" dirty="0" smtClean="0"/>
              <a:t> I </a:t>
            </a:r>
            <a:r>
              <a:rPr lang="sl-SI" dirty="0" err="1" smtClean="0"/>
              <a:t>bring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anything</a:t>
            </a:r>
            <a:r>
              <a:rPr lang="sl-SI" dirty="0" smtClean="0"/>
              <a:t>?</a:t>
            </a:r>
            <a:br>
              <a:rPr lang="sl-SI" dirty="0" smtClean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221301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OF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dirty="0" smtClean="0"/>
              <a:t>HABITS</a:t>
            </a:r>
          </a:p>
          <a:p>
            <a:pPr marL="0" indent="0">
              <a:buNone/>
            </a:pPr>
            <a:r>
              <a:rPr lang="sl-SI" dirty="0" smtClean="0"/>
              <a:t>WILL/WOULD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en-GB" dirty="0"/>
              <a:t>When I lived in Italy, we </a:t>
            </a:r>
            <a:r>
              <a:rPr lang="en-GB" b="1" dirty="0"/>
              <a:t>would</a:t>
            </a:r>
            <a:r>
              <a:rPr lang="en-GB" dirty="0"/>
              <a:t> often </a:t>
            </a:r>
            <a:r>
              <a:rPr lang="en-GB" b="1" dirty="0"/>
              <a:t>eat</a:t>
            </a:r>
            <a:r>
              <a:rPr lang="en-GB" dirty="0"/>
              <a:t> in the restaurant next to my </a:t>
            </a:r>
            <a:r>
              <a:rPr lang="en-GB" dirty="0" smtClean="0"/>
              <a:t>flat.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John</a:t>
            </a:r>
            <a:r>
              <a:rPr lang="en-GB" dirty="0"/>
              <a:t> </a:t>
            </a:r>
            <a:r>
              <a:rPr lang="en-GB" b="1" dirty="0"/>
              <a:t>will</a:t>
            </a:r>
            <a:r>
              <a:rPr lang="en-GB" dirty="0"/>
              <a:t> always </a:t>
            </a:r>
            <a:r>
              <a:rPr lang="en-GB" b="1" dirty="0"/>
              <a:t>be</a:t>
            </a:r>
            <a:r>
              <a:rPr lang="en-GB" dirty="0"/>
              <a:t> late!</a:t>
            </a:r>
          </a:p>
        </p:txBody>
      </p:sp>
    </p:spTree>
    <p:extLst>
      <p:ext uri="{BB962C8B-B14F-4D97-AF65-F5344CB8AC3E}">
        <p14:creationId xmlns:p14="http://schemas.microsoft.com/office/powerpoint/2010/main" val="2031630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200" dirty="0"/>
              <a:t>1. "I'm sorry, you are </a:t>
            </a:r>
            <a:r>
              <a:rPr lang="en-GB" sz="3200" dirty="0" smtClean="0"/>
              <a:t>not</a:t>
            </a:r>
            <a:r>
              <a:rPr lang="sl-SI" sz="3200" dirty="0" smtClean="0"/>
              <a:t>___</a:t>
            </a:r>
            <a:r>
              <a:rPr lang="en-GB" sz="3200" dirty="0" smtClean="0"/>
              <a:t>__</a:t>
            </a:r>
            <a:r>
              <a:rPr lang="sl-SI" sz="3200" dirty="0" smtClean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go backstage without a pass."	</a:t>
            </a:r>
          </a:p>
          <a:p>
            <a:pPr marL="0" indent="0">
              <a:buNone/>
            </a:pPr>
            <a:r>
              <a:rPr lang="en-GB" sz="3200" dirty="0"/>
              <a:t>2. "Mom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I go with Jill to the school play?		</a:t>
            </a:r>
          </a:p>
          <a:p>
            <a:pPr marL="0" indent="0">
              <a:buNone/>
            </a:pPr>
            <a:r>
              <a:rPr lang="en-GB" sz="3200" dirty="0"/>
              <a:t>3.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you lend me your pencil please? I left mine at home.		</a:t>
            </a:r>
          </a:p>
          <a:p>
            <a:pPr marL="0" indent="0">
              <a:buNone/>
            </a:pPr>
            <a:r>
              <a:rPr lang="en-GB" sz="3200" dirty="0"/>
              <a:t>4. Hello,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I speak with Mr. Smith please?		</a:t>
            </a:r>
          </a:p>
          <a:p>
            <a:pPr marL="0" indent="0">
              <a:buNone/>
            </a:pPr>
            <a:r>
              <a:rPr lang="en-GB" sz="3200" dirty="0"/>
              <a:t>5. He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go to school tomorrow. He has a fever.		</a:t>
            </a:r>
          </a:p>
          <a:p>
            <a:pPr marL="0" indent="0">
              <a:buNone/>
            </a:pPr>
            <a:r>
              <a:rPr lang="en-GB" sz="3200" dirty="0"/>
              <a:t>6. Waiter,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I trouble you for a glass of water please?		</a:t>
            </a:r>
          </a:p>
          <a:p>
            <a:pPr marL="0" indent="0">
              <a:buNone/>
            </a:pPr>
            <a:r>
              <a:rPr lang="en-GB" sz="3200" dirty="0"/>
              <a:t>7. "How long must we wait for our food?" "It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be long, sir."	</a:t>
            </a:r>
          </a:p>
          <a:p>
            <a:pPr marL="0" indent="0">
              <a:buNone/>
            </a:pPr>
            <a:r>
              <a:rPr lang="en-GB" sz="3200" dirty="0"/>
              <a:t>8. Are we __</a:t>
            </a:r>
            <a:r>
              <a:rPr lang="sl-SI" sz="3200" dirty="0"/>
              <a:t>_____________</a:t>
            </a:r>
            <a:r>
              <a:rPr lang="en-GB" sz="3200" dirty="0"/>
              <a:t> </a:t>
            </a:r>
            <a:r>
              <a:rPr lang="en-GB" sz="3200" dirty="0" smtClean="0"/>
              <a:t>smoke </a:t>
            </a:r>
            <a:r>
              <a:rPr lang="en-GB" sz="3200" dirty="0"/>
              <a:t>in here?		</a:t>
            </a:r>
          </a:p>
          <a:p>
            <a:pPr marL="0" indent="0">
              <a:buNone/>
            </a:pPr>
            <a:r>
              <a:rPr lang="en-GB" sz="3200" dirty="0"/>
              <a:t>9. You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go to the beach dressed like that young lady!		</a:t>
            </a:r>
          </a:p>
          <a:p>
            <a:pPr marL="0" indent="0">
              <a:buNone/>
            </a:pPr>
            <a:r>
              <a:rPr lang="en-GB" sz="3200" dirty="0"/>
              <a:t>10. __</a:t>
            </a:r>
            <a:r>
              <a:rPr lang="sl-SI" sz="3200" dirty="0"/>
              <a:t>_____________</a:t>
            </a:r>
            <a:r>
              <a:rPr lang="en-GB" sz="3200" dirty="0" smtClean="0"/>
              <a:t> </a:t>
            </a:r>
            <a:r>
              <a:rPr lang="en-GB" sz="3200" dirty="0"/>
              <a:t>you give me hand with this zipper? I can't quite get it.</a:t>
            </a:r>
            <a:endParaRPr lang="sl-SI" dirty="0" smtClean="0"/>
          </a:p>
        </p:txBody>
      </p:sp>
      <p:sp>
        <p:nvSpPr>
          <p:cNvPr id="4" name="Rectangle 3"/>
          <p:cNvSpPr/>
          <p:nvPr/>
        </p:nvSpPr>
        <p:spPr>
          <a:xfrm>
            <a:off x="4105932" y="1360449"/>
            <a:ext cx="2234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NOT ALLOWED TO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449256" y="1729781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698890" y="2110264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449256" y="2530677"/>
            <a:ext cx="699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MAY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048505" y="2911160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605200" y="3323056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MIGHT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530603" y="3681237"/>
            <a:ext cx="1024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SHAN‘T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678645" y="4104284"/>
            <a:ext cx="169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ALLOWED TO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324674" y="4493878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854834" y="4884919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24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- ZNAČILNOSTI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3"/>
            <a:ext cx="10178322" cy="4485690"/>
          </a:xfrm>
        </p:spPr>
        <p:txBody>
          <a:bodyPr/>
          <a:lstStyle/>
          <a:p>
            <a:r>
              <a:rPr lang="sl-SI" dirty="0" smtClean="0"/>
              <a:t>MODAL VERBS ali modalni glagoli so pomožni glagoli, s katerimi izrazimo svoj odnos do neke stvari ali dejanja (npr. da je nekaj bolj/manj verjetno/mogoče) ali ko govorimo o zmožnostih, prepovedih, dovoljenjih …</a:t>
            </a:r>
          </a:p>
          <a:p>
            <a:r>
              <a:rPr lang="sl-SI" dirty="0" smtClean="0"/>
              <a:t>Imajo predvsem komunikacijske funkcije in bolje opisujejo glavni glagol oz. nam podajo več informacij glede njegove funkcije</a:t>
            </a:r>
          </a:p>
          <a:p>
            <a:r>
              <a:rPr lang="sl-SI" dirty="0" smtClean="0"/>
              <a:t>Obnašajo se drugače kot navadni glagoli</a:t>
            </a:r>
          </a:p>
          <a:p>
            <a:r>
              <a:rPr lang="sl-SI" dirty="0" smtClean="0"/>
              <a:t>Lahko izražajo več kot le eno modalnost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9930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85000" lnSpcReduction="10000"/>
          </a:bodyPr>
          <a:lstStyle/>
          <a:p>
            <a:r>
              <a:rPr lang="sl-SI" sz="3200" dirty="0" err="1"/>
              <a:t>We</a:t>
            </a:r>
            <a:r>
              <a:rPr lang="sl-SI" sz="3200" dirty="0"/>
              <a:t> </a:t>
            </a:r>
            <a:r>
              <a:rPr lang="sl-SI" sz="3200" dirty="0" err="1"/>
              <a:t>have</a:t>
            </a:r>
            <a:r>
              <a:rPr lang="sl-SI" sz="3200" dirty="0"/>
              <a:t> a lot </a:t>
            </a:r>
            <a:r>
              <a:rPr lang="sl-SI" sz="3200" dirty="0" err="1"/>
              <a:t>of</a:t>
            </a:r>
            <a:r>
              <a:rPr lang="sl-SI" sz="3200" dirty="0"/>
              <a:t> </a:t>
            </a:r>
            <a:r>
              <a:rPr lang="sl-SI" sz="3200" dirty="0" err="1"/>
              <a:t>work</a:t>
            </a:r>
            <a:r>
              <a:rPr lang="sl-SI" sz="3200" dirty="0"/>
              <a:t> </a:t>
            </a:r>
            <a:r>
              <a:rPr lang="sl-SI" sz="3200" dirty="0" err="1"/>
              <a:t>tomorrow</a:t>
            </a:r>
            <a:r>
              <a:rPr lang="sl-SI" sz="3200" dirty="0"/>
              <a:t>. You _______________ be late. </a:t>
            </a:r>
            <a:endParaRPr lang="en-GB" sz="3200" dirty="0"/>
          </a:p>
          <a:p>
            <a:r>
              <a:rPr lang="sl-SI" sz="3200" dirty="0"/>
              <a:t>You _______________ </a:t>
            </a:r>
            <a:r>
              <a:rPr lang="sl-SI" sz="3200" dirty="0" err="1"/>
              <a:t>tell</a:t>
            </a:r>
            <a:r>
              <a:rPr lang="sl-SI" sz="3200" dirty="0"/>
              <a:t> </a:t>
            </a:r>
            <a:r>
              <a:rPr lang="sl-SI" sz="3200" dirty="0" err="1"/>
              <a:t>anyone</a:t>
            </a:r>
            <a:r>
              <a:rPr lang="sl-SI" sz="3200" dirty="0"/>
              <a:t> </a:t>
            </a:r>
            <a:r>
              <a:rPr lang="sl-SI" sz="3200" dirty="0" err="1"/>
              <a:t>what</a:t>
            </a:r>
            <a:r>
              <a:rPr lang="sl-SI" sz="3200" dirty="0"/>
              <a:t> I </a:t>
            </a:r>
            <a:r>
              <a:rPr lang="sl-SI" sz="3200" dirty="0" err="1"/>
              <a:t>just</a:t>
            </a:r>
            <a:r>
              <a:rPr lang="sl-SI" sz="3200" dirty="0"/>
              <a:t> </a:t>
            </a:r>
            <a:r>
              <a:rPr lang="sl-SI" sz="3200" dirty="0" err="1"/>
              <a:t>told</a:t>
            </a:r>
            <a:r>
              <a:rPr lang="sl-SI" sz="3200" dirty="0"/>
              <a:t> </a:t>
            </a:r>
            <a:r>
              <a:rPr lang="sl-SI" sz="3200" dirty="0" err="1"/>
              <a:t>you</a:t>
            </a:r>
            <a:r>
              <a:rPr lang="sl-SI" sz="3200" dirty="0"/>
              <a:t>. </a:t>
            </a:r>
            <a:r>
              <a:rPr lang="sl-SI" sz="3200" dirty="0" err="1"/>
              <a:t>It’s</a:t>
            </a:r>
            <a:r>
              <a:rPr lang="sl-SI" sz="3200" dirty="0"/>
              <a:t> a </a:t>
            </a:r>
            <a:r>
              <a:rPr lang="sl-SI" sz="3200" dirty="0" err="1"/>
              <a:t>secret</a:t>
            </a:r>
            <a:r>
              <a:rPr lang="sl-SI" sz="3200" dirty="0"/>
              <a:t>.</a:t>
            </a:r>
            <a:endParaRPr lang="en-GB" sz="3200" dirty="0"/>
          </a:p>
          <a:p>
            <a:r>
              <a:rPr lang="sl-SI" sz="3200" dirty="0" err="1"/>
              <a:t>The</a:t>
            </a:r>
            <a:r>
              <a:rPr lang="sl-SI" sz="3200" dirty="0"/>
              <a:t> </a:t>
            </a:r>
            <a:r>
              <a:rPr lang="sl-SI" sz="3200" dirty="0" err="1"/>
              <a:t>museum</a:t>
            </a:r>
            <a:r>
              <a:rPr lang="sl-SI" sz="3200" dirty="0"/>
              <a:t> is </a:t>
            </a:r>
            <a:r>
              <a:rPr lang="sl-SI" sz="3200" dirty="0" err="1"/>
              <a:t>free</a:t>
            </a:r>
            <a:r>
              <a:rPr lang="sl-SI" sz="3200" dirty="0"/>
              <a:t>. You _______________ </a:t>
            </a:r>
            <a:r>
              <a:rPr lang="sl-SI" sz="3200" dirty="0" err="1"/>
              <a:t>pay</a:t>
            </a:r>
            <a:r>
              <a:rPr lang="sl-SI" sz="3200" dirty="0"/>
              <a:t> to </a:t>
            </a:r>
            <a:r>
              <a:rPr lang="sl-SI" sz="3200" dirty="0" err="1"/>
              <a:t>get</a:t>
            </a:r>
            <a:r>
              <a:rPr lang="sl-SI" sz="3200" dirty="0"/>
              <a:t> in. </a:t>
            </a:r>
            <a:endParaRPr lang="en-GB" sz="3200" dirty="0"/>
          </a:p>
          <a:p>
            <a:r>
              <a:rPr lang="sl-SI" sz="3200" dirty="0"/>
              <a:t>I </a:t>
            </a:r>
            <a:r>
              <a:rPr lang="sl-SI" sz="3200" dirty="0" err="1"/>
              <a:t>think</a:t>
            </a:r>
            <a:r>
              <a:rPr lang="sl-SI" sz="3200" dirty="0"/>
              <a:t> </a:t>
            </a:r>
            <a:r>
              <a:rPr lang="sl-SI" sz="3200" dirty="0" err="1"/>
              <a:t>you</a:t>
            </a:r>
            <a:r>
              <a:rPr lang="sl-SI" sz="3200" dirty="0"/>
              <a:t>  _______________ talk to </a:t>
            </a:r>
            <a:r>
              <a:rPr lang="sl-SI" sz="3200" dirty="0" err="1"/>
              <a:t>your</a:t>
            </a:r>
            <a:r>
              <a:rPr lang="sl-SI" sz="3200" dirty="0"/>
              <a:t> </a:t>
            </a:r>
            <a:r>
              <a:rPr lang="sl-SI" sz="3200" dirty="0" err="1"/>
              <a:t>parents</a:t>
            </a:r>
            <a:r>
              <a:rPr lang="sl-SI" sz="3200" dirty="0"/>
              <a:t> </a:t>
            </a:r>
            <a:r>
              <a:rPr lang="sl-SI" sz="3200" dirty="0" err="1"/>
              <a:t>about</a:t>
            </a:r>
            <a:r>
              <a:rPr lang="sl-SI" sz="3200" dirty="0"/>
              <a:t> </a:t>
            </a:r>
            <a:r>
              <a:rPr lang="sl-SI" sz="3200" dirty="0" err="1"/>
              <a:t>this</a:t>
            </a:r>
            <a:r>
              <a:rPr lang="sl-SI" sz="3200" dirty="0"/>
              <a:t>.</a:t>
            </a:r>
            <a:endParaRPr lang="en-GB" sz="3200" dirty="0"/>
          </a:p>
          <a:p>
            <a:r>
              <a:rPr lang="sl-SI" sz="3200" dirty="0"/>
              <a:t>You  _________________ to </a:t>
            </a:r>
            <a:r>
              <a:rPr lang="sl-SI" sz="3200" dirty="0" err="1"/>
              <a:t>wash</a:t>
            </a:r>
            <a:r>
              <a:rPr lang="sl-SI" sz="3200" dirty="0"/>
              <a:t> </a:t>
            </a:r>
            <a:r>
              <a:rPr lang="sl-SI" sz="3200" dirty="0" err="1"/>
              <a:t>the</a:t>
            </a:r>
            <a:r>
              <a:rPr lang="sl-SI" sz="3200" dirty="0"/>
              <a:t> </a:t>
            </a:r>
            <a:r>
              <a:rPr lang="sl-SI" sz="3200" dirty="0" err="1"/>
              <a:t>dishes</a:t>
            </a:r>
            <a:r>
              <a:rPr lang="sl-SI" sz="3200" dirty="0"/>
              <a:t>, I </a:t>
            </a:r>
            <a:r>
              <a:rPr lang="sl-SI" sz="3200" dirty="0" err="1"/>
              <a:t>will</a:t>
            </a:r>
            <a:r>
              <a:rPr lang="sl-SI" sz="3200" dirty="0"/>
              <a:t>.</a:t>
            </a:r>
            <a:endParaRPr lang="en-GB" sz="3200" dirty="0"/>
          </a:p>
          <a:p>
            <a:r>
              <a:rPr lang="sl-SI" sz="3200" dirty="0" err="1"/>
              <a:t>Children</a:t>
            </a:r>
            <a:r>
              <a:rPr lang="sl-SI" sz="3200" dirty="0"/>
              <a:t> _______________ </a:t>
            </a:r>
            <a:r>
              <a:rPr lang="sl-SI" sz="3200" dirty="0" err="1"/>
              <a:t>tell</a:t>
            </a:r>
            <a:r>
              <a:rPr lang="sl-SI" sz="3200" dirty="0"/>
              <a:t> </a:t>
            </a:r>
            <a:r>
              <a:rPr lang="sl-SI" sz="3200" dirty="0" err="1"/>
              <a:t>lies</a:t>
            </a:r>
            <a:r>
              <a:rPr lang="sl-SI" sz="3200" dirty="0"/>
              <a:t>. </a:t>
            </a:r>
            <a:r>
              <a:rPr lang="sl-SI" sz="3200" dirty="0" err="1"/>
              <a:t>It’s</a:t>
            </a:r>
            <a:r>
              <a:rPr lang="sl-SI" sz="3200" dirty="0"/>
              <a:t> </a:t>
            </a:r>
            <a:r>
              <a:rPr lang="sl-SI" sz="3200" dirty="0" err="1"/>
              <a:t>very</a:t>
            </a:r>
            <a:r>
              <a:rPr lang="sl-SI" sz="3200" dirty="0"/>
              <a:t> </a:t>
            </a:r>
            <a:r>
              <a:rPr lang="sl-SI" sz="3200" dirty="0" err="1"/>
              <a:t>naughty</a:t>
            </a:r>
            <a:r>
              <a:rPr lang="sl-SI" sz="3200" dirty="0"/>
              <a:t>. </a:t>
            </a:r>
            <a:endParaRPr lang="en-GB" sz="3200" dirty="0"/>
          </a:p>
          <a:p>
            <a:r>
              <a:rPr lang="sl-SI" sz="3200" dirty="0" err="1"/>
              <a:t>John’s</a:t>
            </a:r>
            <a:r>
              <a:rPr lang="sl-SI" sz="3200" dirty="0"/>
              <a:t> a </a:t>
            </a:r>
            <a:r>
              <a:rPr lang="sl-SI" sz="3200" dirty="0" err="1"/>
              <a:t>millionaire</a:t>
            </a:r>
            <a:r>
              <a:rPr lang="sl-SI" sz="3200" dirty="0"/>
              <a:t>. He _______________ go to </a:t>
            </a:r>
            <a:r>
              <a:rPr lang="sl-SI" sz="3200" dirty="0" err="1"/>
              <a:t>work</a:t>
            </a:r>
            <a:endParaRPr lang="en-GB" sz="3200" dirty="0"/>
          </a:p>
          <a:p>
            <a:r>
              <a:rPr lang="sl-SI" sz="3200" dirty="0" err="1"/>
              <a:t>We</a:t>
            </a:r>
            <a:r>
              <a:rPr lang="sl-SI" sz="3200" dirty="0"/>
              <a:t> </a:t>
            </a:r>
            <a:r>
              <a:rPr lang="sl-SI" sz="3200" dirty="0" smtClean="0"/>
              <a:t>_________________ </a:t>
            </a:r>
            <a:r>
              <a:rPr lang="sl-SI" sz="3200" dirty="0" err="1"/>
              <a:t>rush</a:t>
            </a:r>
            <a:r>
              <a:rPr lang="sl-SI" sz="3200" dirty="0"/>
              <a:t>. </a:t>
            </a:r>
            <a:r>
              <a:rPr lang="sl-SI" sz="3200" dirty="0" err="1"/>
              <a:t>We’ve</a:t>
            </a:r>
            <a:r>
              <a:rPr lang="sl-SI" sz="3200" dirty="0"/>
              <a:t> </a:t>
            </a:r>
            <a:r>
              <a:rPr lang="sl-SI" sz="3200" dirty="0" err="1"/>
              <a:t>got</a:t>
            </a:r>
            <a:r>
              <a:rPr lang="sl-SI" sz="3200" dirty="0"/>
              <a:t> </a:t>
            </a:r>
            <a:r>
              <a:rPr lang="sl-SI" sz="3200" dirty="0" err="1"/>
              <a:t>plenty</a:t>
            </a:r>
            <a:r>
              <a:rPr lang="sl-SI" sz="3200" dirty="0"/>
              <a:t> </a:t>
            </a:r>
            <a:r>
              <a:rPr lang="sl-SI" sz="3200" dirty="0" err="1"/>
              <a:t>of</a:t>
            </a:r>
            <a:r>
              <a:rPr lang="sl-SI" sz="3200" dirty="0"/>
              <a:t> time. </a:t>
            </a:r>
            <a:endParaRPr lang="en-GB" sz="3200" dirty="0"/>
          </a:p>
          <a:p>
            <a:r>
              <a:rPr lang="sl-SI" sz="3200" dirty="0"/>
              <a:t>You </a:t>
            </a:r>
            <a:r>
              <a:rPr lang="sl-SI" sz="3200" dirty="0" smtClean="0"/>
              <a:t>__________________ </a:t>
            </a:r>
            <a:r>
              <a:rPr lang="sl-SI" sz="3200" dirty="0" err="1"/>
              <a:t>smoke</a:t>
            </a:r>
            <a:r>
              <a:rPr lang="sl-SI" sz="3200" dirty="0"/>
              <a:t> </a:t>
            </a:r>
            <a:r>
              <a:rPr lang="sl-SI" sz="3200" dirty="0" err="1"/>
              <a:t>inside</a:t>
            </a:r>
            <a:r>
              <a:rPr lang="sl-SI" sz="3200" dirty="0"/>
              <a:t> </a:t>
            </a:r>
            <a:r>
              <a:rPr lang="sl-SI" sz="3200" dirty="0" err="1"/>
              <a:t>the</a:t>
            </a:r>
            <a:r>
              <a:rPr lang="sl-SI" sz="3200" dirty="0"/>
              <a:t> </a:t>
            </a:r>
            <a:r>
              <a:rPr lang="sl-SI" sz="3200" dirty="0" err="1"/>
              <a:t>school</a:t>
            </a:r>
            <a:r>
              <a:rPr lang="sl-SI" sz="3200" dirty="0"/>
              <a:t>. 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7484751" y="1449429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76771" y="1907971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109542" y="2472098"/>
            <a:ext cx="1978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HAVE TO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315364" y="2919488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477854" y="3435354"/>
            <a:ext cx="1978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HAVE TO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804106" y="3931005"/>
            <a:ext cx="1500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SHOULDN‘T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853062" y="4449337"/>
            <a:ext cx="2225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DOESN‘T HAVE TO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015830" y="4963182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HAVE TO RUSH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176771" y="5421387"/>
            <a:ext cx="2754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ARE NOT ALLOWED 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07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85000" lnSpcReduction="20000"/>
          </a:bodyPr>
          <a:lstStyle/>
          <a:p>
            <a:r>
              <a:rPr lang="sl-SI" sz="3200" dirty="0"/>
              <a:t>You </a:t>
            </a:r>
            <a:r>
              <a:rPr lang="sl-SI" sz="3200" dirty="0" err="1"/>
              <a:t>can</a:t>
            </a:r>
            <a:r>
              <a:rPr lang="sl-SI" sz="3200" dirty="0"/>
              <a:t> </a:t>
            </a:r>
            <a:r>
              <a:rPr lang="sl-SI" sz="3200" dirty="0" err="1"/>
              <a:t>borrow</a:t>
            </a:r>
            <a:r>
              <a:rPr lang="sl-SI" sz="3200" dirty="0"/>
              <a:t> </a:t>
            </a:r>
            <a:r>
              <a:rPr lang="sl-SI" sz="3200" dirty="0" err="1"/>
              <a:t>my</a:t>
            </a:r>
            <a:r>
              <a:rPr lang="sl-SI" sz="3200" dirty="0"/>
              <a:t> </a:t>
            </a:r>
            <a:r>
              <a:rPr lang="sl-SI" sz="3200" dirty="0" err="1"/>
              <a:t>new</a:t>
            </a:r>
            <a:r>
              <a:rPr lang="sl-SI" sz="3200" dirty="0"/>
              <a:t> </a:t>
            </a:r>
            <a:r>
              <a:rPr lang="sl-SI" sz="3200" dirty="0" err="1"/>
              <a:t>dress</a:t>
            </a:r>
            <a:r>
              <a:rPr lang="sl-SI" sz="3200" dirty="0"/>
              <a:t> </a:t>
            </a:r>
            <a:r>
              <a:rPr lang="sl-SI" sz="3200" dirty="0" err="1"/>
              <a:t>but</a:t>
            </a:r>
            <a:r>
              <a:rPr lang="sl-SI" sz="3200" dirty="0"/>
              <a:t> </a:t>
            </a:r>
            <a:r>
              <a:rPr lang="sl-SI" sz="3200" dirty="0" err="1"/>
              <a:t>you</a:t>
            </a:r>
            <a:r>
              <a:rPr lang="sl-SI" sz="3200" dirty="0"/>
              <a:t> _______________ </a:t>
            </a:r>
            <a:r>
              <a:rPr lang="sl-SI" sz="3200" dirty="0" err="1"/>
              <a:t>get</a:t>
            </a:r>
            <a:r>
              <a:rPr lang="sl-SI" sz="3200" dirty="0"/>
              <a:t> it </a:t>
            </a:r>
            <a:r>
              <a:rPr lang="sl-SI" sz="3200" dirty="0" err="1"/>
              <a:t>dirty</a:t>
            </a:r>
            <a:r>
              <a:rPr lang="sl-SI" sz="3200" dirty="0"/>
              <a:t>.</a:t>
            </a:r>
            <a:endParaRPr lang="en-GB" sz="3200" dirty="0"/>
          </a:p>
          <a:p>
            <a:r>
              <a:rPr lang="sl-SI" sz="3200" dirty="0"/>
              <a:t>You  _________________ </a:t>
            </a:r>
            <a:r>
              <a:rPr lang="sl-SI" sz="3200" dirty="0" err="1"/>
              <a:t>said</a:t>
            </a:r>
            <a:r>
              <a:rPr lang="sl-SI" sz="3200" dirty="0"/>
              <a:t> </a:t>
            </a:r>
            <a:r>
              <a:rPr lang="sl-SI" sz="3200" dirty="0" err="1"/>
              <a:t>you</a:t>
            </a:r>
            <a:r>
              <a:rPr lang="sl-SI" sz="3200" dirty="0"/>
              <a:t> </a:t>
            </a:r>
            <a:r>
              <a:rPr lang="sl-SI" sz="3200" dirty="0" err="1"/>
              <a:t>were</a:t>
            </a:r>
            <a:r>
              <a:rPr lang="sl-SI" sz="3200" dirty="0"/>
              <a:t> </a:t>
            </a:r>
            <a:r>
              <a:rPr lang="sl-SI" sz="3200" dirty="0" err="1"/>
              <a:t>sorry</a:t>
            </a:r>
            <a:r>
              <a:rPr lang="sl-SI" sz="3200" dirty="0"/>
              <a:t>.</a:t>
            </a:r>
            <a:endParaRPr lang="en-GB" sz="3200" dirty="0"/>
          </a:p>
          <a:p>
            <a:r>
              <a:rPr lang="sl-SI" sz="3200" dirty="0"/>
              <a:t> _________________ </a:t>
            </a:r>
            <a:r>
              <a:rPr lang="sl-SI" sz="3200" dirty="0" err="1"/>
              <a:t>you</a:t>
            </a:r>
            <a:r>
              <a:rPr lang="sl-SI" sz="3200" dirty="0"/>
              <a:t> </a:t>
            </a:r>
            <a:r>
              <a:rPr lang="sl-SI" sz="3200" dirty="0" err="1"/>
              <a:t>swim</a:t>
            </a:r>
            <a:r>
              <a:rPr lang="sl-SI" sz="3200" dirty="0"/>
              <a:t> </a:t>
            </a:r>
            <a:r>
              <a:rPr lang="sl-SI" sz="3200" dirty="0" err="1"/>
              <a:t>when</a:t>
            </a:r>
            <a:r>
              <a:rPr lang="sl-SI" sz="3200" dirty="0"/>
              <a:t> </a:t>
            </a:r>
            <a:r>
              <a:rPr lang="sl-SI" sz="3200" dirty="0" err="1"/>
              <a:t>you</a:t>
            </a:r>
            <a:r>
              <a:rPr lang="sl-SI" sz="3200" dirty="0"/>
              <a:t> </a:t>
            </a:r>
            <a:r>
              <a:rPr lang="sl-SI" sz="3200" dirty="0" err="1"/>
              <a:t>were</a:t>
            </a:r>
            <a:r>
              <a:rPr lang="sl-SI" sz="3200" dirty="0"/>
              <a:t> 10? </a:t>
            </a:r>
            <a:endParaRPr lang="en-GB" sz="3200" dirty="0"/>
          </a:p>
          <a:p>
            <a:r>
              <a:rPr lang="sl-SI" sz="3200" dirty="0" err="1"/>
              <a:t>We</a:t>
            </a:r>
            <a:r>
              <a:rPr lang="sl-SI" sz="3200" dirty="0"/>
              <a:t> _________________ </a:t>
            </a:r>
            <a:r>
              <a:rPr lang="sl-SI" sz="3200" dirty="0" err="1"/>
              <a:t>get</a:t>
            </a:r>
            <a:r>
              <a:rPr lang="sl-SI" sz="3200" dirty="0"/>
              <a:t> to </a:t>
            </a:r>
            <a:r>
              <a:rPr lang="sl-SI" sz="3200" dirty="0" err="1"/>
              <a:t>the</a:t>
            </a:r>
            <a:r>
              <a:rPr lang="sl-SI" sz="3200" dirty="0"/>
              <a:t> meeting on time </a:t>
            </a:r>
            <a:r>
              <a:rPr lang="sl-SI" sz="3200" dirty="0" err="1"/>
              <a:t>yesterday</a:t>
            </a:r>
            <a:r>
              <a:rPr lang="sl-SI" sz="3200" dirty="0"/>
              <a:t> </a:t>
            </a:r>
            <a:r>
              <a:rPr lang="sl-SI" sz="3200" dirty="0" err="1"/>
              <a:t>because</a:t>
            </a:r>
            <a:r>
              <a:rPr lang="sl-SI" sz="3200" dirty="0"/>
              <a:t> </a:t>
            </a:r>
            <a:r>
              <a:rPr lang="sl-SI" sz="3200" dirty="0" err="1"/>
              <a:t>the</a:t>
            </a:r>
            <a:r>
              <a:rPr lang="sl-SI" sz="3200" dirty="0"/>
              <a:t> </a:t>
            </a:r>
            <a:r>
              <a:rPr lang="sl-SI" sz="3200" dirty="0" err="1"/>
              <a:t>train</a:t>
            </a:r>
            <a:r>
              <a:rPr lang="sl-SI" sz="3200" dirty="0"/>
              <a:t> </a:t>
            </a:r>
            <a:r>
              <a:rPr lang="sl-SI" sz="3200" dirty="0" err="1"/>
              <a:t>was</a:t>
            </a:r>
            <a:r>
              <a:rPr lang="sl-SI" sz="3200" dirty="0"/>
              <a:t> </a:t>
            </a:r>
            <a:r>
              <a:rPr lang="sl-SI" sz="3200" dirty="0" err="1"/>
              <a:t>delayed</a:t>
            </a:r>
            <a:r>
              <a:rPr lang="sl-SI" sz="3200" dirty="0"/>
              <a:t> </a:t>
            </a:r>
            <a:r>
              <a:rPr lang="sl-SI" sz="3200" dirty="0" err="1"/>
              <a:t>by</a:t>
            </a:r>
            <a:r>
              <a:rPr lang="sl-SI" sz="3200" dirty="0"/>
              <a:t> one </a:t>
            </a:r>
            <a:r>
              <a:rPr lang="sl-SI" sz="3200" dirty="0" err="1"/>
              <a:t>hour</a:t>
            </a:r>
            <a:r>
              <a:rPr lang="sl-SI" sz="3200" dirty="0"/>
              <a:t>.</a:t>
            </a:r>
            <a:endParaRPr lang="en-GB" sz="3200" dirty="0"/>
          </a:p>
          <a:p>
            <a:r>
              <a:rPr lang="sl-SI" sz="3200" dirty="0"/>
              <a:t>You  _________________ talk to </a:t>
            </a:r>
            <a:r>
              <a:rPr lang="sl-SI" sz="3200" dirty="0" err="1"/>
              <a:t>your</a:t>
            </a:r>
            <a:r>
              <a:rPr lang="sl-SI" sz="3200" dirty="0"/>
              <a:t> </a:t>
            </a:r>
            <a:r>
              <a:rPr lang="sl-SI" sz="3200" dirty="0" err="1"/>
              <a:t>parents</a:t>
            </a:r>
            <a:r>
              <a:rPr lang="sl-SI" sz="3200" dirty="0"/>
              <a:t> like </a:t>
            </a:r>
            <a:r>
              <a:rPr lang="sl-SI" sz="3200" dirty="0" err="1"/>
              <a:t>that</a:t>
            </a:r>
            <a:r>
              <a:rPr lang="sl-SI" sz="3200" dirty="0"/>
              <a:t>!</a:t>
            </a:r>
            <a:endParaRPr lang="en-GB" sz="3200" dirty="0"/>
          </a:p>
          <a:p>
            <a:r>
              <a:rPr lang="sl-SI" sz="3200" dirty="0" smtClean="0"/>
              <a:t>I  </a:t>
            </a:r>
            <a:r>
              <a:rPr lang="sl-SI" sz="3200" dirty="0"/>
              <a:t>____________________ go to </a:t>
            </a:r>
            <a:r>
              <a:rPr lang="sl-SI" sz="3200" dirty="0" err="1"/>
              <a:t>the</a:t>
            </a:r>
            <a:r>
              <a:rPr lang="sl-SI" sz="3200" dirty="0"/>
              <a:t> </a:t>
            </a:r>
            <a:r>
              <a:rPr lang="sl-SI" sz="3200" dirty="0" err="1"/>
              <a:t>parties</a:t>
            </a:r>
            <a:r>
              <a:rPr lang="sl-SI" sz="3200" dirty="0"/>
              <a:t> </a:t>
            </a:r>
            <a:r>
              <a:rPr lang="sl-SI" sz="3200" dirty="0" err="1"/>
              <a:t>when</a:t>
            </a:r>
            <a:r>
              <a:rPr lang="sl-SI" sz="3200" dirty="0"/>
              <a:t> I </a:t>
            </a:r>
            <a:r>
              <a:rPr lang="sl-SI" sz="3200" dirty="0" err="1"/>
              <a:t>was</a:t>
            </a:r>
            <a:r>
              <a:rPr lang="sl-SI" sz="3200" dirty="0"/>
              <a:t> in </a:t>
            </a:r>
            <a:r>
              <a:rPr lang="sl-SI" sz="3200" dirty="0" err="1"/>
              <a:t>primary</a:t>
            </a:r>
            <a:r>
              <a:rPr lang="sl-SI" sz="3200" dirty="0"/>
              <a:t> </a:t>
            </a:r>
            <a:r>
              <a:rPr lang="sl-SI" sz="3200" dirty="0" err="1"/>
              <a:t>school</a:t>
            </a:r>
            <a:r>
              <a:rPr lang="sl-SI" sz="3200" dirty="0" smtClean="0"/>
              <a:t>.</a:t>
            </a:r>
          </a:p>
          <a:p>
            <a:r>
              <a:rPr lang="en-GB" sz="3200" dirty="0"/>
              <a:t>My motorbike broke down in the middle of nowhere, but luckily </a:t>
            </a:r>
            <a:r>
              <a:rPr lang="en-GB" sz="3200" dirty="0" smtClean="0"/>
              <a:t>I</a:t>
            </a:r>
            <a:r>
              <a:rPr lang="sl-SI" sz="3200" dirty="0"/>
              <a:t> _________________ </a:t>
            </a:r>
            <a:r>
              <a:rPr lang="en-GB" sz="3200" dirty="0" smtClean="0"/>
              <a:t>to </a:t>
            </a:r>
            <a:r>
              <a:rPr lang="en-GB" sz="3200" dirty="0"/>
              <a:t>fix it.</a:t>
            </a:r>
            <a:endParaRPr lang="sl-SI" sz="3200" dirty="0" smtClean="0"/>
          </a:p>
          <a:p>
            <a:endParaRPr lang="sl-SI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340839" y="1360449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422098" y="1842406"/>
            <a:ext cx="181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 HAVE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065259" y="2276790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356374" y="2777889"/>
            <a:ext cx="188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WEREN‘T ABLE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612683" y="3569295"/>
            <a:ext cx="1500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SHOULDN‘T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422098" y="4039920"/>
            <a:ext cx="134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WAS ABLE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065259" y="5301951"/>
            <a:ext cx="134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WAS 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0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405054"/>
            <a:ext cx="10178322" cy="518531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200" dirty="0"/>
              <a:t>1. Ted's flight from Amsterdam took more than 11 hours. He </a:t>
            </a:r>
            <a:r>
              <a:rPr lang="sl-SI" sz="3200" dirty="0"/>
              <a:t>_________________</a:t>
            </a:r>
            <a:r>
              <a:rPr lang="sl-SI" sz="3200" dirty="0" smtClean="0"/>
              <a:t> </a:t>
            </a:r>
            <a:r>
              <a:rPr lang="en-GB" sz="3200" dirty="0" smtClean="0"/>
              <a:t>be </a:t>
            </a:r>
            <a:r>
              <a:rPr lang="en-GB" sz="3200" dirty="0"/>
              <a:t>exhausted after such a long flight. He </a:t>
            </a:r>
            <a:r>
              <a:rPr lang="sl-SI" sz="3200" dirty="0"/>
              <a:t>_________________</a:t>
            </a:r>
            <a:r>
              <a:rPr lang="sl-SI" sz="3200" dirty="0" smtClean="0"/>
              <a:t> </a:t>
            </a:r>
            <a:r>
              <a:rPr lang="en-GB" sz="3200" dirty="0" smtClean="0"/>
              <a:t>prefer </a:t>
            </a:r>
            <a:r>
              <a:rPr lang="en-GB" sz="3200" dirty="0"/>
              <a:t>to stay in tonight and get some rest.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2. If you want to get a better feeling for how the city is laid out, you </a:t>
            </a:r>
            <a:r>
              <a:rPr lang="sl-SI" sz="3200" dirty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walk downtown and explore the waterfront.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3. Hiking the trail to the peak </a:t>
            </a:r>
            <a:r>
              <a:rPr lang="sl-SI" sz="3200" dirty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be dangerous if you are not well prepared for dramatic weather changes. </a:t>
            </a:r>
            <a:r>
              <a:rPr lang="en-GB" sz="3200" dirty="0" smtClean="0"/>
              <a:t>You</a:t>
            </a:r>
            <a:r>
              <a:rPr lang="sl-SI" sz="3200" dirty="0"/>
              <a:t> _________________</a:t>
            </a:r>
            <a:r>
              <a:rPr lang="en-GB" sz="3200" dirty="0" smtClean="0"/>
              <a:t> </a:t>
            </a:r>
            <a:r>
              <a:rPr lang="sl-SI" sz="3200" dirty="0" smtClean="0"/>
              <a:t> </a:t>
            </a:r>
            <a:r>
              <a:rPr lang="en-GB" sz="3200" dirty="0" smtClean="0"/>
              <a:t>research </a:t>
            </a:r>
            <a:r>
              <a:rPr lang="en-GB" sz="3200" dirty="0"/>
              <a:t>the route a little more before you attempt the ascent.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4. When you have a small child in the house, you </a:t>
            </a:r>
            <a:r>
              <a:rPr lang="sl-SI" sz="3200" dirty="0"/>
              <a:t>_________________</a:t>
            </a:r>
            <a:r>
              <a:rPr lang="sl-SI" sz="3200" dirty="0" smtClean="0"/>
              <a:t> </a:t>
            </a:r>
            <a:r>
              <a:rPr lang="en-GB" sz="3200" dirty="0" smtClean="0"/>
              <a:t>leave </a:t>
            </a:r>
            <a:r>
              <a:rPr lang="en-GB" sz="3200" dirty="0"/>
              <a:t>small objects lying around. Such objects </a:t>
            </a:r>
            <a:r>
              <a:rPr lang="sl-SI" sz="3200" dirty="0"/>
              <a:t>_________________</a:t>
            </a:r>
            <a:r>
              <a:rPr lang="sl-SI" sz="3200" dirty="0" smtClean="0"/>
              <a:t> </a:t>
            </a:r>
            <a:r>
              <a:rPr lang="en-GB" sz="3200" dirty="0" smtClean="0"/>
              <a:t>be </a:t>
            </a:r>
            <a:r>
              <a:rPr lang="en-GB" sz="3200" dirty="0"/>
              <a:t>swallowed, causing serious injury or even death.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5. Dave: </a:t>
            </a:r>
            <a:r>
              <a:rPr lang="sl-SI" sz="3200" dirty="0"/>
              <a:t>_________________</a:t>
            </a:r>
            <a:r>
              <a:rPr lang="sl-SI" sz="3200" dirty="0" smtClean="0"/>
              <a:t> </a:t>
            </a:r>
            <a:r>
              <a:rPr lang="en-GB" sz="3200" dirty="0" smtClean="0"/>
              <a:t>you </a:t>
            </a:r>
            <a:r>
              <a:rPr lang="en-GB" sz="3200" dirty="0"/>
              <a:t>hold your breath for more than a minute?</a:t>
            </a:r>
          </a:p>
          <a:p>
            <a:pPr marL="0" indent="0">
              <a:buNone/>
            </a:pPr>
            <a:r>
              <a:rPr lang="en-GB" sz="3200" dirty="0"/>
              <a:t>Nathan: No, I </a:t>
            </a:r>
            <a:r>
              <a:rPr lang="sl-SI" sz="3200" dirty="0"/>
              <a:t>_________________</a:t>
            </a:r>
            <a:r>
              <a:rPr lang="en-GB" sz="3200" dirty="0" smtClean="0"/>
              <a:t>.</a:t>
            </a:r>
            <a:endParaRPr lang="en-GB" sz="3200" dirty="0"/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7551659" y="140505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 BE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183991" y="1689851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MIGHT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834049" y="2394269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653831" y="3381275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886518" y="3701861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503444" y="4674816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MUSTN‘T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628802" y="4961450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288283" y="5624697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837308" y="6017444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CAN‘T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2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524107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200" dirty="0"/>
              <a:t>6. Jenny's engagement ring is enormous! It </a:t>
            </a:r>
            <a:r>
              <a:rPr lang="sl-SI" sz="3200" dirty="0"/>
              <a:t>_________________</a:t>
            </a:r>
            <a:r>
              <a:rPr lang="sl-SI" sz="3200" dirty="0" smtClean="0"/>
              <a:t> </a:t>
            </a:r>
            <a:r>
              <a:rPr lang="en-GB" sz="3200" dirty="0" smtClean="0"/>
              <a:t>cost </a:t>
            </a:r>
            <a:r>
              <a:rPr lang="en-GB" sz="3200" dirty="0"/>
              <a:t>a fortune.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7. Please make sure to water my plants while I am gone. If they don't get enough water, they </a:t>
            </a:r>
            <a:r>
              <a:rPr lang="sl-SI" sz="3200" dirty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die.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8. I </a:t>
            </a:r>
            <a:r>
              <a:rPr lang="sl-SI" sz="3200" dirty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speak Arabic fluently when I was a child and we lived in Egypt. But after we moved back to Canada, I had very little exposure to the language and forgot almost everything I knew as a child. Now, </a:t>
            </a:r>
            <a:r>
              <a:rPr lang="en-GB" sz="3200" dirty="0" smtClean="0"/>
              <a:t>I</a:t>
            </a:r>
            <a:r>
              <a:rPr lang="sl-SI" sz="3200" dirty="0" smtClean="0"/>
              <a:t> </a:t>
            </a:r>
            <a:r>
              <a:rPr lang="sl-SI" sz="3200" dirty="0"/>
              <a:t>_________________</a:t>
            </a:r>
            <a:r>
              <a:rPr lang="en-GB" sz="3200" dirty="0" smtClean="0"/>
              <a:t> just </a:t>
            </a:r>
            <a:r>
              <a:rPr lang="en-GB" sz="3200" dirty="0"/>
              <a:t>say a few things in the language</a:t>
            </a:r>
            <a:r>
              <a:rPr lang="en-GB" sz="3200" dirty="0" smtClean="0"/>
              <a:t>.</a:t>
            </a:r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r>
              <a:rPr lang="en-GB" sz="3200" dirty="0"/>
              <a:t>9. The book is optional. My professor said we </a:t>
            </a:r>
            <a:r>
              <a:rPr lang="sl-SI" sz="3200" dirty="0"/>
              <a:t>_________________</a:t>
            </a:r>
            <a:r>
              <a:rPr lang="en-GB" sz="3200" dirty="0" smtClean="0"/>
              <a:t> </a:t>
            </a:r>
            <a:r>
              <a:rPr lang="en-GB" sz="3200" dirty="0"/>
              <a:t>read it if we needed extra credit. But we </a:t>
            </a:r>
            <a:r>
              <a:rPr lang="sl-SI" sz="3200" dirty="0"/>
              <a:t>_________________ </a:t>
            </a:r>
            <a:r>
              <a:rPr lang="en-GB" sz="3200" dirty="0" smtClean="0"/>
              <a:t>read </a:t>
            </a:r>
            <a:r>
              <a:rPr lang="en-GB" sz="3200" dirty="0"/>
              <a:t>it if we don't want to.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10. Leo: Where is the spatula? It </a:t>
            </a:r>
            <a:r>
              <a:rPr lang="sl-SI" sz="3200" dirty="0"/>
              <a:t>_________________ </a:t>
            </a:r>
            <a:r>
              <a:rPr lang="en-GB" sz="3200" dirty="0" smtClean="0"/>
              <a:t>be </a:t>
            </a:r>
            <a:r>
              <a:rPr lang="en-GB" sz="3200" dirty="0"/>
              <a:t>in this drawer but it's not here.</a:t>
            </a:r>
          </a:p>
          <a:p>
            <a:pPr marL="0" indent="0">
              <a:buNone/>
            </a:pPr>
            <a:r>
              <a:rPr lang="en-GB" sz="3200" dirty="0"/>
              <a:t>Nancy: I just did a load of dishes last night and they're still in the dish washer. It </a:t>
            </a:r>
            <a:r>
              <a:rPr lang="sl-SI" sz="3200" dirty="0"/>
              <a:t>_________________ </a:t>
            </a:r>
            <a:r>
              <a:rPr lang="en-GB" sz="3200" dirty="0" smtClean="0"/>
              <a:t>be </a:t>
            </a:r>
            <a:r>
              <a:rPr lang="en-GB" sz="3200" dirty="0"/>
              <a:t>in there. That's the only other place </a:t>
            </a:r>
            <a:r>
              <a:rPr lang="en-GB" sz="3200" dirty="0" smtClean="0"/>
              <a:t>it</a:t>
            </a:r>
            <a:r>
              <a:rPr lang="sl-SI" sz="3200" dirty="0" smtClean="0"/>
              <a:t> </a:t>
            </a:r>
            <a:r>
              <a:rPr lang="sl-SI" sz="3200" dirty="0"/>
              <a:t>_________________</a:t>
            </a:r>
            <a:r>
              <a:rPr lang="en-GB" sz="3200" dirty="0" smtClean="0"/>
              <a:t> be.</a:t>
            </a:r>
            <a:endParaRPr lang="sl-SI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5856673" y="1360449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 HAVE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440791" y="2355362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641513" y="3020873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154146" y="3611653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035093" y="4317976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CAN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879298" y="4665006"/>
            <a:ext cx="1978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DON‘T HAVE TO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85796" y="5372204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SHOULD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440791" y="5996028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MUST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585113" y="5996028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 smtClean="0"/>
              <a:t>COULD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21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 smtClean="0"/>
              <a:t>Zagotovo ti je pustila sporočilo v pisarni.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Morda je zamudila avtobus.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Ali mi lahko pomagaš, prosim?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Ni ti treba pomiti posode.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Nujno moraš izklopiti luči!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Mogoče bo paket prispel jutri.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She</a:t>
            </a:r>
            <a:r>
              <a:rPr lang="sl-SI" b="1" dirty="0" smtClean="0"/>
              <a:t> </a:t>
            </a:r>
            <a:r>
              <a:rPr lang="sl-SI" b="1" dirty="0" err="1" smtClean="0"/>
              <a:t>must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left</a:t>
            </a:r>
            <a:r>
              <a:rPr lang="sl-SI" b="1" dirty="0" smtClean="0"/>
              <a:t> </a:t>
            </a:r>
            <a:r>
              <a:rPr lang="sl-SI" b="1" dirty="0" err="1" smtClean="0"/>
              <a:t>you</a:t>
            </a:r>
            <a:r>
              <a:rPr lang="sl-SI" b="1" dirty="0" smtClean="0"/>
              <a:t> a note at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office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She</a:t>
            </a:r>
            <a:r>
              <a:rPr lang="sl-SI" b="1" dirty="0" smtClean="0"/>
              <a:t> </a:t>
            </a:r>
            <a:r>
              <a:rPr lang="sl-SI" b="1" dirty="0" err="1" smtClean="0"/>
              <a:t>might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missed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bus.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Could</a:t>
            </a:r>
            <a:r>
              <a:rPr lang="sl-SI" b="1" dirty="0" smtClean="0"/>
              <a:t> </a:t>
            </a:r>
            <a:r>
              <a:rPr lang="sl-SI" b="1" dirty="0" err="1" smtClean="0"/>
              <a:t>you</a:t>
            </a:r>
            <a:r>
              <a:rPr lang="sl-SI" b="1" dirty="0" smtClean="0"/>
              <a:t> </a:t>
            </a:r>
            <a:r>
              <a:rPr lang="sl-SI" b="1" dirty="0" err="1" smtClean="0"/>
              <a:t>give</a:t>
            </a:r>
            <a:r>
              <a:rPr lang="sl-SI" b="1" dirty="0" smtClean="0"/>
              <a:t> me a </a:t>
            </a:r>
            <a:r>
              <a:rPr lang="sl-SI" b="1" dirty="0" err="1" smtClean="0"/>
              <a:t>hand</a:t>
            </a:r>
            <a:r>
              <a:rPr lang="sl-SI" b="1" dirty="0" smtClean="0"/>
              <a:t>, </a:t>
            </a:r>
            <a:r>
              <a:rPr lang="sl-SI" b="1" dirty="0" err="1" smtClean="0"/>
              <a:t>please</a:t>
            </a:r>
            <a:r>
              <a:rPr lang="sl-SI" b="1" dirty="0" smtClean="0"/>
              <a:t>?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You </a:t>
            </a:r>
            <a:r>
              <a:rPr lang="sl-SI" b="1" dirty="0" err="1" smtClean="0"/>
              <a:t>don‘t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to do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dishes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You </a:t>
            </a:r>
            <a:r>
              <a:rPr lang="sl-SI" b="1" dirty="0" err="1" smtClean="0"/>
              <a:t>have</a:t>
            </a:r>
            <a:r>
              <a:rPr lang="sl-SI" b="1" dirty="0" smtClean="0"/>
              <a:t> to </a:t>
            </a:r>
            <a:r>
              <a:rPr lang="sl-SI" b="1" dirty="0" err="1" smtClean="0"/>
              <a:t>turn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lights</a:t>
            </a:r>
            <a:r>
              <a:rPr lang="sl-SI" b="1" dirty="0" smtClean="0"/>
              <a:t> </a:t>
            </a:r>
            <a:r>
              <a:rPr lang="sl-SI" b="1" dirty="0" err="1" smtClean="0"/>
              <a:t>off</a:t>
            </a:r>
            <a:r>
              <a:rPr lang="sl-SI" b="1" dirty="0" smtClean="0"/>
              <a:t>!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package</a:t>
            </a:r>
            <a:r>
              <a:rPr lang="sl-SI" b="1" dirty="0" smtClean="0"/>
              <a:t> </a:t>
            </a:r>
            <a:r>
              <a:rPr lang="sl-SI" b="1" dirty="0" err="1" smtClean="0"/>
              <a:t>might</a:t>
            </a:r>
            <a:r>
              <a:rPr lang="sl-SI" b="1" dirty="0" smtClean="0"/>
              <a:t> </a:t>
            </a:r>
            <a:r>
              <a:rPr lang="sl-SI" b="1" dirty="0" err="1" smtClean="0"/>
              <a:t>arrive</a:t>
            </a:r>
            <a:r>
              <a:rPr lang="sl-SI" b="1" dirty="0" smtClean="0"/>
              <a:t> </a:t>
            </a:r>
            <a:r>
              <a:rPr lang="sl-SI" b="1" dirty="0" err="1" smtClean="0"/>
              <a:t>tomorrow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13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 smtClean="0"/>
              <a:t>Vsak moment bi morala biti tukaj.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Nikoli nisem mogla narediti stoje.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Danes se moram veliko učiti.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Sigurna sem, da ga včeraj ni bilo doma.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Moja mama bo zdajle v službi.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Kajenje ni dovoljeno.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They</a:t>
            </a:r>
            <a:r>
              <a:rPr lang="sl-SI" b="1" dirty="0" smtClean="0"/>
              <a:t> </a:t>
            </a:r>
            <a:r>
              <a:rPr lang="sl-SI" b="1" dirty="0" err="1" smtClean="0"/>
              <a:t>should</a:t>
            </a:r>
            <a:r>
              <a:rPr lang="sl-SI" b="1" dirty="0" smtClean="0"/>
              <a:t> be </a:t>
            </a:r>
            <a:r>
              <a:rPr lang="sl-SI" b="1" dirty="0" err="1" smtClean="0"/>
              <a:t>here</a:t>
            </a:r>
            <a:r>
              <a:rPr lang="sl-SI" b="1" dirty="0" smtClean="0"/>
              <a:t> </a:t>
            </a:r>
            <a:r>
              <a:rPr lang="sl-SI" b="1" dirty="0" err="1" smtClean="0"/>
              <a:t>any</a:t>
            </a:r>
            <a:r>
              <a:rPr lang="sl-SI" b="1" dirty="0" smtClean="0"/>
              <a:t> minute.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 </a:t>
            </a:r>
            <a:r>
              <a:rPr lang="sl-SI" b="1" dirty="0" err="1" smtClean="0"/>
              <a:t>could</a:t>
            </a:r>
            <a:r>
              <a:rPr lang="sl-SI" b="1" dirty="0" smtClean="0"/>
              <a:t> never do a </a:t>
            </a:r>
            <a:r>
              <a:rPr lang="sl-SI" b="1" dirty="0" err="1" smtClean="0"/>
              <a:t>handstand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 </a:t>
            </a:r>
            <a:r>
              <a:rPr lang="sl-SI" b="1" dirty="0" err="1" smtClean="0"/>
              <a:t>must</a:t>
            </a:r>
            <a:r>
              <a:rPr lang="sl-SI" b="1" dirty="0" smtClean="0"/>
              <a:t> </a:t>
            </a:r>
            <a:r>
              <a:rPr lang="sl-SI" b="1" dirty="0" err="1" smtClean="0"/>
              <a:t>study</a:t>
            </a:r>
            <a:r>
              <a:rPr lang="sl-SI" b="1" dirty="0" smtClean="0"/>
              <a:t> a lot </a:t>
            </a:r>
            <a:r>
              <a:rPr lang="sl-SI" b="1" dirty="0" err="1" smtClean="0"/>
              <a:t>today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He </a:t>
            </a:r>
            <a:r>
              <a:rPr lang="sl-SI" b="1" dirty="0" err="1" smtClean="0"/>
              <a:t>can‘t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been</a:t>
            </a:r>
            <a:r>
              <a:rPr lang="sl-SI" b="1" dirty="0" smtClean="0"/>
              <a:t> at home </a:t>
            </a:r>
            <a:r>
              <a:rPr lang="sl-SI" b="1" dirty="0" err="1" smtClean="0"/>
              <a:t>yesterday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My</a:t>
            </a:r>
            <a:r>
              <a:rPr lang="sl-SI" b="1" dirty="0" smtClean="0"/>
              <a:t> </a:t>
            </a:r>
            <a:r>
              <a:rPr lang="sl-SI" b="1" dirty="0" err="1" smtClean="0"/>
              <a:t>mum</a:t>
            </a:r>
            <a:r>
              <a:rPr lang="sl-SI" b="1" dirty="0" smtClean="0"/>
              <a:t> </a:t>
            </a:r>
            <a:r>
              <a:rPr lang="sl-SI" b="1" dirty="0" err="1" smtClean="0"/>
              <a:t>will</a:t>
            </a:r>
            <a:r>
              <a:rPr lang="sl-SI" b="1" dirty="0" smtClean="0"/>
              <a:t> be at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office</a:t>
            </a:r>
            <a:r>
              <a:rPr lang="sl-SI" b="1" dirty="0" smtClean="0"/>
              <a:t> </a:t>
            </a:r>
            <a:r>
              <a:rPr lang="sl-SI" b="1" dirty="0" err="1" smtClean="0"/>
              <a:t>right</a:t>
            </a:r>
            <a:r>
              <a:rPr lang="sl-SI" b="1" dirty="0" smtClean="0"/>
              <a:t> </a:t>
            </a:r>
            <a:r>
              <a:rPr lang="sl-SI" b="1" dirty="0" err="1" smtClean="0"/>
              <a:t>now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Smoking is not </a:t>
            </a:r>
            <a:r>
              <a:rPr lang="sl-SI" b="1" dirty="0" err="1" smtClean="0"/>
              <a:t>allowed</a:t>
            </a:r>
            <a:r>
              <a:rPr lang="sl-SI" b="1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84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 smtClean="0"/>
              <a:t>Ko sem živela v Italiji, sem vsak dan jedla testenine.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Včeraj se mi je pokvaril računalnik, a sem ga k sreči lahko popravila.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Ne bi se smel tako zlagati.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Včeraj je Peter bil še v tujini, tako da ga nisi mogla videti v restavraciji.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Kam lahko odložim plašč?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Ne smete fotografirati med predstavo.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I </a:t>
            </a:r>
            <a:r>
              <a:rPr lang="sl-SI" b="1" dirty="0" err="1" smtClean="0"/>
              <a:t>would</a:t>
            </a:r>
            <a:r>
              <a:rPr lang="sl-SI" b="1" dirty="0" smtClean="0"/>
              <a:t> </a:t>
            </a:r>
            <a:r>
              <a:rPr lang="sl-SI" b="1" dirty="0" err="1" smtClean="0"/>
              <a:t>eat</a:t>
            </a:r>
            <a:r>
              <a:rPr lang="sl-SI" b="1" dirty="0" smtClean="0"/>
              <a:t> pasta </a:t>
            </a:r>
            <a:r>
              <a:rPr lang="sl-SI" b="1" dirty="0" err="1" smtClean="0"/>
              <a:t>every</a:t>
            </a:r>
            <a:r>
              <a:rPr lang="sl-SI" b="1" dirty="0" smtClean="0"/>
              <a:t> </a:t>
            </a:r>
            <a:r>
              <a:rPr lang="sl-SI" b="1" dirty="0" err="1" smtClean="0"/>
              <a:t>day</a:t>
            </a:r>
            <a:r>
              <a:rPr lang="sl-SI" b="1" dirty="0" smtClean="0"/>
              <a:t> </a:t>
            </a:r>
            <a:r>
              <a:rPr lang="sl-SI" b="1" dirty="0" err="1" smtClean="0"/>
              <a:t>when</a:t>
            </a:r>
            <a:r>
              <a:rPr lang="sl-SI" b="1" dirty="0" smtClean="0"/>
              <a:t> I </a:t>
            </a:r>
            <a:r>
              <a:rPr lang="sl-SI" b="1" dirty="0" err="1" smtClean="0"/>
              <a:t>lived</a:t>
            </a:r>
            <a:r>
              <a:rPr lang="sl-SI" b="1" dirty="0" smtClean="0"/>
              <a:t> in </a:t>
            </a:r>
            <a:r>
              <a:rPr lang="sl-SI" b="1" dirty="0" err="1" smtClean="0"/>
              <a:t>Italy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8449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My</a:t>
            </a:r>
            <a:r>
              <a:rPr lang="sl-SI" b="1" dirty="0" smtClean="0"/>
              <a:t> </a:t>
            </a:r>
            <a:r>
              <a:rPr lang="sl-SI" b="1" dirty="0" err="1" smtClean="0"/>
              <a:t>computer</a:t>
            </a:r>
            <a:r>
              <a:rPr lang="sl-SI" b="1" dirty="0" smtClean="0"/>
              <a:t> </a:t>
            </a:r>
            <a:r>
              <a:rPr lang="sl-SI" b="1" dirty="0" err="1" smtClean="0"/>
              <a:t>broke</a:t>
            </a:r>
            <a:r>
              <a:rPr lang="sl-SI" b="1" dirty="0" smtClean="0"/>
              <a:t> </a:t>
            </a:r>
            <a:r>
              <a:rPr lang="sl-SI" b="1" dirty="0" err="1" smtClean="0"/>
              <a:t>down</a:t>
            </a:r>
            <a:r>
              <a:rPr lang="sl-SI" b="1" dirty="0" smtClean="0"/>
              <a:t> </a:t>
            </a:r>
            <a:r>
              <a:rPr lang="sl-SI" b="1" dirty="0" err="1" smtClean="0"/>
              <a:t>yesterda</a:t>
            </a:r>
            <a:r>
              <a:rPr lang="sl-SI" b="1" dirty="0" err="1" smtClean="0"/>
              <a:t>y</a:t>
            </a:r>
            <a:r>
              <a:rPr lang="sl-SI" b="1" dirty="0" smtClean="0"/>
              <a:t>, </a:t>
            </a:r>
            <a:r>
              <a:rPr lang="sl-SI" b="1" dirty="0" err="1" smtClean="0"/>
              <a:t>but</a:t>
            </a:r>
            <a:r>
              <a:rPr lang="sl-SI" b="1" dirty="0" smtClean="0"/>
              <a:t> </a:t>
            </a:r>
            <a:r>
              <a:rPr lang="sl-SI" b="1" dirty="0" err="1" smtClean="0"/>
              <a:t>luckily</a:t>
            </a:r>
            <a:r>
              <a:rPr lang="sl-SI" b="1" dirty="0" smtClean="0"/>
              <a:t> I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able</a:t>
            </a:r>
            <a:r>
              <a:rPr lang="sl-SI" b="1" dirty="0" smtClean="0"/>
              <a:t> to </a:t>
            </a:r>
            <a:r>
              <a:rPr lang="sl-SI" b="1" dirty="0" err="1" smtClean="0"/>
              <a:t>repair</a:t>
            </a:r>
            <a:r>
              <a:rPr lang="sl-SI" b="1" dirty="0" smtClean="0"/>
              <a:t> it.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You </a:t>
            </a:r>
            <a:r>
              <a:rPr lang="sl-SI" b="1" dirty="0" err="1" smtClean="0"/>
              <a:t>shouldn‘t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lied</a:t>
            </a:r>
            <a:r>
              <a:rPr lang="sl-SI" b="1" dirty="0" smtClean="0"/>
              <a:t> like </a:t>
            </a:r>
            <a:r>
              <a:rPr lang="sl-SI" b="1" dirty="0" err="1" smtClean="0"/>
              <a:t>that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8539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Peter </a:t>
            </a:r>
            <a:r>
              <a:rPr lang="sl-SI" b="1" dirty="0" err="1" smtClean="0"/>
              <a:t>was</a:t>
            </a:r>
            <a:r>
              <a:rPr lang="sl-SI" b="1" dirty="0" smtClean="0"/>
              <a:t> </a:t>
            </a:r>
            <a:r>
              <a:rPr lang="sl-SI" b="1" dirty="0" err="1" smtClean="0"/>
              <a:t>still</a:t>
            </a:r>
            <a:r>
              <a:rPr lang="sl-SI" b="1" dirty="0" smtClean="0"/>
              <a:t> </a:t>
            </a:r>
            <a:r>
              <a:rPr lang="sl-SI" b="1" dirty="0" err="1" smtClean="0"/>
              <a:t>abroad</a:t>
            </a:r>
            <a:r>
              <a:rPr lang="sl-SI" b="1" dirty="0" smtClean="0"/>
              <a:t> </a:t>
            </a:r>
            <a:r>
              <a:rPr lang="sl-SI" b="1" dirty="0" err="1" smtClean="0"/>
              <a:t>yesterday</a:t>
            </a:r>
            <a:r>
              <a:rPr lang="sl-SI" b="1" dirty="0" smtClean="0"/>
              <a:t>, so </a:t>
            </a:r>
            <a:r>
              <a:rPr lang="sl-SI" b="1" dirty="0" err="1" smtClean="0"/>
              <a:t>you</a:t>
            </a:r>
            <a:r>
              <a:rPr lang="sl-SI" b="1" dirty="0" smtClean="0"/>
              <a:t> </a:t>
            </a:r>
            <a:r>
              <a:rPr lang="sl-SI" b="1" dirty="0" err="1" smtClean="0"/>
              <a:t>can‘t</a:t>
            </a:r>
            <a:r>
              <a:rPr lang="sl-SI" b="1" dirty="0" smtClean="0"/>
              <a:t> </a:t>
            </a:r>
            <a:r>
              <a:rPr lang="sl-SI" b="1" dirty="0" err="1" smtClean="0"/>
              <a:t>have</a:t>
            </a:r>
            <a:r>
              <a:rPr lang="sl-SI" b="1" dirty="0" smtClean="0"/>
              <a:t> </a:t>
            </a:r>
            <a:r>
              <a:rPr lang="sl-SI" b="1" dirty="0" err="1" smtClean="0"/>
              <a:t>seen</a:t>
            </a:r>
            <a:r>
              <a:rPr lang="sl-SI" b="1" dirty="0" smtClean="0"/>
              <a:t> </a:t>
            </a:r>
            <a:r>
              <a:rPr lang="sl-SI" b="1" dirty="0" err="1" smtClean="0"/>
              <a:t>him</a:t>
            </a:r>
            <a:r>
              <a:rPr lang="sl-SI" b="1" dirty="0" smtClean="0"/>
              <a:t> at a </a:t>
            </a:r>
            <a:r>
              <a:rPr lang="sl-SI" b="1" dirty="0" err="1" smtClean="0"/>
              <a:t>restaurant</a:t>
            </a:r>
            <a:r>
              <a:rPr lang="sl-SI" b="1" dirty="0" smtClean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 smtClean="0"/>
              <a:t>Where</a:t>
            </a:r>
            <a:r>
              <a:rPr lang="sl-SI" b="1" dirty="0" smtClean="0"/>
              <a:t> </a:t>
            </a:r>
            <a:r>
              <a:rPr lang="sl-SI" b="1" dirty="0" err="1" smtClean="0"/>
              <a:t>should</a:t>
            </a:r>
            <a:r>
              <a:rPr lang="sl-SI" b="1" dirty="0" smtClean="0"/>
              <a:t> I put </a:t>
            </a:r>
            <a:r>
              <a:rPr lang="sl-SI" b="1" dirty="0" err="1" smtClean="0"/>
              <a:t>my</a:t>
            </a:r>
            <a:r>
              <a:rPr lang="sl-SI" b="1" dirty="0" smtClean="0"/>
              <a:t> </a:t>
            </a:r>
            <a:r>
              <a:rPr lang="sl-SI" b="1" dirty="0" err="1" smtClean="0"/>
              <a:t>coat</a:t>
            </a:r>
            <a:r>
              <a:rPr lang="sl-SI" b="1" dirty="0" smtClean="0"/>
              <a:t>?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You are not </a:t>
            </a:r>
            <a:r>
              <a:rPr lang="sl-SI" b="1" dirty="0" err="1" smtClean="0"/>
              <a:t>allowed</a:t>
            </a:r>
            <a:r>
              <a:rPr lang="sl-SI" b="1" dirty="0" smtClean="0"/>
              <a:t> to take </a:t>
            </a:r>
            <a:r>
              <a:rPr lang="sl-SI" b="1" dirty="0" err="1" smtClean="0"/>
              <a:t>photos</a:t>
            </a:r>
            <a:r>
              <a:rPr lang="sl-SI" b="1" dirty="0" smtClean="0"/>
              <a:t> </a:t>
            </a:r>
            <a:r>
              <a:rPr lang="sl-SI" b="1" dirty="0" err="1" smtClean="0"/>
              <a:t>during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show.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16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- </a:t>
            </a:r>
            <a:r>
              <a:rPr lang="sl-SI" dirty="0" err="1" smtClean="0"/>
              <a:t>ZNAČILNOSTi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/>
          <a:lstStyle/>
          <a:p>
            <a:r>
              <a:rPr lang="sl-SI" dirty="0" smtClean="0"/>
              <a:t>Vedno so na prvem mestu v glagolski frazi, v kateri jim vedno sledi nedoločnih brez „to“ (</a:t>
            </a:r>
            <a:r>
              <a:rPr lang="sl-SI" dirty="0" err="1" smtClean="0"/>
              <a:t>t.i</a:t>
            </a:r>
            <a:r>
              <a:rPr lang="sl-SI" dirty="0" smtClean="0"/>
              <a:t>. bare infinitive)</a:t>
            </a:r>
            <a:br>
              <a:rPr lang="sl-SI" dirty="0" smtClean="0"/>
            </a:br>
            <a:r>
              <a:rPr lang="en-GB" dirty="0"/>
              <a:t>I could hear the dog barking outside. (modal + simple bare </a:t>
            </a:r>
            <a:r>
              <a:rPr lang="en-GB" dirty="0" smtClean="0"/>
              <a:t>infinitive)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Y</a:t>
            </a:r>
            <a:r>
              <a:rPr lang="en-GB" dirty="0" err="1" smtClean="0"/>
              <a:t>ou</a:t>
            </a:r>
            <a:r>
              <a:rPr lang="en-GB" dirty="0" smtClean="0"/>
              <a:t> </a:t>
            </a:r>
            <a:r>
              <a:rPr lang="en-GB" dirty="0"/>
              <a:t>must be joking. (modal + continuous bare infinitive</a:t>
            </a:r>
            <a:r>
              <a:rPr lang="en-GB" dirty="0" smtClean="0"/>
              <a:t>)</a:t>
            </a:r>
            <a:endParaRPr lang="sl-SI" dirty="0" smtClean="0"/>
          </a:p>
          <a:p>
            <a:r>
              <a:rPr lang="sl-SI" dirty="0" smtClean="0"/>
              <a:t>Kadar jim sledi </a:t>
            </a:r>
            <a:r>
              <a:rPr lang="sl-SI" dirty="0" err="1" smtClean="0"/>
              <a:t>perfect</a:t>
            </a:r>
            <a:r>
              <a:rPr lang="sl-SI" dirty="0" smtClean="0"/>
              <a:t> infinitive, modalni glagoli </a:t>
            </a:r>
            <a:r>
              <a:rPr lang="sl-SI" dirty="0" err="1" smtClean="0"/>
              <a:t>ponavadi</a:t>
            </a:r>
            <a:r>
              <a:rPr lang="sl-SI" dirty="0" smtClean="0"/>
              <a:t> izražajo preteklost</a:t>
            </a:r>
            <a:br>
              <a:rPr lang="sl-SI" dirty="0" smtClean="0"/>
            </a:br>
            <a:r>
              <a:rPr lang="en-GB" dirty="0"/>
              <a:t>He may have caught the train. (modal + perfect bare </a:t>
            </a:r>
            <a:r>
              <a:rPr lang="en-GB" dirty="0" smtClean="0"/>
              <a:t>infinitive)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You </a:t>
            </a:r>
            <a:r>
              <a:rPr lang="en-GB" dirty="0"/>
              <a:t>must have been waiting for hours. (modal + perfect continuous bare infinitive</a:t>
            </a:r>
            <a:r>
              <a:rPr lang="en-GB" dirty="0" smtClean="0"/>
              <a:t>)</a:t>
            </a:r>
            <a:endParaRPr lang="sl-SI" dirty="0" smtClean="0"/>
          </a:p>
          <a:p>
            <a:r>
              <a:rPr lang="sl-SI" dirty="0" smtClean="0"/>
              <a:t>Modalni glagoli vedno nastopajo v isti obliki, ne glede na čas ali osebo (tj. jim ne moremo dodati končnice –s ali –</a:t>
            </a:r>
            <a:r>
              <a:rPr lang="sl-SI" dirty="0" err="1" smtClean="0"/>
              <a:t>ed</a:t>
            </a:r>
            <a:r>
              <a:rPr lang="sl-SI" dirty="0" smtClean="0"/>
              <a:t> ipd.)</a:t>
            </a:r>
            <a:r>
              <a:rPr lang="sl-SI" dirty="0"/>
              <a:t/>
            </a:r>
            <a:br>
              <a:rPr lang="sl-SI" dirty="0"/>
            </a:br>
            <a:r>
              <a:rPr lang="en-GB" dirty="0"/>
              <a:t>He </a:t>
            </a:r>
            <a:r>
              <a:rPr lang="sl-SI" dirty="0" smtClean="0"/>
              <a:t>MIGHT</a:t>
            </a:r>
            <a:r>
              <a:rPr lang="en-GB" dirty="0" smtClean="0"/>
              <a:t> </a:t>
            </a:r>
            <a:r>
              <a:rPr lang="en-GB" dirty="0"/>
              <a:t>be at the office</a:t>
            </a:r>
            <a:r>
              <a:rPr lang="en-GB" dirty="0" smtClean="0"/>
              <a:t>.</a:t>
            </a:r>
            <a:r>
              <a:rPr lang="sl-SI" dirty="0" smtClean="0"/>
              <a:t> </a:t>
            </a:r>
            <a:br>
              <a:rPr lang="sl-SI" dirty="0" smtClean="0"/>
            </a:br>
            <a:r>
              <a:rPr lang="sl-SI" dirty="0" smtClean="0"/>
              <a:t>(in NE </a:t>
            </a:r>
            <a:r>
              <a:rPr lang="sl-SI" dirty="0" smtClean="0">
                <a:solidFill>
                  <a:srgbClr val="FF0000"/>
                </a:solidFill>
              </a:rPr>
              <a:t>He </a:t>
            </a:r>
            <a:r>
              <a:rPr lang="sl-SI" dirty="0" err="1" smtClean="0">
                <a:solidFill>
                  <a:srgbClr val="FF0000"/>
                </a:solidFill>
              </a:rPr>
              <a:t>mights</a:t>
            </a:r>
            <a:r>
              <a:rPr lang="sl-SI" dirty="0" smtClean="0">
                <a:solidFill>
                  <a:srgbClr val="FF0000"/>
                </a:solidFill>
              </a:rPr>
              <a:t> be at </a:t>
            </a:r>
            <a:r>
              <a:rPr lang="sl-SI" dirty="0" err="1" smtClean="0">
                <a:solidFill>
                  <a:srgbClr val="FF0000"/>
                </a:solidFill>
              </a:rPr>
              <a:t>the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office</a:t>
            </a:r>
            <a:r>
              <a:rPr lang="sl-SI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2744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- ZNAČILNOST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/>
          <a:lstStyle/>
          <a:p>
            <a:r>
              <a:rPr lang="sl-SI" dirty="0" smtClean="0"/>
              <a:t>V nikalnih in vprašalnih povedih se obnašajo enako kot ostali pomožno glagoli (npr. DO)</a:t>
            </a:r>
            <a:r>
              <a:rPr lang="sl-SI" dirty="0"/>
              <a:t/>
            </a:r>
            <a:br>
              <a:rPr lang="sl-SI" dirty="0"/>
            </a:br>
            <a:r>
              <a:rPr lang="en-GB" dirty="0"/>
              <a:t>I can't </a:t>
            </a:r>
            <a:r>
              <a:rPr lang="en-GB" dirty="0" smtClean="0"/>
              <a:t>swim.</a:t>
            </a:r>
            <a:r>
              <a:rPr lang="sl-SI" dirty="0" smtClean="0"/>
              <a:t>     (I </a:t>
            </a:r>
            <a:r>
              <a:rPr lang="sl-SI" dirty="0" err="1" smtClean="0"/>
              <a:t>don‘t</a:t>
            </a:r>
            <a:r>
              <a:rPr lang="sl-SI" dirty="0" smtClean="0"/>
              <a:t> </a:t>
            </a:r>
            <a:r>
              <a:rPr lang="sl-SI" dirty="0" err="1" smtClean="0"/>
              <a:t>swim</a:t>
            </a:r>
            <a:r>
              <a:rPr lang="sl-SI" dirty="0" smtClean="0"/>
              <a:t>)</a:t>
            </a:r>
            <a:br>
              <a:rPr lang="sl-SI" dirty="0" smtClean="0"/>
            </a:br>
            <a:r>
              <a:rPr lang="en-GB" dirty="0" smtClean="0"/>
              <a:t>Can </a:t>
            </a:r>
            <a:r>
              <a:rPr lang="en-GB" dirty="0"/>
              <a:t>you swim</a:t>
            </a:r>
            <a:r>
              <a:rPr lang="en-GB" dirty="0" smtClean="0"/>
              <a:t>?</a:t>
            </a:r>
            <a:r>
              <a:rPr lang="sl-SI" dirty="0" smtClean="0"/>
              <a:t>   (Do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swim</a:t>
            </a:r>
            <a:r>
              <a:rPr lang="sl-SI" dirty="0" smtClean="0"/>
              <a:t>?)</a:t>
            </a:r>
          </a:p>
          <a:p>
            <a:r>
              <a:rPr lang="sl-SI" dirty="0" smtClean="0"/>
              <a:t>V vsakdanjem govoru se pogosto uporabljajo sledeče okrajšave</a:t>
            </a:r>
            <a:r>
              <a:rPr lang="sl-SI" dirty="0"/>
              <a:t/>
            </a:r>
            <a:br>
              <a:rPr lang="sl-SI" dirty="0"/>
            </a:br>
            <a:r>
              <a:rPr lang="en-GB" i="1" dirty="0"/>
              <a:t>cannot » </a:t>
            </a:r>
            <a:r>
              <a:rPr lang="en-GB" b="1" i="1" dirty="0"/>
              <a:t>can't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could not » </a:t>
            </a:r>
            <a:r>
              <a:rPr lang="en-GB" b="1" i="1" dirty="0"/>
              <a:t>couldn't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might not » </a:t>
            </a:r>
            <a:r>
              <a:rPr lang="en-GB" b="1" i="1" dirty="0"/>
              <a:t>mightn't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will not » </a:t>
            </a:r>
            <a:r>
              <a:rPr lang="en-GB" b="1" i="1" dirty="0"/>
              <a:t>won't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shall not » </a:t>
            </a:r>
            <a:r>
              <a:rPr lang="en-GB" b="1" i="1" dirty="0"/>
              <a:t>shan't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would not » </a:t>
            </a:r>
            <a:r>
              <a:rPr lang="en-GB" b="1" i="1" dirty="0"/>
              <a:t>wouldn't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should not » </a:t>
            </a:r>
            <a:r>
              <a:rPr lang="en-GB" b="1" i="1" dirty="0"/>
              <a:t>shouldn't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/>
              <a:t>must not » </a:t>
            </a:r>
            <a:r>
              <a:rPr lang="en-GB" b="1" i="1" dirty="0"/>
              <a:t>mustn't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564091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- ZNAČILNOST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r>
              <a:rPr lang="sl-SI" dirty="0" smtClean="0"/>
              <a:t>Modalni glagoli nimajo običajnega preteklika, ampak glagolske oblike „</a:t>
            </a:r>
            <a:r>
              <a:rPr lang="sl-SI" dirty="0" err="1" smtClean="0"/>
              <a:t>could</a:t>
            </a:r>
            <a:r>
              <a:rPr lang="sl-SI" dirty="0" smtClean="0"/>
              <a:t>“, „</a:t>
            </a:r>
            <a:r>
              <a:rPr lang="sl-SI" dirty="0" err="1" smtClean="0"/>
              <a:t>would</a:t>
            </a:r>
            <a:r>
              <a:rPr lang="sl-SI" dirty="0" smtClean="0"/>
              <a:t>“, „</a:t>
            </a:r>
            <a:r>
              <a:rPr lang="sl-SI" dirty="0" err="1" smtClean="0"/>
              <a:t>should</a:t>
            </a:r>
            <a:r>
              <a:rPr lang="sl-SI" dirty="0" smtClean="0"/>
              <a:t>“ in „</a:t>
            </a:r>
            <a:r>
              <a:rPr lang="sl-SI" dirty="0" err="1" smtClean="0"/>
              <a:t>might</a:t>
            </a:r>
            <a:r>
              <a:rPr lang="sl-SI" dirty="0" smtClean="0"/>
              <a:t>“ se lahko uporabljajo za izražanje preteklosti</a:t>
            </a:r>
            <a:r>
              <a:rPr lang="sl-SI" dirty="0"/>
              <a:t/>
            </a:r>
            <a:br>
              <a:rPr lang="sl-SI" dirty="0"/>
            </a:br>
            <a:r>
              <a:rPr lang="en-GB" dirty="0"/>
              <a:t>I could swim when I was five</a:t>
            </a:r>
            <a:r>
              <a:rPr lang="en-GB" dirty="0" smtClean="0"/>
              <a:t>.</a:t>
            </a:r>
            <a:endParaRPr lang="sl-SI" dirty="0" smtClean="0"/>
          </a:p>
          <a:p>
            <a:r>
              <a:rPr lang="sl-SI" dirty="0" smtClean="0"/>
              <a:t>Modalni glagoli nimajo –</a:t>
            </a:r>
            <a:r>
              <a:rPr lang="sl-SI" dirty="0" err="1" smtClean="0"/>
              <a:t>ing</a:t>
            </a:r>
            <a:r>
              <a:rPr lang="sl-SI" dirty="0" smtClean="0"/>
              <a:t> ali </a:t>
            </a:r>
            <a:r>
              <a:rPr lang="sl-SI" dirty="0" err="1" smtClean="0"/>
              <a:t>pretekliške</a:t>
            </a:r>
            <a:r>
              <a:rPr lang="sl-SI" dirty="0" smtClean="0"/>
              <a:t> oblike, prav tako pa jim ne more slediti še en modalni glagol. Če pride do takšne situacije, nadomestimo enega od glagolov z drugo </a:t>
            </a:r>
            <a:r>
              <a:rPr lang="sl-SI" dirty="0" err="1" smtClean="0"/>
              <a:t>modalniško</a:t>
            </a:r>
            <a:r>
              <a:rPr lang="sl-SI" dirty="0" smtClean="0"/>
              <a:t> strukturo (npr. idiomom)</a:t>
            </a:r>
            <a:br>
              <a:rPr lang="sl-SI" dirty="0" smtClean="0"/>
            </a:br>
            <a:r>
              <a:rPr lang="en-GB" dirty="0">
                <a:solidFill>
                  <a:srgbClr val="FF0000"/>
                </a:solidFill>
              </a:rPr>
              <a:t>If you want to be a sailor, you must can swim.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If you want to be a sailor, you must be able to </a:t>
            </a:r>
            <a:r>
              <a:rPr lang="en-GB" dirty="0" smtClean="0"/>
              <a:t>swim.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>
                <a:solidFill>
                  <a:srgbClr val="FF0000"/>
                </a:solidFill>
              </a:rPr>
              <a:t>I </a:t>
            </a:r>
            <a:r>
              <a:rPr lang="en-GB" dirty="0">
                <a:solidFill>
                  <a:srgbClr val="FF0000"/>
                </a:solidFill>
              </a:rPr>
              <a:t>have canned swim since the age of five.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I have been able to swim since the age of five.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639399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- TIPI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r>
              <a:rPr lang="sl-SI" dirty="0" smtClean="0"/>
              <a:t>Modalni glagoli izražajo funkcije kot so</a:t>
            </a:r>
          </a:p>
          <a:p>
            <a:r>
              <a:rPr lang="sl-SI" dirty="0"/>
              <a:t>p</a:t>
            </a:r>
            <a:r>
              <a:rPr lang="en-GB" dirty="0" err="1" smtClean="0"/>
              <a:t>ermission</a:t>
            </a:r>
            <a:endParaRPr lang="en-GB" dirty="0"/>
          </a:p>
          <a:p>
            <a:r>
              <a:rPr lang="sl-SI" dirty="0" smtClean="0"/>
              <a:t>a</a:t>
            </a:r>
            <a:r>
              <a:rPr lang="en-GB" dirty="0" err="1" smtClean="0"/>
              <a:t>bility</a:t>
            </a:r>
            <a:endParaRPr lang="en-GB" dirty="0"/>
          </a:p>
          <a:p>
            <a:r>
              <a:rPr lang="sl-SI" dirty="0"/>
              <a:t>o</a:t>
            </a:r>
            <a:r>
              <a:rPr lang="en-GB" dirty="0" err="1" smtClean="0"/>
              <a:t>bligation</a:t>
            </a:r>
            <a:endParaRPr lang="en-GB" dirty="0"/>
          </a:p>
          <a:p>
            <a:r>
              <a:rPr lang="sl-SI" dirty="0" smtClean="0"/>
              <a:t>p</a:t>
            </a:r>
            <a:r>
              <a:rPr lang="en-GB" dirty="0" err="1" smtClean="0"/>
              <a:t>rohibition</a:t>
            </a:r>
            <a:endParaRPr lang="en-GB" dirty="0"/>
          </a:p>
          <a:p>
            <a:r>
              <a:rPr lang="sl-SI" dirty="0"/>
              <a:t>l</a:t>
            </a:r>
            <a:r>
              <a:rPr lang="en-GB" dirty="0" err="1" smtClean="0"/>
              <a:t>ack</a:t>
            </a:r>
            <a:r>
              <a:rPr lang="en-GB" dirty="0" smtClean="0"/>
              <a:t> </a:t>
            </a:r>
            <a:r>
              <a:rPr lang="en-GB" dirty="0"/>
              <a:t>of necessity</a:t>
            </a:r>
          </a:p>
          <a:p>
            <a:r>
              <a:rPr lang="sl-SI" dirty="0"/>
              <a:t>a</a:t>
            </a:r>
            <a:r>
              <a:rPr lang="en-GB" dirty="0" err="1" smtClean="0"/>
              <a:t>dvice</a:t>
            </a:r>
            <a:endParaRPr lang="en-GB" dirty="0"/>
          </a:p>
          <a:p>
            <a:r>
              <a:rPr lang="en-GB" dirty="0"/>
              <a:t>possibility</a:t>
            </a:r>
          </a:p>
          <a:p>
            <a:r>
              <a:rPr lang="en-GB" dirty="0"/>
              <a:t>probability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484911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MODAL VERBS - TIPI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r>
              <a:rPr lang="sl-SI" dirty="0"/>
              <a:t>V grobem lahko modalne glagole razdelimo na sledeče skupine</a:t>
            </a:r>
          </a:p>
          <a:p>
            <a:endParaRPr lang="sl-SI" dirty="0"/>
          </a:p>
          <a:p>
            <a:r>
              <a:rPr lang="sl-SI" dirty="0"/>
              <a:t>MODAL VERBS OF DEDUCTION - PROBABILITY/POSSIBILITY</a:t>
            </a:r>
          </a:p>
          <a:p>
            <a:r>
              <a:rPr lang="sl-SI" dirty="0"/>
              <a:t>MODAL VERBS OF ABILITY</a:t>
            </a:r>
          </a:p>
          <a:p>
            <a:r>
              <a:rPr lang="sl-SI" dirty="0"/>
              <a:t>MODAL VERBS </a:t>
            </a:r>
            <a:r>
              <a:rPr lang="sl-SI" dirty="0" smtClean="0"/>
              <a:t>OF PERMISSION/REQUEST/OBLIGATION/PROHIBITION/OFFER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9181704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1713</TotalTime>
  <Words>2468</Words>
  <Application>Microsoft Office PowerPoint</Application>
  <PresentationFormat>Widescreen</PresentationFormat>
  <Paragraphs>448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Berlin Sans FB</vt:lpstr>
      <vt:lpstr>Gill Sans MT</vt:lpstr>
      <vt:lpstr>Wingdings</vt:lpstr>
      <vt:lpstr>Badge</vt:lpstr>
      <vt:lpstr>ENGLISH GRAMMAR</vt:lpstr>
      <vt:lpstr>O AVTORICI</vt:lpstr>
      <vt:lpstr>VSEBINA</vt:lpstr>
      <vt:lpstr>MODAL VERBS - ZNAČILNOSTI</vt:lpstr>
      <vt:lpstr>MODAL VERBS - ZNAČILNOSTi</vt:lpstr>
      <vt:lpstr>MODAL VERBS - ZNAČILNOST</vt:lpstr>
      <vt:lpstr>MODAL VERBS - ZNAČILNOST</vt:lpstr>
      <vt:lpstr>MODAL VERBS - TIPI</vt:lpstr>
      <vt:lpstr>MODAL VERBS - TIPI</vt:lpstr>
      <vt:lpstr>MODAL VERBS OF DEDUCTION</vt:lpstr>
      <vt:lpstr>MODAL VERBS OF DEDUCTION</vt:lpstr>
      <vt:lpstr>MODAL VERBS OF DEDUCTION</vt:lpstr>
      <vt:lpstr>MODAL VERBS OF DEDUCTION</vt:lpstr>
      <vt:lpstr>MODAL VERBS OF DEDUCTION</vt:lpstr>
      <vt:lpstr>MODAL VERBS OF DEDUCTION</vt:lpstr>
      <vt:lpstr>MODAL VERBS OF DEDUCTION</vt:lpstr>
      <vt:lpstr>MODAL VERBS OF DEDUCTION</vt:lpstr>
      <vt:lpstr>MODAL VERBS OF DEDUCTION</vt:lpstr>
      <vt:lpstr>MODAL VERBS OF DEDUCTION</vt:lpstr>
      <vt:lpstr>MODAL VERBS OF ABILITY</vt:lpstr>
      <vt:lpstr>MODAL VERBS OF ABILITY</vt:lpstr>
      <vt:lpstr>MODAL VERBS OF ABILITY</vt:lpstr>
      <vt:lpstr>MODAL VERBS OF ABILITY</vt:lpstr>
      <vt:lpstr>MODAL VERBS OF ABILITY</vt:lpstr>
      <vt:lpstr>MODAL VERBS OF ABILITY</vt:lpstr>
      <vt:lpstr>MODAL VERBS OF ABILITY</vt:lpstr>
      <vt:lpstr>MODAL VERBS OF OBLIGATION</vt:lpstr>
      <vt:lpstr>MODAL VERBS OF OBLIGATION</vt:lpstr>
      <vt:lpstr>MODAL VERBS OF OBLIGATION</vt:lpstr>
      <vt:lpstr>MODAL VERBS OF PERMISSION</vt:lpstr>
      <vt:lpstr>MODAL VERBS OF PERMISSION</vt:lpstr>
      <vt:lpstr>MODAL VERBS OF PERMISSION</vt:lpstr>
      <vt:lpstr>MODAL VERBS OF PROHIBITION</vt:lpstr>
      <vt:lpstr>MODAL VERBS OF OBLIGATION</vt:lpstr>
      <vt:lpstr>MODAL VERBS OF OBLIGATION</vt:lpstr>
      <vt:lpstr>MODAL VERBS OF …</vt:lpstr>
      <vt:lpstr>MODAL VERBS OF …</vt:lpstr>
      <vt:lpstr>MODAL VERBS OF …</vt:lpstr>
      <vt:lpstr>MODAL VERBS MIXED</vt:lpstr>
      <vt:lpstr>MODAL VERBS MIXED</vt:lpstr>
      <vt:lpstr>MODAL VERBS MIXED</vt:lpstr>
      <vt:lpstr>MODAL VERBS MIXED</vt:lpstr>
      <vt:lpstr>MODAL VERBS MIXED</vt:lpstr>
      <vt:lpstr>MODAL VERBS MIXED</vt:lpstr>
      <vt:lpstr>MODAL VERBS MIXED</vt:lpstr>
      <vt:lpstr>MODAL VERBS MIXED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Maruša</cp:lastModifiedBy>
  <cp:revision>87</cp:revision>
  <dcterms:created xsi:type="dcterms:W3CDTF">2017-09-20T18:32:24Z</dcterms:created>
  <dcterms:modified xsi:type="dcterms:W3CDTF">2019-02-04T19:03:15Z</dcterms:modified>
</cp:coreProperties>
</file>