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sldIdLst>
    <p:sldId id="256" r:id="rId2"/>
    <p:sldId id="257" r:id="rId3"/>
    <p:sldId id="258" r:id="rId4"/>
    <p:sldId id="263" r:id="rId5"/>
    <p:sldId id="314" r:id="rId6"/>
    <p:sldId id="318" r:id="rId7"/>
    <p:sldId id="315" r:id="rId8"/>
    <p:sldId id="316" r:id="rId9"/>
    <p:sldId id="317" r:id="rId10"/>
    <p:sldId id="320" r:id="rId11"/>
    <p:sldId id="322" r:id="rId12"/>
    <p:sldId id="323" r:id="rId13"/>
    <p:sldId id="324" r:id="rId14"/>
    <p:sldId id="338" r:id="rId15"/>
    <p:sldId id="326" r:id="rId16"/>
    <p:sldId id="339" r:id="rId17"/>
    <p:sldId id="327" r:id="rId18"/>
    <p:sldId id="340" r:id="rId19"/>
    <p:sldId id="328" r:id="rId20"/>
    <p:sldId id="341" r:id="rId21"/>
    <p:sldId id="329" r:id="rId22"/>
    <p:sldId id="342" r:id="rId23"/>
    <p:sldId id="330" r:id="rId24"/>
    <p:sldId id="343" r:id="rId25"/>
    <p:sldId id="331" r:id="rId26"/>
    <p:sldId id="332" r:id="rId27"/>
    <p:sldId id="344" r:id="rId28"/>
    <p:sldId id="333" r:id="rId29"/>
    <p:sldId id="335" r:id="rId30"/>
    <p:sldId id="334" r:id="rId31"/>
    <p:sldId id="345" r:id="rId32"/>
    <p:sldId id="336" r:id="rId33"/>
    <p:sldId id="346" r:id="rId34"/>
    <p:sldId id="347" r:id="rId35"/>
    <p:sldId id="348" r:id="rId36"/>
    <p:sldId id="350" r:id="rId37"/>
    <p:sldId id="351" r:id="rId38"/>
    <p:sldId id="352" r:id="rId39"/>
    <p:sldId id="309" r:id="rId40"/>
    <p:sldId id="353" r:id="rId41"/>
    <p:sldId id="354" r:id="rId4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92" d="100"/>
          <a:sy n="92" d="100"/>
        </p:scale>
        <p:origin x="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2-07T21:56:30.46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1383,'54'-107,"29"-54,-61 124,2 0,2 1,6-4,6-3,3 1,31-23,94-68,41-36,-202 164,81-73,46-29,-100 84,1 1,0 2,2 1,1 2,0 2,10-3,128-30,1-2,-111 31,0 3,1 3,12 1,198-13,-153 20,0 5,0 5,0 6,-1 4,82 24,-135-19,-1 4,43 21,26 9,-84-35,212 84,-218-82,-2 2,0 2,-2 2,26 22,338 267,-353-272,-2 3,-2 2,-2 3,-3 1,-2 2,-2 2,29 57,101 173,-163-277,-5-9,-1 1,1-1,-1 1,0 0,0-1,0 1,0 0,0 0,0-1,0 1,-1 0,1 0,-1 0,1 0,-1 0,0 0,0 1,-3-2,0 0,0-1,0 0,0 0,0 1,0-2,0 1,0 0,0-1,-3 1,1-1,0 0,0 0,0 0,0-1,0 0,0 0,0 0,0-1,-15-6,-78-23,-67-11,-104-13,248 52,-9-3,22 4,1 1,-1 0,0 0,1 1,-1 0,0 1,0-1,0 2,0-1,-6 2,14-2,0 0,0 0,-1 1,1-1,0 0,0 1,0-1,0 0,0 0,-1 1,1-1,0 0,0 1,0-1,0 0,0 1,0-1,0 0,0 1,0-1,0 0,0 1,0-1,1 0,-1 0,0 1,0-1,0 0,0 1,0-1,1 0,-1 0,0 1,0-1,0 0,1 0,-1 0,0 1,0-1,1 0,-1 0,0 0,1 0,-1 1,0-1,0 0,1 0,-1 0,0 0,1 0,-1 0,0 0,1 0,140 78,214 114,-340-184,-9-5,-1 1,1-1,1 0,-1-1,0 1,1-1,-1 0,1-1,0 0,6 1,-11-3,1-1,0 1,-1-1,1 1,-1-1,1 0,-1 0,0 0,0 0,0-1,0 1,0 0,-1-1,2-2,3-3,29-40,-2-2,-3-1,17-38,66-169,-97 219,-13 31,-1 5,0 0,-1 0,0 0,0 0,0 0,0-1,0 1,-1 0,1-1,-1 1,0 0,0-1,0 1,-1 2,1 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2-07T21:56:40.577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4841 134,'-39'40,"3"2,1 1,2 2,2 1,2 2,-10 24,24-42,-1-2,-1 0,-2-1,-1-1,-1 0,-1-2,0-1,-20 15,-45 26,-2-3,-6-3,-14 10,-15 18,71-49,-1-1,-2-3,-2-2,0-3,-2-3,-57 16,24-10,-130 37,149-52,-1-4,-1-3,-53-1,80-5,-97 1,0-6,-145-21,189 10,1-3,-8-7,63 11,2-2,-1-2,2-2,0-2,-29-18,-154-86,94 54,-52-42,139 80,1-2,-25-27,-75-84,14 15,62 67,-81-82,113 107,1-2,-26-40,11 13,43 48,6 17,1 1,-1-1,1 0,-1 0,0 0,0 1,0-1,0 0,0 1,0-1,-7 2,-2 12,5-2,1 1,-1-1,2 1,0 0,0 1,1-1,-1 7,-2 12,-7 25,-28 144,32-147,3 0,1 46,-6-141,-2-39,5-34,8-95,1 35,-3 175,1 0,0 0,0 0,0 0,0 0,1 0,-1-1,0 1,0 0,1 0,-1 0,1 0,-1 0,1 0,-1 0,1 0,0 0,-1 1,1-1,0 0,0 0,-1 0,1 1,0-1,0 0,0 1,0-1,0 1,0-1,0 1,0 0,0-1,0 1,0 0,1 0,-1-1,0 1,0 0,0 0,0 0,0 1,0-1,1 0,8 2,-1-1,1 2,-1-1,0 1,2 2,4 0,149 47,-2 7,-3 8,9 12,-165-78,-1 0,1 0,-1 1,0-1,1 0,-1 1,0 0,0-1,0 1,0 0,0 0,-1 0,1 0,-1 1,1-1,-1 0,0 1,0-1,0 1,0-1,0 1,0-1,0 3,4 22</inkml:trace>
</inkml:ink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716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798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8540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162074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719204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69" y="29051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621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88838015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20791067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013494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339962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9312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514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l-SI"/>
              <a:t>www.mojeznanje.si</a:t>
            </a:r>
            <a:endParaRPr lang="sl-SI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5575" y="5646772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33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customXml" Target="../ink/ink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dirty="0"/>
              <a:t>ENGLISH</a:t>
            </a:r>
            <a:br>
              <a:rPr lang="sl-SI" dirty="0"/>
            </a:br>
            <a:r>
              <a:rPr lang="sl-SI" dirty="0"/>
              <a:t>GRAMMAR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/>
              <a:t>MODAL VERBS, CONDITIONALS, PASSIVE VOICE</a:t>
            </a:r>
          </a:p>
        </p:txBody>
      </p:sp>
    </p:spTree>
    <p:extLst>
      <p:ext uri="{BB962C8B-B14F-4D97-AF65-F5344CB8AC3E}">
        <p14:creationId xmlns:p14="http://schemas.microsoft.com/office/powerpoint/2010/main" val="967192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FORM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dirty="0" err="1"/>
              <a:t>Tvorba</a:t>
            </a:r>
            <a:r>
              <a:rPr lang="en-US" dirty="0"/>
              <a:t> </a:t>
            </a:r>
            <a:r>
              <a:rPr lang="en-US" dirty="0" err="1"/>
              <a:t>pasiva</a:t>
            </a:r>
            <a:r>
              <a:rPr lang="en-US" dirty="0"/>
              <a:t> je </a:t>
            </a:r>
            <a:r>
              <a:rPr lang="en-US" dirty="0" err="1"/>
              <a:t>precej</a:t>
            </a:r>
            <a:r>
              <a:rPr lang="en-US" dirty="0"/>
              <a:t> </a:t>
            </a:r>
            <a:r>
              <a:rPr lang="en-US" dirty="0" err="1"/>
              <a:t>preprosta</a:t>
            </a:r>
            <a:r>
              <a:rPr lang="en-US" dirty="0"/>
              <a:t>, </a:t>
            </a:r>
            <a:r>
              <a:rPr lang="en-US" dirty="0" err="1"/>
              <a:t>moramo</a:t>
            </a:r>
            <a:r>
              <a:rPr lang="en-US" dirty="0"/>
              <a:t> pa v ta </a:t>
            </a:r>
            <a:r>
              <a:rPr lang="en-US" dirty="0" err="1"/>
              <a:t>namen</a:t>
            </a:r>
            <a:r>
              <a:rPr lang="en-US" dirty="0"/>
              <a:t> dobro </a:t>
            </a:r>
            <a:r>
              <a:rPr lang="en-US" dirty="0" err="1"/>
              <a:t>poznati</a:t>
            </a:r>
            <a:r>
              <a:rPr lang="en-US" dirty="0"/>
              <a:t> </a:t>
            </a:r>
            <a:r>
              <a:rPr lang="en-US" dirty="0" err="1"/>
              <a:t>čase</a:t>
            </a:r>
            <a:r>
              <a:rPr lang="en-US" dirty="0"/>
              <a:t> in pa </a:t>
            </a:r>
            <a:r>
              <a:rPr lang="en-US" dirty="0" err="1"/>
              <a:t>seveda</a:t>
            </a:r>
            <a:r>
              <a:rPr lang="en-US" dirty="0"/>
              <a:t> past participle (oz. 3. </a:t>
            </a:r>
            <a:r>
              <a:rPr lang="en-US" dirty="0" err="1"/>
              <a:t>obliko</a:t>
            </a:r>
            <a:r>
              <a:rPr lang="en-US" dirty="0"/>
              <a:t>) </a:t>
            </a:r>
            <a:r>
              <a:rPr lang="en-US" dirty="0" err="1"/>
              <a:t>nepravilnih</a:t>
            </a:r>
            <a:r>
              <a:rPr lang="en-US" dirty="0"/>
              <a:t> </a:t>
            </a:r>
            <a:r>
              <a:rPr lang="en-US" dirty="0" err="1"/>
              <a:t>glagolov</a:t>
            </a:r>
            <a:endParaRPr lang="en-US" dirty="0"/>
          </a:p>
          <a:p>
            <a:r>
              <a:rPr lang="en-US" dirty="0"/>
              <a:t>Da </a:t>
            </a:r>
            <a:r>
              <a:rPr lang="en-US" dirty="0" err="1"/>
              <a:t>lahko</a:t>
            </a:r>
            <a:r>
              <a:rPr lang="en-US" dirty="0"/>
              <a:t> </a:t>
            </a:r>
            <a:r>
              <a:rPr lang="en-US" dirty="0" err="1"/>
              <a:t>sploh</a:t>
            </a:r>
            <a:r>
              <a:rPr lang="en-US" dirty="0"/>
              <a:t> </a:t>
            </a:r>
            <a:r>
              <a:rPr lang="en-US" dirty="0" err="1"/>
              <a:t>tvorimo</a:t>
            </a:r>
            <a:r>
              <a:rPr lang="en-US" dirty="0"/>
              <a:t> </a:t>
            </a:r>
            <a:r>
              <a:rPr lang="en-US" dirty="0" err="1"/>
              <a:t>pasiv</a:t>
            </a:r>
            <a:r>
              <a:rPr lang="en-US" dirty="0"/>
              <a:t>, </a:t>
            </a:r>
            <a:r>
              <a:rPr lang="en-US" dirty="0" err="1"/>
              <a:t>moramo</a:t>
            </a:r>
            <a:r>
              <a:rPr lang="en-US" dirty="0"/>
              <a:t> v </a:t>
            </a:r>
            <a:r>
              <a:rPr lang="en-US" dirty="0" err="1"/>
              <a:t>stavku</a:t>
            </a:r>
            <a:r>
              <a:rPr lang="en-US" dirty="0"/>
              <a:t> </a:t>
            </a:r>
            <a:r>
              <a:rPr lang="en-US" dirty="0" err="1"/>
              <a:t>vedno</a:t>
            </a:r>
            <a:r>
              <a:rPr lang="en-US" dirty="0"/>
              <a:t> </a:t>
            </a:r>
            <a:r>
              <a:rPr lang="en-US" dirty="0" err="1"/>
              <a:t>imeti</a:t>
            </a:r>
            <a:r>
              <a:rPr lang="en-US" dirty="0"/>
              <a:t> </a:t>
            </a:r>
            <a:r>
              <a:rPr lang="en-US" dirty="0" err="1"/>
              <a:t>OSEBEK</a:t>
            </a:r>
            <a:r>
              <a:rPr lang="en-US" dirty="0"/>
              <a:t> in </a:t>
            </a:r>
            <a:r>
              <a:rPr lang="en-US" dirty="0" err="1"/>
              <a:t>PREDMET</a:t>
            </a:r>
            <a:r>
              <a:rPr lang="en-US" dirty="0"/>
              <a:t> (</a:t>
            </a:r>
            <a:r>
              <a:rPr lang="en-US" dirty="0" err="1"/>
              <a:t>enega</a:t>
            </a:r>
            <a:r>
              <a:rPr lang="en-US" dirty="0"/>
              <a:t> </a:t>
            </a:r>
            <a:r>
              <a:rPr lang="en-US" dirty="0" err="1"/>
              <a:t>ali</a:t>
            </a:r>
            <a:r>
              <a:rPr lang="en-US" dirty="0"/>
              <a:t> </a:t>
            </a:r>
            <a:r>
              <a:rPr lang="en-US" dirty="0" err="1"/>
              <a:t>dva</a:t>
            </a:r>
            <a:r>
              <a:rPr lang="en-US" dirty="0"/>
              <a:t>), </a:t>
            </a:r>
            <a:r>
              <a:rPr lang="en-US" dirty="0" err="1"/>
              <a:t>drugače</a:t>
            </a:r>
            <a:r>
              <a:rPr lang="en-US" dirty="0"/>
              <a:t> </a:t>
            </a:r>
            <a:r>
              <a:rPr lang="en-US" dirty="0" err="1"/>
              <a:t>tvorba</a:t>
            </a:r>
            <a:r>
              <a:rPr lang="en-US" dirty="0"/>
              <a:t> </a:t>
            </a:r>
            <a:r>
              <a:rPr lang="en-US" dirty="0" err="1"/>
              <a:t>pasiva</a:t>
            </a:r>
            <a:r>
              <a:rPr lang="en-US" dirty="0"/>
              <a:t> </a:t>
            </a:r>
            <a:r>
              <a:rPr lang="en-US" dirty="0" err="1"/>
              <a:t>ni</a:t>
            </a:r>
            <a:r>
              <a:rPr lang="en-US" dirty="0"/>
              <a:t> </a:t>
            </a:r>
            <a:r>
              <a:rPr lang="en-US" dirty="0" err="1"/>
              <a:t>mogoča</a:t>
            </a:r>
            <a:endParaRPr lang="en-US" dirty="0"/>
          </a:p>
          <a:p>
            <a:r>
              <a:rPr lang="en-US" dirty="0"/>
              <a:t>V </a:t>
            </a:r>
            <a:r>
              <a:rPr lang="en-US" dirty="0" err="1"/>
              <a:t>grobem</a:t>
            </a:r>
            <a:r>
              <a:rPr lang="en-US" dirty="0"/>
              <a:t> bi </a:t>
            </a:r>
            <a:r>
              <a:rPr lang="en-US" dirty="0" err="1"/>
              <a:t>lahko</a:t>
            </a:r>
            <a:r>
              <a:rPr lang="en-US" dirty="0"/>
              <a:t> “</a:t>
            </a:r>
            <a:r>
              <a:rPr lang="en-US" dirty="0" err="1"/>
              <a:t>formulo</a:t>
            </a:r>
            <a:r>
              <a:rPr lang="en-US" dirty="0"/>
              <a:t>” </a:t>
            </a:r>
            <a:r>
              <a:rPr lang="en-US" dirty="0" err="1"/>
              <a:t>pasiva</a:t>
            </a:r>
            <a:r>
              <a:rPr lang="en-US" dirty="0"/>
              <a:t> </a:t>
            </a:r>
            <a:r>
              <a:rPr lang="en-US" dirty="0" err="1"/>
              <a:t>zapisali</a:t>
            </a:r>
            <a:r>
              <a:rPr lang="en-US" dirty="0"/>
              <a:t> </a:t>
            </a:r>
            <a:r>
              <a:rPr lang="en-US" dirty="0" err="1"/>
              <a:t>takole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  </a:t>
            </a:r>
            <a:r>
              <a:rPr lang="en-US" dirty="0" err="1"/>
              <a:t>SUBJECT1</a:t>
            </a:r>
            <a:r>
              <a:rPr lang="en-US" dirty="0"/>
              <a:t> + </a:t>
            </a:r>
            <a:r>
              <a:rPr lang="en-US" dirty="0" err="1"/>
              <a:t>VERB1</a:t>
            </a:r>
            <a:r>
              <a:rPr lang="en-US" dirty="0"/>
              <a:t> + </a:t>
            </a:r>
            <a:r>
              <a:rPr lang="en-US" dirty="0" err="1"/>
              <a:t>OBJECT1</a:t>
            </a:r>
            <a:r>
              <a:rPr lang="en-US" dirty="0">
                <a:sym typeface="Wingdings" panose="05000000000000000000" pitchFamily="2" charset="2"/>
              </a:rPr>
              <a:t>                           </a:t>
            </a:r>
            <a:r>
              <a:rPr lang="en-US" dirty="0" err="1">
                <a:sym typeface="Wingdings" panose="05000000000000000000" pitchFamily="2" charset="2"/>
              </a:rPr>
              <a:t>SUBJECT2</a:t>
            </a:r>
            <a:r>
              <a:rPr lang="en-US" dirty="0">
                <a:sym typeface="Wingdings" panose="05000000000000000000" pitchFamily="2" charset="2"/>
              </a:rPr>
              <a:t> + PASSIVE VERB (+ </a:t>
            </a:r>
            <a:r>
              <a:rPr lang="en-US" dirty="0" err="1">
                <a:sym typeface="Wingdings" panose="05000000000000000000" pitchFamily="2" charset="2"/>
              </a:rPr>
              <a:t>OBJECT2</a:t>
            </a:r>
            <a:r>
              <a:rPr lang="en-US" dirty="0">
                <a:sym typeface="Wingdings" panose="05000000000000000000" pitchFamily="2" charset="2"/>
              </a:rPr>
              <a:t>)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                                                                                 = OBJECT 1                             = </a:t>
            </a:r>
            <a:r>
              <a:rPr lang="en-US" dirty="0" err="1">
                <a:sym typeface="Wingdings" panose="05000000000000000000" pitchFamily="2" charset="2"/>
              </a:rPr>
              <a:t>SUBJECT1</a:t>
            </a:r>
            <a:r>
              <a:rPr lang="en-US" dirty="0">
                <a:sym typeface="Wingdings" panose="05000000000000000000" pitchFamily="2" charset="2"/>
              </a:rPr>
              <a:t>  </a:t>
            </a:r>
          </a:p>
          <a:p>
            <a:pPr marL="0" indent="0">
              <a:buNone/>
            </a:pPr>
            <a:r>
              <a:rPr lang="en-US" dirty="0"/>
              <a:t>                                                                                      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xmlns="" id="{D7A478AB-9640-462B-80C7-7D64C2AC5586}"/>
                  </a:ext>
                </a:extLst>
              </p14:cNvPr>
              <p14:cNvContentPartPr/>
              <p14:nvPr/>
            </p14:nvContentPartPr>
            <p14:xfrm>
              <a:off x="2438393" y="3533350"/>
              <a:ext cx="1809000" cy="62640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D7A478AB-9640-462B-80C7-7D64C2AC558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29753" y="3524710"/>
                <a:ext cx="1826640" cy="64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xmlns="" id="{0BB3ECEA-6C6D-4609-8021-6B38A07972E5}"/>
                  </a:ext>
                </a:extLst>
              </p14:cNvPr>
              <p14:cNvContentPartPr/>
              <p14:nvPr/>
            </p14:nvContentPartPr>
            <p14:xfrm>
              <a:off x="2438393" y="4912067"/>
              <a:ext cx="1743120" cy="51840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0BB3ECEA-6C6D-4609-8021-6B38A07972E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29393" y="4903067"/>
                <a:ext cx="1760760" cy="536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318633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FORM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rmAutofit/>
          </a:bodyPr>
          <a:lstStyle/>
          <a:p>
            <a:r>
              <a:rPr lang="en-US" dirty="0" err="1"/>
              <a:t>Pasivna</a:t>
            </a:r>
            <a:r>
              <a:rPr lang="en-US" dirty="0"/>
              <a:t> </a:t>
            </a:r>
            <a:r>
              <a:rPr lang="en-US" dirty="0" err="1"/>
              <a:t>oblika</a:t>
            </a:r>
            <a:r>
              <a:rPr lang="en-US" dirty="0"/>
              <a:t> </a:t>
            </a:r>
            <a:r>
              <a:rPr lang="en-US" dirty="0" err="1"/>
              <a:t>glagola</a:t>
            </a:r>
            <a:r>
              <a:rPr lang="en-US" dirty="0"/>
              <a:t> se </a:t>
            </a:r>
            <a:r>
              <a:rPr lang="en-US" dirty="0" err="1"/>
              <a:t>tvori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sledeč</a:t>
            </a:r>
            <a:r>
              <a:rPr lang="en-US" dirty="0"/>
              <a:t> </a:t>
            </a:r>
            <a:r>
              <a:rPr lang="en-US" dirty="0" err="1"/>
              <a:t>način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BE* + VERB in past participle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*glagol BE mora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spregan</a:t>
            </a:r>
            <a:r>
              <a:rPr lang="en-US" dirty="0"/>
              <a:t> v </a:t>
            </a:r>
            <a:r>
              <a:rPr lang="en-US" dirty="0" err="1"/>
              <a:t>času</a:t>
            </a:r>
            <a:r>
              <a:rPr lang="en-US" dirty="0"/>
              <a:t>, v </a:t>
            </a:r>
            <a:r>
              <a:rPr lang="en-US" dirty="0" err="1"/>
              <a:t>katerem</a:t>
            </a:r>
            <a:r>
              <a:rPr lang="en-US" dirty="0"/>
              <a:t> je </a:t>
            </a:r>
            <a:r>
              <a:rPr lang="en-US" dirty="0" err="1"/>
              <a:t>bil</a:t>
            </a:r>
            <a:r>
              <a:rPr lang="en-US" dirty="0"/>
              <a:t> “</a:t>
            </a:r>
            <a:r>
              <a:rPr lang="en-US" dirty="0" err="1"/>
              <a:t>originalen</a:t>
            </a:r>
            <a:r>
              <a:rPr lang="en-US" dirty="0"/>
              <a:t> </a:t>
            </a:r>
            <a:r>
              <a:rPr lang="en-US" dirty="0" err="1"/>
              <a:t>stavek</a:t>
            </a:r>
            <a:r>
              <a:rPr lang="en-US" dirty="0"/>
              <a:t>” oz. v </a:t>
            </a:r>
            <a:r>
              <a:rPr lang="en-US" dirty="0" err="1"/>
              <a:t>času</a:t>
            </a:r>
            <a:r>
              <a:rPr lang="en-US" dirty="0"/>
              <a:t>, </a:t>
            </a:r>
            <a:r>
              <a:rPr lang="en-US" dirty="0" err="1"/>
              <a:t>ki</a:t>
            </a:r>
            <a:r>
              <a:rPr lang="en-US" dirty="0"/>
              <a:t> </a:t>
            </a:r>
            <a:r>
              <a:rPr lang="en-US" dirty="0" err="1"/>
              <a:t>ga</a:t>
            </a:r>
            <a:r>
              <a:rPr lang="en-US" dirty="0"/>
              <a:t> </a:t>
            </a:r>
            <a:r>
              <a:rPr lang="en-US" dirty="0" err="1"/>
              <a:t>želimo</a:t>
            </a:r>
            <a:r>
              <a:rPr lang="en-US" dirty="0"/>
              <a:t> </a:t>
            </a:r>
            <a:r>
              <a:rPr lang="en-US" dirty="0" err="1"/>
              <a:t>izraziti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The house IS CLEANED every day.</a:t>
            </a:r>
            <a:br>
              <a:rPr lang="en-US" dirty="0"/>
            </a:br>
            <a:r>
              <a:rPr lang="en-US" dirty="0"/>
              <a:t>The house WAS CLEANED last week.</a:t>
            </a:r>
            <a:br>
              <a:rPr lang="en-US" dirty="0"/>
            </a:br>
            <a:r>
              <a:rPr lang="en-US" dirty="0"/>
              <a:t>The house WILL BE CLEANED tomorrow.</a:t>
            </a:r>
            <a:br>
              <a:rPr lang="en-US" dirty="0"/>
            </a:br>
            <a:r>
              <a:rPr lang="en-US" dirty="0"/>
              <a:t>The house HASN’T BEEN CLEANED yet.</a:t>
            </a:r>
          </a:p>
        </p:txBody>
      </p:sp>
    </p:spTree>
    <p:extLst>
      <p:ext uri="{BB962C8B-B14F-4D97-AF65-F5344CB8AC3E}">
        <p14:creationId xmlns:p14="http://schemas.microsoft.com/office/powerpoint/2010/main" val="3728446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FORM</a:t>
            </a:r>
            <a:endParaRPr lang="en-GB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xmlns="" id="{A6CBA51E-9E2F-48BA-B536-6F49231DCF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2928178"/>
              </p:ext>
            </p:extLst>
          </p:nvPr>
        </p:nvGraphicFramePr>
        <p:xfrm>
          <a:off x="1251678" y="2781300"/>
          <a:ext cx="10179051" cy="1295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93017">
                  <a:extLst>
                    <a:ext uri="{9D8B030D-6E8A-4147-A177-3AD203B41FA5}">
                      <a16:colId xmlns:a16="http://schemas.microsoft.com/office/drawing/2014/main" xmlns="" val="1105143284"/>
                    </a:ext>
                  </a:extLst>
                </a:gridCol>
                <a:gridCol w="3393017">
                  <a:extLst>
                    <a:ext uri="{9D8B030D-6E8A-4147-A177-3AD203B41FA5}">
                      <a16:colId xmlns:a16="http://schemas.microsoft.com/office/drawing/2014/main" xmlns="" val="3750266263"/>
                    </a:ext>
                  </a:extLst>
                </a:gridCol>
                <a:gridCol w="3393017">
                  <a:extLst>
                    <a:ext uri="{9D8B030D-6E8A-4147-A177-3AD203B41FA5}">
                      <a16:colId xmlns:a16="http://schemas.microsoft.com/office/drawing/2014/main" xmlns="" val="11250121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POSITIVE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NEGATIVE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INTERROGATIVE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94912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house was built in 1899.</a:t>
                      </a:r>
                    </a:p>
                    <a:p>
                      <a:endParaRPr lang="en-US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These houses were built in 1899.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house wasn't built in 1899.</a:t>
                      </a:r>
                    </a:p>
                    <a:p>
                      <a:endParaRPr lang="en-US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These houses weren't built in 1899.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dirty="0">
                          <a:effectLst/>
                        </a:rPr>
                        <a:t>Was the house built in 1899?</a:t>
                      </a:r>
                    </a:p>
                    <a:p>
                      <a:pPr fontAlgn="t"/>
                      <a:endParaRPr lang="en-US" dirty="0">
                        <a:effectLst/>
                      </a:endParaRPr>
                    </a:p>
                    <a:p>
                      <a:pPr fontAlgn="t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Were these houses built in 1899?</a:t>
                      </a:r>
                      <a:endParaRPr lang="en-US" dirty="0">
                        <a:effectLst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xmlns="" val="23643766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3797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A0284B-9000-4019-95C9-990C8C43C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TENSES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AE32B98-7494-4BFF-9922-CEBDAD58EF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PRESENT SIMPLE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IS/ARE + verb in past participle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They empty the bins every week. </a:t>
            </a:r>
            <a:r>
              <a:rPr lang="en-US" dirty="0">
                <a:sym typeface="Wingdings" panose="05000000000000000000" pitchFamily="2" charset="2"/>
              </a:rPr>
              <a:t> The bins ARE EMPTIED every week.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/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The governments builds a new road each month.  A new road IS BUILT each month (by the government).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3186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TENSES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Somebody cleans the office every day.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  <a:p>
            <a:pPr marL="0" indent="0">
              <a:buNone/>
            </a:pPr>
            <a:r>
              <a:rPr lang="sl-SI" dirty="0" err="1" smtClean="0"/>
              <a:t>People</a:t>
            </a:r>
            <a:r>
              <a:rPr lang="sl-SI" dirty="0" smtClean="0"/>
              <a:t> </a:t>
            </a:r>
            <a:r>
              <a:rPr lang="sl-SI" dirty="0" err="1" smtClean="0"/>
              <a:t>play</a:t>
            </a:r>
            <a:r>
              <a:rPr lang="sl-SI" dirty="0" smtClean="0"/>
              <a:t> </a:t>
            </a:r>
            <a:r>
              <a:rPr lang="sl-SI" dirty="0" err="1" smtClean="0"/>
              <a:t>cricket</a:t>
            </a:r>
            <a:r>
              <a:rPr lang="sl-SI" dirty="0" smtClean="0"/>
              <a:t> in </a:t>
            </a:r>
            <a:r>
              <a:rPr lang="sl-SI" dirty="0" err="1" smtClean="0"/>
              <a:t>Australia</a:t>
            </a:r>
            <a:r>
              <a:rPr lang="sl-SI" dirty="0" smtClean="0"/>
              <a:t>.</a:t>
            </a:r>
            <a:br>
              <a:rPr lang="sl-SI" dirty="0" smtClean="0"/>
            </a:br>
            <a:endParaRPr lang="sl-SI" dirty="0"/>
          </a:p>
          <a:p>
            <a:pPr marL="0" indent="0">
              <a:buNone/>
            </a:pPr>
            <a:r>
              <a:rPr lang="en-GB" dirty="0"/>
              <a:t>Does the police officer catch the thief</a:t>
            </a:r>
            <a:r>
              <a:rPr lang="en-GB" dirty="0" smtClean="0"/>
              <a:t>?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  <a:p>
            <a:pPr marL="0" indent="0">
              <a:buNone/>
            </a:pPr>
            <a:r>
              <a:rPr lang="en-GB" dirty="0"/>
              <a:t>Somebody wants staff.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  <a:p>
            <a:pPr marL="0" indent="0">
              <a:buNone/>
            </a:pPr>
            <a:r>
              <a:rPr lang="sl-SI" dirty="0" err="1" smtClean="0"/>
              <a:t>They</a:t>
            </a:r>
            <a:r>
              <a:rPr lang="sl-SI" dirty="0" smtClean="0"/>
              <a:t> </a:t>
            </a:r>
            <a:r>
              <a:rPr lang="sl-SI" dirty="0" err="1" smtClean="0"/>
              <a:t>produce</a:t>
            </a:r>
            <a:r>
              <a:rPr lang="sl-SI" dirty="0" smtClean="0"/>
              <a:t> </a:t>
            </a:r>
            <a:r>
              <a:rPr lang="sl-SI" dirty="0" err="1" smtClean="0"/>
              <a:t>these</a:t>
            </a:r>
            <a:r>
              <a:rPr lang="sl-SI" dirty="0" smtClean="0"/>
              <a:t> </a:t>
            </a:r>
            <a:r>
              <a:rPr lang="sl-SI" dirty="0" err="1" smtClean="0"/>
              <a:t>cars</a:t>
            </a:r>
            <a:r>
              <a:rPr lang="sl-SI" dirty="0" smtClean="0"/>
              <a:t> in </a:t>
            </a:r>
            <a:r>
              <a:rPr lang="sl-SI" dirty="0" err="1" smtClean="0"/>
              <a:t>Japan</a:t>
            </a:r>
            <a:r>
              <a:rPr lang="en-GB" dirty="0" smtClean="0"/>
              <a:t>.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  <a:p>
            <a:pPr marL="0" indent="0">
              <a:buNone/>
            </a:pPr>
            <a:r>
              <a:rPr lang="sl-SI" dirty="0" smtClean="0"/>
              <a:t>Do </a:t>
            </a:r>
            <a:r>
              <a:rPr lang="sl-SI" dirty="0" err="1" smtClean="0"/>
              <a:t>they</a:t>
            </a:r>
            <a:r>
              <a:rPr lang="sl-SI" dirty="0" smtClean="0"/>
              <a:t> </a:t>
            </a:r>
            <a:r>
              <a:rPr lang="sl-SI" dirty="0" err="1" smtClean="0"/>
              <a:t>speak</a:t>
            </a:r>
            <a:r>
              <a:rPr lang="sl-SI" dirty="0" smtClean="0"/>
              <a:t> </a:t>
            </a:r>
            <a:r>
              <a:rPr lang="sl-SI" dirty="0" err="1" smtClean="0"/>
              <a:t>Portuguese</a:t>
            </a:r>
            <a:r>
              <a:rPr lang="sl-SI" dirty="0" smtClean="0"/>
              <a:t> in </a:t>
            </a:r>
            <a:r>
              <a:rPr lang="sl-SI" dirty="0" err="1" smtClean="0"/>
              <a:t>Brazil</a:t>
            </a:r>
            <a:r>
              <a:rPr lang="sl-SI" dirty="0" smtClean="0"/>
              <a:t>?</a:t>
            </a:r>
            <a:endParaRPr lang="sl-SI" dirty="0"/>
          </a:p>
        </p:txBody>
      </p:sp>
      <p:sp>
        <p:nvSpPr>
          <p:cNvPr id="4" name="Rectangle 3"/>
          <p:cNvSpPr/>
          <p:nvPr/>
        </p:nvSpPr>
        <p:spPr>
          <a:xfrm>
            <a:off x="1251677" y="1784195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office</a:t>
            </a:r>
            <a:r>
              <a:rPr lang="sl-SI" b="1" dirty="0" smtClean="0"/>
              <a:t> is </a:t>
            </a:r>
            <a:r>
              <a:rPr lang="sl-SI" b="1" dirty="0" err="1" smtClean="0"/>
              <a:t>cleaned</a:t>
            </a:r>
            <a:r>
              <a:rPr lang="sl-SI" b="1" dirty="0" smtClean="0"/>
              <a:t> </a:t>
            </a:r>
            <a:r>
              <a:rPr lang="sl-SI" b="1" dirty="0" err="1" smtClean="0"/>
              <a:t>every</a:t>
            </a:r>
            <a:r>
              <a:rPr lang="sl-SI" b="1" dirty="0" smtClean="0"/>
              <a:t> </a:t>
            </a:r>
            <a:r>
              <a:rPr lang="sl-SI" b="1" dirty="0" err="1" smtClean="0"/>
              <a:t>day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251677" y="2577273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Cricket</a:t>
            </a:r>
            <a:r>
              <a:rPr lang="sl-SI" b="1" dirty="0" smtClean="0"/>
              <a:t> is </a:t>
            </a:r>
            <a:r>
              <a:rPr lang="sl-SI" b="1" dirty="0" err="1" smtClean="0"/>
              <a:t>played</a:t>
            </a:r>
            <a:r>
              <a:rPr lang="sl-SI" b="1" dirty="0" smtClean="0"/>
              <a:t> in </a:t>
            </a:r>
            <a:r>
              <a:rPr lang="sl-SI" b="1" dirty="0" err="1" smtClean="0"/>
              <a:t>Australia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251676" y="3300576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Is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thief</a:t>
            </a:r>
            <a:r>
              <a:rPr lang="sl-SI" b="1" dirty="0" smtClean="0"/>
              <a:t> </a:t>
            </a:r>
            <a:r>
              <a:rPr lang="sl-SI" b="1" dirty="0" err="1" smtClean="0"/>
              <a:t>caught</a:t>
            </a:r>
            <a:r>
              <a:rPr lang="sl-SI" b="1" dirty="0" smtClean="0"/>
              <a:t> (</a:t>
            </a:r>
            <a:r>
              <a:rPr lang="sl-SI" b="1" dirty="0" err="1" smtClean="0"/>
              <a:t>by</a:t>
            </a:r>
            <a:r>
              <a:rPr lang="sl-SI" b="1" dirty="0" smtClean="0"/>
              <a:t> </a:t>
            </a:r>
            <a:r>
              <a:rPr lang="sl-SI" b="1" dirty="0" err="1" smtClean="0"/>
              <a:t>the</a:t>
            </a:r>
            <a:r>
              <a:rPr lang="sl-SI" b="1" dirty="0" smtClean="0"/>
              <a:t> police </a:t>
            </a:r>
            <a:r>
              <a:rPr lang="sl-SI" b="1" dirty="0" err="1" smtClean="0"/>
              <a:t>officer</a:t>
            </a:r>
            <a:r>
              <a:rPr lang="sl-SI" b="1" dirty="0" smtClean="0"/>
              <a:t>)?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251676" y="4057081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Staff</a:t>
            </a:r>
            <a:r>
              <a:rPr lang="sl-SI" b="1" dirty="0" smtClean="0"/>
              <a:t> is </a:t>
            </a:r>
            <a:r>
              <a:rPr lang="sl-SI" b="1" dirty="0" err="1" smtClean="0"/>
              <a:t>wanted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251676" y="4831427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These</a:t>
            </a:r>
            <a:r>
              <a:rPr lang="sl-SI" b="1" dirty="0" smtClean="0"/>
              <a:t> </a:t>
            </a:r>
            <a:r>
              <a:rPr lang="sl-SI" b="1" dirty="0" err="1" smtClean="0"/>
              <a:t>cars</a:t>
            </a:r>
            <a:r>
              <a:rPr lang="sl-SI" b="1" dirty="0" smtClean="0"/>
              <a:t> are </a:t>
            </a:r>
            <a:r>
              <a:rPr lang="sl-SI" b="1" dirty="0" err="1" smtClean="0"/>
              <a:t>produced</a:t>
            </a:r>
            <a:r>
              <a:rPr lang="sl-SI" b="1" dirty="0" smtClean="0"/>
              <a:t> in </a:t>
            </a:r>
            <a:r>
              <a:rPr lang="sl-SI" b="1" dirty="0" err="1" smtClean="0"/>
              <a:t>Japan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51676" y="5605773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Is </a:t>
            </a:r>
            <a:r>
              <a:rPr lang="sl-SI" b="1" dirty="0" err="1" smtClean="0"/>
              <a:t>Portuguese</a:t>
            </a:r>
            <a:r>
              <a:rPr lang="sl-SI" b="1" dirty="0" smtClean="0"/>
              <a:t> </a:t>
            </a:r>
            <a:r>
              <a:rPr lang="sl-SI" b="1" dirty="0" err="1" smtClean="0"/>
              <a:t>spoken</a:t>
            </a:r>
            <a:r>
              <a:rPr lang="sl-SI" b="1" dirty="0" smtClean="0"/>
              <a:t> in </a:t>
            </a:r>
            <a:r>
              <a:rPr lang="sl-SI" b="1" dirty="0" err="1" smtClean="0"/>
              <a:t>Brazil</a:t>
            </a:r>
            <a:r>
              <a:rPr lang="sl-SI" b="1" dirty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488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A0284B-9000-4019-95C9-990C8C43C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TENSES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AE32B98-7494-4BFF-9922-CEBDAD58EF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PRESENT CONTINUOUS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IS/ARE + BEING + verb in past participle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They are emptying the bins at the moment. </a:t>
            </a:r>
            <a:r>
              <a:rPr lang="en-US" dirty="0">
                <a:sym typeface="Wingdings" panose="05000000000000000000" pitchFamily="2" charset="2"/>
              </a:rPr>
              <a:t> The bins ARE BEING EMPTIED at the moment.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/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The government is building a new road.  A new road IS BEING BUILT (by the government).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9622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TENSES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Sheila is drinking a cup of tea</a:t>
            </a:r>
            <a:r>
              <a:rPr lang="en-GB" dirty="0" smtClean="0"/>
              <a:t>.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My father is washing the car</a:t>
            </a:r>
            <a:r>
              <a:rPr lang="en-GB" dirty="0" smtClean="0"/>
              <a:t>.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Farmer Joe is milking the cows</a:t>
            </a:r>
            <a:r>
              <a:rPr lang="en-GB" dirty="0" smtClean="0"/>
              <a:t>.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She is taking a picture of him</a:t>
            </a:r>
            <a:r>
              <a:rPr lang="en-GB" dirty="0" smtClean="0"/>
              <a:t>.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I am writing a poem</a:t>
            </a:r>
            <a:r>
              <a:rPr lang="en-GB" dirty="0" smtClean="0"/>
              <a:t>.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We are not playing football</a:t>
            </a:r>
            <a:r>
              <a:rPr lang="en-GB" dirty="0" smtClean="0"/>
              <a:t>.</a:t>
            </a: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/>
            </a:r>
            <a:br>
              <a:rPr lang="sl-SI" dirty="0" smtClean="0"/>
            </a:br>
            <a:r>
              <a:rPr lang="en-GB" dirty="0"/>
              <a:t>Is she preparing the party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251676" y="1709759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A </a:t>
            </a:r>
            <a:r>
              <a:rPr lang="sl-SI" b="1" dirty="0" err="1" smtClean="0"/>
              <a:t>cup</a:t>
            </a:r>
            <a:r>
              <a:rPr lang="sl-SI" b="1" dirty="0" smtClean="0"/>
              <a:t> </a:t>
            </a:r>
            <a:r>
              <a:rPr lang="sl-SI" b="1" dirty="0" err="1" smtClean="0"/>
              <a:t>of</a:t>
            </a:r>
            <a:r>
              <a:rPr lang="sl-SI" b="1" dirty="0" smtClean="0"/>
              <a:t> </a:t>
            </a:r>
            <a:r>
              <a:rPr lang="sl-SI" b="1" dirty="0" err="1" smtClean="0"/>
              <a:t>tea</a:t>
            </a:r>
            <a:r>
              <a:rPr lang="sl-SI" b="1" dirty="0" smtClean="0"/>
              <a:t> is </a:t>
            </a:r>
            <a:r>
              <a:rPr lang="sl-SI" b="1" dirty="0" err="1" smtClean="0"/>
              <a:t>being</a:t>
            </a:r>
            <a:r>
              <a:rPr lang="sl-SI" b="1" dirty="0" smtClean="0"/>
              <a:t> </a:t>
            </a:r>
            <a:r>
              <a:rPr lang="sl-SI" b="1" dirty="0" err="1" smtClean="0"/>
              <a:t>drunk</a:t>
            </a:r>
            <a:r>
              <a:rPr lang="sl-SI" b="1" dirty="0"/>
              <a:t> </a:t>
            </a:r>
            <a:r>
              <a:rPr lang="sl-SI" b="1" dirty="0" smtClean="0"/>
              <a:t>(</a:t>
            </a:r>
            <a:r>
              <a:rPr lang="sl-SI" b="1" dirty="0" err="1" smtClean="0"/>
              <a:t>by</a:t>
            </a:r>
            <a:r>
              <a:rPr lang="sl-SI" b="1" dirty="0" smtClean="0"/>
              <a:t> </a:t>
            </a:r>
            <a:r>
              <a:rPr lang="sl-SI" b="1" dirty="0" err="1" smtClean="0"/>
              <a:t>Sheila</a:t>
            </a:r>
            <a:r>
              <a:rPr lang="sl-SI" b="1" dirty="0" smtClean="0"/>
              <a:t>).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251676" y="2399492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car is </a:t>
            </a:r>
            <a:r>
              <a:rPr lang="sl-SI" b="1" dirty="0" err="1" smtClean="0"/>
              <a:t>being</a:t>
            </a:r>
            <a:r>
              <a:rPr lang="sl-SI" b="1" dirty="0" smtClean="0"/>
              <a:t> </a:t>
            </a:r>
            <a:r>
              <a:rPr lang="sl-SI" b="1" dirty="0" err="1" smtClean="0"/>
              <a:t>washed</a:t>
            </a:r>
            <a:r>
              <a:rPr lang="sl-SI" b="1" dirty="0" smtClean="0"/>
              <a:t> (</a:t>
            </a:r>
            <a:r>
              <a:rPr lang="sl-SI" b="1" dirty="0" err="1" smtClean="0"/>
              <a:t>by</a:t>
            </a:r>
            <a:r>
              <a:rPr lang="sl-SI" b="1" dirty="0" smtClean="0"/>
              <a:t> </a:t>
            </a:r>
            <a:r>
              <a:rPr lang="sl-SI" b="1" dirty="0" err="1" smtClean="0"/>
              <a:t>my</a:t>
            </a:r>
            <a:r>
              <a:rPr lang="sl-SI" b="1" dirty="0" smtClean="0"/>
              <a:t> </a:t>
            </a:r>
            <a:r>
              <a:rPr lang="sl-SI" b="1" dirty="0" err="1" smtClean="0"/>
              <a:t>father</a:t>
            </a:r>
            <a:r>
              <a:rPr lang="sl-SI" b="1" dirty="0" smtClean="0"/>
              <a:t>).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251676" y="3066897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cows</a:t>
            </a:r>
            <a:r>
              <a:rPr lang="sl-SI" b="1" dirty="0" smtClean="0"/>
              <a:t> are </a:t>
            </a:r>
            <a:r>
              <a:rPr lang="sl-SI" b="1" dirty="0" err="1" smtClean="0"/>
              <a:t>being</a:t>
            </a:r>
            <a:r>
              <a:rPr lang="sl-SI" b="1" dirty="0" smtClean="0"/>
              <a:t> </a:t>
            </a:r>
            <a:r>
              <a:rPr lang="sl-SI" b="1" dirty="0" err="1" smtClean="0"/>
              <a:t>milked</a:t>
            </a:r>
            <a:r>
              <a:rPr lang="sl-SI" b="1" dirty="0" smtClean="0"/>
              <a:t> (</a:t>
            </a:r>
            <a:r>
              <a:rPr lang="sl-SI" b="1" dirty="0" err="1" smtClean="0"/>
              <a:t>by</a:t>
            </a:r>
            <a:r>
              <a:rPr lang="sl-SI" b="1" dirty="0" smtClean="0"/>
              <a:t> </a:t>
            </a:r>
            <a:r>
              <a:rPr lang="sl-SI" b="1" dirty="0" err="1" smtClean="0"/>
              <a:t>farmer</a:t>
            </a:r>
            <a:r>
              <a:rPr lang="sl-SI" b="1" dirty="0" smtClean="0"/>
              <a:t> Joe).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251676" y="3746888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A </a:t>
            </a:r>
            <a:r>
              <a:rPr lang="sl-SI" b="1" dirty="0" err="1" smtClean="0"/>
              <a:t>picture</a:t>
            </a:r>
            <a:r>
              <a:rPr lang="sl-SI" b="1" dirty="0" smtClean="0"/>
              <a:t> </a:t>
            </a:r>
            <a:r>
              <a:rPr lang="sl-SI" b="1" dirty="0" err="1" smtClean="0"/>
              <a:t>of</a:t>
            </a:r>
            <a:r>
              <a:rPr lang="sl-SI" b="1" dirty="0" smtClean="0"/>
              <a:t> </a:t>
            </a:r>
            <a:r>
              <a:rPr lang="sl-SI" b="1" dirty="0" err="1" smtClean="0"/>
              <a:t>him</a:t>
            </a:r>
            <a:r>
              <a:rPr lang="sl-SI" b="1" dirty="0" smtClean="0"/>
              <a:t> is </a:t>
            </a:r>
            <a:r>
              <a:rPr lang="sl-SI" b="1" dirty="0" err="1" smtClean="0"/>
              <a:t>being</a:t>
            </a:r>
            <a:r>
              <a:rPr lang="sl-SI" b="1" dirty="0" smtClean="0"/>
              <a:t> </a:t>
            </a:r>
            <a:r>
              <a:rPr lang="sl-SI" b="1" dirty="0" err="1" smtClean="0"/>
              <a:t>taken</a:t>
            </a:r>
            <a:r>
              <a:rPr lang="sl-SI" b="1" dirty="0" smtClean="0"/>
              <a:t> (</a:t>
            </a:r>
            <a:r>
              <a:rPr lang="sl-SI" b="1" dirty="0" err="1" smtClean="0"/>
              <a:t>by</a:t>
            </a:r>
            <a:r>
              <a:rPr lang="sl-SI" b="1" dirty="0" smtClean="0"/>
              <a:t> </a:t>
            </a:r>
            <a:r>
              <a:rPr lang="sl-SI" b="1" dirty="0" err="1" smtClean="0"/>
              <a:t>her</a:t>
            </a:r>
            <a:r>
              <a:rPr lang="sl-SI" b="1" dirty="0" smtClean="0"/>
              <a:t>)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251676" y="4414293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A poem is </a:t>
            </a:r>
            <a:r>
              <a:rPr lang="sl-SI" b="1" dirty="0" err="1" smtClean="0"/>
              <a:t>being</a:t>
            </a:r>
            <a:r>
              <a:rPr lang="sl-SI" b="1" dirty="0" smtClean="0"/>
              <a:t> </a:t>
            </a:r>
            <a:r>
              <a:rPr lang="sl-SI" b="1" dirty="0" err="1" smtClean="0"/>
              <a:t>written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51676" y="5035013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Football</a:t>
            </a:r>
            <a:r>
              <a:rPr lang="sl-SI" b="1" dirty="0" smtClean="0"/>
              <a:t> </a:t>
            </a:r>
            <a:r>
              <a:rPr lang="sl-SI" b="1" dirty="0" err="1" smtClean="0"/>
              <a:t>isn‘t</a:t>
            </a:r>
            <a:r>
              <a:rPr lang="sl-SI" b="1" dirty="0" smtClean="0"/>
              <a:t> </a:t>
            </a:r>
            <a:r>
              <a:rPr lang="sl-SI" b="1" dirty="0" err="1" smtClean="0"/>
              <a:t>being</a:t>
            </a:r>
            <a:r>
              <a:rPr lang="sl-SI" b="1" dirty="0" smtClean="0"/>
              <a:t> </a:t>
            </a:r>
            <a:r>
              <a:rPr lang="sl-SI" b="1" dirty="0" err="1" smtClean="0"/>
              <a:t>played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251676" y="5670461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Is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party</a:t>
            </a:r>
            <a:r>
              <a:rPr lang="sl-SI" b="1" dirty="0" smtClean="0"/>
              <a:t> </a:t>
            </a:r>
            <a:r>
              <a:rPr lang="sl-SI" b="1" dirty="0" err="1" smtClean="0"/>
              <a:t>being</a:t>
            </a:r>
            <a:r>
              <a:rPr lang="sl-SI" b="1" dirty="0" smtClean="0"/>
              <a:t> </a:t>
            </a:r>
            <a:r>
              <a:rPr lang="sl-SI" b="1" dirty="0" err="1" smtClean="0"/>
              <a:t>prepared</a:t>
            </a:r>
            <a:r>
              <a:rPr lang="sl-SI" b="1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810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A0284B-9000-4019-95C9-990C8C43C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TENSES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AE32B98-7494-4BFF-9922-CEBDAD58EF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PAST SIMPLE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WAS/WERE + verb in past participle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They emptied the bins yesterday. </a:t>
            </a:r>
            <a:r>
              <a:rPr lang="en-US" dirty="0">
                <a:sym typeface="Wingdings" panose="05000000000000000000" pitchFamily="2" charset="2"/>
              </a:rPr>
              <a:t> The bins WERE EMPTIED yesterday.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/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The government built a new road.  A new road WAS BUILT (by the government).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28648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TENSES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Somebody found the </a:t>
            </a:r>
            <a:r>
              <a:rPr lang="en-GB" dirty="0" smtClean="0"/>
              <a:t>key</a:t>
            </a:r>
            <a:r>
              <a:rPr lang="sl-SI" dirty="0" smtClean="0"/>
              <a:t>.</a:t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We stopped the bus. 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sl-SI" dirty="0" smtClean="0"/>
              <a:t>T</a:t>
            </a:r>
            <a:r>
              <a:rPr lang="en-GB" dirty="0" smtClean="0"/>
              <a:t>he earthquake destroyed</a:t>
            </a:r>
            <a:r>
              <a:rPr lang="sl-SI" dirty="0" smtClean="0"/>
              <a:t> l</a:t>
            </a:r>
            <a:r>
              <a:rPr lang="en-GB" dirty="0" err="1" smtClean="0"/>
              <a:t>ots</a:t>
            </a:r>
            <a:r>
              <a:rPr lang="en-GB" dirty="0" smtClean="0"/>
              <a:t> </a:t>
            </a:r>
            <a:r>
              <a:rPr lang="en-GB" dirty="0"/>
              <a:t>of </a:t>
            </a:r>
            <a:r>
              <a:rPr lang="en-GB" dirty="0" smtClean="0"/>
              <a:t>houses</a:t>
            </a:r>
            <a:r>
              <a:rPr lang="sl-SI" dirty="0" smtClean="0"/>
              <a:t> </a:t>
            </a:r>
            <a:r>
              <a:rPr lang="en-GB" dirty="0" smtClean="0"/>
              <a:t>in </a:t>
            </a:r>
            <a:r>
              <a:rPr lang="en-GB" dirty="0"/>
              <a:t>1906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 smtClean="0"/>
              <a:t>Somebody </a:t>
            </a:r>
            <a:r>
              <a:rPr lang="en-GB" dirty="0"/>
              <a:t>told me to wait. 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They didn't let him </a:t>
            </a:r>
            <a:r>
              <a:rPr lang="en-GB" dirty="0" smtClean="0"/>
              <a:t>go.</a:t>
            </a:r>
            <a:endParaRPr lang="sl-SI" dirty="0"/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r>
              <a:rPr lang="en-GB" dirty="0" smtClean="0"/>
              <a:t>Somebody </a:t>
            </a:r>
            <a:r>
              <a:rPr lang="en-GB" dirty="0"/>
              <a:t>stole my wallet. </a:t>
            </a:r>
            <a:endParaRPr lang="sl-SI" dirty="0"/>
          </a:p>
          <a:p>
            <a:pPr marL="0" indent="0">
              <a:buNone/>
            </a:pPr>
            <a:r>
              <a:rPr lang="sl-SI" dirty="0"/>
              <a:t/>
            </a:r>
            <a:br>
              <a:rPr lang="sl-SI" dirty="0"/>
            </a:br>
            <a:r>
              <a:rPr lang="en-GB" dirty="0" smtClean="0"/>
              <a:t>Henry </a:t>
            </a:r>
            <a:r>
              <a:rPr lang="en-GB" dirty="0"/>
              <a:t>Ford invented the assembly line.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1251676" y="1709759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key</a:t>
            </a:r>
            <a:r>
              <a:rPr lang="sl-SI" b="1" dirty="0" smtClean="0"/>
              <a:t> </a:t>
            </a:r>
            <a:r>
              <a:rPr lang="sl-SI" b="1" dirty="0" err="1" smtClean="0"/>
              <a:t>was</a:t>
            </a:r>
            <a:r>
              <a:rPr lang="sl-SI" b="1" dirty="0" smtClean="0"/>
              <a:t> </a:t>
            </a:r>
            <a:r>
              <a:rPr lang="sl-SI" b="1" dirty="0" err="1" smtClean="0"/>
              <a:t>found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251676" y="2399492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bus </a:t>
            </a:r>
            <a:r>
              <a:rPr lang="sl-SI" b="1" dirty="0" err="1" smtClean="0"/>
              <a:t>was</a:t>
            </a:r>
            <a:r>
              <a:rPr lang="sl-SI" b="1" dirty="0" smtClean="0"/>
              <a:t> </a:t>
            </a:r>
            <a:r>
              <a:rPr lang="sl-SI" b="1" dirty="0" err="1" smtClean="0"/>
              <a:t>stopped</a:t>
            </a:r>
            <a:r>
              <a:rPr lang="sl-SI" b="1" dirty="0" smtClean="0"/>
              <a:t> (</a:t>
            </a:r>
            <a:r>
              <a:rPr lang="sl-SI" b="1" dirty="0" err="1" smtClean="0"/>
              <a:t>by</a:t>
            </a:r>
            <a:r>
              <a:rPr lang="sl-SI" b="1" dirty="0" smtClean="0"/>
              <a:t> </a:t>
            </a:r>
            <a:r>
              <a:rPr lang="sl-SI" b="1" dirty="0" err="1" smtClean="0"/>
              <a:t>us</a:t>
            </a:r>
            <a:r>
              <a:rPr lang="sl-SI" b="1" dirty="0" smtClean="0"/>
              <a:t>).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251676" y="3066897"/>
            <a:ext cx="78819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Lots</a:t>
            </a:r>
            <a:r>
              <a:rPr lang="sl-SI" b="1" dirty="0" smtClean="0"/>
              <a:t> </a:t>
            </a:r>
            <a:r>
              <a:rPr lang="sl-SI" b="1" dirty="0" err="1" smtClean="0"/>
              <a:t>of</a:t>
            </a:r>
            <a:r>
              <a:rPr lang="sl-SI" b="1" dirty="0" smtClean="0"/>
              <a:t> </a:t>
            </a:r>
            <a:r>
              <a:rPr lang="sl-SI" b="1" dirty="0" err="1" smtClean="0"/>
              <a:t>houses</a:t>
            </a:r>
            <a:r>
              <a:rPr lang="sl-SI" b="1" dirty="0" smtClean="0"/>
              <a:t> </a:t>
            </a:r>
            <a:r>
              <a:rPr lang="sl-SI" b="1" dirty="0" err="1" smtClean="0"/>
              <a:t>were</a:t>
            </a:r>
            <a:r>
              <a:rPr lang="sl-SI" b="1" dirty="0" smtClean="0"/>
              <a:t> </a:t>
            </a:r>
            <a:r>
              <a:rPr lang="sl-SI" b="1" dirty="0" err="1" smtClean="0"/>
              <a:t>destroyed</a:t>
            </a:r>
            <a:r>
              <a:rPr lang="sl-SI" b="1" dirty="0" smtClean="0"/>
              <a:t> (</a:t>
            </a:r>
            <a:r>
              <a:rPr lang="sl-SI" b="1" dirty="0" err="1" smtClean="0"/>
              <a:t>by</a:t>
            </a:r>
            <a:r>
              <a:rPr lang="sl-SI" b="1" dirty="0" smtClean="0"/>
              <a:t>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earthquake</a:t>
            </a:r>
            <a:r>
              <a:rPr lang="sl-SI" b="1" dirty="0" smtClean="0"/>
              <a:t>) in 1906.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251676" y="3727237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I </a:t>
            </a:r>
            <a:r>
              <a:rPr lang="sl-SI" b="1" dirty="0" err="1" smtClean="0"/>
              <a:t>was</a:t>
            </a:r>
            <a:r>
              <a:rPr lang="sl-SI" b="1" dirty="0" smtClean="0"/>
              <a:t> </a:t>
            </a:r>
            <a:r>
              <a:rPr lang="sl-SI" b="1" dirty="0" err="1" smtClean="0"/>
              <a:t>told</a:t>
            </a:r>
            <a:r>
              <a:rPr lang="sl-SI" b="1" dirty="0" smtClean="0"/>
              <a:t> to </a:t>
            </a:r>
            <a:r>
              <a:rPr lang="sl-SI" b="1" dirty="0" err="1" smtClean="0"/>
              <a:t>wait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251676" y="4414293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He </a:t>
            </a:r>
            <a:r>
              <a:rPr lang="sl-SI" b="1" dirty="0" err="1" smtClean="0"/>
              <a:t>was</a:t>
            </a:r>
            <a:r>
              <a:rPr lang="sl-SI" b="1" dirty="0" smtClean="0"/>
              <a:t> not let go.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51676" y="5118882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My</a:t>
            </a:r>
            <a:r>
              <a:rPr lang="sl-SI" b="1" dirty="0" smtClean="0"/>
              <a:t> </a:t>
            </a:r>
            <a:r>
              <a:rPr lang="sl-SI" b="1" dirty="0" err="1" smtClean="0"/>
              <a:t>wallet</a:t>
            </a:r>
            <a:r>
              <a:rPr lang="sl-SI" b="1" dirty="0" smtClean="0"/>
              <a:t> </a:t>
            </a:r>
            <a:r>
              <a:rPr lang="sl-SI" b="1" dirty="0" err="1" smtClean="0"/>
              <a:t>was</a:t>
            </a:r>
            <a:r>
              <a:rPr lang="sl-SI" b="1" dirty="0" smtClean="0"/>
              <a:t> stolen.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251676" y="5823471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assembly</a:t>
            </a:r>
            <a:r>
              <a:rPr lang="sl-SI" b="1" dirty="0" smtClean="0"/>
              <a:t> line </a:t>
            </a:r>
            <a:r>
              <a:rPr lang="sl-SI" b="1" dirty="0" err="1" smtClean="0"/>
              <a:t>was</a:t>
            </a:r>
            <a:r>
              <a:rPr lang="sl-SI" b="1" dirty="0" smtClean="0"/>
              <a:t> </a:t>
            </a:r>
            <a:r>
              <a:rPr lang="sl-SI" b="1" dirty="0" err="1" smtClean="0"/>
              <a:t>invented</a:t>
            </a:r>
            <a:r>
              <a:rPr lang="sl-SI" b="1" dirty="0" smtClean="0"/>
              <a:t> </a:t>
            </a:r>
            <a:r>
              <a:rPr lang="sl-SI" b="1" dirty="0" err="1" smtClean="0"/>
              <a:t>by</a:t>
            </a:r>
            <a:r>
              <a:rPr lang="sl-SI" b="1" dirty="0" smtClean="0"/>
              <a:t> Henry Ford.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9225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A0284B-9000-4019-95C9-990C8C43C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TENSES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AE32B98-7494-4BFF-9922-CEBDAD58EF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PAST CONTINUOUS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WAS/WERE + BEING + verb in past participle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They were emptying the bins all evening. </a:t>
            </a:r>
            <a:r>
              <a:rPr lang="en-US" dirty="0">
                <a:sym typeface="Wingdings" panose="05000000000000000000" pitchFamily="2" charset="2"/>
              </a:rPr>
              <a:t> The bins WERE BEING EMPTIED all evening.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/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The government was building a new road all month.  A new road WAS BEING BUILT all month (by the government).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8330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O AVTORICI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82751"/>
            <a:ext cx="10178322" cy="4496841"/>
          </a:xfrm>
        </p:spPr>
        <p:txBody>
          <a:bodyPr/>
          <a:lstStyle/>
          <a:p>
            <a:pPr marL="0" indent="0">
              <a:buNone/>
            </a:pPr>
            <a:r>
              <a:rPr lang="sl-SI" sz="2800" dirty="0"/>
              <a:t>MARUŠA MALIGOJ, magistrica profesorica anglistike in rusistike</a:t>
            </a:r>
          </a:p>
          <a:p>
            <a:pPr marL="0" indent="0">
              <a:buNone/>
            </a:pPr>
            <a:endParaRPr lang="sl-SI" sz="2800" dirty="0"/>
          </a:p>
          <a:p>
            <a:pPr marL="0" indent="0">
              <a:buNone/>
            </a:pPr>
            <a:r>
              <a:rPr lang="sl-SI" dirty="0"/>
              <a:t>Maruša Maligoj je magistrica profesorica anglistike in rusistike, ki je svoj študij zaključila na Filozofski fakulteti v Ljubljani. S poučevanjem angleščine se ukvarja že od zgodnjih študijskih let in ima za seboj že nešteto izkušenj tako z otroki kot tudi odraslimi, trenutno pa poučuje angleščino na jezikovnih šolah in v podjetjih. Svoje znanje jezika neprestano izpopolnjuje s prebiranjem angleških knjig in potovanji po svetu, njena najbolj neprecenjiva izkušnja pa je bila je Erasmus+ praksa v Sheffieldu, kjer je delala kot asistentka učitelja na osnovni šoli in med katero je dodobra spoznala Veliko Britanijo in angleški način življenja. </a:t>
            </a:r>
          </a:p>
        </p:txBody>
      </p:sp>
    </p:spTree>
    <p:extLst>
      <p:ext uri="{BB962C8B-B14F-4D97-AF65-F5344CB8AC3E}">
        <p14:creationId xmlns:p14="http://schemas.microsoft.com/office/powerpoint/2010/main" val="40420091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TENSES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He was playing the guitar.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They were singing a song in the lesson yesterday.  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 smtClean="0"/>
              <a:t>I </a:t>
            </a:r>
            <a:r>
              <a:rPr lang="en-GB" dirty="0"/>
              <a:t>was repairing their bikes.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We were not painting the gate.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Was she reading these lines</a:t>
            </a:r>
            <a:r>
              <a:rPr lang="en-GB" dirty="0" smtClean="0"/>
              <a:t>?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 smtClean="0"/>
          </a:p>
          <a:p>
            <a:pPr marL="0" indent="0">
              <a:buNone/>
            </a:pPr>
            <a:r>
              <a:rPr lang="en-GB" dirty="0" smtClean="0"/>
              <a:t>Somebody </a:t>
            </a:r>
            <a:r>
              <a:rPr lang="sl-SI" dirty="0" err="1" smtClean="0"/>
              <a:t>was</a:t>
            </a:r>
            <a:r>
              <a:rPr lang="sl-SI" dirty="0" smtClean="0"/>
              <a:t> </a:t>
            </a:r>
            <a:r>
              <a:rPr lang="sl-SI" dirty="0" err="1" smtClean="0"/>
              <a:t>playing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music</a:t>
            </a:r>
            <a:r>
              <a:rPr lang="sl-SI" dirty="0" smtClean="0"/>
              <a:t> </a:t>
            </a:r>
            <a:r>
              <a:rPr lang="sl-SI" dirty="0" err="1" smtClean="0"/>
              <a:t>really</a:t>
            </a:r>
            <a:r>
              <a:rPr lang="sl-SI" dirty="0" smtClean="0"/>
              <a:t> </a:t>
            </a:r>
            <a:r>
              <a:rPr lang="sl-SI" dirty="0" err="1" smtClean="0"/>
              <a:t>loud</a:t>
            </a:r>
            <a:r>
              <a:rPr lang="sl-SI" dirty="0" smtClean="0"/>
              <a:t> last </a:t>
            </a:r>
            <a:r>
              <a:rPr lang="sl-SI" dirty="0" err="1" smtClean="0"/>
              <a:t>night</a:t>
            </a:r>
            <a:r>
              <a:rPr lang="en-GB" dirty="0" smtClean="0"/>
              <a:t>. </a:t>
            </a:r>
            <a:endParaRPr lang="sl-SI" dirty="0"/>
          </a:p>
          <a:p>
            <a:pPr marL="0" indent="0">
              <a:buNone/>
            </a:pPr>
            <a:r>
              <a:rPr lang="sl-SI" dirty="0"/>
              <a:t/>
            </a:r>
            <a:br>
              <a:rPr lang="sl-SI" dirty="0"/>
            </a:br>
            <a:r>
              <a:rPr lang="en-GB" dirty="0"/>
              <a:t>He was not feeding the dogs</a:t>
            </a:r>
          </a:p>
        </p:txBody>
      </p:sp>
      <p:sp>
        <p:nvSpPr>
          <p:cNvPr id="4" name="Rectangle 3"/>
          <p:cNvSpPr/>
          <p:nvPr/>
        </p:nvSpPr>
        <p:spPr>
          <a:xfrm>
            <a:off x="1251676" y="1709759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guitar</a:t>
            </a:r>
            <a:r>
              <a:rPr lang="sl-SI" b="1" dirty="0" smtClean="0"/>
              <a:t> </a:t>
            </a:r>
            <a:r>
              <a:rPr lang="sl-SI" b="1" dirty="0" err="1" smtClean="0"/>
              <a:t>was</a:t>
            </a:r>
            <a:r>
              <a:rPr lang="sl-SI" b="1" dirty="0" smtClean="0"/>
              <a:t> </a:t>
            </a:r>
            <a:r>
              <a:rPr lang="sl-SI" b="1" dirty="0" err="1" smtClean="0"/>
              <a:t>being</a:t>
            </a:r>
            <a:r>
              <a:rPr lang="sl-SI" b="1" dirty="0" smtClean="0"/>
              <a:t> </a:t>
            </a:r>
            <a:r>
              <a:rPr lang="sl-SI" b="1" dirty="0" err="1" smtClean="0"/>
              <a:t>played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251676" y="2399492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A song </a:t>
            </a:r>
            <a:r>
              <a:rPr lang="sl-SI" b="1" dirty="0" err="1" smtClean="0"/>
              <a:t>was</a:t>
            </a:r>
            <a:r>
              <a:rPr lang="sl-SI" b="1" dirty="0" smtClean="0"/>
              <a:t> </a:t>
            </a:r>
            <a:r>
              <a:rPr lang="sl-SI" b="1" dirty="0" err="1" smtClean="0"/>
              <a:t>sung</a:t>
            </a:r>
            <a:r>
              <a:rPr lang="sl-SI" b="1" dirty="0" smtClean="0"/>
              <a:t> in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lesson</a:t>
            </a:r>
            <a:r>
              <a:rPr lang="sl-SI" b="1" dirty="0" smtClean="0"/>
              <a:t> </a:t>
            </a:r>
            <a:r>
              <a:rPr lang="sl-SI" b="1" dirty="0" err="1" smtClean="0"/>
              <a:t>yesterday</a:t>
            </a:r>
            <a:r>
              <a:rPr lang="sl-SI" b="1" dirty="0"/>
              <a:t>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251676" y="3066897"/>
            <a:ext cx="78819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Their</a:t>
            </a:r>
            <a:r>
              <a:rPr lang="sl-SI" b="1" dirty="0" smtClean="0"/>
              <a:t> </a:t>
            </a:r>
            <a:r>
              <a:rPr lang="sl-SI" b="1" dirty="0" err="1" smtClean="0"/>
              <a:t>bikes</a:t>
            </a:r>
            <a:r>
              <a:rPr lang="sl-SI" b="1" dirty="0" smtClean="0"/>
              <a:t> </a:t>
            </a:r>
            <a:r>
              <a:rPr lang="sl-SI" b="1" dirty="0" err="1" smtClean="0"/>
              <a:t>were</a:t>
            </a:r>
            <a:r>
              <a:rPr lang="sl-SI" b="1" dirty="0" smtClean="0"/>
              <a:t> </a:t>
            </a:r>
            <a:r>
              <a:rPr lang="sl-SI" b="1" dirty="0" err="1" smtClean="0"/>
              <a:t>being</a:t>
            </a:r>
            <a:r>
              <a:rPr lang="sl-SI" b="1" dirty="0" smtClean="0"/>
              <a:t> </a:t>
            </a:r>
            <a:r>
              <a:rPr lang="sl-SI" b="1" dirty="0" err="1" smtClean="0"/>
              <a:t>repaired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251676" y="3692667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gate </a:t>
            </a:r>
            <a:r>
              <a:rPr lang="sl-SI" b="1" dirty="0" err="1" smtClean="0"/>
              <a:t>was</a:t>
            </a:r>
            <a:r>
              <a:rPr lang="sl-SI" b="1" dirty="0" smtClean="0"/>
              <a:t> not </a:t>
            </a:r>
            <a:r>
              <a:rPr lang="sl-SI" b="1" dirty="0" err="1" smtClean="0"/>
              <a:t>being</a:t>
            </a:r>
            <a:r>
              <a:rPr lang="sl-SI" b="1" dirty="0" smtClean="0"/>
              <a:t> </a:t>
            </a:r>
            <a:r>
              <a:rPr lang="sl-SI" b="1" dirty="0" err="1" smtClean="0"/>
              <a:t>painted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251676" y="4397256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Were</a:t>
            </a:r>
            <a:r>
              <a:rPr lang="sl-SI" b="1" dirty="0" smtClean="0"/>
              <a:t> </a:t>
            </a:r>
            <a:r>
              <a:rPr lang="sl-SI" b="1" dirty="0" err="1" smtClean="0"/>
              <a:t>these</a:t>
            </a:r>
            <a:r>
              <a:rPr lang="sl-SI" b="1" dirty="0" smtClean="0"/>
              <a:t> </a:t>
            </a:r>
            <a:r>
              <a:rPr lang="sl-SI" b="1" dirty="0" err="1" smtClean="0"/>
              <a:t>lines</a:t>
            </a:r>
            <a:r>
              <a:rPr lang="sl-SI" b="1" dirty="0" smtClean="0"/>
              <a:t> </a:t>
            </a:r>
            <a:r>
              <a:rPr lang="sl-SI" b="1" dirty="0" err="1" smtClean="0"/>
              <a:t>being</a:t>
            </a:r>
            <a:r>
              <a:rPr lang="sl-SI" b="1" dirty="0" smtClean="0"/>
              <a:t> </a:t>
            </a:r>
            <a:r>
              <a:rPr lang="sl-SI" b="1" dirty="0" err="1" smtClean="0"/>
              <a:t>read</a:t>
            </a:r>
            <a:r>
              <a:rPr lang="sl-SI" b="1" dirty="0" smtClean="0"/>
              <a:t>?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51676" y="5040063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music</a:t>
            </a:r>
            <a:r>
              <a:rPr lang="sl-SI" b="1" dirty="0" smtClean="0"/>
              <a:t> </a:t>
            </a:r>
            <a:r>
              <a:rPr lang="sl-SI" b="1" dirty="0" err="1" smtClean="0"/>
              <a:t>was</a:t>
            </a:r>
            <a:r>
              <a:rPr lang="sl-SI" b="1" dirty="0" smtClean="0"/>
              <a:t> </a:t>
            </a:r>
            <a:r>
              <a:rPr lang="sl-SI" b="1" dirty="0" err="1" smtClean="0"/>
              <a:t>being</a:t>
            </a:r>
            <a:r>
              <a:rPr lang="sl-SI" b="1" dirty="0" smtClean="0"/>
              <a:t> </a:t>
            </a:r>
            <a:r>
              <a:rPr lang="sl-SI" b="1" dirty="0" err="1" smtClean="0"/>
              <a:t>played</a:t>
            </a:r>
            <a:r>
              <a:rPr lang="sl-SI" b="1" dirty="0" smtClean="0"/>
              <a:t> </a:t>
            </a:r>
            <a:r>
              <a:rPr lang="sl-SI" b="1" dirty="0" err="1" smtClean="0"/>
              <a:t>really</a:t>
            </a:r>
            <a:r>
              <a:rPr lang="sl-SI" b="1" dirty="0" smtClean="0"/>
              <a:t> </a:t>
            </a:r>
            <a:r>
              <a:rPr lang="sl-SI" b="1" dirty="0" err="1" smtClean="0"/>
              <a:t>loud</a:t>
            </a:r>
            <a:r>
              <a:rPr lang="sl-SI" b="1" dirty="0" smtClean="0"/>
              <a:t> last </a:t>
            </a:r>
            <a:r>
              <a:rPr lang="sl-SI" b="1" dirty="0" err="1" smtClean="0"/>
              <a:t>night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251676" y="5782216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dogs</a:t>
            </a:r>
            <a:r>
              <a:rPr lang="sl-SI" b="1" dirty="0" smtClean="0"/>
              <a:t> </a:t>
            </a:r>
            <a:r>
              <a:rPr lang="sl-SI" b="1" dirty="0" err="1" smtClean="0"/>
              <a:t>were</a:t>
            </a:r>
            <a:r>
              <a:rPr lang="sl-SI" b="1" dirty="0" smtClean="0"/>
              <a:t> not </a:t>
            </a:r>
            <a:r>
              <a:rPr lang="sl-SI" b="1" dirty="0" err="1" smtClean="0"/>
              <a:t>being</a:t>
            </a:r>
            <a:r>
              <a:rPr lang="sl-SI" b="1" dirty="0" smtClean="0"/>
              <a:t> </a:t>
            </a:r>
            <a:r>
              <a:rPr lang="sl-SI" b="1" dirty="0" err="1" smtClean="0"/>
              <a:t>fed</a:t>
            </a:r>
            <a:r>
              <a:rPr lang="sl-SI" b="1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1119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A0284B-9000-4019-95C9-990C8C43C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TENSES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AE32B98-7494-4BFF-9922-CEBDAD58EF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PRESENT PERFECT SIMPLE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HAS/HAVE+ BEEN + verb in past participle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They have already emptied the bins. </a:t>
            </a:r>
            <a:r>
              <a:rPr lang="en-US" dirty="0">
                <a:sym typeface="Wingdings" panose="05000000000000000000" pitchFamily="2" charset="2"/>
              </a:rPr>
              <a:t> The bins HAVE already BEEN EMPTIED.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/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The government has built a new road.  A new road HAS BEEN BUILT (by the government).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14196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TENSES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You have not sent the </a:t>
            </a:r>
            <a:r>
              <a:rPr lang="en-GB" dirty="0" smtClean="0"/>
              <a:t>parcel</a:t>
            </a:r>
            <a:r>
              <a:rPr lang="sl-SI" dirty="0" smtClean="0"/>
              <a:t> </a:t>
            </a:r>
            <a:r>
              <a:rPr lang="sl-SI" dirty="0" err="1" smtClean="0"/>
              <a:t>yet</a:t>
            </a:r>
            <a:r>
              <a:rPr lang="en-GB" dirty="0" smtClean="0"/>
              <a:t>.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They have not caught the thieves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Somebody has killed the President.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They have not read the book.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Somebody has fired John.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 smtClean="0"/>
          </a:p>
          <a:p>
            <a:pPr marL="0" indent="0">
              <a:buNone/>
            </a:pPr>
            <a:r>
              <a:rPr lang="sl-SI" dirty="0" err="1" smtClean="0"/>
              <a:t>They</a:t>
            </a:r>
            <a:r>
              <a:rPr lang="sl-SI" dirty="0" smtClean="0"/>
              <a:t> </a:t>
            </a:r>
            <a:r>
              <a:rPr lang="sl-SI" dirty="0" err="1" smtClean="0"/>
              <a:t>have</a:t>
            </a:r>
            <a:r>
              <a:rPr lang="sl-SI" dirty="0" smtClean="0"/>
              <a:t> </a:t>
            </a:r>
            <a:r>
              <a:rPr lang="sl-SI" dirty="0" err="1" smtClean="0"/>
              <a:t>painted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house</a:t>
            </a:r>
            <a:r>
              <a:rPr lang="sl-SI" dirty="0" smtClean="0"/>
              <a:t> </a:t>
            </a:r>
            <a:r>
              <a:rPr lang="sl-SI" dirty="0" err="1" smtClean="0"/>
              <a:t>blue</a:t>
            </a:r>
            <a:r>
              <a:rPr lang="sl-SI" dirty="0" smtClean="0"/>
              <a:t>.</a:t>
            </a:r>
            <a:endParaRPr lang="sl-SI" dirty="0"/>
          </a:p>
          <a:p>
            <a:pPr marL="0" indent="0">
              <a:buNone/>
            </a:pPr>
            <a:r>
              <a:rPr lang="sl-SI" dirty="0"/>
              <a:t/>
            </a:r>
            <a:br>
              <a:rPr lang="sl-SI" dirty="0"/>
            </a:b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sl-SI" dirty="0" err="1" smtClean="0"/>
              <a:t>have</a:t>
            </a:r>
            <a:r>
              <a:rPr lang="sl-SI" dirty="0" smtClean="0"/>
              <a:t> </a:t>
            </a:r>
            <a:r>
              <a:rPr lang="sl-SI" dirty="0" err="1" smtClean="0"/>
              <a:t>left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present</a:t>
            </a:r>
            <a:r>
              <a:rPr lang="sl-SI" dirty="0" smtClean="0"/>
              <a:t> at home.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251676" y="1709759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parcel </a:t>
            </a:r>
            <a:r>
              <a:rPr lang="sl-SI" b="1" dirty="0" err="1" smtClean="0"/>
              <a:t>hasn‘t</a:t>
            </a:r>
            <a:r>
              <a:rPr lang="sl-SI" b="1" dirty="0" smtClean="0"/>
              <a:t> </a:t>
            </a:r>
            <a:r>
              <a:rPr lang="sl-SI" b="1" dirty="0" err="1" smtClean="0"/>
              <a:t>been</a:t>
            </a:r>
            <a:r>
              <a:rPr lang="sl-SI" b="1" dirty="0" smtClean="0"/>
              <a:t> </a:t>
            </a:r>
            <a:r>
              <a:rPr lang="sl-SI" b="1" dirty="0" err="1" smtClean="0"/>
              <a:t>sent</a:t>
            </a:r>
            <a:r>
              <a:rPr lang="sl-SI" b="1" dirty="0" smtClean="0"/>
              <a:t> </a:t>
            </a:r>
            <a:r>
              <a:rPr lang="sl-SI" b="1" dirty="0" err="1" smtClean="0"/>
              <a:t>yet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251676" y="2345271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thieves</a:t>
            </a:r>
            <a:r>
              <a:rPr lang="sl-SI" b="1" dirty="0" smtClean="0"/>
              <a:t> </a:t>
            </a:r>
            <a:r>
              <a:rPr lang="sl-SI" b="1" dirty="0" err="1" smtClean="0"/>
              <a:t>haven‘t</a:t>
            </a:r>
            <a:r>
              <a:rPr lang="sl-SI" b="1" dirty="0" smtClean="0"/>
              <a:t> </a:t>
            </a:r>
            <a:r>
              <a:rPr lang="sl-SI" b="1" dirty="0" err="1" smtClean="0"/>
              <a:t>been</a:t>
            </a:r>
            <a:r>
              <a:rPr lang="sl-SI" b="1" dirty="0" smtClean="0"/>
              <a:t> </a:t>
            </a:r>
            <a:r>
              <a:rPr lang="sl-SI" b="1" dirty="0" err="1" smtClean="0"/>
              <a:t>caught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251676" y="3021197"/>
            <a:ext cx="78819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President</a:t>
            </a:r>
            <a:r>
              <a:rPr lang="sl-SI" b="1" dirty="0" smtClean="0"/>
              <a:t> </a:t>
            </a:r>
            <a:r>
              <a:rPr lang="sl-SI" b="1" dirty="0" err="1" smtClean="0"/>
              <a:t>has</a:t>
            </a:r>
            <a:r>
              <a:rPr lang="sl-SI" b="1" dirty="0" smtClean="0"/>
              <a:t> </a:t>
            </a:r>
            <a:r>
              <a:rPr lang="sl-SI" b="1" dirty="0" err="1" smtClean="0"/>
              <a:t>been</a:t>
            </a:r>
            <a:r>
              <a:rPr lang="sl-SI" b="1" dirty="0" smtClean="0"/>
              <a:t> </a:t>
            </a:r>
            <a:r>
              <a:rPr lang="sl-SI" b="1" dirty="0" err="1" smtClean="0"/>
              <a:t>killed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251676" y="3692667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book</a:t>
            </a:r>
            <a:r>
              <a:rPr lang="sl-SI" b="1" dirty="0" smtClean="0"/>
              <a:t> </a:t>
            </a:r>
            <a:r>
              <a:rPr lang="sl-SI" b="1" dirty="0" err="1" smtClean="0"/>
              <a:t>hasn‘t</a:t>
            </a:r>
            <a:r>
              <a:rPr lang="sl-SI" b="1" dirty="0" smtClean="0"/>
              <a:t> </a:t>
            </a:r>
            <a:r>
              <a:rPr lang="sl-SI" b="1" dirty="0" err="1" smtClean="0"/>
              <a:t>been</a:t>
            </a:r>
            <a:r>
              <a:rPr lang="sl-SI" b="1" dirty="0" smtClean="0"/>
              <a:t> </a:t>
            </a:r>
            <a:r>
              <a:rPr lang="sl-SI" b="1" dirty="0" err="1" smtClean="0"/>
              <a:t>read</a:t>
            </a:r>
            <a:r>
              <a:rPr lang="sl-SI" b="1" dirty="0"/>
              <a:t>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251676" y="4352543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John </a:t>
            </a:r>
            <a:r>
              <a:rPr lang="sl-SI" b="1" dirty="0" err="1" smtClean="0"/>
              <a:t>has</a:t>
            </a:r>
            <a:r>
              <a:rPr lang="sl-SI" b="1" dirty="0" smtClean="0"/>
              <a:t> </a:t>
            </a:r>
            <a:r>
              <a:rPr lang="sl-SI" b="1" dirty="0" err="1" smtClean="0"/>
              <a:t>been</a:t>
            </a:r>
            <a:r>
              <a:rPr lang="sl-SI" b="1" dirty="0" smtClean="0"/>
              <a:t> </a:t>
            </a:r>
            <a:r>
              <a:rPr lang="sl-SI" b="1" dirty="0" err="1" smtClean="0"/>
              <a:t>fired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51676" y="5040063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house</a:t>
            </a:r>
            <a:r>
              <a:rPr lang="sl-SI" b="1" dirty="0" smtClean="0"/>
              <a:t> </a:t>
            </a:r>
            <a:r>
              <a:rPr lang="sl-SI" b="1" dirty="0" err="1" smtClean="0"/>
              <a:t>has</a:t>
            </a:r>
            <a:r>
              <a:rPr lang="sl-SI" b="1" dirty="0" smtClean="0"/>
              <a:t> </a:t>
            </a:r>
            <a:r>
              <a:rPr lang="sl-SI" b="1" dirty="0" err="1" smtClean="0"/>
              <a:t>been</a:t>
            </a:r>
            <a:r>
              <a:rPr lang="sl-SI" b="1" dirty="0" smtClean="0"/>
              <a:t> </a:t>
            </a:r>
            <a:r>
              <a:rPr lang="sl-SI" b="1" dirty="0" err="1" smtClean="0"/>
              <a:t>painted</a:t>
            </a:r>
            <a:r>
              <a:rPr lang="sl-SI" b="1" dirty="0" smtClean="0"/>
              <a:t> </a:t>
            </a:r>
            <a:r>
              <a:rPr lang="sl-SI" b="1" dirty="0" err="1" smtClean="0"/>
              <a:t>blue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251676" y="5745358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present</a:t>
            </a:r>
            <a:r>
              <a:rPr lang="sl-SI" b="1" dirty="0" smtClean="0"/>
              <a:t> </a:t>
            </a:r>
            <a:r>
              <a:rPr lang="sl-SI" b="1" dirty="0" err="1" smtClean="0"/>
              <a:t>has</a:t>
            </a:r>
            <a:r>
              <a:rPr lang="sl-SI" b="1" dirty="0" smtClean="0"/>
              <a:t> </a:t>
            </a:r>
            <a:r>
              <a:rPr lang="sl-SI" b="1" dirty="0" err="1" smtClean="0"/>
              <a:t>been</a:t>
            </a:r>
            <a:r>
              <a:rPr lang="sl-SI" b="1" dirty="0" smtClean="0"/>
              <a:t> </a:t>
            </a:r>
            <a:r>
              <a:rPr lang="sl-SI" b="1" dirty="0" err="1" smtClean="0"/>
              <a:t>left</a:t>
            </a:r>
            <a:r>
              <a:rPr lang="sl-SI" b="1" dirty="0" smtClean="0"/>
              <a:t> at home.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335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A0284B-9000-4019-95C9-990C8C43C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TENSES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AE32B98-7494-4BFF-9922-CEBDAD58EF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PAST PERFECT SIMPLE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HAD + BEEN + verb in past participle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They had already emptied the bins before you got home. </a:t>
            </a:r>
            <a:r>
              <a:rPr lang="en-US" dirty="0">
                <a:sym typeface="Wingdings" panose="05000000000000000000" pitchFamily="2" charset="2"/>
              </a:rPr>
              <a:t> The bins HAD BEEN EMPTIED before you got home.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/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The government had built a new road before the elections. .  A new road HAD BEEN BUILT before the elections (by the government).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94236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TENSES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Joe had cleaned the </a:t>
            </a:r>
            <a:r>
              <a:rPr lang="en-GB" dirty="0" smtClean="0"/>
              <a:t>tables</a:t>
            </a:r>
            <a:r>
              <a:rPr lang="sl-SI" dirty="0" smtClean="0"/>
              <a:t> </a:t>
            </a:r>
            <a:r>
              <a:rPr lang="sl-SI" dirty="0" err="1" smtClean="0"/>
              <a:t>before</a:t>
            </a:r>
            <a:r>
              <a:rPr lang="sl-SI" dirty="0"/>
              <a:t> </a:t>
            </a: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sl-SI" dirty="0" err="1" smtClean="0"/>
              <a:t>left</a:t>
            </a:r>
            <a:r>
              <a:rPr lang="en-GB" dirty="0" smtClean="0"/>
              <a:t>.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I had not closed the </a:t>
            </a:r>
            <a:r>
              <a:rPr lang="en-GB" dirty="0" smtClean="0"/>
              <a:t>window</a:t>
            </a:r>
            <a:r>
              <a:rPr lang="sl-SI" dirty="0" smtClean="0"/>
              <a:t>, </a:t>
            </a:r>
            <a:r>
              <a:rPr lang="sl-SI" dirty="0" err="1" smtClean="0"/>
              <a:t>that‘s</a:t>
            </a:r>
            <a:r>
              <a:rPr lang="sl-SI" dirty="0" smtClean="0"/>
              <a:t> </a:t>
            </a:r>
            <a:r>
              <a:rPr lang="sl-SI" dirty="0" err="1" smtClean="0"/>
              <a:t>why</a:t>
            </a:r>
            <a:r>
              <a:rPr lang="sl-SI" dirty="0" smtClean="0"/>
              <a:t> it </a:t>
            </a:r>
            <a:r>
              <a:rPr lang="sl-SI" dirty="0" err="1" smtClean="0"/>
              <a:t>was</a:t>
            </a:r>
            <a:r>
              <a:rPr lang="sl-SI" dirty="0" smtClean="0"/>
              <a:t> so </a:t>
            </a:r>
            <a:r>
              <a:rPr lang="sl-SI" dirty="0" err="1" smtClean="0"/>
              <a:t>cold</a:t>
            </a:r>
            <a:r>
              <a:rPr lang="sl-SI" dirty="0" smtClean="0"/>
              <a:t>.</a:t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They had started a </a:t>
            </a:r>
            <a:r>
              <a:rPr lang="en-GB" dirty="0" smtClean="0"/>
              <a:t>fight</a:t>
            </a:r>
            <a:r>
              <a:rPr lang="sl-SI" dirty="0" smtClean="0"/>
              <a:t> </a:t>
            </a:r>
            <a:r>
              <a:rPr lang="sl-SI" dirty="0" err="1" smtClean="0"/>
              <a:t>before</a:t>
            </a:r>
            <a:r>
              <a:rPr lang="sl-SI" dirty="0" smtClean="0"/>
              <a:t> </a:t>
            </a: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sl-SI" dirty="0" err="1" smtClean="0"/>
              <a:t>arrived</a:t>
            </a:r>
            <a:r>
              <a:rPr lang="sl-SI" dirty="0" smtClean="0"/>
              <a:t> at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party</a:t>
            </a:r>
            <a:r>
              <a:rPr lang="en-GB" dirty="0" smtClean="0"/>
              <a:t>.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They had not bought the </a:t>
            </a:r>
            <a:r>
              <a:rPr lang="en-GB" dirty="0" smtClean="0"/>
              <a:t>paper</a:t>
            </a:r>
            <a:r>
              <a:rPr lang="sl-SI" dirty="0" smtClean="0"/>
              <a:t>, so </a:t>
            </a: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sl-SI" dirty="0" err="1" smtClean="0"/>
              <a:t>couldn‘t</a:t>
            </a:r>
            <a:r>
              <a:rPr lang="sl-SI" dirty="0" smtClean="0"/>
              <a:t> </a:t>
            </a:r>
            <a:r>
              <a:rPr lang="sl-SI" dirty="0" err="1" smtClean="0"/>
              <a:t>print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tests</a:t>
            </a:r>
            <a:r>
              <a:rPr lang="sl-SI" dirty="0" smtClean="0"/>
              <a:t>.</a:t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She had not noticed </a:t>
            </a:r>
            <a:r>
              <a:rPr lang="en-GB" dirty="0" smtClean="0"/>
              <a:t>me</a:t>
            </a:r>
            <a:r>
              <a:rPr lang="sl-SI" dirty="0" smtClean="0"/>
              <a:t>, </a:t>
            </a:r>
            <a:r>
              <a:rPr lang="sl-SI" dirty="0" err="1" smtClean="0"/>
              <a:t>and</a:t>
            </a:r>
            <a:r>
              <a:rPr lang="sl-SI" dirty="0" smtClean="0"/>
              <a:t> I </a:t>
            </a:r>
            <a:r>
              <a:rPr lang="sl-SI" dirty="0" err="1" smtClean="0"/>
              <a:t>was</a:t>
            </a:r>
            <a:r>
              <a:rPr lang="sl-SI" dirty="0" smtClean="0"/>
              <a:t> </a:t>
            </a:r>
            <a:r>
              <a:rPr lang="sl-SI" dirty="0" err="1" smtClean="0"/>
              <a:t>able</a:t>
            </a:r>
            <a:r>
              <a:rPr lang="sl-SI" dirty="0" smtClean="0"/>
              <a:t> to </a:t>
            </a:r>
            <a:r>
              <a:rPr lang="sl-SI" dirty="0" err="1" smtClean="0"/>
              <a:t>sneak</a:t>
            </a:r>
            <a:r>
              <a:rPr lang="sl-SI" dirty="0" smtClean="0"/>
              <a:t> </a:t>
            </a:r>
            <a:r>
              <a:rPr lang="sl-SI" dirty="0" err="1" smtClean="0"/>
              <a:t>into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office</a:t>
            </a:r>
            <a:r>
              <a:rPr lang="sl-SI" dirty="0"/>
              <a:t>.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 smtClean="0"/>
          </a:p>
          <a:p>
            <a:pPr marL="0" indent="0">
              <a:buNone/>
            </a:pPr>
            <a:r>
              <a:rPr lang="en-GB" dirty="0"/>
              <a:t>Had he recorded that </a:t>
            </a:r>
            <a:r>
              <a:rPr lang="en-GB" dirty="0" smtClean="0"/>
              <a:t>song</a:t>
            </a:r>
            <a:r>
              <a:rPr lang="sl-SI" dirty="0" smtClean="0"/>
              <a:t> </a:t>
            </a:r>
            <a:r>
              <a:rPr lang="sl-SI" dirty="0" err="1" smtClean="0"/>
              <a:t>before</a:t>
            </a:r>
            <a:r>
              <a:rPr lang="sl-SI" dirty="0" smtClean="0"/>
              <a:t> he </a:t>
            </a:r>
            <a:r>
              <a:rPr lang="sl-SI" dirty="0" err="1" smtClean="0"/>
              <a:t>died</a:t>
            </a:r>
            <a:r>
              <a:rPr lang="sl-SI" dirty="0"/>
              <a:t>?</a:t>
            </a: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sl-SI" dirty="0" err="1" smtClean="0"/>
              <a:t>had</a:t>
            </a:r>
            <a:r>
              <a:rPr lang="sl-SI" dirty="0" smtClean="0"/>
              <a:t> </a:t>
            </a:r>
            <a:r>
              <a:rPr lang="sl-SI" dirty="0" err="1" smtClean="0"/>
              <a:t>left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present</a:t>
            </a:r>
            <a:r>
              <a:rPr lang="sl-SI" dirty="0" smtClean="0"/>
              <a:t> at home, so </a:t>
            </a: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sl-SI" dirty="0" err="1" smtClean="0"/>
              <a:t>had</a:t>
            </a:r>
            <a:r>
              <a:rPr lang="sl-SI" dirty="0" smtClean="0"/>
              <a:t> </a:t>
            </a:r>
            <a:r>
              <a:rPr lang="sl-SI" dirty="0" err="1" smtClean="0"/>
              <a:t>nothing</a:t>
            </a:r>
            <a:r>
              <a:rPr lang="sl-SI" dirty="0" smtClean="0"/>
              <a:t> to </a:t>
            </a:r>
            <a:r>
              <a:rPr lang="sl-SI" dirty="0" err="1" smtClean="0"/>
              <a:t>give</a:t>
            </a:r>
            <a:r>
              <a:rPr lang="sl-SI" dirty="0" smtClean="0"/>
              <a:t> to </a:t>
            </a:r>
            <a:r>
              <a:rPr lang="sl-SI" dirty="0" err="1" smtClean="0"/>
              <a:t>her</a:t>
            </a:r>
            <a:r>
              <a:rPr lang="sl-SI" dirty="0" smtClean="0"/>
              <a:t>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251676" y="1709759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tables</a:t>
            </a:r>
            <a:r>
              <a:rPr lang="sl-SI" b="1" dirty="0" smtClean="0"/>
              <a:t> </a:t>
            </a:r>
            <a:r>
              <a:rPr lang="sl-SI" b="1" dirty="0" err="1" smtClean="0"/>
              <a:t>had</a:t>
            </a:r>
            <a:r>
              <a:rPr lang="sl-SI" b="1" dirty="0" smtClean="0"/>
              <a:t> </a:t>
            </a:r>
            <a:r>
              <a:rPr lang="sl-SI" b="1" dirty="0" err="1" smtClean="0"/>
              <a:t>been</a:t>
            </a:r>
            <a:r>
              <a:rPr lang="sl-SI" b="1" dirty="0" smtClean="0"/>
              <a:t> </a:t>
            </a:r>
            <a:r>
              <a:rPr lang="sl-SI" b="1" dirty="0" err="1" smtClean="0"/>
              <a:t>cleaned</a:t>
            </a:r>
            <a:r>
              <a:rPr lang="sl-SI" b="1" dirty="0" smtClean="0"/>
              <a:t> </a:t>
            </a:r>
            <a:r>
              <a:rPr lang="sl-SI" b="1" dirty="0" err="1" smtClean="0"/>
              <a:t>before</a:t>
            </a:r>
            <a:r>
              <a:rPr lang="sl-SI" b="1" dirty="0" smtClean="0"/>
              <a:t> </a:t>
            </a:r>
            <a:r>
              <a:rPr lang="sl-SI" b="1" dirty="0" err="1" smtClean="0"/>
              <a:t>we</a:t>
            </a:r>
            <a:r>
              <a:rPr lang="sl-SI" b="1" dirty="0" smtClean="0"/>
              <a:t> </a:t>
            </a:r>
            <a:r>
              <a:rPr lang="sl-SI" b="1" dirty="0" err="1" smtClean="0"/>
              <a:t>left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251676" y="2345271"/>
            <a:ext cx="7476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window</a:t>
            </a:r>
            <a:r>
              <a:rPr lang="sl-SI" b="1" dirty="0" smtClean="0"/>
              <a:t> </a:t>
            </a:r>
            <a:r>
              <a:rPr lang="sl-SI" b="1" dirty="0" err="1" smtClean="0"/>
              <a:t>hadn‘t</a:t>
            </a:r>
            <a:r>
              <a:rPr lang="sl-SI" b="1" dirty="0" smtClean="0"/>
              <a:t> </a:t>
            </a:r>
            <a:r>
              <a:rPr lang="sl-SI" b="1" dirty="0" err="1" smtClean="0"/>
              <a:t>been</a:t>
            </a:r>
            <a:r>
              <a:rPr lang="sl-SI" b="1" dirty="0" smtClean="0"/>
              <a:t> </a:t>
            </a:r>
            <a:r>
              <a:rPr lang="sl-SI" b="1" dirty="0" err="1" smtClean="0"/>
              <a:t>closed</a:t>
            </a:r>
            <a:r>
              <a:rPr lang="sl-SI" b="1" dirty="0" smtClean="0"/>
              <a:t>, </a:t>
            </a:r>
            <a:r>
              <a:rPr lang="sl-SI" b="1" dirty="0" err="1" smtClean="0"/>
              <a:t>that‘s</a:t>
            </a:r>
            <a:r>
              <a:rPr lang="sl-SI" b="1" dirty="0" smtClean="0"/>
              <a:t> </a:t>
            </a:r>
            <a:r>
              <a:rPr lang="sl-SI" b="1" dirty="0" err="1" smtClean="0"/>
              <a:t>why</a:t>
            </a:r>
            <a:r>
              <a:rPr lang="sl-SI" b="1" dirty="0" smtClean="0"/>
              <a:t> it </a:t>
            </a:r>
            <a:r>
              <a:rPr lang="sl-SI" b="1" dirty="0" err="1" smtClean="0"/>
              <a:t>was</a:t>
            </a:r>
            <a:r>
              <a:rPr lang="sl-SI" b="1" dirty="0" smtClean="0"/>
              <a:t> so </a:t>
            </a:r>
            <a:r>
              <a:rPr lang="sl-SI" b="1" dirty="0" err="1" smtClean="0"/>
              <a:t>cold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251676" y="3021197"/>
            <a:ext cx="78819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A </a:t>
            </a:r>
            <a:r>
              <a:rPr lang="sl-SI" b="1" dirty="0" err="1" smtClean="0"/>
              <a:t>fight</a:t>
            </a:r>
            <a:r>
              <a:rPr lang="sl-SI" b="1" dirty="0" smtClean="0"/>
              <a:t> </a:t>
            </a:r>
            <a:r>
              <a:rPr lang="sl-SI" b="1" dirty="0" err="1" smtClean="0"/>
              <a:t>had</a:t>
            </a:r>
            <a:r>
              <a:rPr lang="sl-SI" b="1" dirty="0" smtClean="0"/>
              <a:t> </a:t>
            </a:r>
            <a:r>
              <a:rPr lang="sl-SI" b="1" dirty="0" err="1" smtClean="0"/>
              <a:t>been</a:t>
            </a:r>
            <a:r>
              <a:rPr lang="sl-SI" b="1" dirty="0" smtClean="0"/>
              <a:t> </a:t>
            </a:r>
            <a:r>
              <a:rPr lang="sl-SI" b="1" dirty="0" err="1" smtClean="0"/>
              <a:t>started</a:t>
            </a:r>
            <a:r>
              <a:rPr lang="sl-SI" b="1" dirty="0" smtClean="0"/>
              <a:t> </a:t>
            </a:r>
            <a:r>
              <a:rPr lang="sl-SI" b="1" dirty="0" err="1" smtClean="0"/>
              <a:t>before</a:t>
            </a:r>
            <a:r>
              <a:rPr lang="sl-SI" b="1" dirty="0" smtClean="0"/>
              <a:t> </a:t>
            </a:r>
            <a:r>
              <a:rPr lang="sl-SI" b="1" dirty="0" err="1" smtClean="0"/>
              <a:t>we</a:t>
            </a:r>
            <a:r>
              <a:rPr lang="sl-SI" b="1" dirty="0" smtClean="0"/>
              <a:t> </a:t>
            </a:r>
            <a:r>
              <a:rPr lang="sl-SI" b="1" dirty="0" err="1" smtClean="0"/>
              <a:t>arrived</a:t>
            </a:r>
            <a:r>
              <a:rPr lang="sl-SI" b="1" dirty="0" smtClean="0"/>
              <a:t> at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party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251676" y="3692667"/>
            <a:ext cx="7476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paper</a:t>
            </a:r>
            <a:r>
              <a:rPr lang="sl-SI" b="1" dirty="0" smtClean="0"/>
              <a:t> </a:t>
            </a:r>
            <a:r>
              <a:rPr lang="sl-SI" b="1" dirty="0" err="1" smtClean="0"/>
              <a:t>hadn‘t</a:t>
            </a:r>
            <a:r>
              <a:rPr lang="sl-SI" b="1" dirty="0" smtClean="0"/>
              <a:t> </a:t>
            </a:r>
            <a:r>
              <a:rPr lang="sl-SI" b="1" dirty="0" err="1" smtClean="0"/>
              <a:t>been</a:t>
            </a:r>
            <a:r>
              <a:rPr lang="sl-SI" b="1" dirty="0" smtClean="0"/>
              <a:t> </a:t>
            </a:r>
            <a:r>
              <a:rPr lang="sl-SI" b="1" dirty="0" err="1" smtClean="0"/>
              <a:t>bought</a:t>
            </a:r>
            <a:r>
              <a:rPr lang="sl-SI" b="1" dirty="0" smtClean="0"/>
              <a:t>, so </a:t>
            </a:r>
            <a:r>
              <a:rPr lang="sl-SI" b="1" dirty="0" err="1" smtClean="0"/>
              <a:t>we</a:t>
            </a:r>
            <a:r>
              <a:rPr lang="sl-SI" b="1" dirty="0" smtClean="0"/>
              <a:t> </a:t>
            </a:r>
            <a:r>
              <a:rPr lang="sl-SI" b="1" dirty="0" err="1" smtClean="0"/>
              <a:t>couldn‘t</a:t>
            </a:r>
            <a:r>
              <a:rPr lang="sl-SI" b="1" dirty="0" smtClean="0"/>
              <a:t> </a:t>
            </a:r>
            <a:r>
              <a:rPr lang="sl-SI" b="1" dirty="0" err="1" smtClean="0"/>
              <a:t>print</a:t>
            </a:r>
            <a:r>
              <a:rPr lang="sl-SI" b="1" dirty="0" smtClean="0"/>
              <a:t>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tests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251676" y="4352543"/>
            <a:ext cx="7185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I </a:t>
            </a:r>
            <a:r>
              <a:rPr lang="sl-SI" b="1" dirty="0" err="1" smtClean="0"/>
              <a:t>hadn‘t</a:t>
            </a:r>
            <a:r>
              <a:rPr lang="sl-SI" b="1" dirty="0" smtClean="0"/>
              <a:t> </a:t>
            </a:r>
            <a:r>
              <a:rPr lang="sl-SI" b="1" dirty="0" err="1" smtClean="0"/>
              <a:t>been</a:t>
            </a:r>
            <a:r>
              <a:rPr lang="sl-SI" b="1" dirty="0" smtClean="0"/>
              <a:t> </a:t>
            </a:r>
            <a:r>
              <a:rPr lang="sl-SI" b="1" dirty="0" err="1" smtClean="0"/>
              <a:t>noticed</a:t>
            </a:r>
            <a:r>
              <a:rPr lang="sl-SI" b="1" dirty="0" smtClean="0"/>
              <a:t>, </a:t>
            </a:r>
            <a:r>
              <a:rPr lang="sl-SI" b="1" dirty="0" err="1" smtClean="0"/>
              <a:t>and</a:t>
            </a:r>
            <a:r>
              <a:rPr lang="sl-SI" b="1" dirty="0" smtClean="0"/>
              <a:t> </a:t>
            </a:r>
            <a:r>
              <a:rPr lang="sl-SI" b="1" dirty="0" smtClean="0"/>
              <a:t>I </a:t>
            </a:r>
            <a:r>
              <a:rPr lang="sl-SI" b="1" dirty="0" err="1" smtClean="0"/>
              <a:t>wa</a:t>
            </a:r>
            <a:r>
              <a:rPr lang="sl-SI" b="1" dirty="0" smtClean="0"/>
              <a:t> </a:t>
            </a:r>
            <a:r>
              <a:rPr lang="sl-SI" b="1" dirty="0" err="1" smtClean="0"/>
              <a:t>able</a:t>
            </a:r>
            <a:r>
              <a:rPr lang="sl-SI" b="1" dirty="0" smtClean="0"/>
              <a:t> to </a:t>
            </a:r>
            <a:r>
              <a:rPr lang="sl-SI" b="1" dirty="0" err="1" smtClean="0"/>
              <a:t>sneak</a:t>
            </a:r>
            <a:r>
              <a:rPr lang="sl-SI" b="1" dirty="0" smtClean="0"/>
              <a:t> </a:t>
            </a:r>
            <a:r>
              <a:rPr lang="sl-SI" b="1" dirty="0" err="1" smtClean="0"/>
              <a:t>into</a:t>
            </a:r>
            <a:r>
              <a:rPr lang="sl-SI" b="1" dirty="0" smtClean="0"/>
              <a:t>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office</a:t>
            </a:r>
            <a:r>
              <a:rPr lang="sl-SI" b="1" dirty="0" smtClean="0"/>
              <a:t>. 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51676" y="5040063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Had</a:t>
            </a:r>
            <a:r>
              <a:rPr lang="sl-SI" b="1" dirty="0" smtClean="0"/>
              <a:t> </a:t>
            </a:r>
            <a:r>
              <a:rPr lang="sl-SI" b="1" dirty="0" err="1" smtClean="0"/>
              <a:t>that</a:t>
            </a:r>
            <a:r>
              <a:rPr lang="sl-SI" b="1" dirty="0" smtClean="0"/>
              <a:t> song </a:t>
            </a:r>
            <a:r>
              <a:rPr lang="sl-SI" b="1" dirty="0" err="1" smtClean="0"/>
              <a:t>been</a:t>
            </a:r>
            <a:r>
              <a:rPr lang="sl-SI" b="1" dirty="0" smtClean="0"/>
              <a:t> </a:t>
            </a:r>
            <a:r>
              <a:rPr lang="sl-SI" b="1" dirty="0" err="1" smtClean="0"/>
              <a:t>recorded</a:t>
            </a:r>
            <a:r>
              <a:rPr lang="sl-SI" b="1" dirty="0" smtClean="0"/>
              <a:t> </a:t>
            </a:r>
            <a:r>
              <a:rPr lang="sl-SI" b="1" dirty="0" err="1" smtClean="0"/>
              <a:t>before</a:t>
            </a:r>
            <a:r>
              <a:rPr lang="sl-SI" b="1" dirty="0" smtClean="0"/>
              <a:t> he </a:t>
            </a:r>
            <a:r>
              <a:rPr lang="sl-SI" b="1" dirty="0" err="1" smtClean="0"/>
              <a:t>died</a:t>
            </a:r>
            <a:r>
              <a:rPr lang="sl-SI" b="1" dirty="0" smtClean="0"/>
              <a:t>?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251676" y="5745358"/>
            <a:ext cx="7185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present</a:t>
            </a:r>
            <a:r>
              <a:rPr lang="sl-SI" b="1" dirty="0" smtClean="0"/>
              <a:t> </a:t>
            </a:r>
            <a:r>
              <a:rPr lang="sl-SI" b="1" dirty="0" err="1" smtClean="0"/>
              <a:t>was</a:t>
            </a:r>
            <a:r>
              <a:rPr lang="sl-SI" b="1" dirty="0" smtClean="0"/>
              <a:t> </a:t>
            </a:r>
            <a:r>
              <a:rPr lang="sl-SI" b="1" dirty="0" err="1" smtClean="0"/>
              <a:t>left</a:t>
            </a:r>
            <a:r>
              <a:rPr lang="sl-SI" b="1" dirty="0" smtClean="0"/>
              <a:t> at home, so </a:t>
            </a:r>
            <a:r>
              <a:rPr lang="sl-SI" b="1" dirty="0" err="1" smtClean="0"/>
              <a:t>we</a:t>
            </a:r>
            <a:r>
              <a:rPr lang="sl-SI" b="1" dirty="0" smtClean="0"/>
              <a:t> </a:t>
            </a:r>
            <a:r>
              <a:rPr lang="sl-SI" b="1" dirty="0" err="1" smtClean="0"/>
              <a:t>had</a:t>
            </a:r>
            <a:r>
              <a:rPr lang="sl-SI" b="1" dirty="0" smtClean="0"/>
              <a:t> </a:t>
            </a:r>
            <a:r>
              <a:rPr lang="sl-SI" b="1" dirty="0" err="1" smtClean="0"/>
              <a:t>nothing</a:t>
            </a:r>
            <a:r>
              <a:rPr lang="sl-SI" b="1" dirty="0" smtClean="0"/>
              <a:t> to </a:t>
            </a:r>
            <a:r>
              <a:rPr lang="sl-SI" b="1" dirty="0" err="1" smtClean="0"/>
              <a:t>giv</a:t>
            </a:r>
            <a:r>
              <a:rPr lang="sl-SI" b="1" dirty="0" err="1" smtClean="0"/>
              <a:t>e</a:t>
            </a:r>
            <a:r>
              <a:rPr lang="sl-SI" b="1" dirty="0" smtClean="0"/>
              <a:t> to </a:t>
            </a:r>
            <a:r>
              <a:rPr lang="sl-SI" b="1" dirty="0" err="1" smtClean="0"/>
              <a:t>her</a:t>
            </a:r>
            <a:r>
              <a:rPr lang="sl-SI" b="1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651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A0284B-9000-4019-95C9-990C8C43C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TENSES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AE32B98-7494-4BFF-9922-CEBDAD58EF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FUTURE SIMPLE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WILL + BE + verb in past participle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They will empty the bins tomorrow. </a:t>
            </a:r>
            <a:r>
              <a:rPr lang="en-US" dirty="0">
                <a:sym typeface="Wingdings" panose="05000000000000000000" pitchFamily="2" charset="2"/>
              </a:rPr>
              <a:t> The bins WILL BE EMPTIED tomorrow.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/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The government will build a new road after the elections. .  A new road WILL BE BUILT after the elections (by the government).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99203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A0284B-9000-4019-95C9-990C8C43C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TENSES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AE32B98-7494-4BFF-9922-CEBDAD58EF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FUTURE CONTINUOUS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WILL + BE + </a:t>
            </a:r>
            <a:r>
              <a:rPr lang="sl-SI" dirty="0" smtClean="0"/>
              <a:t>BEING + </a:t>
            </a:r>
            <a:r>
              <a:rPr lang="en-US" dirty="0" smtClean="0"/>
              <a:t>verb </a:t>
            </a:r>
            <a:r>
              <a:rPr lang="en-US" dirty="0"/>
              <a:t>in past participle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They will be emptying the bins tomorrow. </a:t>
            </a:r>
            <a:r>
              <a:rPr lang="en-US" dirty="0">
                <a:sym typeface="Wingdings" panose="05000000000000000000" pitchFamily="2" charset="2"/>
              </a:rPr>
              <a:t> The bins WILL BE BEING EMPTIED tomorrow.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/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The government will be building a new road after the elections. .  A new road WILL BE BEING BUILT after the elections (by the government).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17008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TENSES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Millions of people will visit the museum.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Our boss will sign the contract.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Will the company employ a new worker?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Will the plumber repair the </a:t>
            </a:r>
            <a:r>
              <a:rPr lang="en-GB" dirty="0" smtClean="0"/>
              <a:t>shower</a:t>
            </a:r>
            <a:r>
              <a:rPr lang="sl-SI" dirty="0" smtClean="0"/>
              <a:t> </a:t>
            </a:r>
            <a:r>
              <a:rPr lang="sl-SI" dirty="0" err="1" smtClean="0"/>
              <a:t>today</a:t>
            </a:r>
            <a:r>
              <a:rPr lang="en-GB" dirty="0" smtClean="0"/>
              <a:t>?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Somebody will take your </a:t>
            </a:r>
            <a:r>
              <a:rPr lang="en-GB" dirty="0" smtClean="0"/>
              <a:t>order</a:t>
            </a:r>
            <a:r>
              <a:rPr lang="sl-SI" dirty="0" smtClean="0"/>
              <a:t> </a:t>
            </a:r>
            <a:r>
              <a:rPr lang="sl-SI" dirty="0" err="1" smtClean="0"/>
              <a:t>soon</a:t>
            </a:r>
            <a:r>
              <a:rPr lang="en-GB" dirty="0" smtClean="0"/>
              <a:t>.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 smtClean="0"/>
          </a:p>
          <a:p>
            <a:pPr marL="0" indent="0">
              <a:buNone/>
            </a:pPr>
            <a:r>
              <a:rPr lang="sl-SI" dirty="0" err="1" smtClean="0"/>
              <a:t>They</a:t>
            </a:r>
            <a:r>
              <a:rPr lang="sl-SI" dirty="0" smtClean="0"/>
              <a:t> </a:t>
            </a:r>
            <a:r>
              <a:rPr lang="sl-SI" dirty="0" err="1" smtClean="0"/>
              <a:t>will</a:t>
            </a:r>
            <a:r>
              <a:rPr lang="sl-SI" dirty="0" smtClean="0"/>
              <a:t> be </a:t>
            </a:r>
            <a:r>
              <a:rPr lang="sl-SI" dirty="0" err="1" smtClean="0"/>
              <a:t>fixing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toilet</a:t>
            </a:r>
            <a:r>
              <a:rPr lang="sl-SI" dirty="0" smtClean="0"/>
              <a:t> </a:t>
            </a:r>
            <a:r>
              <a:rPr lang="sl-SI" dirty="0" err="1" smtClean="0"/>
              <a:t>when</a:t>
            </a:r>
            <a:r>
              <a:rPr lang="sl-SI" dirty="0" smtClean="0"/>
              <a:t> </a:t>
            </a:r>
            <a:r>
              <a:rPr lang="sl-SI" dirty="0" err="1" smtClean="0"/>
              <a:t>you</a:t>
            </a:r>
            <a:r>
              <a:rPr lang="sl-SI" dirty="0" smtClean="0"/>
              <a:t> </a:t>
            </a:r>
            <a:r>
              <a:rPr lang="sl-SI" dirty="0" err="1" smtClean="0"/>
              <a:t>get</a:t>
            </a:r>
            <a:r>
              <a:rPr lang="sl-SI" dirty="0" smtClean="0"/>
              <a:t> home.</a:t>
            </a:r>
          </a:p>
          <a:p>
            <a:pPr marL="0" indent="0">
              <a:buNone/>
            </a:pP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err="1" smtClean="0"/>
              <a:t>They</a:t>
            </a:r>
            <a:r>
              <a:rPr lang="sl-SI" dirty="0" smtClean="0"/>
              <a:t> </a:t>
            </a:r>
            <a:r>
              <a:rPr lang="sl-SI" dirty="0" err="1" smtClean="0"/>
              <a:t>will</a:t>
            </a:r>
            <a:r>
              <a:rPr lang="sl-SI" dirty="0" smtClean="0"/>
              <a:t> be </a:t>
            </a:r>
            <a:r>
              <a:rPr lang="sl-SI" dirty="0" err="1" smtClean="0"/>
              <a:t>cleaning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house</a:t>
            </a:r>
            <a:r>
              <a:rPr lang="sl-SI" dirty="0" smtClean="0"/>
              <a:t> </a:t>
            </a:r>
            <a:r>
              <a:rPr lang="sl-SI" dirty="0" err="1" smtClean="0"/>
              <a:t>this</a:t>
            </a:r>
            <a:r>
              <a:rPr lang="sl-SI" dirty="0" smtClean="0"/>
              <a:t> time </a:t>
            </a:r>
            <a:r>
              <a:rPr lang="sl-SI" dirty="0" err="1" smtClean="0"/>
              <a:t>tomorrow</a:t>
            </a:r>
            <a:r>
              <a:rPr lang="sl-SI" dirty="0" smtClean="0"/>
              <a:t>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251676" y="1709759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museum</a:t>
            </a:r>
            <a:r>
              <a:rPr lang="sl-SI" b="1" dirty="0" smtClean="0"/>
              <a:t> </a:t>
            </a:r>
            <a:r>
              <a:rPr lang="sl-SI" b="1" dirty="0" err="1" smtClean="0"/>
              <a:t>will</a:t>
            </a:r>
            <a:r>
              <a:rPr lang="sl-SI" b="1" dirty="0" smtClean="0"/>
              <a:t> be </a:t>
            </a:r>
            <a:r>
              <a:rPr lang="sl-SI" b="1" dirty="0" err="1" smtClean="0"/>
              <a:t>visited</a:t>
            </a:r>
            <a:r>
              <a:rPr lang="sl-SI" b="1" dirty="0" smtClean="0"/>
              <a:t> </a:t>
            </a:r>
            <a:r>
              <a:rPr lang="sl-SI" b="1" dirty="0" err="1" smtClean="0"/>
              <a:t>by</a:t>
            </a:r>
            <a:r>
              <a:rPr lang="sl-SI" b="1" dirty="0" smtClean="0"/>
              <a:t> </a:t>
            </a:r>
            <a:r>
              <a:rPr lang="sl-SI" b="1" dirty="0" err="1" smtClean="0"/>
              <a:t>millions</a:t>
            </a:r>
            <a:r>
              <a:rPr lang="sl-SI" b="1" dirty="0" smtClean="0"/>
              <a:t> </a:t>
            </a:r>
            <a:r>
              <a:rPr lang="sl-SI" b="1" dirty="0" err="1" smtClean="0"/>
              <a:t>of</a:t>
            </a:r>
            <a:r>
              <a:rPr lang="sl-SI" b="1" dirty="0" smtClean="0"/>
              <a:t> </a:t>
            </a:r>
            <a:r>
              <a:rPr lang="sl-SI" b="1" dirty="0" err="1" smtClean="0"/>
              <a:t>people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251676" y="2345271"/>
            <a:ext cx="7476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contract</a:t>
            </a:r>
            <a:r>
              <a:rPr lang="sl-SI" b="1" dirty="0" smtClean="0"/>
              <a:t> </a:t>
            </a:r>
            <a:r>
              <a:rPr lang="sl-SI" b="1" dirty="0" err="1" smtClean="0"/>
              <a:t>will</a:t>
            </a:r>
            <a:r>
              <a:rPr lang="sl-SI" b="1" dirty="0" smtClean="0"/>
              <a:t> be </a:t>
            </a:r>
            <a:r>
              <a:rPr lang="sl-SI" b="1" dirty="0" err="1" smtClean="0"/>
              <a:t>signed</a:t>
            </a:r>
            <a:r>
              <a:rPr lang="sl-SI" b="1" dirty="0" smtClean="0"/>
              <a:t> </a:t>
            </a:r>
            <a:r>
              <a:rPr lang="sl-SI" b="1" dirty="0" err="1" smtClean="0"/>
              <a:t>by</a:t>
            </a:r>
            <a:r>
              <a:rPr lang="sl-SI" b="1" dirty="0" smtClean="0"/>
              <a:t> </a:t>
            </a:r>
            <a:r>
              <a:rPr lang="sl-SI" b="1" dirty="0" err="1" smtClean="0"/>
              <a:t>our</a:t>
            </a:r>
            <a:r>
              <a:rPr lang="sl-SI" b="1" dirty="0" smtClean="0"/>
              <a:t> </a:t>
            </a:r>
            <a:r>
              <a:rPr lang="sl-SI" b="1" dirty="0" err="1" smtClean="0"/>
              <a:t>boss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251676" y="3021197"/>
            <a:ext cx="78819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Will a </a:t>
            </a:r>
            <a:r>
              <a:rPr lang="sl-SI" b="1" dirty="0" err="1" smtClean="0"/>
              <a:t>new</a:t>
            </a:r>
            <a:r>
              <a:rPr lang="sl-SI" b="1" dirty="0" smtClean="0"/>
              <a:t> </a:t>
            </a:r>
            <a:r>
              <a:rPr lang="sl-SI" b="1" dirty="0" err="1" smtClean="0"/>
              <a:t>worker</a:t>
            </a:r>
            <a:r>
              <a:rPr lang="sl-SI" b="1" dirty="0" smtClean="0"/>
              <a:t> be </a:t>
            </a:r>
            <a:r>
              <a:rPr lang="sl-SI" b="1" dirty="0" err="1" smtClean="0"/>
              <a:t>employed</a:t>
            </a:r>
            <a:r>
              <a:rPr lang="sl-SI" b="1" dirty="0"/>
              <a:t>?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251676" y="3692667"/>
            <a:ext cx="7476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Will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shower</a:t>
            </a:r>
            <a:r>
              <a:rPr lang="sl-SI" b="1" dirty="0" smtClean="0"/>
              <a:t> be </a:t>
            </a:r>
            <a:r>
              <a:rPr lang="sl-SI" b="1" dirty="0" err="1" smtClean="0"/>
              <a:t>repaired</a:t>
            </a:r>
            <a:r>
              <a:rPr lang="sl-SI" b="1" dirty="0" smtClean="0"/>
              <a:t> </a:t>
            </a:r>
            <a:r>
              <a:rPr lang="sl-SI" b="1" dirty="0" err="1" smtClean="0"/>
              <a:t>today</a:t>
            </a:r>
            <a:r>
              <a:rPr lang="sl-SI" b="1" dirty="0" smtClean="0"/>
              <a:t>?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251676" y="4352543"/>
            <a:ext cx="7185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Your</a:t>
            </a:r>
            <a:r>
              <a:rPr lang="sl-SI" b="1" dirty="0" smtClean="0"/>
              <a:t> </a:t>
            </a:r>
            <a:r>
              <a:rPr lang="sl-SI" b="1" dirty="0" err="1" smtClean="0"/>
              <a:t>order</a:t>
            </a:r>
            <a:r>
              <a:rPr lang="sl-SI" b="1" dirty="0" smtClean="0"/>
              <a:t> </a:t>
            </a:r>
            <a:r>
              <a:rPr lang="sl-SI" b="1" dirty="0" err="1" smtClean="0"/>
              <a:t>will</a:t>
            </a:r>
            <a:r>
              <a:rPr lang="sl-SI" b="1" dirty="0" smtClean="0"/>
              <a:t> be </a:t>
            </a:r>
            <a:r>
              <a:rPr lang="sl-SI" b="1" dirty="0" err="1" smtClean="0"/>
              <a:t>taken</a:t>
            </a:r>
            <a:r>
              <a:rPr lang="sl-SI" b="1" dirty="0" smtClean="0"/>
              <a:t> </a:t>
            </a:r>
            <a:r>
              <a:rPr lang="sl-SI" b="1" dirty="0" err="1" smtClean="0"/>
              <a:t>soon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51676" y="5040063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toilet</a:t>
            </a:r>
            <a:r>
              <a:rPr lang="sl-SI" b="1" dirty="0" smtClean="0"/>
              <a:t> </a:t>
            </a:r>
            <a:r>
              <a:rPr lang="sl-SI" b="1" dirty="0" err="1" smtClean="0"/>
              <a:t>will</a:t>
            </a:r>
            <a:r>
              <a:rPr lang="sl-SI" b="1" dirty="0" smtClean="0"/>
              <a:t> be </a:t>
            </a:r>
            <a:r>
              <a:rPr lang="sl-SI" b="1" dirty="0" err="1" smtClean="0"/>
              <a:t>being</a:t>
            </a:r>
            <a:r>
              <a:rPr lang="sl-SI" b="1" dirty="0" smtClean="0"/>
              <a:t> </a:t>
            </a:r>
            <a:r>
              <a:rPr lang="sl-SI" b="1" dirty="0" err="1" smtClean="0"/>
              <a:t>fixed</a:t>
            </a:r>
            <a:r>
              <a:rPr lang="sl-SI" b="1" dirty="0" smtClean="0"/>
              <a:t> </a:t>
            </a:r>
            <a:r>
              <a:rPr lang="sl-SI" b="1" dirty="0" err="1" smtClean="0"/>
              <a:t>when</a:t>
            </a:r>
            <a:r>
              <a:rPr lang="sl-SI" b="1" dirty="0" smtClean="0"/>
              <a:t> </a:t>
            </a:r>
            <a:r>
              <a:rPr lang="sl-SI" b="1" dirty="0" err="1" smtClean="0"/>
              <a:t>you</a:t>
            </a:r>
            <a:r>
              <a:rPr lang="sl-SI" b="1" dirty="0" smtClean="0"/>
              <a:t> </a:t>
            </a:r>
            <a:r>
              <a:rPr lang="sl-SI" b="1" dirty="0" err="1" smtClean="0"/>
              <a:t>get</a:t>
            </a:r>
            <a:r>
              <a:rPr lang="sl-SI" b="1" dirty="0" smtClean="0"/>
              <a:t> home.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251676" y="5745358"/>
            <a:ext cx="7185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house</a:t>
            </a:r>
            <a:r>
              <a:rPr lang="sl-SI" b="1" dirty="0" smtClean="0"/>
              <a:t> </a:t>
            </a:r>
            <a:r>
              <a:rPr lang="sl-SI" b="1" dirty="0" err="1" smtClean="0"/>
              <a:t>will</a:t>
            </a:r>
            <a:r>
              <a:rPr lang="sl-SI" b="1" dirty="0" smtClean="0"/>
              <a:t> be </a:t>
            </a:r>
            <a:r>
              <a:rPr lang="sl-SI" b="1" dirty="0" err="1" smtClean="0"/>
              <a:t>being</a:t>
            </a:r>
            <a:r>
              <a:rPr lang="sl-SI" b="1" dirty="0" smtClean="0"/>
              <a:t> </a:t>
            </a:r>
            <a:r>
              <a:rPr lang="sl-SI" b="1" dirty="0" err="1" smtClean="0"/>
              <a:t>cleaned</a:t>
            </a:r>
            <a:r>
              <a:rPr lang="sl-SI" b="1" dirty="0" smtClean="0"/>
              <a:t> </a:t>
            </a:r>
            <a:r>
              <a:rPr lang="sl-SI" b="1" dirty="0" err="1" smtClean="0"/>
              <a:t>this</a:t>
            </a:r>
            <a:r>
              <a:rPr lang="sl-SI" b="1" dirty="0" smtClean="0"/>
              <a:t> time </a:t>
            </a:r>
            <a:r>
              <a:rPr lang="sl-SI" b="1" dirty="0" err="1" smtClean="0"/>
              <a:t>tomorrow</a:t>
            </a:r>
            <a:r>
              <a:rPr lang="sl-SI" b="1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1955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A0284B-9000-4019-95C9-990C8C43C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CONDITIONALS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AE32B98-7494-4BFF-9922-CEBDAD58EF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TYPE 1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WILL + BE + verb in past participle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They will empty the bins tomorrow if you ask them. </a:t>
            </a:r>
            <a:r>
              <a:rPr lang="en-US" dirty="0">
                <a:sym typeface="Wingdings" panose="05000000000000000000" pitchFamily="2" charset="2"/>
              </a:rPr>
              <a:t> The bins WILL BE EMPTIED tomorrow if you ask them.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/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The new government will build a new road if they are elected.  A new road WILL BE BUILT (by the new government) if they are elected.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46567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A0284B-9000-4019-95C9-990C8C43C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CONDITIONALS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AE32B98-7494-4BFF-9922-CEBDAD58EF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TYPE 2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WOULD + BE + verb in past participle, past simple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They would empty the bins tomorrow if you asked them. </a:t>
            </a:r>
            <a:r>
              <a:rPr lang="en-US" dirty="0">
                <a:sym typeface="Wingdings" panose="05000000000000000000" pitchFamily="2" charset="2"/>
              </a:rPr>
              <a:t> The bins WOULD BE EMPTIED tomorrow if you asked them.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/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The new government would build a new road if they were elected.  A new road WOULD BE BUILT (by the new government) if they were elected.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7555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VSEBINA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4092497"/>
          </a:xfrm>
        </p:spPr>
        <p:txBody>
          <a:bodyPr>
            <a:normAutofit fontScale="92500"/>
          </a:bodyPr>
          <a:lstStyle/>
          <a:p>
            <a:r>
              <a:rPr lang="sl-SI" dirty="0"/>
              <a:t>  V 6-urnem tečaju angleške slovnice se bomo seznanili z modalnimi glagoli, </a:t>
            </a:r>
            <a:r>
              <a:rPr lang="sl-SI" dirty="0" err="1"/>
              <a:t>if</a:t>
            </a:r>
            <a:r>
              <a:rPr lang="sl-SI" dirty="0"/>
              <a:t> </a:t>
            </a:r>
            <a:r>
              <a:rPr lang="sl-SI" dirty="0" err="1"/>
              <a:t>clauses</a:t>
            </a:r>
            <a:r>
              <a:rPr lang="sl-SI" dirty="0"/>
              <a:t> ali pogojniki in pasivom</a:t>
            </a:r>
          </a:p>
          <a:p>
            <a:r>
              <a:rPr lang="sl-SI" dirty="0"/>
              <a:t>V prvem sklopu bomo obravnavali vse tipe modalnih glagolov (</a:t>
            </a:r>
            <a:r>
              <a:rPr lang="sl-SI" dirty="0" err="1"/>
              <a:t>probability</a:t>
            </a:r>
            <a:r>
              <a:rPr lang="sl-SI" dirty="0"/>
              <a:t>/</a:t>
            </a:r>
            <a:r>
              <a:rPr lang="sl-SI" dirty="0" err="1"/>
              <a:t>possibility</a:t>
            </a:r>
            <a:r>
              <a:rPr lang="sl-SI" dirty="0"/>
              <a:t>, </a:t>
            </a:r>
            <a:r>
              <a:rPr lang="sl-SI" dirty="0" err="1"/>
              <a:t>ability</a:t>
            </a:r>
            <a:r>
              <a:rPr lang="sl-SI" dirty="0"/>
              <a:t> </a:t>
            </a:r>
            <a:r>
              <a:rPr lang="sl-SI" dirty="0" err="1"/>
              <a:t>and</a:t>
            </a:r>
            <a:r>
              <a:rPr lang="sl-SI" dirty="0"/>
              <a:t> </a:t>
            </a:r>
            <a:r>
              <a:rPr lang="sl-SI" dirty="0" err="1"/>
              <a:t>obligation</a:t>
            </a:r>
            <a:r>
              <a:rPr lang="sl-SI" dirty="0"/>
              <a:t>/</a:t>
            </a:r>
            <a:r>
              <a:rPr lang="sl-SI" dirty="0" err="1"/>
              <a:t>permission</a:t>
            </a:r>
            <a:r>
              <a:rPr lang="sl-SI" dirty="0"/>
              <a:t>), kako se tvorijo in kdaj ter kako jih uporabljamo</a:t>
            </a:r>
          </a:p>
          <a:p>
            <a:r>
              <a:rPr lang="sl-SI" dirty="0"/>
              <a:t>V drugem sklopu bomo obravnavali vse tipe pogojnikov (</a:t>
            </a:r>
            <a:r>
              <a:rPr lang="sl-SI" dirty="0" err="1"/>
              <a:t>type</a:t>
            </a:r>
            <a:r>
              <a:rPr lang="sl-SI" dirty="0"/>
              <a:t> 0, 1, 2, 3 </a:t>
            </a:r>
            <a:r>
              <a:rPr lang="sl-SI" dirty="0" err="1"/>
              <a:t>and</a:t>
            </a:r>
            <a:r>
              <a:rPr lang="sl-SI" dirty="0"/>
              <a:t> </a:t>
            </a:r>
            <a:r>
              <a:rPr lang="sl-SI" dirty="0" err="1"/>
              <a:t>mixed</a:t>
            </a:r>
            <a:r>
              <a:rPr lang="sl-SI" dirty="0"/>
              <a:t>), kako se tvorijo, kdaj in kako jih uporabljamo ter na kaj moramo kot govorci slovenskega jezika še posebej pozorni</a:t>
            </a:r>
          </a:p>
          <a:p>
            <a:r>
              <a:rPr lang="sl-SI" b="1" dirty="0"/>
              <a:t>V tretjem sklopu bomo obravnavali pasiv in pogledali, kako se razlikuje od aktiva, kako ga tvorimo z vsemi časi in modalnimi glagoli ter kako deluje v praksi</a:t>
            </a:r>
          </a:p>
          <a:p>
            <a:r>
              <a:rPr lang="sl-SI" dirty="0"/>
              <a:t>Znotraj vsakega sklopa bomo naredili tudi vaje za utrjevanje snovi, na koncu pa ponovili glavne točke celotne snovi</a:t>
            </a:r>
          </a:p>
          <a:p>
            <a:endParaRPr lang="sl-SI" b="1" dirty="0"/>
          </a:p>
        </p:txBody>
      </p:sp>
    </p:spTree>
    <p:extLst>
      <p:ext uri="{BB962C8B-B14F-4D97-AF65-F5344CB8AC3E}">
        <p14:creationId xmlns:p14="http://schemas.microsoft.com/office/powerpoint/2010/main" val="15851850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A0284B-9000-4019-95C9-990C8C43C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CONDITIONALS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AE32B98-7494-4BFF-9922-CEBDAD58EF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TYPE 3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WOULD + HAVE + BEEN + verb in past participle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They would have emptied the bins yesterday if you had asked them. </a:t>
            </a:r>
            <a:r>
              <a:rPr lang="en-US" dirty="0">
                <a:sym typeface="Wingdings" panose="05000000000000000000" pitchFamily="2" charset="2"/>
              </a:rPr>
              <a:t> The bins WOULD HAVE BEEN EMPTIED yesterday if you had asked them.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/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The new government would have built a new road if they had been elected.  A new road WOULD HAVE BEEN BUILT (by the new government) if they had been elected.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89649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TENSES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l-SI" dirty="0" err="1" smtClean="0"/>
              <a:t>Employees</a:t>
            </a:r>
            <a:r>
              <a:rPr lang="sl-SI" dirty="0" smtClean="0"/>
              <a:t> </a:t>
            </a:r>
            <a:r>
              <a:rPr lang="sl-SI" dirty="0" err="1" smtClean="0"/>
              <a:t>will</a:t>
            </a:r>
            <a:r>
              <a:rPr lang="sl-SI" dirty="0" smtClean="0"/>
              <a:t> be </a:t>
            </a:r>
            <a:r>
              <a:rPr lang="sl-SI" dirty="0" err="1" smtClean="0"/>
              <a:t>angry</a:t>
            </a:r>
            <a:r>
              <a:rPr lang="sl-SI" dirty="0" smtClean="0"/>
              <a:t> </a:t>
            </a:r>
            <a:r>
              <a:rPr lang="sl-SI" dirty="0" err="1" smtClean="0"/>
              <a:t>if</a:t>
            </a:r>
            <a:r>
              <a:rPr lang="sl-SI" dirty="0" smtClean="0"/>
              <a:t> </a:t>
            </a:r>
            <a:r>
              <a:rPr lang="sl-SI" dirty="0" err="1" smtClean="0"/>
              <a:t>you</a:t>
            </a:r>
            <a:r>
              <a:rPr lang="sl-SI" dirty="0" smtClean="0"/>
              <a:t> </a:t>
            </a:r>
            <a:r>
              <a:rPr lang="sl-SI" dirty="0" err="1" smtClean="0"/>
              <a:t>lower</a:t>
            </a:r>
            <a:r>
              <a:rPr lang="sl-SI" dirty="0" smtClean="0"/>
              <a:t> </a:t>
            </a:r>
            <a:r>
              <a:rPr lang="sl-SI" dirty="0" err="1" smtClean="0"/>
              <a:t>their</a:t>
            </a:r>
            <a:r>
              <a:rPr lang="sl-SI" dirty="0" smtClean="0"/>
              <a:t> </a:t>
            </a:r>
            <a:r>
              <a:rPr lang="sl-SI" dirty="0" err="1" smtClean="0"/>
              <a:t>salaries</a:t>
            </a:r>
            <a:r>
              <a:rPr lang="sl-SI" dirty="0" smtClean="0"/>
              <a:t>.</a:t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sl-SI" dirty="0" err="1" smtClean="0"/>
              <a:t>will</a:t>
            </a:r>
            <a:r>
              <a:rPr lang="sl-SI" dirty="0" smtClean="0"/>
              <a:t> </a:t>
            </a:r>
            <a:r>
              <a:rPr lang="sl-SI" dirty="0" err="1" smtClean="0"/>
              <a:t>accept</a:t>
            </a:r>
            <a:r>
              <a:rPr lang="sl-SI" dirty="0" smtClean="0"/>
              <a:t> </a:t>
            </a:r>
            <a:r>
              <a:rPr lang="sl-SI" dirty="0" err="1" smtClean="0"/>
              <a:t>your</a:t>
            </a:r>
            <a:r>
              <a:rPr lang="sl-SI" dirty="0" smtClean="0"/>
              <a:t> </a:t>
            </a:r>
            <a:r>
              <a:rPr lang="sl-SI" dirty="0" err="1" smtClean="0"/>
              <a:t>offer</a:t>
            </a:r>
            <a:r>
              <a:rPr lang="sl-SI" dirty="0" smtClean="0"/>
              <a:t> </a:t>
            </a:r>
            <a:r>
              <a:rPr lang="sl-SI" dirty="0" err="1" smtClean="0"/>
              <a:t>if</a:t>
            </a:r>
            <a:r>
              <a:rPr lang="sl-SI" dirty="0" smtClean="0"/>
              <a:t> </a:t>
            </a:r>
            <a:r>
              <a:rPr lang="sl-SI" dirty="0" err="1" smtClean="0"/>
              <a:t>you</a:t>
            </a:r>
            <a:r>
              <a:rPr lang="sl-SI" dirty="0" smtClean="0"/>
              <a:t> </a:t>
            </a:r>
            <a:r>
              <a:rPr lang="sl-SI" dirty="0" err="1" smtClean="0"/>
              <a:t>give</a:t>
            </a:r>
            <a:r>
              <a:rPr lang="sl-SI" dirty="0" smtClean="0"/>
              <a:t> </a:t>
            </a:r>
            <a:r>
              <a:rPr lang="sl-SI" dirty="0" err="1" smtClean="0"/>
              <a:t>us</a:t>
            </a:r>
            <a:r>
              <a:rPr lang="sl-SI" dirty="0" smtClean="0"/>
              <a:t> a </a:t>
            </a:r>
            <a:r>
              <a:rPr lang="sl-SI" dirty="0" err="1" smtClean="0"/>
              <a:t>discount</a:t>
            </a:r>
            <a:r>
              <a:rPr lang="sl-SI" dirty="0" smtClean="0"/>
              <a:t>.</a:t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sl-SI" dirty="0" smtClean="0"/>
              <a:t>I </a:t>
            </a:r>
            <a:r>
              <a:rPr lang="sl-SI" dirty="0" err="1" smtClean="0"/>
              <a:t>would</a:t>
            </a:r>
            <a:r>
              <a:rPr lang="sl-SI" dirty="0" smtClean="0"/>
              <a:t> </a:t>
            </a:r>
            <a:r>
              <a:rPr lang="sl-SI" dirty="0" err="1" smtClean="0"/>
              <a:t>buy</a:t>
            </a:r>
            <a:r>
              <a:rPr lang="sl-SI" dirty="0" smtClean="0"/>
              <a:t> </a:t>
            </a:r>
            <a:r>
              <a:rPr lang="sl-SI" dirty="0" err="1" smtClean="0"/>
              <a:t>this</a:t>
            </a:r>
            <a:r>
              <a:rPr lang="sl-SI" dirty="0" smtClean="0"/>
              <a:t> </a:t>
            </a:r>
            <a:r>
              <a:rPr lang="sl-SI" dirty="0" err="1" smtClean="0"/>
              <a:t>product</a:t>
            </a:r>
            <a:r>
              <a:rPr lang="sl-SI" dirty="0" smtClean="0"/>
              <a:t> </a:t>
            </a:r>
            <a:r>
              <a:rPr lang="sl-SI" dirty="0" err="1" smtClean="0"/>
              <a:t>if</a:t>
            </a:r>
            <a:r>
              <a:rPr lang="sl-SI" dirty="0" smtClean="0"/>
              <a:t> I </a:t>
            </a:r>
            <a:r>
              <a:rPr lang="sl-SI" dirty="0" err="1" smtClean="0"/>
              <a:t>had</a:t>
            </a:r>
            <a:r>
              <a:rPr lang="sl-SI" dirty="0" smtClean="0"/>
              <a:t> </a:t>
            </a:r>
            <a:r>
              <a:rPr lang="sl-SI" dirty="0" err="1" smtClean="0"/>
              <a:t>enough</a:t>
            </a:r>
            <a:r>
              <a:rPr lang="sl-SI" dirty="0" smtClean="0"/>
              <a:t> </a:t>
            </a:r>
            <a:r>
              <a:rPr lang="sl-SI" dirty="0" err="1" smtClean="0"/>
              <a:t>money</a:t>
            </a:r>
            <a:r>
              <a:rPr lang="sl-SI" dirty="0" smtClean="0"/>
              <a:t>.</a:t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sl-SI" dirty="0" err="1" smtClean="0"/>
              <a:t>They</a:t>
            </a:r>
            <a:r>
              <a:rPr lang="sl-SI" dirty="0" smtClean="0"/>
              <a:t> </a:t>
            </a:r>
            <a:r>
              <a:rPr lang="sl-SI" dirty="0" err="1" smtClean="0"/>
              <a:t>would</a:t>
            </a:r>
            <a:r>
              <a:rPr lang="sl-SI" dirty="0" smtClean="0"/>
              <a:t> </a:t>
            </a:r>
            <a:r>
              <a:rPr lang="sl-SI" dirty="0" err="1" smtClean="0"/>
              <a:t>complete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project</a:t>
            </a:r>
            <a:r>
              <a:rPr lang="sl-SI" dirty="0"/>
              <a:t> </a:t>
            </a:r>
            <a:r>
              <a:rPr lang="sl-SI" dirty="0" smtClean="0"/>
              <a:t>on time it </a:t>
            </a:r>
            <a:r>
              <a:rPr lang="sl-SI" dirty="0" err="1" smtClean="0"/>
              <a:t>they</a:t>
            </a:r>
            <a:r>
              <a:rPr lang="sl-SI" dirty="0" smtClean="0"/>
              <a:t> </a:t>
            </a:r>
            <a:r>
              <a:rPr lang="sl-SI" dirty="0" err="1" smtClean="0"/>
              <a:t>had</a:t>
            </a:r>
            <a:r>
              <a:rPr lang="sl-SI" dirty="0" smtClean="0"/>
              <a:t> a </a:t>
            </a:r>
            <a:r>
              <a:rPr lang="sl-SI" dirty="0" err="1" smtClean="0"/>
              <a:t>bigger</a:t>
            </a:r>
            <a:r>
              <a:rPr lang="sl-SI" dirty="0" smtClean="0"/>
              <a:t> team.</a:t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sl-SI" dirty="0" err="1" smtClean="0"/>
              <a:t>Somebody</a:t>
            </a:r>
            <a:r>
              <a:rPr lang="sl-SI" dirty="0" smtClean="0"/>
              <a:t> </a:t>
            </a:r>
            <a:r>
              <a:rPr lang="sl-SI" dirty="0" err="1" smtClean="0"/>
              <a:t>would</a:t>
            </a:r>
            <a:r>
              <a:rPr lang="sl-SI" dirty="0" smtClean="0"/>
              <a:t> not </a:t>
            </a:r>
            <a:r>
              <a:rPr lang="sl-SI" dirty="0" err="1" smtClean="0"/>
              <a:t>have</a:t>
            </a:r>
            <a:r>
              <a:rPr lang="sl-SI" dirty="0" smtClean="0"/>
              <a:t> stolen </a:t>
            </a:r>
            <a:r>
              <a:rPr lang="sl-SI" dirty="0" err="1" smtClean="0"/>
              <a:t>your</a:t>
            </a:r>
            <a:r>
              <a:rPr lang="sl-SI" dirty="0" smtClean="0"/>
              <a:t> bike </a:t>
            </a:r>
            <a:r>
              <a:rPr lang="sl-SI" dirty="0" err="1" smtClean="0"/>
              <a:t>if</a:t>
            </a:r>
            <a:r>
              <a:rPr lang="sl-SI" dirty="0" smtClean="0"/>
              <a:t> </a:t>
            </a:r>
            <a:r>
              <a:rPr lang="sl-SI" dirty="0" err="1" smtClean="0"/>
              <a:t>you</a:t>
            </a:r>
            <a:r>
              <a:rPr lang="sl-SI" dirty="0" smtClean="0"/>
              <a:t> </a:t>
            </a:r>
            <a:r>
              <a:rPr lang="sl-SI" dirty="0" err="1" smtClean="0"/>
              <a:t>had</a:t>
            </a:r>
            <a:r>
              <a:rPr lang="sl-SI" dirty="0" smtClean="0"/>
              <a:t> </a:t>
            </a:r>
            <a:r>
              <a:rPr lang="sl-SI" dirty="0" err="1" smtClean="0"/>
              <a:t>chained</a:t>
            </a:r>
            <a:r>
              <a:rPr lang="sl-SI" dirty="0" smtClean="0"/>
              <a:t> it to a pole.</a:t>
            </a:r>
            <a:br>
              <a:rPr lang="sl-SI" dirty="0" smtClean="0"/>
            </a:br>
            <a:endParaRPr lang="sl-SI" dirty="0" smtClean="0"/>
          </a:p>
          <a:p>
            <a:pPr marL="0" indent="0">
              <a:buNone/>
            </a:pPr>
            <a:r>
              <a:rPr lang="sl-SI" dirty="0" err="1" smtClean="0"/>
              <a:t>If</a:t>
            </a:r>
            <a:r>
              <a:rPr lang="sl-SI" dirty="0" smtClean="0"/>
              <a:t> </a:t>
            </a:r>
            <a:r>
              <a:rPr lang="sl-SI" dirty="0" err="1" smtClean="0"/>
              <a:t>they</a:t>
            </a:r>
            <a:r>
              <a:rPr lang="sl-SI" dirty="0" smtClean="0"/>
              <a:t> </a:t>
            </a:r>
            <a:r>
              <a:rPr lang="sl-SI" dirty="0" err="1" smtClean="0"/>
              <a:t>hadn‘t</a:t>
            </a:r>
            <a:r>
              <a:rPr lang="sl-SI" dirty="0" smtClean="0"/>
              <a:t> </a:t>
            </a:r>
            <a:r>
              <a:rPr lang="sl-SI" dirty="0" err="1" smtClean="0"/>
              <a:t>fired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lead</a:t>
            </a:r>
            <a:r>
              <a:rPr lang="sl-SI" dirty="0" smtClean="0"/>
              <a:t> scientist, </a:t>
            </a:r>
            <a:r>
              <a:rPr lang="sl-SI" dirty="0" err="1" smtClean="0"/>
              <a:t>their</a:t>
            </a:r>
            <a:r>
              <a:rPr lang="sl-SI" dirty="0" smtClean="0"/>
              <a:t> </a:t>
            </a:r>
            <a:r>
              <a:rPr lang="sl-SI" dirty="0" err="1" smtClean="0"/>
              <a:t>stocks</a:t>
            </a:r>
            <a:r>
              <a:rPr lang="sl-SI" dirty="0" smtClean="0"/>
              <a:t> </a:t>
            </a:r>
            <a:r>
              <a:rPr lang="sl-SI" dirty="0" err="1" smtClean="0"/>
              <a:t>wouldn‘t</a:t>
            </a:r>
            <a:r>
              <a:rPr lang="sl-SI" dirty="0" smtClean="0"/>
              <a:t> </a:t>
            </a:r>
            <a:r>
              <a:rPr lang="sl-SI" dirty="0" err="1" smtClean="0"/>
              <a:t>have</a:t>
            </a:r>
            <a:r>
              <a:rPr lang="sl-SI" dirty="0" smtClean="0"/>
              <a:t> </a:t>
            </a:r>
            <a:r>
              <a:rPr lang="sl-SI" dirty="0" err="1" smtClean="0"/>
              <a:t>lost</a:t>
            </a:r>
            <a:r>
              <a:rPr lang="sl-SI" dirty="0" smtClean="0"/>
              <a:t> in </a:t>
            </a:r>
            <a:r>
              <a:rPr lang="sl-SI" dirty="0" err="1" smtClean="0"/>
              <a:t>value</a:t>
            </a:r>
            <a:r>
              <a:rPr lang="sl-SI" dirty="0" smtClean="0"/>
              <a:t>.</a:t>
            </a:r>
          </a:p>
          <a:p>
            <a:pPr marL="0" indent="0">
              <a:buNone/>
            </a:pP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err="1" smtClean="0"/>
              <a:t>If</a:t>
            </a:r>
            <a:r>
              <a:rPr lang="sl-SI" dirty="0" smtClean="0"/>
              <a:t> </a:t>
            </a:r>
            <a:r>
              <a:rPr lang="sl-SI" dirty="0" err="1" smtClean="0"/>
              <a:t>they</a:t>
            </a:r>
            <a:r>
              <a:rPr lang="sl-SI" dirty="0" smtClean="0"/>
              <a:t> </a:t>
            </a:r>
            <a:r>
              <a:rPr lang="sl-SI" dirty="0" err="1" smtClean="0"/>
              <a:t>hadn‘t</a:t>
            </a:r>
            <a:r>
              <a:rPr lang="sl-SI" dirty="0" smtClean="0"/>
              <a:t> </a:t>
            </a:r>
            <a:r>
              <a:rPr lang="sl-SI" dirty="0" err="1" smtClean="0"/>
              <a:t>given</a:t>
            </a:r>
            <a:r>
              <a:rPr lang="sl-SI" dirty="0" smtClean="0"/>
              <a:t> </a:t>
            </a:r>
            <a:r>
              <a:rPr lang="sl-SI" dirty="0" err="1" smtClean="0"/>
              <a:t>us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wrong</a:t>
            </a:r>
            <a:r>
              <a:rPr lang="sl-SI" dirty="0" smtClean="0"/>
              <a:t> map, </a:t>
            </a: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sl-SI" dirty="0" err="1" smtClean="0"/>
              <a:t>wouldn‘t</a:t>
            </a:r>
            <a:r>
              <a:rPr lang="sl-SI" dirty="0" smtClean="0"/>
              <a:t> be </a:t>
            </a:r>
            <a:r>
              <a:rPr lang="sl-SI" dirty="0" err="1" smtClean="0"/>
              <a:t>lost</a:t>
            </a:r>
            <a:r>
              <a:rPr lang="sl-SI" dirty="0" smtClean="0"/>
              <a:t> </a:t>
            </a:r>
            <a:r>
              <a:rPr lang="sl-SI" dirty="0" err="1" smtClean="0"/>
              <a:t>now</a:t>
            </a:r>
            <a:r>
              <a:rPr lang="sl-SI" dirty="0" smtClean="0"/>
              <a:t>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251676" y="1709759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Employees</a:t>
            </a:r>
            <a:r>
              <a:rPr lang="sl-SI" b="1" dirty="0" smtClean="0"/>
              <a:t> </a:t>
            </a:r>
            <a:r>
              <a:rPr lang="sl-SI" b="1" dirty="0" err="1" smtClean="0"/>
              <a:t>will</a:t>
            </a:r>
            <a:r>
              <a:rPr lang="sl-SI" b="1" dirty="0" smtClean="0"/>
              <a:t> be </a:t>
            </a:r>
            <a:r>
              <a:rPr lang="sl-SI" b="1" dirty="0" err="1" smtClean="0"/>
              <a:t>angry</a:t>
            </a:r>
            <a:r>
              <a:rPr lang="sl-SI" b="1" dirty="0" smtClean="0"/>
              <a:t> </a:t>
            </a:r>
            <a:r>
              <a:rPr lang="sl-SI" b="1" dirty="0" err="1" smtClean="0"/>
              <a:t>if</a:t>
            </a:r>
            <a:r>
              <a:rPr lang="sl-SI" b="1" dirty="0" smtClean="0"/>
              <a:t> </a:t>
            </a:r>
            <a:r>
              <a:rPr lang="sl-SI" b="1" dirty="0" err="1" smtClean="0"/>
              <a:t>their</a:t>
            </a:r>
            <a:r>
              <a:rPr lang="sl-SI" b="1" dirty="0" smtClean="0"/>
              <a:t> </a:t>
            </a:r>
            <a:r>
              <a:rPr lang="sl-SI" b="1" dirty="0" err="1" smtClean="0"/>
              <a:t>salaries</a:t>
            </a:r>
            <a:r>
              <a:rPr lang="sl-SI" b="1" dirty="0" smtClean="0"/>
              <a:t> are </a:t>
            </a:r>
            <a:r>
              <a:rPr lang="sl-SI" b="1" dirty="0" err="1" smtClean="0"/>
              <a:t>lowered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251676" y="2345271"/>
            <a:ext cx="7476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Your</a:t>
            </a:r>
            <a:r>
              <a:rPr lang="sl-SI" b="1" dirty="0" smtClean="0"/>
              <a:t> </a:t>
            </a:r>
            <a:r>
              <a:rPr lang="sl-SI" b="1" dirty="0" err="1" smtClean="0"/>
              <a:t>offer</a:t>
            </a:r>
            <a:r>
              <a:rPr lang="sl-SI" b="1" dirty="0" smtClean="0"/>
              <a:t> </a:t>
            </a:r>
            <a:r>
              <a:rPr lang="sl-SI" b="1" dirty="0" err="1" smtClean="0"/>
              <a:t>will</a:t>
            </a:r>
            <a:r>
              <a:rPr lang="sl-SI" b="1" dirty="0" smtClean="0"/>
              <a:t> be </a:t>
            </a:r>
            <a:r>
              <a:rPr lang="sl-SI" b="1" dirty="0" err="1" smtClean="0"/>
              <a:t>accepted</a:t>
            </a:r>
            <a:r>
              <a:rPr lang="sl-SI" b="1" dirty="0" smtClean="0"/>
              <a:t> </a:t>
            </a:r>
            <a:r>
              <a:rPr lang="sl-SI" b="1" dirty="0" err="1" smtClean="0"/>
              <a:t>if</a:t>
            </a:r>
            <a:r>
              <a:rPr lang="sl-SI" b="1" dirty="0" smtClean="0"/>
              <a:t> </a:t>
            </a:r>
            <a:r>
              <a:rPr lang="sl-SI" b="1" dirty="0" err="1" smtClean="0"/>
              <a:t>you</a:t>
            </a:r>
            <a:r>
              <a:rPr lang="sl-SI" b="1" dirty="0" smtClean="0"/>
              <a:t> </a:t>
            </a:r>
            <a:r>
              <a:rPr lang="sl-SI" b="1" dirty="0" err="1" smtClean="0"/>
              <a:t>give</a:t>
            </a:r>
            <a:r>
              <a:rPr lang="sl-SI" b="1" dirty="0" smtClean="0"/>
              <a:t> </a:t>
            </a:r>
            <a:r>
              <a:rPr lang="sl-SI" b="1" dirty="0" err="1" smtClean="0"/>
              <a:t>us</a:t>
            </a:r>
            <a:r>
              <a:rPr lang="sl-SI" b="1" dirty="0" smtClean="0"/>
              <a:t> a </a:t>
            </a:r>
            <a:r>
              <a:rPr lang="sl-SI" b="1" dirty="0" err="1" smtClean="0"/>
              <a:t>discount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251676" y="3021197"/>
            <a:ext cx="78819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This</a:t>
            </a:r>
            <a:r>
              <a:rPr lang="sl-SI" b="1" dirty="0" smtClean="0"/>
              <a:t> </a:t>
            </a:r>
            <a:r>
              <a:rPr lang="sl-SI" b="1" dirty="0" err="1" smtClean="0"/>
              <a:t>product</a:t>
            </a:r>
            <a:r>
              <a:rPr lang="sl-SI" b="1" dirty="0" smtClean="0"/>
              <a:t> </a:t>
            </a:r>
            <a:r>
              <a:rPr lang="sl-SI" b="1" dirty="0" err="1" smtClean="0"/>
              <a:t>would</a:t>
            </a:r>
            <a:r>
              <a:rPr lang="sl-SI" b="1" dirty="0" smtClean="0"/>
              <a:t> be </a:t>
            </a:r>
            <a:r>
              <a:rPr lang="sl-SI" b="1" dirty="0" err="1" smtClean="0"/>
              <a:t>bought</a:t>
            </a:r>
            <a:r>
              <a:rPr lang="sl-SI" b="1" dirty="0" smtClean="0"/>
              <a:t> </a:t>
            </a:r>
            <a:r>
              <a:rPr lang="sl-SI" b="1" dirty="0" err="1" smtClean="0"/>
              <a:t>if</a:t>
            </a:r>
            <a:r>
              <a:rPr lang="sl-SI" b="1" dirty="0" smtClean="0"/>
              <a:t> I </a:t>
            </a:r>
            <a:r>
              <a:rPr lang="sl-SI" b="1" dirty="0" err="1" smtClean="0"/>
              <a:t>had</a:t>
            </a:r>
            <a:r>
              <a:rPr lang="sl-SI" b="1" dirty="0" smtClean="0"/>
              <a:t> </a:t>
            </a:r>
            <a:r>
              <a:rPr lang="sl-SI" b="1" dirty="0" err="1" smtClean="0"/>
              <a:t>enough</a:t>
            </a:r>
            <a:r>
              <a:rPr lang="sl-SI" b="1" dirty="0" smtClean="0"/>
              <a:t> </a:t>
            </a:r>
            <a:r>
              <a:rPr lang="sl-SI" b="1" dirty="0" err="1" smtClean="0"/>
              <a:t>money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251676" y="3692667"/>
            <a:ext cx="7476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project</a:t>
            </a:r>
            <a:r>
              <a:rPr lang="sl-SI" b="1" dirty="0" smtClean="0"/>
              <a:t> </a:t>
            </a:r>
            <a:r>
              <a:rPr lang="sl-SI" b="1" dirty="0" err="1" smtClean="0"/>
              <a:t>would</a:t>
            </a:r>
            <a:r>
              <a:rPr lang="sl-SI" b="1" dirty="0" smtClean="0"/>
              <a:t> be </a:t>
            </a:r>
            <a:r>
              <a:rPr lang="sl-SI" b="1" dirty="0" err="1" smtClean="0"/>
              <a:t>completed</a:t>
            </a:r>
            <a:r>
              <a:rPr lang="sl-SI" b="1" dirty="0" smtClean="0"/>
              <a:t> on time </a:t>
            </a:r>
            <a:r>
              <a:rPr lang="sl-SI" b="1" dirty="0" err="1" smtClean="0"/>
              <a:t>if</a:t>
            </a:r>
            <a:r>
              <a:rPr lang="sl-SI" b="1" dirty="0" smtClean="0"/>
              <a:t> </a:t>
            </a:r>
            <a:r>
              <a:rPr lang="sl-SI" b="1" dirty="0" err="1" smtClean="0"/>
              <a:t>they</a:t>
            </a:r>
            <a:r>
              <a:rPr lang="sl-SI" b="1" dirty="0" smtClean="0"/>
              <a:t> </a:t>
            </a:r>
            <a:r>
              <a:rPr lang="sl-SI" b="1" dirty="0" err="1" smtClean="0"/>
              <a:t>had</a:t>
            </a:r>
            <a:r>
              <a:rPr lang="sl-SI" b="1" dirty="0" smtClean="0"/>
              <a:t> a </a:t>
            </a:r>
            <a:r>
              <a:rPr lang="sl-SI" b="1" dirty="0" err="1" smtClean="0"/>
              <a:t>bigger</a:t>
            </a:r>
            <a:r>
              <a:rPr lang="sl-SI" b="1" dirty="0" smtClean="0"/>
              <a:t> team.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251676" y="4352543"/>
            <a:ext cx="8214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Your</a:t>
            </a:r>
            <a:r>
              <a:rPr lang="sl-SI" b="1" dirty="0" smtClean="0"/>
              <a:t> bike </a:t>
            </a:r>
            <a:r>
              <a:rPr lang="sl-SI" b="1" dirty="0" err="1" smtClean="0"/>
              <a:t>would</a:t>
            </a:r>
            <a:r>
              <a:rPr lang="sl-SI" b="1" dirty="0" smtClean="0"/>
              <a:t> not </a:t>
            </a:r>
            <a:r>
              <a:rPr lang="sl-SI" b="1" dirty="0" err="1" smtClean="0"/>
              <a:t>have</a:t>
            </a:r>
            <a:r>
              <a:rPr lang="sl-SI" b="1" dirty="0" smtClean="0"/>
              <a:t> </a:t>
            </a:r>
            <a:r>
              <a:rPr lang="sl-SI" b="1" dirty="0" err="1" smtClean="0"/>
              <a:t>been</a:t>
            </a:r>
            <a:r>
              <a:rPr lang="sl-SI" b="1" dirty="0" smtClean="0"/>
              <a:t> stolen </a:t>
            </a:r>
            <a:r>
              <a:rPr lang="sl-SI" b="1" dirty="0" err="1" smtClean="0"/>
              <a:t>if</a:t>
            </a:r>
            <a:r>
              <a:rPr lang="sl-SI" b="1" dirty="0" smtClean="0"/>
              <a:t> </a:t>
            </a:r>
            <a:r>
              <a:rPr lang="sl-SI" b="1" dirty="0" err="1" smtClean="0"/>
              <a:t>you</a:t>
            </a:r>
            <a:r>
              <a:rPr lang="sl-SI" b="1" dirty="0" smtClean="0"/>
              <a:t> </a:t>
            </a:r>
            <a:r>
              <a:rPr lang="sl-SI" b="1" dirty="0" err="1" smtClean="0"/>
              <a:t>had</a:t>
            </a:r>
            <a:r>
              <a:rPr lang="sl-SI" b="1" dirty="0" smtClean="0"/>
              <a:t> </a:t>
            </a:r>
            <a:r>
              <a:rPr lang="sl-SI" b="1" dirty="0" err="1" smtClean="0"/>
              <a:t>chained</a:t>
            </a:r>
            <a:r>
              <a:rPr lang="sl-SI" b="1" dirty="0" smtClean="0"/>
              <a:t> it to a pole.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51676" y="5040063"/>
            <a:ext cx="90457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If</a:t>
            </a:r>
            <a:r>
              <a:rPr lang="sl-SI" b="1" dirty="0" smtClean="0"/>
              <a:t>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lead</a:t>
            </a:r>
            <a:r>
              <a:rPr lang="sl-SI" b="1" dirty="0" smtClean="0"/>
              <a:t> scientist </a:t>
            </a:r>
            <a:r>
              <a:rPr lang="sl-SI" b="1" dirty="0" err="1" smtClean="0"/>
              <a:t>hadn‘t</a:t>
            </a:r>
            <a:r>
              <a:rPr lang="sl-SI" b="1" dirty="0" smtClean="0"/>
              <a:t> </a:t>
            </a:r>
            <a:r>
              <a:rPr lang="sl-SI" b="1" dirty="0" err="1" smtClean="0"/>
              <a:t>been</a:t>
            </a:r>
            <a:r>
              <a:rPr lang="sl-SI" b="1" dirty="0" smtClean="0"/>
              <a:t> </a:t>
            </a:r>
            <a:r>
              <a:rPr lang="sl-SI" b="1" dirty="0" err="1" smtClean="0"/>
              <a:t>fired</a:t>
            </a:r>
            <a:r>
              <a:rPr lang="sl-SI" b="1" dirty="0" smtClean="0"/>
              <a:t>, </a:t>
            </a:r>
            <a:r>
              <a:rPr lang="sl-SI" b="1" dirty="0" err="1" smtClean="0"/>
              <a:t>their</a:t>
            </a:r>
            <a:r>
              <a:rPr lang="sl-SI" b="1" dirty="0" smtClean="0"/>
              <a:t> </a:t>
            </a:r>
            <a:r>
              <a:rPr lang="sl-SI" b="1" dirty="0" err="1" smtClean="0"/>
              <a:t>stocks</a:t>
            </a:r>
            <a:r>
              <a:rPr lang="sl-SI" b="1" dirty="0" smtClean="0"/>
              <a:t> </a:t>
            </a:r>
            <a:r>
              <a:rPr lang="sl-SI" b="1" dirty="0" err="1" smtClean="0"/>
              <a:t>wouldn‘t</a:t>
            </a:r>
            <a:r>
              <a:rPr lang="sl-SI" b="1" dirty="0" smtClean="0"/>
              <a:t> </a:t>
            </a:r>
            <a:r>
              <a:rPr lang="sl-SI" b="1" dirty="0" err="1" smtClean="0"/>
              <a:t>have</a:t>
            </a:r>
            <a:r>
              <a:rPr lang="sl-SI" b="1" dirty="0" smtClean="0"/>
              <a:t> </a:t>
            </a:r>
            <a:r>
              <a:rPr lang="sl-SI" b="1" dirty="0" err="1" smtClean="0"/>
              <a:t>lost</a:t>
            </a:r>
            <a:r>
              <a:rPr lang="sl-SI" b="1" dirty="0" smtClean="0"/>
              <a:t> in </a:t>
            </a:r>
            <a:r>
              <a:rPr lang="sl-SI" b="1" dirty="0" err="1" smtClean="0"/>
              <a:t>value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251675" y="5745358"/>
            <a:ext cx="78819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If</a:t>
            </a:r>
            <a:r>
              <a:rPr lang="sl-SI" b="1" dirty="0" smtClean="0"/>
              <a:t> </a:t>
            </a:r>
            <a:r>
              <a:rPr lang="sl-SI" b="1" dirty="0" err="1" smtClean="0"/>
              <a:t>we</a:t>
            </a:r>
            <a:r>
              <a:rPr lang="sl-SI" b="1" dirty="0" smtClean="0"/>
              <a:t> </a:t>
            </a:r>
            <a:r>
              <a:rPr lang="sl-SI" b="1" dirty="0" err="1" smtClean="0"/>
              <a:t>hadn‘t</a:t>
            </a:r>
            <a:r>
              <a:rPr lang="sl-SI" b="1" dirty="0" smtClean="0"/>
              <a:t> </a:t>
            </a:r>
            <a:r>
              <a:rPr lang="sl-SI" b="1" dirty="0" err="1" smtClean="0"/>
              <a:t>been</a:t>
            </a:r>
            <a:r>
              <a:rPr lang="sl-SI" b="1" dirty="0" smtClean="0"/>
              <a:t> </a:t>
            </a:r>
            <a:r>
              <a:rPr lang="sl-SI" b="1" dirty="0" err="1" smtClean="0"/>
              <a:t>given</a:t>
            </a:r>
            <a:r>
              <a:rPr lang="sl-SI" b="1" dirty="0" smtClean="0"/>
              <a:t>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wrong</a:t>
            </a:r>
            <a:r>
              <a:rPr lang="sl-SI" b="1" dirty="0" smtClean="0"/>
              <a:t> map, </a:t>
            </a:r>
            <a:r>
              <a:rPr lang="sl-SI" b="1" dirty="0" err="1" smtClean="0"/>
              <a:t>we</a:t>
            </a:r>
            <a:r>
              <a:rPr lang="sl-SI" b="1" dirty="0" smtClean="0"/>
              <a:t> </a:t>
            </a:r>
            <a:r>
              <a:rPr lang="sl-SI" b="1" dirty="0" err="1" smtClean="0"/>
              <a:t>wouldn‘t</a:t>
            </a:r>
            <a:r>
              <a:rPr lang="sl-SI" b="1" dirty="0" smtClean="0"/>
              <a:t> be </a:t>
            </a:r>
            <a:r>
              <a:rPr lang="sl-SI" b="1" dirty="0" err="1" smtClean="0"/>
              <a:t>lost</a:t>
            </a:r>
            <a:r>
              <a:rPr lang="sl-SI" b="1" dirty="0" smtClean="0"/>
              <a:t> </a:t>
            </a:r>
            <a:r>
              <a:rPr lang="sl-SI" b="1" dirty="0" err="1" smtClean="0"/>
              <a:t>now</a:t>
            </a:r>
            <a:r>
              <a:rPr lang="sl-SI" b="1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6007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A0284B-9000-4019-95C9-990C8C43C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– MODALS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AE32B98-7494-4BFF-9922-CEBDAD58EF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656081"/>
            <a:ext cx="10178322" cy="4223512"/>
          </a:xfrm>
        </p:spPr>
        <p:txBody>
          <a:bodyPr>
            <a:normAutofit/>
          </a:bodyPr>
          <a:lstStyle/>
          <a:p>
            <a:r>
              <a:rPr lang="en-US" dirty="0"/>
              <a:t>MODAL VERB + BE + verb in past participle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They must empty the bins today. </a:t>
            </a:r>
            <a:r>
              <a:rPr lang="en-US" dirty="0">
                <a:sym typeface="Wingdings" panose="05000000000000000000" pitchFamily="2" charset="2"/>
              </a:rPr>
              <a:t> The bins MUST BE EMPTIED today.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/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They might empty the bins today.  The bins MIGHT BE emptied today.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/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They should finish the project today.  The project SHOULD BE FINISHED today.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/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They could have emptied the bins yesterday.  The bins COULD HAVE BEEN emptied yesterday.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/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Anyone can operate this machine.  This machine CAN BE OPERATED by anyone.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26743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TENSES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You should open the window.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He must fill in the form. 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They need not buy bread.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sl-SI" dirty="0" smtClean="0"/>
              <a:t>You </a:t>
            </a:r>
            <a:r>
              <a:rPr lang="sl-SI" dirty="0" err="1" smtClean="0"/>
              <a:t>have</a:t>
            </a:r>
            <a:r>
              <a:rPr lang="sl-SI" dirty="0" smtClean="0"/>
              <a:t> to </a:t>
            </a:r>
            <a:r>
              <a:rPr lang="sl-SI" dirty="0" err="1" smtClean="0"/>
              <a:t>send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/>
              <a:t> </a:t>
            </a:r>
            <a:r>
              <a:rPr lang="sl-SI" dirty="0" err="1" smtClean="0"/>
              <a:t>application</a:t>
            </a:r>
            <a:r>
              <a:rPr lang="sl-SI" dirty="0" smtClean="0"/>
              <a:t> </a:t>
            </a:r>
            <a:r>
              <a:rPr lang="sl-SI" dirty="0" err="1" smtClean="0"/>
              <a:t>by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end</a:t>
            </a:r>
            <a:r>
              <a:rPr lang="sl-SI" dirty="0" smtClean="0"/>
              <a:t> </a:t>
            </a:r>
            <a:r>
              <a:rPr lang="sl-SI" dirty="0" err="1" smtClean="0"/>
              <a:t>of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month</a:t>
            </a:r>
            <a:r>
              <a:rPr lang="sl-SI" dirty="0" smtClean="0"/>
              <a:t>.</a:t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sl-SI" dirty="0" err="1" smtClean="0"/>
              <a:t>They</a:t>
            </a:r>
            <a:r>
              <a:rPr lang="sl-SI" dirty="0" smtClean="0"/>
              <a:t> </a:t>
            </a:r>
            <a:r>
              <a:rPr lang="sl-SI" dirty="0" err="1" smtClean="0"/>
              <a:t>might</a:t>
            </a:r>
            <a:r>
              <a:rPr lang="sl-SI" dirty="0" smtClean="0"/>
              <a:t> </a:t>
            </a:r>
            <a:r>
              <a:rPr lang="sl-SI" dirty="0" err="1" smtClean="0"/>
              <a:t>have</a:t>
            </a:r>
            <a:r>
              <a:rPr lang="sl-SI" dirty="0" smtClean="0"/>
              <a:t> </a:t>
            </a:r>
            <a:r>
              <a:rPr lang="sl-SI" dirty="0" err="1" smtClean="0"/>
              <a:t>left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parcel </a:t>
            </a:r>
            <a:r>
              <a:rPr lang="sl-SI" dirty="0" err="1" smtClean="0"/>
              <a:t>with</a:t>
            </a:r>
            <a:r>
              <a:rPr lang="sl-SI" dirty="0" smtClean="0"/>
              <a:t> </a:t>
            </a:r>
            <a:r>
              <a:rPr lang="sl-SI" dirty="0" err="1" smtClean="0"/>
              <a:t>your</a:t>
            </a:r>
            <a:r>
              <a:rPr lang="sl-SI" dirty="0" smtClean="0"/>
              <a:t> </a:t>
            </a:r>
            <a:r>
              <a:rPr lang="sl-SI" dirty="0" err="1" smtClean="0"/>
              <a:t>neighbour</a:t>
            </a:r>
            <a:r>
              <a:rPr lang="sl-SI" dirty="0" smtClean="0"/>
              <a:t>.</a:t>
            </a:r>
            <a:br>
              <a:rPr lang="sl-SI" dirty="0" smtClean="0"/>
            </a:b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You </a:t>
            </a:r>
            <a:r>
              <a:rPr lang="sl-SI" dirty="0" err="1" smtClean="0"/>
              <a:t>should</a:t>
            </a:r>
            <a:r>
              <a:rPr lang="sl-SI" dirty="0" smtClean="0"/>
              <a:t> </a:t>
            </a:r>
            <a:r>
              <a:rPr lang="sl-SI" dirty="0" err="1" smtClean="0"/>
              <a:t>wash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car.</a:t>
            </a:r>
          </a:p>
          <a:p>
            <a:pPr marL="0" indent="0">
              <a:buNone/>
            </a:pP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err="1" smtClean="0"/>
              <a:t>Could</a:t>
            </a:r>
            <a:r>
              <a:rPr lang="sl-SI" dirty="0" smtClean="0"/>
              <a:t> Jenny </a:t>
            </a:r>
            <a:r>
              <a:rPr lang="sl-SI" dirty="0" err="1" smtClean="0"/>
              <a:t>have</a:t>
            </a:r>
            <a:r>
              <a:rPr lang="sl-SI" dirty="0" smtClean="0"/>
              <a:t> </a:t>
            </a:r>
            <a:r>
              <a:rPr lang="sl-SI" dirty="0" err="1" smtClean="0"/>
              <a:t>locked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door</a:t>
            </a:r>
            <a:r>
              <a:rPr lang="sl-SI" dirty="0" smtClean="0"/>
              <a:t>?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251676" y="1709759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window</a:t>
            </a:r>
            <a:r>
              <a:rPr lang="sl-SI" b="1" dirty="0" smtClean="0"/>
              <a:t> </a:t>
            </a:r>
            <a:r>
              <a:rPr lang="sl-SI" b="1" dirty="0" err="1" smtClean="0"/>
              <a:t>should</a:t>
            </a:r>
            <a:r>
              <a:rPr lang="sl-SI" b="1" dirty="0" smtClean="0"/>
              <a:t> be </a:t>
            </a:r>
            <a:r>
              <a:rPr lang="sl-SI" b="1" dirty="0" err="1" smtClean="0"/>
              <a:t>opened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251676" y="2345271"/>
            <a:ext cx="7476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form </a:t>
            </a:r>
            <a:r>
              <a:rPr lang="sl-SI" b="1" dirty="0" err="1" smtClean="0"/>
              <a:t>must</a:t>
            </a:r>
            <a:r>
              <a:rPr lang="sl-SI" b="1" dirty="0" smtClean="0"/>
              <a:t> be </a:t>
            </a:r>
            <a:r>
              <a:rPr lang="sl-SI" b="1" dirty="0" err="1" smtClean="0"/>
              <a:t>filled</a:t>
            </a:r>
            <a:r>
              <a:rPr lang="sl-SI" b="1" dirty="0" smtClean="0"/>
              <a:t> in.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251676" y="3021197"/>
            <a:ext cx="78819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bread</a:t>
            </a:r>
            <a:r>
              <a:rPr lang="sl-SI" b="1" dirty="0" smtClean="0"/>
              <a:t> </a:t>
            </a:r>
            <a:r>
              <a:rPr lang="sl-SI" b="1" dirty="0" err="1" smtClean="0"/>
              <a:t>needn‘t</a:t>
            </a:r>
            <a:r>
              <a:rPr lang="sl-SI" b="1" dirty="0" smtClean="0"/>
              <a:t> be </a:t>
            </a:r>
            <a:r>
              <a:rPr lang="sl-SI" b="1" dirty="0" err="1" smtClean="0"/>
              <a:t>bought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251676" y="3692667"/>
            <a:ext cx="7476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application</a:t>
            </a:r>
            <a:r>
              <a:rPr lang="sl-SI" b="1" dirty="0" smtClean="0"/>
              <a:t> </a:t>
            </a:r>
            <a:r>
              <a:rPr lang="sl-SI" b="1" dirty="0" err="1" smtClean="0"/>
              <a:t>has</a:t>
            </a:r>
            <a:r>
              <a:rPr lang="sl-SI" b="1" dirty="0" smtClean="0"/>
              <a:t> to be </a:t>
            </a:r>
            <a:r>
              <a:rPr lang="sl-SI" b="1" dirty="0" err="1" smtClean="0"/>
              <a:t>sent</a:t>
            </a:r>
            <a:r>
              <a:rPr lang="sl-SI" b="1" dirty="0" smtClean="0"/>
              <a:t> </a:t>
            </a:r>
            <a:r>
              <a:rPr lang="sl-SI" b="1" dirty="0" err="1" smtClean="0"/>
              <a:t>by</a:t>
            </a:r>
            <a:r>
              <a:rPr lang="sl-SI" b="1" dirty="0" smtClean="0"/>
              <a:t>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end</a:t>
            </a:r>
            <a:r>
              <a:rPr lang="sl-SI" b="1" dirty="0" smtClean="0"/>
              <a:t> </a:t>
            </a:r>
            <a:r>
              <a:rPr lang="sl-SI" b="1" dirty="0" err="1" smtClean="0"/>
              <a:t>of</a:t>
            </a:r>
            <a:r>
              <a:rPr lang="sl-SI" b="1" dirty="0" smtClean="0"/>
              <a:t>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month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251676" y="4352543"/>
            <a:ext cx="8214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parcel </a:t>
            </a:r>
            <a:r>
              <a:rPr lang="sl-SI" b="1" dirty="0" err="1" smtClean="0"/>
              <a:t>might</a:t>
            </a:r>
            <a:r>
              <a:rPr lang="sl-SI" b="1" dirty="0" smtClean="0"/>
              <a:t> </a:t>
            </a:r>
            <a:r>
              <a:rPr lang="sl-SI" b="1" dirty="0" err="1" smtClean="0"/>
              <a:t>have</a:t>
            </a:r>
            <a:r>
              <a:rPr lang="sl-SI" b="1" dirty="0" smtClean="0"/>
              <a:t> </a:t>
            </a:r>
            <a:r>
              <a:rPr lang="sl-SI" b="1" dirty="0" err="1" smtClean="0"/>
              <a:t>been</a:t>
            </a:r>
            <a:r>
              <a:rPr lang="sl-SI" b="1" dirty="0" smtClean="0"/>
              <a:t> </a:t>
            </a:r>
            <a:r>
              <a:rPr lang="sl-SI" b="1" dirty="0" err="1" smtClean="0"/>
              <a:t>left</a:t>
            </a:r>
            <a:r>
              <a:rPr lang="sl-SI" b="1" dirty="0" smtClean="0"/>
              <a:t> </a:t>
            </a:r>
            <a:r>
              <a:rPr lang="sl-SI" b="1" dirty="0" err="1" smtClean="0"/>
              <a:t>with</a:t>
            </a:r>
            <a:r>
              <a:rPr lang="sl-SI" b="1" dirty="0" smtClean="0"/>
              <a:t> </a:t>
            </a:r>
            <a:r>
              <a:rPr lang="sl-SI" b="1" dirty="0" err="1" smtClean="0"/>
              <a:t>your</a:t>
            </a:r>
            <a:r>
              <a:rPr lang="sl-SI" b="1" dirty="0" smtClean="0"/>
              <a:t> </a:t>
            </a:r>
            <a:r>
              <a:rPr lang="sl-SI" b="1" dirty="0" err="1" smtClean="0"/>
              <a:t>neighbour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51676" y="5040063"/>
            <a:ext cx="90457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car </a:t>
            </a:r>
            <a:r>
              <a:rPr lang="sl-SI" b="1" dirty="0" err="1" smtClean="0"/>
              <a:t>should</a:t>
            </a:r>
            <a:r>
              <a:rPr lang="sl-SI" b="1" dirty="0" smtClean="0"/>
              <a:t> be </a:t>
            </a:r>
            <a:r>
              <a:rPr lang="sl-SI" b="1" dirty="0" err="1" smtClean="0"/>
              <a:t>washed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251675" y="5745358"/>
            <a:ext cx="78819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Could</a:t>
            </a:r>
            <a:r>
              <a:rPr lang="sl-SI" b="1" dirty="0" smtClean="0"/>
              <a:t>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door</a:t>
            </a:r>
            <a:r>
              <a:rPr lang="sl-SI" b="1" dirty="0" smtClean="0"/>
              <a:t> </a:t>
            </a:r>
            <a:r>
              <a:rPr lang="sl-SI" b="1" dirty="0" err="1" smtClean="0"/>
              <a:t>have</a:t>
            </a:r>
            <a:r>
              <a:rPr lang="sl-SI" b="1" dirty="0" smtClean="0"/>
              <a:t> </a:t>
            </a:r>
            <a:r>
              <a:rPr lang="sl-SI" b="1" dirty="0" err="1" smtClean="0"/>
              <a:t>been</a:t>
            </a:r>
            <a:r>
              <a:rPr lang="sl-SI" b="1" dirty="0" smtClean="0"/>
              <a:t> </a:t>
            </a:r>
            <a:r>
              <a:rPr lang="sl-SI" b="1" dirty="0" err="1" smtClean="0"/>
              <a:t>locked</a:t>
            </a:r>
            <a:r>
              <a:rPr lang="sl-SI" b="1" dirty="0" smtClean="0"/>
              <a:t> (</a:t>
            </a:r>
            <a:r>
              <a:rPr lang="sl-SI" b="1" dirty="0" err="1" smtClean="0"/>
              <a:t>by</a:t>
            </a:r>
            <a:r>
              <a:rPr lang="sl-SI" b="1" dirty="0" smtClean="0"/>
              <a:t> Jenny)?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4618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A0284B-9000-4019-95C9-990C8C43C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– </a:t>
            </a:r>
            <a:r>
              <a:rPr lang="sl-SI" dirty="0" smtClean="0"/>
              <a:t>TWO OBJECTS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AE32B98-7494-4BFF-9922-CEBDAD58EF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656081"/>
            <a:ext cx="10178322" cy="4223512"/>
          </a:xfrm>
        </p:spPr>
        <p:txBody>
          <a:bodyPr>
            <a:normAutofit/>
          </a:bodyPr>
          <a:lstStyle/>
          <a:p>
            <a:r>
              <a:rPr lang="sl-SI" dirty="0" smtClean="0"/>
              <a:t>Kadar imamo v stavku dva predmeta (</a:t>
            </a:r>
            <a:r>
              <a:rPr lang="sl-SI" dirty="0" err="1" smtClean="0"/>
              <a:t>two</a:t>
            </a:r>
            <a:r>
              <a:rPr lang="sl-SI" dirty="0" smtClean="0"/>
              <a:t> </a:t>
            </a:r>
            <a:r>
              <a:rPr lang="sl-SI" dirty="0" err="1" smtClean="0"/>
              <a:t>objects</a:t>
            </a:r>
            <a:r>
              <a:rPr lang="sl-SI" dirty="0" smtClean="0"/>
              <a:t> – IO </a:t>
            </a:r>
            <a:r>
              <a:rPr lang="sl-SI" dirty="0" err="1" smtClean="0"/>
              <a:t>and</a:t>
            </a:r>
            <a:r>
              <a:rPr lang="sl-SI" dirty="0" smtClean="0"/>
              <a:t> DO), eden od njiju postane osebek (</a:t>
            </a:r>
            <a:r>
              <a:rPr lang="sl-SI" dirty="0" err="1" smtClean="0"/>
              <a:t>subject</a:t>
            </a:r>
            <a:r>
              <a:rPr lang="sl-SI" dirty="0" smtClean="0"/>
              <a:t>), medtem ko drug še vedno ostane predmet. Katerega izmed njiju izberemo za osebek, je odvisno od naše izbire – na kateri predmet želimo preusmeriti pozornost.</a:t>
            </a:r>
            <a:r>
              <a:rPr lang="sl-SI" dirty="0"/>
              <a:t/>
            </a:r>
            <a:br>
              <a:rPr lang="sl-SI" dirty="0"/>
            </a:b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>George </a:t>
            </a:r>
            <a:r>
              <a:rPr lang="sl-SI" dirty="0" err="1" smtClean="0"/>
              <a:t>gave</a:t>
            </a:r>
            <a:r>
              <a:rPr lang="sl-SI" dirty="0" smtClean="0"/>
              <a:t> </a:t>
            </a:r>
            <a:r>
              <a:rPr lang="sl-SI" u="sng" dirty="0" smtClean="0"/>
              <a:t>Mary</a:t>
            </a:r>
            <a:r>
              <a:rPr lang="sl-SI" b="1" dirty="0" smtClean="0"/>
              <a:t> a </a:t>
            </a:r>
            <a:r>
              <a:rPr lang="sl-SI" b="1" dirty="0" err="1" smtClean="0"/>
              <a:t>gift</a:t>
            </a:r>
            <a:r>
              <a:rPr lang="sl-SI" b="1" dirty="0" smtClean="0"/>
              <a:t>.</a:t>
            </a:r>
            <a:br>
              <a:rPr lang="sl-SI" b="1" dirty="0" smtClean="0"/>
            </a:br>
            <a:r>
              <a:rPr lang="sl-SI" dirty="0" smtClean="0"/>
              <a:t>George </a:t>
            </a:r>
            <a:r>
              <a:rPr lang="sl-SI" dirty="0" err="1" smtClean="0"/>
              <a:t>gave</a:t>
            </a:r>
            <a:r>
              <a:rPr lang="sl-SI" dirty="0" smtClean="0"/>
              <a:t> </a:t>
            </a:r>
            <a:r>
              <a:rPr lang="sl-SI" b="1" dirty="0" smtClean="0"/>
              <a:t>a </a:t>
            </a:r>
            <a:r>
              <a:rPr lang="sl-SI" b="1" dirty="0" err="1" smtClean="0"/>
              <a:t>gift</a:t>
            </a:r>
            <a:r>
              <a:rPr lang="sl-SI" b="1" dirty="0" smtClean="0"/>
              <a:t> </a:t>
            </a:r>
            <a:r>
              <a:rPr lang="sl-SI" u="sng" dirty="0" smtClean="0"/>
              <a:t>to Mary</a:t>
            </a:r>
            <a:r>
              <a:rPr lang="sl-SI" dirty="0" smtClean="0"/>
              <a:t>.</a:t>
            </a:r>
            <a:br>
              <a:rPr lang="sl-SI" dirty="0" smtClean="0"/>
            </a:b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>
                <a:sym typeface="Wingdings" panose="05000000000000000000" pitchFamily="2" charset="2"/>
              </a:rPr>
              <a:t> </a:t>
            </a:r>
            <a:r>
              <a:rPr lang="sl-SI" u="sng" dirty="0" smtClean="0">
                <a:sym typeface="Wingdings" panose="05000000000000000000" pitchFamily="2" charset="2"/>
              </a:rPr>
              <a:t>Mary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was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given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b="1" dirty="0" smtClean="0">
                <a:sym typeface="Wingdings" panose="05000000000000000000" pitchFamily="2" charset="2"/>
              </a:rPr>
              <a:t>a </a:t>
            </a:r>
            <a:r>
              <a:rPr lang="sl-SI" b="1" dirty="0" err="1" smtClean="0">
                <a:sym typeface="Wingdings" panose="05000000000000000000" pitchFamily="2" charset="2"/>
              </a:rPr>
              <a:t>gift</a:t>
            </a:r>
            <a:r>
              <a:rPr lang="sl-SI" b="1" dirty="0" smtClean="0">
                <a:sym typeface="Wingdings" panose="05000000000000000000" pitchFamily="2" charset="2"/>
              </a:rPr>
              <a:t>.</a:t>
            </a:r>
            <a:r>
              <a:rPr lang="sl-SI" dirty="0" smtClean="0">
                <a:sym typeface="Wingdings" panose="05000000000000000000" pitchFamily="2" charset="2"/>
              </a:rPr>
              <a:t/>
            </a:r>
            <a:br>
              <a:rPr lang="sl-SI" dirty="0" smtClean="0">
                <a:sym typeface="Wingdings" panose="05000000000000000000" pitchFamily="2" charset="2"/>
              </a:rPr>
            </a:br>
            <a:r>
              <a:rPr lang="sl-SI" dirty="0" smtClean="0">
                <a:sym typeface="Wingdings" panose="05000000000000000000" pitchFamily="2" charset="2"/>
              </a:rPr>
              <a:t> </a:t>
            </a:r>
            <a:r>
              <a:rPr lang="sl-SI" b="1" dirty="0" smtClean="0">
                <a:sym typeface="Wingdings" panose="05000000000000000000" pitchFamily="2" charset="2"/>
              </a:rPr>
              <a:t>A </a:t>
            </a:r>
            <a:r>
              <a:rPr lang="sl-SI" b="1" dirty="0" err="1" smtClean="0">
                <a:sym typeface="Wingdings" panose="05000000000000000000" pitchFamily="2" charset="2"/>
              </a:rPr>
              <a:t>gift</a:t>
            </a:r>
            <a:r>
              <a:rPr lang="sl-SI" b="1" dirty="0" smtClean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was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given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u="sng" dirty="0" smtClean="0">
                <a:sym typeface="Wingdings" panose="05000000000000000000" pitchFamily="2" charset="2"/>
              </a:rPr>
              <a:t>to Mary.</a:t>
            </a:r>
            <a:endParaRPr lang="sl-SI" u="sng" dirty="0" smtClean="0"/>
          </a:p>
        </p:txBody>
      </p:sp>
    </p:spTree>
    <p:extLst>
      <p:ext uri="{BB962C8B-B14F-4D97-AF65-F5344CB8AC3E}">
        <p14:creationId xmlns:p14="http://schemas.microsoft.com/office/powerpoint/2010/main" val="232980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– </a:t>
            </a:r>
            <a:r>
              <a:rPr lang="sl-SI" dirty="0"/>
              <a:t>TWO OBJECTS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I sent him a </a:t>
            </a:r>
            <a:r>
              <a:rPr lang="en-GB" dirty="0" smtClean="0"/>
              <a:t>letter</a:t>
            </a:r>
            <a:r>
              <a:rPr lang="sl-SI" dirty="0" smtClean="0"/>
              <a:t>.</a:t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They offered the job to Simon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Fiona told the truth to Julian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sl-SI" dirty="0" smtClean="0"/>
              <a:t>Peter </a:t>
            </a:r>
            <a:r>
              <a:rPr lang="sl-SI" dirty="0" err="1" smtClean="0"/>
              <a:t>bought</a:t>
            </a:r>
            <a:r>
              <a:rPr lang="sl-SI" dirty="0" smtClean="0"/>
              <a:t> Jenny a </a:t>
            </a:r>
            <a:r>
              <a:rPr lang="sl-SI" dirty="0" err="1" smtClean="0"/>
              <a:t>bouquet</a:t>
            </a:r>
            <a:r>
              <a:rPr lang="sl-SI" dirty="0" smtClean="0"/>
              <a:t> </a:t>
            </a:r>
            <a:r>
              <a:rPr lang="sl-SI" dirty="0" err="1" smtClean="0"/>
              <a:t>of</a:t>
            </a:r>
            <a:r>
              <a:rPr lang="sl-SI" dirty="0" smtClean="0"/>
              <a:t> </a:t>
            </a:r>
            <a:r>
              <a:rPr lang="sl-SI" dirty="0" err="1" smtClean="0"/>
              <a:t>flowers</a:t>
            </a:r>
            <a:r>
              <a:rPr lang="sl-SI" dirty="0" smtClean="0"/>
              <a:t>.</a:t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They have written her a postcard.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 smtClean="0"/>
          </a:p>
          <a:p>
            <a:pPr marL="0" indent="0">
              <a:buNone/>
            </a:pPr>
            <a:r>
              <a:rPr lang="en-GB" dirty="0"/>
              <a:t>The boss showed the new computer to </a:t>
            </a:r>
            <a:r>
              <a:rPr lang="en-GB" dirty="0" smtClean="0"/>
              <a:t>Anna</a:t>
            </a:r>
            <a:endParaRPr lang="sl-SI" dirty="0"/>
          </a:p>
          <a:p>
            <a:pPr marL="0" indent="0">
              <a:buNone/>
            </a:pPr>
            <a:r>
              <a:rPr lang="sl-SI" dirty="0" smtClean="0"/>
              <a:t/>
            </a:r>
            <a:br>
              <a:rPr lang="sl-SI" dirty="0" smtClean="0"/>
            </a:br>
            <a:r>
              <a:rPr lang="en-GB" dirty="0"/>
              <a:t> Lucy threw the ball to the child </a:t>
            </a:r>
          </a:p>
        </p:txBody>
      </p:sp>
      <p:sp>
        <p:nvSpPr>
          <p:cNvPr id="4" name="Rectangle 3"/>
          <p:cNvSpPr/>
          <p:nvPr/>
        </p:nvSpPr>
        <p:spPr>
          <a:xfrm>
            <a:off x="1251676" y="1709759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A </a:t>
            </a:r>
            <a:r>
              <a:rPr lang="sl-SI" b="1" dirty="0" err="1" smtClean="0"/>
              <a:t>letter</a:t>
            </a:r>
            <a:r>
              <a:rPr lang="sl-SI" b="1" dirty="0" smtClean="0"/>
              <a:t> </a:t>
            </a:r>
            <a:r>
              <a:rPr lang="sl-SI" b="1" dirty="0" err="1" smtClean="0"/>
              <a:t>was</a:t>
            </a:r>
            <a:r>
              <a:rPr lang="sl-SI" b="1" dirty="0" smtClean="0"/>
              <a:t> </a:t>
            </a:r>
            <a:r>
              <a:rPr lang="sl-SI" b="1" dirty="0" err="1" smtClean="0"/>
              <a:t>sent</a:t>
            </a:r>
            <a:r>
              <a:rPr lang="sl-SI" b="1" dirty="0" smtClean="0"/>
              <a:t> to </a:t>
            </a:r>
            <a:r>
              <a:rPr lang="sl-SI" b="1" dirty="0" err="1" smtClean="0"/>
              <a:t>him</a:t>
            </a:r>
            <a:r>
              <a:rPr lang="sl-SI" b="1" dirty="0" smtClean="0"/>
              <a:t>. // He </a:t>
            </a:r>
            <a:r>
              <a:rPr lang="sl-SI" b="1" dirty="0" err="1" smtClean="0"/>
              <a:t>was</a:t>
            </a:r>
            <a:r>
              <a:rPr lang="sl-SI" b="1" dirty="0" smtClean="0"/>
              <a:t> </a:t>
            </a:r>
            <a:r>
              <a:rPr lang="sl-SI" b="1" dirty="0" err="1" smtClean="0"/>
              <a:t>sent</a:t>
            </a:r>
            <a:r>
              <a:rPr lang="sl-SI" b="1" dirty="0" smtClean="0"/>
              <a:t> a </a:t>
            </a:r>
            <a:r>
              <a:rPr lang="sl-SI" b="1" dirty="0" err="1" smtClean="0"/>
              <a:t>letter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251676" y="2345271"/>
            <a:ext cx="7476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Simon </a:t>
            </a:r>
            <a:r>
              <a:rPr lang="sl-SI" b="1" dirty="0" err="1" smtClean="0"/>
              <a:t>was</a:t>
            </a:r>
            <a:r>
              <a:rPr lang="sl-SI" b="1" dirty="0" smtClean="0"/>
              <a:t> </a:t>
            </a:r>
            <a:r>
              <a:rPr lang="sl-SI" b="1" dirty="0" err="1" smtClean="0"/>
              <a:t>offered</a:t>
            </a:r>
            <a:r>
              <a:rPr lang="sl-SI" b="1" dirty="0" smtClean="0"/>
              <a:t>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job</a:t>
            </a:r>
            <a:r>
              <a:rPr lang="sl-SI" b="1" dirty="0" smtClean="0"/>
              <a:t>. //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job</a:t>
            </a:r>
            <a:r>
              <a:rPr lang="sl-SI" b="1" dirty="0" smtClean="0"/>
              <a:t> </a:t>
            </a:r>
            <a:r>
              <a:rPr lang="sl-SI" b="1" dirty="0" err="1" smtClean="0"/>
              <a:t>was</a:t>
            </a:r>
            <a:r>
              <a:rPr lang="sl-SI" b="1" dirty="0" smtClean="0"/>
              <a:t> </a:t>
            </a:r>
            <a:r>
              <a:rPr lang="sl-SI" b="1" dirty="0" err="1" smtClean="0"/>
              <a:t>offered</a:t>
            </a:r>
            <a:r>
              <a:rPr lang="sl-SI" b="1" dirty="0" smtClean="0"/>
              <a:t> to Simon.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251676" y="3021197"/>
            <a:ext cx="78819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Julian</a:t>
            </a:r>
            <a:r>
              <a:rPr lang="sl-SI" b="1" dirty="0" smtClean="0"/>
              <a:t> </a:t>
            </a:r>
            <a:r>
              <a:rPr lang="sl-SI" b="1" dirty="0" err="1" smtClean="0"/>
              <a:t>was</a:t>
            </a:r>
            <a:r>
              <a:rPr lang="sl-SI" b="1" dirty="0" smtClean="0"/>
              <a:t> </a:t>
            </a:r>
            <a:r>
              <a:rPr lang="sl-SI" b="1" dirty="0" err="1" smtClean="0"/>
              <a:t>told</a:t>
            </a:r>
            <a:r>
              <a:rPr lang="sl-SI" b="1" dirty="0" smtClean="0"/>
              <a:t>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truth</a:t>
            </a:r>
            <a:r>
              <a:rPr lang="sl-SI" b="1" dirty="0" smtClean="0"/>
              <a:t>. //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truth</a:t>
            </a:r>
            <a:r>
              <a:rPr lang="sl-SI" b="1" dirty="0" smtClean="0"/>
              <a:t> </a:t>
            </a:r>
            <a:r>
              <a:rPr lang="sl-SI" b="1" dirty="0" err="1" smtClean="0"/>
              <a:t>was</a:t>
            </a:r>
            <a:r>
              <a:rPr lang="sl-SI" b="1" dirty="0" smtClean="0"/>
              <a:t> </a:t>
            </a:r>
            <a:r>
              <a:rPr lang="sl-SI" b="1" dirty="0" err="1" smtClean="0"/>
              <a:t>told</a:t>
            </a:r>
            <a:r>
              <a:rPr lang="sl-SI" b="1" dirty="0" smtClean="0"/>
              <a:t> to </a:t>
            </a:r>
            <a:r>
              <a:rPr lang="sl-SI" b="1" dirty="0" err="1" smtClean="0"/>
              <a:t>Julian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251675" y="3692667"/>
            <a:ext cx="95548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A </a:t>
            </a:r>
            <a:r>
              <a:rPr lang="sl-SI" b="1" dirty="0" err="1" smtClean="0"/>
              <a:t>bouquet</a:t>
            </a:r>
            <a:r>
              <a:rPr lang="sl-SI" b="1" dirty="0" smtClean="0"/>
              <a:t> </a:t>
            </a:r>
            <a:r>
              <a:rPr lang="sl-SI" b="1" dirty="0" err="1" smtClean="0"/>
              <a:t>of</a:t>
            </a:r>
            <a:r>
              <a:rPr lang="sl-SI" b="1" dirty="0" smtClean="0"/>
              <a:t> </a:t>
            </a:r>
            <a:r>
              <a:rPr lang="sl-SI" b="1" dirty="0" err="1" smtClean="0"/>
              <a:t>flowers</a:t>
            </a:r>
            <a:r>
              <a:rPr lang="sl-SI" b="1" dirty="0" smtClean="0"/>
              <a:t> </a:t>
            </a:r>
            <a:r>
              <a:rPr lang="sl-SI" b="1" dirty="0" err="1" smtClean="0"/>
              <a:t>was</a:t>
            </a:r>
            <a:r>
              <a:rPr lang="sl-SI" b="1" dirty="0" smtClean="0"/>
              <a:t> </a:t>
            </a:r>
            <a:r>
              <a:rPr lang="sl-SI" b="1" dirty="0" err="1" smtClean="0"/>
              <a:t>bought</a:t>
            </a:r>
            <a:r>
              <a:rPr lang="sl-SI" b="1" dirty="0" smtClean="0"/>
              <a:t> </a:t>
            </a:r>
            <a:r>
              <a:rPr lang="sl-SI" b="1" dirty="0" err="1" smtClean="0"/>
              <a:t>for</a:t>
            </a:r>
            <a:r>
              <a:rPr lang="sl-SI" b="1" dirty="0" smtClean="0"/>
              <a:t> Jenny. // Jenny </a:t>
            </a:r>
            <a:r>
              <a:rPr lang="sl-SI" b="1" dirty="0" err="1" smtClean="0"/>
              <a:t>was</a:t>
            </a:r>
            <a:r>
              <a:rPr lang="sl-SI" b="1" dirty="0" smtClean="0"/>
              <a:t> </a:t>
            </a:r>
            <a:r>
              <a:rPr lang="sl-SI" b="1" dirty="0" err="1" smtClean="0"/>
              <a:t>bought</a:t>
            </a:r>
            <a:r>
              <a:rPr lang="sl-SI" b="1" dirty="0" smtClean="0"/>
              <a:t> a </a:t>
            </a:r>
            <a:r>
              <a:rPr lang="sl-SI" b="1" dirty="0" err="1" smtClean="0"/>
              <a:t>bouquet</a:t>
            </a:r>
            <a:r>
              <a:rPr lang="sl-SI" b="1" dirty="0" smtClean="0"/>
              <a:t> </a:t>
            </a:r>
            <a:r>
              <a:rPr lang="sl-SI" b="1" dirty="0" err="1" smtClean="0"/>
              <a:t>of</a:t>
            </a:r>
            <a:r>
              <a:rPr lang="sl-SI" b="1" dirty="0" smtClean="0"/>
              <a:t> </a:t>
            </a:r>
            <a:r>
              <a:rPr lang="sl-SI" b="1" dirty="0" err="1" smtClean="0"/>
              <a:t>flowers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251676" y="4352543"/>
            <a:ext cx="8214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A </a:t>
            </a:r>
            <a:r>
              <a:rPr lang="sl-SI" b="1" dirty="0" err="1" smtClean="0"/>
              <a:t>postcard</a:t>
            </a:r>
            <a:r>
              <a:rPr lang="sl-SI" b="1" dirty="0" smtClean="0"/>
              <a:t> </a:t>
            </a:r>
            <a:r>
              <a:rPr lang="sl-SI" b="1" dirty="0" err="1" smtClean="0"/>
              <a:t>has</a:t>
            </a:r>
            <a:r>
              <a:rPr lang="sl-SI" b="1" dirty="0" smtClean="0"/>
              <a:t> </a:t>
            </a:r>
            <a:r>
              <a:rPr lang="sl-SI" b="1" dirty="0" err="1" smtClean="0"/>
              <a:t>been</a:t>
            </a:r>
            <a:r>
              <a:rPr lang="sl-SI" b="1" dirty="0" smtClean="0"/>
              <a:t> </a:t>
            </a:r>
            <a:r>
              <a:rPr lang="sl-SI" b="1" dirty="0" err="1" smtClean="0"/>
              <a:t>written</a:t>
            </a:r>
            <a:r>
              <a:rPr lang="sl-SI" b="1" dirty="0" smtClean="0"/>
              <a:t> to </a:t>
            </a:r>
            <a:r>
              <a:rPr lang="sl-SI" b="1" dirty="0" err="1" smtClean="0"/>
              <a:t>her</a:t>
            </a:r>
            <a:r>
              <a:rPr lang="sl-SI" b="1" dirty="0" smtClean="0"/>
              <a:t>. // </a:t>
            </a:r>
            <a:r>
              <a:rPr lang="sl-SI" b="1" dirty="0" err="1" smtClean="0"/>
              <a:t>She</a:t>
            </a:r>
            <a:r>
              <a:rPr lang="sl-SI" b="1" dirty="0" smtClean="0"/>
              <a:t> </a:t>
            </a:r>
            <a:r>
              <a:rPr lang="sl-SI" b="1" dirty="0" err="1" smtClean="0"/>
              <a:t>has</a:t>
            </a:r>
            <a:r>
              <a:rPr lang="sl-SI" b="1" dirty="0" smtClean="0"/>
              <a:t> </a:t>
            </a:r>
            <a:r>
              <a:rPr lang="sl-SI" b="1" dirty="0" err="1" smtClean="0"/>
              <a:t>been</a:t>
            </a:r>
            <a:r>
              <a:rPr lang="sl-SI" b="1" dirty="0" smtClean="0"/>
              <a:t> </a:t>
            </a:r>
            <a:r>
              <a:rPr lang="sl-SI" b="1" dirty="0" err="1" smtClean="0"/>
              <a:t>written</a:t>
            </a:r>
            <a:r>
              <a:rPr lang="sl-SI" b="1" dirty="0" smtClean="0"/>
              <a:t> a </a:t>
            </a:r>
            <a:r>
              <a:rPr lang="sl-SI" b="1" dirty="0" err="1" smtClean="0"/>
              <a:t>postcard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51676" y="5040063"/>
            <a:ext cx="90457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Anna </a:t>
            </a:r>
            <a:r>
              <a:rPr lang="sl-SI" b="1" dirty="0" err="1" smtClean="0"/>
              <a:t>was</a:t>
            </a:r>
            <a:r>
              <a:rPr lang="sl-SI" b="1" dirty="0" smtClean="0"/>
              <a:t> </a:t>
            </a:r>
            <a:r>
              <a:rPr lang="sl-SI" b="1" dirty="0" err="1" smtClean="0"/>
              <a:t>showed</a:t>
            </a:r>
            <a:r>
              <a:rPr lang="sl-SI" b="1" dirty="0" smtClean="0"/>
              <a:t>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new</a:t>
            </a:r>
            <a:r>
              <a:rPr lang="sl-SI" b="1" dirty="0" smtClean="0"/>
              <a:t> </a:t>
            </a:r>
            <a:r>
              <a:rPr lang="sl-SI" b="1" dirty="0" err="1" smtClean="0"/>
              <a:t>computer</a:t>
            </a:r>
            <a:r>
              <a:rPr lang="sl-SI" b="1" dirty="0" smtClean="0"/>
              <a:t>. //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new</a:t>
            </a:r>
            <a:r>
              <a:rPr lang="sl-SI" b="1" dirty="0" smtClean="0"/>
              <a:t> </a:t>
            </a:r>
            <a:r>
              <a:rPr lang="sl-SI" b="1" dirty="0" err="1" smtClean="0"/>
              <a:t>computer</a:t>
            </a:r>
            <a:r>
              <a:rPr lang="sl-SI" b="1" dirty="0" smtClean="0"/>
              <a:t> </a:t>
            </a:r>
            <a:r>
              <a:rPr lang="sl-SI" b="1" dirty="0" err="1" smtClean="0"/>
              <a:t>was</a:t>
            </a:r>
            <a:r>
              <a:rPr lang="sl-SI" b="1" dirty="0" smtClean="0"/>
              <a:t> </a:t>
            </a:r>
            <a:r>
              <a:rPr lang="sl-SI" b="1" dirty="0" err="1" smtClean="0"/>
              <a:t>showed</a:t>
            </a:r>
            <a:r>
              <a:rPr lang="sl-SI" b="1" dirty="0" smtClean="0"/>
              <a:t> to Anna.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251675" y="5745358"/>
            <a:ext cx="78819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child</a:t>
            </a:r>
            <a:r>
              <a:rPr lang="sl-SI" b="1" dirty="0" smtClean="0"/>
              <a:t> </a:t>
            </a:r>
            <a:r>
              <a:rPr lang="sl-SI" b="1" dirty="0" err="1" smtClean="0"/>
              <a:t>was</a:t>
            </a:r>
            <a:r>
              <a:rPr lang="sl-SI" b="1" dirty="0" smtClean="0"/>
              <a:t> </a:t>
            </a:r>
            <a:r>
              <a:rPr lang="sl-SI" b="1" dirty="0" err="1" smtClean="0"/>
              <a:t>thrown</a:t>
            </a:r>
            <a:r>
              <a:rPr lang="sl-SI" b="1" dirty="0" smtClean="0"/>
              <a:t>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ball</a:t>
            </a:r>
            <a:r>
              <a:rPr lang="sl-SI" b="1" dirty="0" smtClean="0"/>
              <a:t>. //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ball</a:t>
            </a:r>
            <a:r>
              <a:rPr lang="sl-SI" b="1" dirty="0" smtClean="0"/>
              <a:t> </a:t>
            </a:r>
            <a:r>
              <a:rPr lang="sl-SI" b="1" dirty="0" err="1" smtClean="0"/>
              <a:t>was</a:t>
            </a:r>
            <a:r>
              <a:rPr lang="sl-SI" b="1" dirty="0" smtClean="0"/>
              <a:t> </a:t>
            </a:r>
            <a:r>
              <a:rPr lang="sl-SI" b="1" dirty="0" err="1" smtClean="0"/>
              <a:t>thrown</a:t>
            </a:r>
            <a:r>
              <a:rPr lang="sl-SI" b="1" dirty="0" smtClean="0"/>
              <a:t> to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child</a:t>
            </a:r>
            <a:r>
              <a:rPr lang="sl-SI" b="1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7799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A0284B-9000-4019-95C9-990C8C43C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PERSONAL AND IMPERSONAL PASSIVE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AE32B98-7494-4BFF-9922-CEBDAD58EF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223512"/>
          </a:xfrm>
        </p:spPr>
        <p:txBody>
          <a:bodyPr>
            <a:normAutofit/>
          </a:bodyPr>
          <a:lstStyle/>
          <a:p>
            <a:r>
              <a:rPr lang="sl-SI" dirty="0" smtClean="0"/>
              <a:t>Personal </a:t>
            </a:r>
            <a:r>
              <a:rPr lang="sl-SI" dirty="0" err="1" smtClean="0"/>
              <a:t>passive</a:t>
            </a:r>
            <a:r>
              <a:rPr lang="sl-SI" dirty="0" smtClean="0"/>
              <a:t> pomeni, da se glagol veže z osebkom in predmetom (</a:t>
            </a:r>
            <a:r>
              <a:rPr lang="sl-SI" dirty="0" err="1" smtClean="0"/>
              <a:t>transitive</a:t>
            </a:r>
            <a:r>
              <a:rPr lang="sl-SI" dirty="0" smtClean="0"/>
              <a:t> </a:t>
            </a:r>
            <a:r>
              <a:rPr lang="sl-SI" dirty="0" err="1" smtClean="0"/>
              <a:t>verb</a:t>
            </a:r>
            <a:r>
              <a:rPr lang="sl-SI" dirty="0" smtClean="0"/>
              <a:t>), ki se v pasivu potem zamenjata (predmet postane osebek in obratno). Torej vsak glagol, ki potrebuje ob sebi tako osebek kot predmet, lahko tvori </a:t>
            </a:r>
            <a:r>
              <a:rPr lang="sl-SI" dirty="0" err="1" smtClean="0"/>
              <a:t>t.i</a:t>
            </a:r>
            <a:r>
              <a:rPr lang="sl-SI" dirty="0" smtClean="0"/>
              <a:t>. „personal </a:t>
            </a:r>
            <a:r>
              <a:rPr lang="sl-SI" dirty="0" err="1" smtClean="0"/>
              <a:t>passive</a:t>
            </a:r>
            <a:r>
              <a:rPr lang="sl-SI" dirty="0" smtClean="0"/>
              <a:t>“.</a:t>
            </a:r>
            <a:r>
              <a:rPr lang="sl-SI" u="sng" dirty="0"/>
              <a:t/>
            </a:r>
            <a:br>
              <a:rPr lang="sl-SI" u="sng" dirty="0"/>
            </a:br>
            <a:r>
              <a:rPr lang="sl-SI" u="sng" dirty="0" smtClean="0"/>
              <a:t/>
            </a:r>
            <a:br>
              <a:rPr lang="sl-SI" u="sng" dirty="0" smtClean="0"/>
            </a:br>
            <a:r>
              <a:rPr lang="sl-SI" b="1" u="sng" dirty="0" err="1" smtClean="0"/>
              <a:t>My</a:t>
            </a:r>
            <a:r>
              <a:rPr lang="sl-SI" b="1" u="sng" dirty="0" smtClean="0"/>
              <a:t> </a:t>
            </a:r>
            <a:r>
              <a:rPr lang="sl-SI" b="1" u="sng" dirty="0" err="1" smtClean="0"/>
              <a:t>father</a:t>
            </a:r>
            <a:r>
              <a:rPr lang="sl-SI" b="1" u="sng" dirty="0" smtClean="0"/>
              <a:t> </a:t>
            </a:r>
            <a:r>
              <a:rPr lang="sl-SI" dirty="0" err="1" smtClean="0"/>
              <a:t>built</a:t>
            </a:r>
            <a:r>
              <a:rPr lang="sl-SI" dirty="0" smtClean="0"/>
              <a:t> </a:t>
            </a:r>
            <a:r>
              <a:rPr lang="sl-SI" u="sng" dirty="0" err="1" smtClean="0"/>
              <a:t>this</a:t>
            </a:r>
            <a:r>
              <a:rPr lang="sl-SI" u="sng" dirty="0" smtClean="0"/>
              <a:t> </a:t>
            </a:r>
            <a:r>
              <a:rPr lang="sl-SI" u="sng" dirty="0" err="1" smtClean="0"/>
              <a:t>house</a:t>
            </a:r>
            <a:r>
              <a:rPr lang="sl-SI" u="sng" dirty="0" smtClean="0"/>
              <a:t>.</a:t>
            </a:r>
            <a:r>
              <a:rPr lang="sl-SI" dirty="0" smtClean="0"/>
              <a:t> </a:t>
            </a:r>
            <a:r>
              <a:rPr lang="sl-SI" dirty="0" smtClean="0">
                <a:sym typeface="Wingdings" panose="05000000000000000000" pitchFamily="2" charset="2"/>
              </a:rPr>
              <a:t> </a:t>
            </a:r>
            <a:r>
              <a:rPr lang="sl-SI" u="sng" dirty="0" err="1" smtClean="0">
                <a:sym typeface="Wingdings" panose="05000000000000000000" pitchFamily="2" charset="2"/>
              </a:rPr>
              <a:t>This</a:t>
            </a:r>
            <a:r>
              <a:rPr lang="sl-SI" u="sng" dirty="0" smtClean="0">
                <a:sym typeface="Wingdings" panose="05000000000000000000" pitchFamily="2" charset="2"/>
              </a:rPr>
              <a:t> </a:t>
            </a:r>
            <a:r>
              <a:rPr lang="sl-SI" u="sng" dirty="0" err="1" smtClean="0">
                <a:sym typeface="Wingdings" panose="05000000000000000000" pitchFamily="2" charset="2"/>
              </a:rPr>
              <a:t>house</a:t>
            </a:r>
            <a:r>
              <a:rPr lang="sl-SI" dirty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was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built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b="1" dirty="0" err="1" smtClean="0">
                <a:sym typeface="Wingdings" panose="05000000000000000000" pitchFamily="2" charset="2"/>
              </a:rPr>
              <a:t>by</a:t>
            </a:r>
            <a:r>
              <a:rPr lang="sl-SI" b="1" dirty="0" smtClean="0">
                <a:sym typeface="Wingdings" panose="05000000000000000000" pitchFamily="2" charset="2"/>
              </a:rPr>
              <a:t> </a:t>
            </a:r>
            <a:r>
              <a:rPr lang="sl-SI" b="1" dirty="0" err="1" smtClean="0">
                <a:sym typeface="Wingdings" panose="05000000000000000000" pitchFamily="2" charset="2"/>
              </a:rPr>
              <a:t>my</a:t>
            </a:r>
            <a:r>
              <a:rPr lang="sl-SI" b="1" dirty="0" smtClean="0">
                <a:sym typeface="Wingdings" panose="05000000000000000000" pitchFamily="2" charset="2"/>
              </a:rPr>
              <a:t> </a:t>
            </a:r>
            <a:r>
              <a:rPr lang="sl-SI" b="1" dirty="0" err="1" smtClean="0">
                <a:sym typeface="Wingdings" panose="05000000000000000000" pitchFamily="2" charset="2"/>
              </a:rPr>
              <a:t>father</a:t>
            </a:r>
            <a:r>
              <a:rPr lang="sl-SI" dirty="0" smtClean="0">
                <a:sym typeface="Wingdings" panose="05000000000000000000" pitchFamily="2" charset="2"/>
              </a:rPr>
              <a:t>.</a:t>
            </a:r>
            <a:br>
              <a:rPr lang="sl-SI" dirty="0" smtClean="0">
                <a:sym typeface="Wingdings" panose="05000000000000000000" pitchFamily="2" charset="2"/>
              </a:rPr>
            </a:br>
            <a:endParaRPr lang="sl-SI" dirty="0" smtClean="0">
              <a:sym typeface="Wingdings" panose="05000000000000000000" pitchFamily="2" charset="2"/>
            </a:endParaRPr>
          </a:p>
          <a:p>
            <a:r>
              <a:rPr lang="sl-SI" dirty="0" smtClean="0">
                <a:sym typeface="Wingdings" panose="05000000000000000000" pitchFamily="2" charset="2"/>
              </a:rPr>
              <a:t>Glagoli, ki se ne vežejo s predmetom, ne morejo tvoriti „personal </a:t>
            </a:r>
            <a:r>
              <a:rPr lang="sl-SI" dirty="0" err="1" smtClean="0">
                <a:sym typeface="Wingdings" panose="05000000000000000000" pitchFamily="2" charset="2"/>
              </a:rPr>
              <a:t>passive</a:t>
            </a:r>
            <a:r>
              <a:rPr lang="sl-SI" dirty="0" smtClean="0">
                <a:sym typeface="Wingdings" panose="05000000000000000000" pitchFamily="2" charset="2"/>
              </a:rPr>
              <a:t>“ stavka (ker nimajo predmeta, ki bi nastopal kot osebek). Če želimo takšen stavek pretvoriti v </a:t>
            </a:r>
            <a:r>
              <a:rPr lang="sl-SI" dirty="0" err="1" smtClean="0">
                <a:sym typeface="Wingdings" panose="05000000000000000000" pitchFamily="2" charset="2"/>
              </a:rPr>
              <a:t>passive</a:t>
            </a:r>
            <a:r>
              <a:rPr lang="sl-SI" dirty="0" smtClean="0">
                <a:sym typeface="Wingdings" panose="05000000000000000000" pitchFamily="2" charset="2"/>
              </a:rPr>
              <a:t>, potrebujemo neosebno konstrukcijo (</a:t>
            </a:r>
            <a:r>
              <a:rPr lang="sl-SI" dirty="0" err="1" smtClean="0">
                <a:sym typeface="Wingdings" panose="05000000000000000000" pitchFamily="2" charset="2"/>
              </a:rPr>
              <a:t>impersonal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construction</a:t>
            </a:r>
            <a:r>
              <a:rPr lang="sl-SI" dirty="0" smtClean="0">
                <a:sym typeface="Wingdings" panose="05000000000000000000" pitchFamily="2" charset="2"/>
              </a:rPr>
              <a:t>)</a:t>
            </a:r>
            <a:br>
              <a:rPr lang="sl-SI" dirty="0" smtClean="0">
                <a:sym typeface="Wingdings" panose="05000000000000000000" pitchFamily="2" charset="2"/>
              </a:rPr>
            </a:br>
            <a:r>
              <a:rPr lang="sl-SI" dirty="0" smtClean="0">
                <a:sym typeface="Wingdings" panose="05000000000000000000" pitchFamily="2" charset="2"/>
              </a:rPr>
              <a:t/>
            </a:r>
            <a:br>
              <a:rPr lang="sl-SI" dirty="0" smtClean="0">
                <a:sym typeface="Wingdings" panose="05000000000000000000" pitchFamily="2" charset="2"/>
              </a:rPr>
            </a:br>
            <a:r>
              <a:rPr lang="sl-SI" dirty="0" smtClean="0">
                <a:sym typeface="Wingdings" panose="05000000000000000000" pitchFamily="2" charset="2"/>
              </a:rPr>
              <a:t>He </a:t>
            </a:r>
            <a:r>
              <a:rPr lang="sl-SI" dirty="0" err="1" smtClean="0">
                <a:sym typeface="Wingdings" panose="05000000000000000000" pitchFamily="2" charset="2"/>
              </a:rPr>
              <a:t>says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that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the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stock</a:t>
            </a:r>
            <a:r>
              <a:rPr lang="sl-SI" dirty="0" smtClean="0">
                <a:sym typeface="Wingdings" panose="05000000000000000000" pitchFamily="2" charset="2"/>
              </a:rPr>
              <a:t> market </a:t>
            </a:r>
            <a:r>
              <a:rPr lang="sl-SI" dirty="0" err="1" smtClean="0">
                <a:sym typeface="Wingdings" panose="05000000000000000000" pitchFamily="2" charset="2"/>
              </a:rPr>
              <a:t>will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crash</a:t>
            </a:r>
            <a:r>
              <a:rPr lang="sl-SI" dirty="0" smtClean="0">
                <a:sym typeface="Wingdings" panose="05000000000000000000" pitchFamily="2" charset="2"/>
              </a:rPr>
              <a:t>.  </a:t>
            </a:r>
            <a:r>
              <a:rPr lang="sl-SI" b="1" dirty="0" smtClean="0">
                <a:sym typeface="Wingdings" panose="05000000000000000000" pitchFamily="2" charset="2"/>
              </a:rPr>
              <a:t>IT is </a:t>
            </a:r>
            <a:r>
              <a:rPr lang="sl-SI" b="1" dirty="0" err="1" smtClean="0">
                <a:sym typeface="Wingdings" panose="05000000000000000000" pitchFamily="2" charset="2"/>
              </a:rPr>
              <a:t>said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that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the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stock</a:t>
            </a:r>
            <a:r>
              <a:rPr lang="sl-SI" dirty="0" smtClean="0">
                <a:sym typeface="Wingdings" panose="05000000000000000000" pitchFamily="2" charset="2"/>
              </a:rPr>
              <a:t> market </a:t>
            </a:r>
            <a:r>
              <a:rPr lang="sl-SI" dirty="0" err="1" smtClean="0">
                <a:sym typeface="Wingdings" panose="05000000000000000000" pitchFamily="2" charset="2"/>
              </a:rPr>
              <a:t>will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crash</a:t>
            </a:r>
            <a:r>
              <a:rPr lang="sl-SI" dirty="0" smtClean="0">
                <a:sym typeface="Wingdings" panose="05000000000000000000" pitchFamily="2" charset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321644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A0284B-9000-4019-95C9-990C8C43C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PERSONAL AND IMPERSONAL PASSIVE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AE32B98-7494-4BFF-9922-CEBDAD58EF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223512"/>
          </a:xfrm>
        </p:spPr>
        <p:txBody>
          <a:bodyPr>
            <a:normAutofit/>
          </a:bodyPr>
          <a:lstStyle/>
          <a:p>
            <a:r>
              <a:rPr lang="sl-SI" dirty="0" err="1" smtClean="0"/>
              <a:t>Impersonal</a:t>
            </a:r>
            <a:r>
              <a:rPr lang="sl-SI" dirty="0" smtClean="0"/>
              <a:t> </a:t>
            </a:r>
            <a:r>
              <a:rPr lang="sl-SI" dirty="0" err="1" smtClean="0"/>
              <a:t>passive</a:t>
            </a:r>
            <a:r>
              <a:rPr lang="sl-SI" dirty="0" smtClean="0"/>
              <a:t> ni zelo pogost v angleščini in se po navadi pojavlja skupaj z glagoli zaznavanja (npr. </a:t>
            </a:r>
            <a:r>
              <a:rPr lang="sl-SI" dirty="0" err="1" smtClean="0"/>
              <a:t>think</a:t>
            </a:r>
            <a:r>
              <a:rPr lang="sl-SI" dirty="0" smtClean="0"/>
              <a:t>, </a:t>
            </a:r>
            <a:r>
              <a:rPr lang="sl-SI" dirty="0" err="1" smtClean="0"/>
              <a:t>say</a:t>
            </a:r>
            <a:r>
              <a:rPr lang="sl-SI" dirty="0" smtClean="0"/>
              <a:t>, know)</a:t>
            </a:r>
            <a:br>
              <a:rPr lang="sl-SI" dirty="0" smtClean="0"/>
            </a:br>
            <a:r>
              <a:rPr lang="sl-SI" dirty="0" smtClean="0"/>
              <a:t/>
            </a:r>
            <a:br>
              <a:rPr lang="sl-SI" dirty="0" smtClean="0"/>
            </a:br>
            <a:r>
              <a:rPr lang="en-GB" dirty="0"/>
              <a:t>They say that women live longer than men. </a:t>
            </a:r>
            <a:r>
              <a:rPr lang="sl-SI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</a:t>
            </a:r>
            <a:r>
              <a:rPr lang="en-GB" dirty="0"/>
              <a:t>It is said that women live longer than men</a:t>
            </a:r>
            <a:r>
              <a:rPr lang="en-GB" dirty="0" smtClean="0"/>
              <a:t>.</a:t>
            </a:r>
            <a:r>
              <a:rPr lang="sl-SI" dirty="0"/>
              <a:t/>
            </a:r>
            <a:br>
              <a:rPr lang="sl-SI" dirty="0"/>
            </a:br>
            <a:endParaRPr lang="sl-SI" dirty="0" smtClean="0"/>
          </a:p>
          <a:p>
            <a:r>
              <a:rPr lang="sl-SI" dirty="0" smtClean="0"/>
              <a:t>Čeprav je možno tvoriti </a:t>
            </a:r>
            <a:r>
              <a:rPr lang="sl-SI" dirty="0" err="1" smtClean="0"/>
              <a:t>impersonal</a:t>
            </a:r>
            <a:r>
              <a:rPr lang="sl-SI" dirty="0" smtClean="0"/>
              <a:t> </a:t>
            </a:r>
            <a:r>
              <a:rPr lang="sl-SI" dirty="0" err="1" smtClean="0"/>
              <a:t>passive</a:t>
            </a:r>
            <a:r>
              <a:rPr lang="sl-SI" dirty="0" smtClean="0"/>
              <a:t>, je personal </a:t>
            </a:r>
            <a:r>
              <a:rPr lang="sl-SI" dirty="0" err="1" smtClean="0"/>
              <a:t>passive</a:t>
            </a:r>
            <a:r>
              <a:rPr lang="sl-SI" dirty="0" smtClean="0"/>
              <a:t> še vedno bolj pogost</a:t>
            </a:r>
            <a:br>
              <a:rPr lang="sl-SI" dirty="0" smtClean="0"/>
            </a:br>
            <a:r>
              <a:rPr lang="en-GB" dirty="0"/>
              <a:t>They say that women live longer than men. </a:t>
            </a:r>
            <a:r>
              <a:rPr lang="sl-SI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</a:t>
            </a:r>
            <a:r>
              <a:rPr lang="en-GB" dirty="0"/>
              <a:t>Women are said to live longer than men</a:t>
            </a:r>
            <a:r>
              <a:rPr lang="en-GB" dirty="0" smtClean="0"/>
              <a:t>.</a:t>
            </a:r>
            <a:r>
              <a:rPr lang="sl-SI" dirty="0"/>
              <a:t/>
            </a:r>
            <a:br>
              <a:rPr lang="sl-SI" dirty="0"/>
            </a:b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>Osebek odvisnika postane osebek pasiva, glagol zaznavanja damo v pasivno obliko, preostanek stavka pa priključimo z nedoločniško strukturo; to-infinitive (</a:t>
            </a:r>
            <a:r>
              <a:rPr lang="sl-SI" dirty="0" err="1" smtClean="0"/>
              <a:t>that</a:t>
            </a:r>
            <a:r>
              <a:rPr lang="sl-SI" dirty="0" smtClean="0"/>
              <a:t> odpade)</a:t>
            </a:r>
            <a:r>
              <a:rPr lang="sl-SI" dirty="0">
                <a:sym typeface="Wingdings" panose="05000000000000000000" pitchFamily="2" charset="2"/>
              </a:rPr>
              <a:t/>
            </a:r>
            <a:br>
              <a:rPr lang="sl-SI" dirty="0">
                <a:sym typeface="Wingdings" panose="05000000000000000000" pitchFamily="2" charset="2"/>
              </a:rPr>
            </a:br>
            <a:r>
              <a:rPr lang="sl-SI" dirty="0" smtClean="0">
                <a:sym typeface="Wingdings" panose="05000000000000000000" pitchFamily="2" charset="2"/>
              </a:rPr>
              <a:t/>
            </a:r>
            <a:br>
              <a:rPr lang="sl-SI" dirty="0" smtClean="0">
                <a:sym typeface="Wingdings" panose="05000000000000000000" pitchFamily="2" charset="2"/>
              </a:rPr>
            </a:br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39253764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PERSONAL AND IMPERSONAL PASSIVE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0050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People know that she is a good </a:t>
            </a:r>
            <a:r>
              <a:rPr lang="en-GB" dirty="0" smtClean="0"/>
              <a:t>swimmer</a:t>
            </a:r>
            <a:r>
              <a:rPr lang="sl-SI" dirty="0" smtClean="0"/>
              <a:t>.</a:t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They say that Francis is in hospital.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They think that the children are in bed.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People believe that the robber has worked in the bank</a:t>
            </a:r>
            <a:r>
              <a:rPr lang="en-GB" dirty="0" smtClean="0"/>
              <a:t>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/>
            </a:r>
            <a:br>
              <a:rPr lang="sl-SI" dirty="0" smtClean="0"/>
            </a:b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His </a:t>
            </a:r>
            <a:r>
              <a:rPr lang="en-GB" dirty="0" err="1"/>
              <a:t>collegues</a:t>
            </a:r>
            <a:r>
              <a:rPr lang="en-GB" dirty="0"/>
              <a:t> thought that he was on holiday</a:t>
            </a:r>
            <a:r>
              <a:rPr lang="en-GB" dirty="0" smtClean="0"/>
              <a:t>.</a:t>
            </a: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/>
            </a:r>
            <a:br>
              <a:rPr lang="sl-SI" dirty="0" smtClean="0"/>
            </a:br>
            <a:r>
              <a:rPr lang="en-GB" dirty="0"/>
              <a:t>They believe that she will win a gold medal</a:t>
            </a:r>
          </a:p>
        </p:txBody>
      </p:sp>
      <p:sp>
        <p:nvSpPr>
          <p:cNvPr id="5" name="Rectangle 4"/>
          <p:cNvSpPr/>
          <p:nvPr/>
        </p:nvSpPr>
        <p:spPr>
          <a:xfrm>
            <a:off x="1251675" y="2192705"/>
            <a:ext cx="8723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It is </a:t>
            </a:r>
            <a:r>
              <a:rPr lang="sl-SI" b="1" dirty="0" err="1" smtClean="0"/>
              <a:t>known</a:t>
            </a:r>
            <a:r>
              <a:rPr lang="sl-SI" b="1" dirty="0" smtClean="0"/>
              <a:t> </a:t>
            </a:r>
            <a:r>
              <a:rPr lang="sl-SI" b="1" dirty="0" err="1" smtClean="0"/>
              <a:t>that</a:t>
            </a:r>
            <a:r>
              <a:rPr lang="sl-SI" b="1" dirty="0" smtClean="0"/>
              <a:t> </a:t>
            </a:r>
            <a:r>
              <a:rPr lang="sl-SI" b="1" dirty="0" err="1" smtClean="0"/>
              <a:t>she</a:t>
            </a:r>
            <a:r>
              <a:rPr lang="sl-SI" b="1" dirty="0" smtClean="0"/>
              <a:t> is a </a:t>
            </a:r>
            <a:r>
              <a:rPr lang="sl-SI" b="1" dirty="0" err="1" smtClean="0"/>
              <a:t>good</a:t>
            </a:r>
            <a:r>
              <a:rPr lang="sl-SI" b="1" dirty="0" smtClean="0"/>
              <a:t> </a:t>
            </a:r>
            <a:r>
              <a:rPr lang="sl-SI" b="1" dirty="0" err="1" smtClean="0"/>
              <a:t>swimmer</a:t>
            </a:r>
            <a:r>
              <a:rPr lang="sl-SI" b="1" dirty="0" smtClean="0"/>
              <a:t>. // </a:t>
            </a:r>
            <a:r>
              <a:rPr lang="sl-SI" b="1" dirty="0" err="1" smtClean="0"/>
              <a:t>She</a:t>
            </a:r>
            <a:r>
              <a:rPr lang="sl-SI" b="1" dirty="0" smtClean="0"/>
              <a:t> is </a:t>
            </a:r>
            <a:r>
              <a:rPr lang="sl-SI" b="1" dirty="0" err="1" smtClean="0"/>
              <a:t>known</a:t>
            </a:r>
            <a:r>
              <a:rPr lang="sl-SI" b="1" dirty="0" smtClean="0"/>
              <a:t> to be a </a:t>
            </a:r>
            <a:r>
              <a:rPr lang="sl-SI" b="1" dirty="0" err="1" smtClean="0"/>
              <a:t>good</a:t>
            </a:r>
            <a:r>
              <a:rPr lang="sl-SI" b="1" dirty="0" smtClean="0"/>
              <a:t> </a:t>
            </a:r>
            <a:r>
              <a:rPr lang="sl-SI" b="1" dirty="0" err="1" smtClean="0"/>
              <a:t>swimmer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251675" y="2758020"/>
            <a:ext cx="78819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It is </a:t>
            </a:r>
            <a:r>
              <a:rPr lang="sl-SI" b="1" dirty="0" err="1" smtClean="0"/>
              <a:t>said</a:t>
            </a:r>
            <a:r>
              <a:rPr lang="sl-SI" b="1" dirty="0" smtClean="0"/>
              <a:t> </a:t>
            </a:r>
            <a:r>
              <a:rPr lang="sl-SI" b="1" dirty="0" err="1" smtClean="0"/>
              <a:t>that</a:t>
            </a:r>
            <a:r>
              <a:rPr lang="sl-SI" b="1" dirty="0" smtClean="0"/>
              <a:t> Francis is in hospital. // Francis is </a:t>
            </a:r>
            <a:r>
              <a:rPr lang="sl-SI" b="1" dirty="0" err="1" smtClean="0"/>
              <a:t>said</a:t>
            </a:r>
            <a:r>
              <a:rPr lang="sl-SI" b="1" dirty="0" smtClean="0"/>
              <a:t> to be in hospital.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251675" y="3374641"/>
            <a:ext cx="95548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It is </a:t>
            </a:r>
            <a:r>
              <a:rPr lang="sl-SI" b="1" dirty="0" err="1" smtClean="0"/>
              <a:t>thought</a:t>
            </a:r>
            <a:r>
              <a:rPr lang="sl-SI" b="1" dirty="0" smtClean="0"/>
              <a:t> </a:t>
            </a:r>
            <a:r>
              <a:rPr lang="sl-SI" b="1" dirty="0" err="1" smtClean="0"/>
              <a:t>that</a:t>
            </a:r>
            <a:r>
              <a:rPr lang="sl-SI" b="1" dirty="0" smtClean="0"/>
              <a:t>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children</a:t>
            </a:r>
            <a:r>
              <a:rPr lang="sl-SI" b="1" dirty="0" smtClean="0"/>
              <a:t> are in bed. //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children</a:t>
            </a:r>
            <a:r>
              <a:rPr lang="sl-SI" b="1" dirty="0" smtClean="0"/>
              <a:t> are </a:t>
            </a:r>
            <a:r>
              <a:rPr lang="sl-SI" b="1" dirty="0" err="1" smtClean="0"/>
              <a:t>thought</a:t>
            </a:r>
            <a:r>
              <a:rPr lang="sl-SI" b="1" dirty="0" smtClean="0"/>
              <a:t> to be in bed.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251675" y="4022686"/>
            <a:ext cx="10583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It is </a:t>
            </a:r>
            <a:r>
              <a:rPr lang="sl-SI" b="1" dirty="0" err="1" smtClean="0"/>
              <a:t>believe</a:t>
            </a:r>
            <a:r>
              <a:rPr lang="sl-SI" b="1" dirty="0" err="1" smtClean="0"/>
              <a:t>d</a:t>
            </a:r>
            <a:r>
              <a:rPr lang="sl-SI" b="1" dirty="0" smtClean="0"/>
              <a:t> </a:t>
            </a:r>
            <a:r>
              <a:rPr lang="sl-SI" b="1" dirty="0" err="1" smtClean="0"/>
              <a:t>that</a:t>
            </a:r>
            <a:r>
              <a:rPr lang="sl-SI" b="1" dirty="0" smtClean="0"/>
              <a:t>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robber</a:t>
            </a:r>
            <a:r>
              <a:rPr lang="sl-SI" b="1" dirty="0" smtClean="0"/>
              <a:t> </a:t>
            </a:r>
            <a:r>
              <a:rPr lang="sl-SI" b="1" dirty="0" err="1" smtClean="0"/>
              <a:t>has</a:t>
            </a:r>
            <a:r>
              <a:rPr lang="sl-SI" b="1" dirty="0" smtClean="0"/>
              <a:t> </a:t>
            </a:r>
            <a:r>
              <a:rPr lang="sl-SI" b="1" dirty="0" err="1" smtClean="0"/>
              <a:t>worked</a:t>
            </a:r>
            <a:r>
              <a:rPr lang="sl-SI" b="1" dirty="0" smtClean="0"/>
              <a:t> in </a:t>
            </a:r>
            <a:r>
              <a:rPr lang="sl-SI" b="1" dirty="0" err="1" smtClean="0"/>
              <a:t>the</a:t>
            </a:r>
            <a:r>
              <a:rPr lang="sl-SI" b="1" dirty="0" smtClean="0"/>
              <a:t> bank. //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robber</a:t>
            </a:r>
            <a:r>
              <a:rPr lang="sl-SI" b="1" dirty="0" smtClean="0"/>
              <a:t> is </a:t>
            </a:r>
            <a:r>
              <a:rPr lang="sl-SI" b="1" dirty="0" err="1" smtClean="0"/>
              <a:t>believed</a:t>
            </a:r>
            <a:r>
              <a:rPr lang="sl-SI" b="1" dirty="0" smtClean="0"/>
              <a:t> to </a:t>
            </a:r>
            <a:r>
              <a:rPr lang="sl-SI" b="1" dirty="0" err="1" smtClean="0"/>
              <a:t>have</a:t>
            </a:r>
            <a:r>
              <a:rPr lang="sl-SI" b="1" dirty="0" smtClean="0"/>
              <a:t> </a:t>
            </a:r>
            <a:r>
              <a:rPr lang="sl-SI" b="1" dirty="0" err="1" smtClean="0"/>
              <a:t>worked</a:t>
            </a:r>
            <a:r>
              <a:rPr lang="sl-SI" b="1" dirty="0" smtClean="0"/>
              <a:t> in </a:t>
            </a:r>
            <a:r>
              <a:rPr lang="sl-SI" b="1" dirty="0" err="1" smtClean="0"/>
              <a:t>the</a:t>
            </a:r>
            <a:r>
              <a:rPr lang="sl-SI" b="1" dirty="0" smtClean="0"/>
              <a:t> bank.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51675" y="4906189"/>
            <a:ext cx="90457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It </a:t>
            </a:r>
            <a:r>
              <a:rPr lang="sl-SI" b="1" dirty="0" err="1" smtClean="0"/>
              <a:t>was</a:t>
            </a:r>
            <a:r>
              <a:rPr lang="sl-SI" b="1" dirty="0" smtClean="0"/>
              <a:t> </a:t>
            </a:r>
            <a:r>
              <a:rPr lang="sl-SI" b="1" dirty="0" err="1" smtClean="0"/>
              <a:t>thought</a:t>
            </a:r>
            <a:r>
              <a:rPr lang="sl-SI" b="1" dirty="0" smtClean="0"/>
              <a:t> </a:t>
            </a:r>
            <a:r>
              <a:rPr lang="sl-SI" b="1" dirty="0" err="1" smtClean="0"/>
              <a:t>that</a:t>
            </a:r>
            <a:r>
              <a:rPr lang="sl-SI" b="1" dirty="0" smtClean="0"/>
              <a:t> he </a:t>
            </a:r>
            <a:r>
              <a:rPr lang="sl-SI" b="1" dirty="0" err="1" smtClean="0"/>
              <a:t>was</a:t>
            </a:r>
            <a:r>
              <a:rPr lang="sl-SI" b="1" dirty="0" smtClean="0"/>
              <a:t> on </a:t>
            </a:r>
            <a:r>
              <a:rPr lang="sl-SI" b="1" dirty="0" err="1" smtClean="0"/>
              <a:t>holiday</a:t>
            </a:r>
            <a:r>
              <a:rPr lang="sl-SI" b="1" dirty="0" smtClean="0"/>
              <a:t>. // He </a:t>
            </a:r>
            <a:r>
              <a:rPr lang="sl-SI" b="1" dirty="0" err="1" smtClean="0"/>
              <a:t>was</a:t>
            </a:r>
            <a:r>
              <a:rPr lang="sl-SI" b="1" dirty="0" smtClean="0"/>
              <a:t> </a:t>
            </a:r>
            <a:r>
              <a:rPr lang="sl-SI" b="1" dirty="0" err="1" smtClean="0"/>
              <a:t>thought</a:t>
            </a:r>
            <a:r>
              <a:rPr lang="sl-SI" b="1" dirty="0" smtClean="0"/>
              <a:t> to be on </a:t>
            </a:r>
            <a:r>
              <a:rPr lang="sl-SI" b="1" dirty="0" err="1" smtClean="0"/>
              <a:t>holiday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251675" y="5510260"/>
            <a:ext cx="9315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It is </a:t>
            </a:r>
            <a:r>
              <a:rPr lang="sl-SI" b="1" dirty="0" err="1" smtClean="0"/>
              <a:t>believe</a:t>
            </a:r>
            <a:r>
              <a:rPr lang="sl-SI" b="1" dirty="0" err="1" smtClean="0"/>
              <a:t>d</a:t>
            </a:r>
            <a:r>
              <a:rPr lang="sl-SI" b="1" dirty="0" smtClean="0"/>
              <a:t> </a:t>
            </a:r>
            <a:r>
              <a:rPr lang="sl-SI" b="1" dirty="0" err="1" smtClean="0"/>
              <a:t>that</a:t>
            </a:r>
            <a:r>
              <a:rPr lang="sl-SI" b="1" dirty="0" smtClean="0"/>
              <a:t> </a:t>
            </a:r>
            <a:r>
              <a:rPr lang="sl-SI" b="1" dirty="0" err="1" smtClean="0"/>
              <a:t>she</a:t>
            </a:r>
            <a:r>
              <a:rPr lang="sl-SI" b="1" dirty="0" smtClean="0"/>
              <a:t> </a:t>
            </a:r>
            <a:r>
              <a:rPr lang="sl-SI" b="1" dirty="0" err="1" smtClean="0"/>
              <a:t>will</a:t>
            </a:r>
            <a:r>
              <a:rPr lang="sl-SI" b="1" dirty="0" smtClean="0"/>
              <a:t> </a:t>
            </a:r>
            <a:r>
              <a:rPr lang="sl-SI" b="1" dirty="0" err="1" smtClean="0"/>
              <a:t>win</a:t>
            </a:r>
            <a:r>
              <a:rPr lang="sl-SI" b="1" dirty="0" smtClean="0"/>
              <a:t> a </a:t>
            </a:r>
            <a:r>
              <a:rPr lang="sl-SI" b="1" dirty="0" err="1" smtClean="0"/>
              <a:t>gold</a:t>
            </a:r>
            <a:r>
              <a:rPr lang="sl-SI" b="1" dirty="0" smtClean="0"/>
              <a:t> </a:t>
            </a:r>
            <a:r>
              <a:rPr lang="sl-SI" b="1" dirty="0" err="1" smtClean="0"/>
              <a:t>medal</a:t>
            </a:r>
            <a:r>
              <a:rPr lang="sl-SI" b="1" dirty="0" smtClean="0"/>
              <a:t>. // </a:t>
            </a:r>
            <a:r>
              <a:rPr lang="sl-SI" b="1" dirty="0" err="1" smtClean="0"/>
              <a:t>She</a:t>
            </a:r>
            <a:r>
              <a:rPr lang="sl-SI" b="1" dirty="0" smtClean="0"/>
              <a:t> is </a:t>
            </a:r>
            <a:r>
              <a:rPr lang="sl-SI" b="1" dirty="0" err="1" smtClean="0"/>
              <a:t>believed</a:t>
            </a:r>
            <a:r>
              <a:rPr lang="sl-SI" b="1" dirty="0" smtClean="0"/>
              <a:t> to </a:t>
            </a:r>
            <a:r>
              <a:rPr lang="sl-SI" b="1" dirty="0" err="1" smtClean="0"/>
              <a:t>win</a:t>
            </a:r>
            <a:r>
              <a:rPr lang="sl-SI" b="1" dirty="0" smtClean="0"/>
              <a:t> a </a:t>
            </a:r>
            <a:r>
              <a:rPr lang="sl-SI" b="1" dirty="0" err="1" smtClean="0"/>
              <a:t>gold</a:t>
            </a:r>
            <a:r>
              <a:rPr lang="sl-SI" b="1" dirty="0" smtClean="0"/>
              <a:t> </a:t>
            </a:r>
            <a:r>
              <a:rPr lang="sl-SI" b="1" dirty="0" err="1" smtClean="0"/>
              <a:t>medal</a:t>
            </a:r>
            <a:r>
              <a:rPr lang="sl-SI" b="1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0372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PASSIVE MIXED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5241073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The Statue of Liberty (give</a:t>
            </a:r>
            <a:r>
              <a:rPr lang="en-GB" dirty="0" smtClean="0"/>
              <a:t>)</a:t>
            </a:r>
            <a:r>
              <a:rPr lang="sl-SI" dirty="0" smtClean="0"/>
              <a:t> _______________</a:t>
            </a:r>
            <a:r>
              <a:rPr lang="en-GB" dirty="0"/>
              <a:t>  to the United States by France.</a:t>
            </a:r>
          </a:p>
          <a:p>
            <a:r>
              <a:rPr lang="en-GB" dirty="0"/>
              <a:t>It (be) </a:t>
            </a:r>
            <a:r>
              <a:rPr lang="sl-SI" dirty="0"/>
              <a:t>_______________</a:t>
            </a:r>
            <a:r>
              <a:rPr lang="en-GB" dirty="0"/>
              <a:t> a present on the 100th anniversary of the United States.</a:t>
            </a:r>
          </a:p>
          <a:p>
            <a:r>
              <a:rPr lang="en-GB" dirty="0"/>
              <a:t>The Statue of Liberty (design) </a:t>
            </a:r>
            <a:r>
              <a:rPr lang="sl-SI" dirty="0"/>
              <a:t>_______________</a:t>
            </a:r>
            <a:r>
              <a:rPr lang="en-GB" dirty="0"/>
              <a:t> by Frederic </a:t>
            </a:r>
            <a:r>
              <a:rPr lang="en-GB" dirty="0" err="1"/>
              <a:t>Auguste</a:t>
            </a:r>
            <a:r>
              <a:rPr lang="en-GB" dirty="0"/>
              <a:t> Bartholdi.</a:t>
            </a:r>
          </a:p>
          <a:p>
            <a:r>
              <a:rPr lang="en-GB" dirty="0"/>
              <a:t>It (complete</a:t>
            </a:r>
            <a:r>
              <a:rPr lang="en-GB" dirty="0" smtClean="0"/>
              <a:t>)</a:t>
            </a:r>
            <a:r>
              <a:rPr lang="sl-SI" dirty="0"/>
              <a:t> _______________</a:t>
            </a:r>
            <a:r>
              <a:rPr lang="en-GB" dirty="0"/>
              <a:t>  in France in July 1884.</a:t>
            </a:r>
          </a:p>
          <a:p>
            <a:r>
              <a:rPr lang="en-GB" dirty="0"/>
              <a:t>In 350 pieces, the statue </a:t>
            </a:r>
            <a:r>
              <a:rPr lang="sl-SI" dirty="0" smtClean="0"/>
              <a:t>THEN </a:t>
            </a:r>
            <a:r>
              <a:rPr lang="en-GB" dirty="0" smtClean="0"/>
              <a:t>ship</a:t>
            </a:r>
            <a:r>
              <a:rPr lang="en-GB" dirty="0"/>
              <a:t>) </a:t>
            </a:r>
            <a:r>
              <a:rPr lang="sl-SI" dirty="0" smtClean="0"/>
              <a:t>_________________</a:t>
            </a:r>
            <a:r>
              <a:rPr lang="en-GB" dirty="0"/>
              <a:t> to New York, where it (arrive) </a:t>
            </a:r>
            <a:r>
              <a:rPr lang="sl-SI" dirty="0"/>
              <a:t>_______________</a:t>
            </a:r>
            <a:r>
              <a:rPr lang="en-GB" dirty="0"/>
              <a:t> on 17 June 1885.</a:t>
            </a:r>
          </a:p>
          <a:p>
            <a:r>
              <a:rPr lang="en-GB" dirty="0"/>
              <a:t>The pieces (put) </a:t>
            </a:r>
            <a:r>
              <a:rPr lang="sl-SI" dirty="0"/>
              <a:t>_______________</a:t>
            </a:r>
            <a:r>
              <a:rPr lang="en-GB" dirty="0"/>
              <a:t> together and the opening ceremony (take) </a:t>
            </a:r>
            <a:r>
              <a:rPr lang="sl-SI" dirty="0"/>
              <a:t>_______________</a:t>
            </a:r>
            <a:r>
              <a:rPr lang="en-GB" dirty="0"/>
              <a:t> place on 28 October 1886.</a:t>
            </a:r>
          </a:p>
          <a:p>
            <a:r>
              <a:rPr lang="en-GB" dirty="0"/>
              <a:t>The Statue of Liberty (be) </a:t>
            </a:r>
            <a:r>
              <a:rPr lang="sl-SI" dirty="0"/>
              <a:t>_______________</a:t>
            </a:r>
            <a:r>
              <a:rPr lang="en-GB" dirty="0"/>
              <a:t> 46 m high (93 m including the base).</a:t>
            </a:r>
          </a:p>
          <a:p>
            <a:r>
              <a:rPr lang="en-GB" dirty="0"/>
              <a:t>The statue (represent) </a:t>
            </a:r>
            <a:r>
              <a:rPr lang="sl-SI" dirty="0"/>
              <a:t>_______________</a:t>
            </a:r>
            <a:r>
              <a:rPr lang="en-GB" dirty="0"/>
              <a:t> the goddess of liberty.</a:t>
            </a:r>
          </a:p>
          <a:p>
            <a:r>
              <a:rPr lang="en-GB" dirty="0"/>
              <a:t>She (hold</a:t>
            </a:r>
            <a:r>
              <a:rPr lang="en-GB" dirty="0" smtClean="0"/>
              <a:t>)</a:t>
            </a:r>
            <a:r>
              <a:rPr lang="sl-SI" dirty="0"/>
              <a:t> _______________</a:t>
            </a:r>
            <a:r>
              <a:rPr lang="en-GB" dirty="0"/>
              <a:t>  a torch in her right hand and a tablet in her left hand.</a:t>
            </a:r>
          </a:p>
          <a:p>
            <a:r>
              <a:rPr lang="en-GB" dirty="0"/>
              <a:t>On the tablet you (see / can) </a:t>
            </a:r>
            <a:r>
              <a:rPr lang="sl-SI" dirty="0"/>
              <a:t>_______________</a:t>
            </a:r>
            <a:r>
              <a:rPr lang="en-GB" dirty="0"/>
              <a:t> the date of the Declaration of Independence (July 4, 1776).</a:t>
            </a:r>
          </a:p>
          <a:p>
            <a:r>
              <a:rPr lang="en-GB" dirty="0"/>
              <a:t>Every year, the Statue of Liberty (visit) </a:t>
            </a:r>
            <a:r>
              <a:rPr lang="sl-SI" dirty="0"/>
              <a:t>_______________</a:t>
            </a:r>
            <a:r>
              <a:rPr lang="en-GB" dirty="0"/>
              <a:t> by many people from all over the world.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621584" y="1360449"/>
            <a:ext cx="11881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WAS GIVEN</a:t>
            </a:r>
            <a:endParaRPr lang="en-GB" sz="1400" dirty="0"/>
          </a:p>
        </p:txBody>
      </p:sp>
      <p:sp>
        <p:nvSpPr>
          <p:cNvPr id="13" name="Rectangle 12"/>
          <p:cNvSpPr/>
          <p:nvPr/>
        </p:nvSpPr>
        <p:spPr>
          <a:xfrm>
            <a:off x="2593931" y="1729781"/>
            <a:ext cx="5774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WAS</a:t>
            </a:r>
            <a:endParaRPr lang="en-GB" sz="1400" dirty="0"/>
          </a:p>
        </p:txBody>
      </p:sp>
      <p:sp>
        <p:nvSpPr>
          <p:cNvPr id="14" name="Rectangle 13"/>
          <p:cNvSpPr/>
          <p:nvPr/>
        </p:nvSpPr>
        <p:spPr>
          <a:xfrm>
            <a:off x="4621584" y="2109653"/>
            <a:ext cx="15183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WAS DESIGNED</a:t>
            </a:r>
            <a:endParaRPr lang="en-GB" sz="1400" dirty="0"/>
          </a:p>
        </p:txBody>
      </p:sp>
      <p:sp>
        <p:nvSpPr>
          <p:cNvPr id="15" name="Rectangle 14"/>
          <p:cNvSpPr/>
          <p:nvPr/>
        </p:nvSpPr>
        <p:spPr>
          <a:xfrm>
            <a:off x="2903414" y="2457317"/>
            <a:ext cx="16979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WAS COMPLETED</a:t>
            </a:r>
            <a:endParaRPr lang="en-GB" sz="1400" dirty="0"/>
          </a:p>
        </p:txBody>
      </p:sp>
      <p:sp>
        <p:nvSpPr>
          <p:cNvPr id="16" name="Rectangle 15"/>
          <p:cNvSpPr/>
          <p:nvPr/>
        </p:nvSpPr>
        <p:spPr>
          <a:xfrm>
            <a:off x="5102503" y="2852581"/>
            <a:ext cx="19175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WAS THEN SHIPPED</a:t>
            </a:r>
            <a:endParaRPr lang="en-GB" sz="1400" dirty="0"/>
          </a:p>
        </p:txBody>
      </p:sp>
      <p:sp>
        <p:nvSpPr>
          <p:cNvPr id="17" name="Rectangle 16"/>
          <p:cNvSpPr/>
          <p:nvPr/>
        </p:nvSpPr>
        <p:spPr>
          <a:xfrm>
            <a:off x="2895129" y="3194005"/>
            <a:ext cx="9845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ARRIVED</a:t>
            </a:r>
            <a:endParaRPr lang="en-GB" sz="1400" dirty="0"/>
          </a:p>
        </p:txBody>
      </p:sp>
      <p:sp>
        <p:nvSpPr>
          <p:cNvPr id="18" name="Rectangle 17"/>
          <p:cNvSpPr/>
          <p:nvPr/>
        </p:nvSpPr>
        <p:spPr>
          <a:xfrm>
            <a:off x="3387411" y="3589269"/>
            <a:ext cx="10839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WERE PUT</a:t>
            </a:r>
            <a:endParaRPr lang="en-GB" sz="1400" dirty="0"/>
          </a:p>
        </p:txBody>
      </p:sp>
      <p:sp>
        <p:nvSpPr>
          <p:cNvPr id="19" name="Rectangle 18"/>
          <p:cNvSpPr/>
          <p:nvPr/>
        </p:nvSpPr>
        <p:spPr>
          <a:xfrm>
            <a:off x="3722437" y="3884926"/>
            <a:ext cx="6896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TOOK</a:t>
            </a:r>
            <a:endParaRPr lang="en-GB" sz="1400" dirty="0"/>
          </a:p>
        </p:txBody>
      </p:sp>
      <p:sp>
        <p:nvSpPr>
          <p:cNvPr id="20" name="Rectangle 19"/>
          <p:cNvSpPr/>
          <p:nvPr/>
        </p:nvSpPr>
        <p:spPr>
          <a:xfrm>
            <a:off x="4638255" y="4201698"/>
            <a:ext cx="5774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WAS</a:t>
            </a:r>
            <a:endParaRPr lang="en-GB" sz="1400" dirty="0"/>
          </a:p>
        </p:txBody>
      </p:sp>
      <p:sp>
        <p:nvSpPr>
          <p:cNvPr id="21" name="Rectangle 20"/>
          <p:cNvSpPr/>
          <p:nvPr/>
        </p:nvSpPr>
        <p:spPr>
          <a:xfrm>
            <a:off x="4006563" y="4599311"/>
            <a:ext cx="12731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REPRESENTS</a:t>
            </a:r>
            <a:endParaRPr lang="en-GB" sz="1400" dirty="0"/>
          </a:p>
        </p:txBody>
      </p:sp>
      <p:sp>
        <p:nvSpPr>
          <p:cNvPr id="22" name="Rectangle 21"/>
          <p:cNvSpPr/>
          <p:nvPr/>
        </p:nvSpPr>
        <p:spPr>
          <a:xfrm>
            <a:off x="2716584" y="4950894"/>
            <a:ext cx="7841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HOLDS</a:t>
            </a:r>
            <a:endParaRPr lang="en-GB" sz="1400" dirty="0"/>
          </a:p>
        </p:txBody>
      </p:sp>
      <p:sp>
        <p:nvSpPr>
          <p:cNvPr id="23" name="Rectangle 22"/>
          <p:cNvSpPr/>
          <p:nvPr/>
        </p:nvSpPr>
        <p:spPr>
          <a:xfrm>
            <a:off x="4759442" y="5346180"/>
            <a:ext cx="9124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CAN SEE</a:t>
            </a:r>
            <a:endParaRPr lang="en-GB" sz="1400" dirty="0"/>
          </a:p>
        </p:txBody>
      </p:sp>
      <p:sp>
        <p:nvSpPr>
          <p:cNvPr id="24" name="Rectangle 23"/>
          <p:cNvSpPr/>
          <p:nvPr/>
        </p:nvSpPr>
        <p:spPr>
          <a:xfrm>
            <a:off x="5501652" y="5973851"/>
            <a:ext cx="10502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IS VISITED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512214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USE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rmAutofit/>
          </a:bodyPr>
          <a:lstStyle/>
          <a:p>
            <a:r>
              <a:rPr lang="en-US" dirty="0" err="1"/>
              <a:t>Pasiv</a:t>
            </a:r>
            <a:r>
              <a:rPr lang="en-US" dirty="0"/>
              <a:t> </a:t>
            </a:r>
            <a:r>
              <a:rPr lang="en-US" dirty="0" err="1"/>
              <a:t>uporabljamo</a:t>
            </a:r>
            <a:r>
              <a:rPr lang="en-US" dirty="0"/>
              <a:t> </a:t>
            </a:r>
            <a:r>
              <a:rPr lang="en-US" dirty="0" err="1"/>
              <a:t>takrat</a:t>
            </a:r>
            <a:r>
              <a:rPr lang="en-US" dirty="0"/>
              <a:t>, ko </a:t>
            </a:r>
            <a:r>
              <a:rPr lang="en-US" dirty="0" err="1"/>
              <a:t>želimo</a:t>
            </a:r>
            <a:r>
              <a:rPr lang="en-US" dirty="0"/>
              <a:t> </a:t>
            </a:r>
            <a:r>
              <a:rPr lang="en-US" dirty="0" err="1"/>
              <a:t>pokazati</a:t>
            </a:r>
            <a:r>
              <a:rPr lang="en-US" dirty="0"/>
              <a:t> </a:t>
            </a:r>
            <a:r>
              <a:rPr lang="en-US" dirty="0" err="1"/>
              <a:t>zanimanje</a:t>
            </a:r>
            <a:r>
              <a:rPr lang="en-US" dirty="0"/>
              <a:t> za </a:t>
            </a:r>
            <a:r>
              <a:rPr lang="en-US" dirty="0" err="1"/>
              <a:t>osebo</a:t>
            </a:r>
            <a:r>
              <a:rPr lang="en-US" dirty="0"/>
              <a:t> </a:t>
            </a:r>
            <a:r>
              <a:rPr lang="en-US" dirty="0" err="1"/>
              <a:t>ali</a:t>
            </a:r>
            <a:r>
              <a:rPr lang="en-US" dirty="0"/>
              <a:t> </a:t>
            </a:r>
            <a:r>
              <a:rPr lang="en-US" dirty="0" err="1"/>
              <a:t>predmet</a:t>
            </a:r>
            <a:r>
              <a:rPr lang="en-US" dirty="0"/>
              <a:t>, </a:t>
            </a:r>
            <a:r>
              <a:rPr lang="en-US" dirty="0" err="1"/>
              <a:t>ki</a:t>
            </a:r>
            <a:r>
              <a:rPr lang="en-US" dirty="0"/>
              <a:t> je pod </a:t>
            </a:r>
            <a:r>
              <a:rPr lang="en-US" dirty="0" err="1"/>
              <a:t>vplivom</a:t>
            </a:r>
            <a:r>
              <a:rPr lang="en-US" dirty="0"/>
              <a:t> </a:t>
            </a:r>
            <a:r>
              <a:rPr lang="en-US" dirty="0" err="1"/>
              <a:t>nekega</a:t>
            </a:r>
            <a:r>
              <a:rPr lang="en-US" dirty="0"/>
              <a:t> </a:t>
            </a:r>
            <a:r>
              <a:rPr lang="en-US" dirty="0" err="1"/>
              <a:t>dejanja</a:t>
            </a:r>
            <a:r>
              <a:rPr lang="en-US" dirty="0"/>
              <a:t> oz. za </a:t>
            </a:r>
            <a:r>
              <a:rPr lang="en-US" dirty="0" err="1"/>
              <a:t>dejanje</a:t>
            </a:r>
            <a:r>
              <a:rPr lang="en-US" dirty="0"/>
              <a:t> </a:t>
            </a:r>
            <a:r>
              <a:rPr lang="en-US" dirty="0" err="1"/>
              <a:t>samo</a:t>
            </a:r>
            <a:r>
              <a:rPr lang="en-US" dirty="0"/>
              <a:t> - </a:t>
            </a:r>
            <a:r>
              <a:rPr lang="en-US" dirty="0" err="1"/>
              <a:t>naš</a:t>
            </a:r>
            <a:r>
              <a:rPr lang="en-US" dirty="0"/>
              <a:t> </a:t>
            </a:r>
            <a:r>
              <a:rPr lang="en-US" dirty="0" err="1"/>
              <a:t>fokus</a:t>
            </a:r>
            <a:r>
              <a:rPr lang="en-US" dirty="0"/>
              <a:t> </a:t>
            </a:r>
            <a:r>
              <a:rPr lang="en-US" dirty="0" err="1"/>
              <a:t>torej</a:t>
            </a:r>
            <a:r>
              <a:rPr lang="en-US" dirty="0"/>
              <a:t> </a:t>
            </a:r>
            <a:r>
              <a:rPr lang="en-US" dirty="0" err="1"/>
              <a:t>ni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osebi</a:t>
            </a:r>
            <a:r>
              <a:rPr lang="en-US" dirty="0"/>
              <a:t> </a:t>
            </a:r>
            <a:r>
              <a:rPr lang="en-US" dirty="0" err="1"/>
              <a:t>ali</a:t>
            </a:r>
            <a:r>
              <a:rPr lang="en-US" dirty="0"/>
              <a:t> </a:t>
            </a:r>
            <a:r>
              <a:rPr lang="en-US" dirty="0" err="1"/>
              <a:t>predmetu</a:t>
            </a:r>
            <a:r>
              <a:rPr lang="en-US" dirty="0"/>
              <a:t>, </a:t>
            </a:r>
            <a:r>
              <a:rPr lang="en-US" dirty="0" err="1"/>
              <a:t>ki</a:t>
            </a:r>
            <a:r>
              <a:rPr lang="en-US" dirty="0"/>
              <a:t> </a:t>
            </a:r>
            <a:r>
              <a:rPr lang="en-US" dirty="0" err="1"/>
              <a:t>izvaja</a:t>
            </a:r>
            <a:r>
              <a:rPr lang="en-US" dirty="0"/>
              <a:t> </a:t>
            </a:r>
            <a:r>
              <a:rPr lang="en-US" dirty="0" err="1"/>
              <a:t>dejanje</a:t>
            </a:r>
            <a:r>
              <a:rPr lang="en-US" dirty="0"/>
              <a:t>. </a:t>
            </a:r>
            <a:r>
              <a:rPr lang="en-US" dirty="0" err="1"/>
              <a:t>Najbolj</a:t>
            </a:r>
            <a:r>
              <a:rPr lang="en-US" dirty="0"/>
              <a:t> </a:t>
            </a:r>
            <a:r>
              <a:rPr lang="en-US" dirty="0" err="1"/>
              <a:t>pomemben</a:t>
            </a:r>
            <a:r>
              <a:rPr lang="en-US" dirty="0"/>
              <a:t> </a:t>
            </a:r>
            <a:r>
              <a:rPr lang="en-US" dirty="0" err="1"/>
              <a:t>predmet</a:t>
            </a:r>
            <a:r>
              <a:rPr lang="en-US" dirty="0"/>
              <a:t> </a:t>
            </a:r>
            <a:r>
              <a:rPr lang="en-US" dirty="0" err="1"/>
              <a:t>ali</a:t>
            </a:r>
            <a:r>
              <a:rPr lang="en-US" dirty="0"/>
              <a:t> </a:t>
            </a:r>
            <a:r>
              <a:rPr lang="en-US" dirty="0" err="1"/>
              <a:t>oseba</a:t>
            </a:r>
            <a:r>
              <a:rPr lang="en-US" dirty="0"/>
              <a:t> v </a:t>
            </a:r>
            <a:r>
              <a:rPr lang="en-US" dirty="0" err="1"/>
              <a:t>pasivu</a:t>
            </a:r>
            <a:r>
              <a:rPr lang="en-US" dirty="0"/>
              <a:t> </a:t>
            </a:r>
            <a:r>
              <a:rPr lang="en-US" dirty="0" err="1"/>
              <a:t>zavzame</a:t>
            </a:r>
            <a:r>
              <a:rPr lang="en-US" dirty="0"/>
              <a:t> mesto </a:t>
            </a:r>
            <a:r>
              <a:rPr lang="en-US" dirty="0" err="1"/>
              <a:t>osebka</a:t>
            </a:r>
            <a:r>
              <a:rPr lang="en-US" dirty="0"/>
              <a:t>.</a:t>
            </a:r>
            <a:br>
              <a:rPr lang="en-US" dirty="0"/>
            </a:br>
            <a:r>
              <a:rPr lang="en-GB" dirty="0"/>
              <a:t/>
            </a:r>
            <a:br>
              <a:rPr lang="en-GB" dirty="0"/>
            </a:br>
            <a:r>
              <a:rPr lang="sl-SI" dirty="0" err="1"/>
              <a:t>Example</a:t>
            </a:r>
            <a:r>
              <a:rPr lang="en-US" dirty="0"/>
              <a:t>s:</a:t>
            </a:r>
            <a:br>
              <a:rPr lang="en-US" dirty="0"/>
            </a:br>
            <a:r>
              <a:rPr lang="en-US" dirty="0"/>
              <a:t>The house </a:t>
            </a:r>
            <a:r>
              <a:rPr lang="en-US" b="1" dirty="0"/>
              <a:t>was built</a:t>
            </a:r>
            <a:r>
              <a:rPr lang="en-US" dirty="0"/>
              <a:t> in 1654. (= we are interested in the house, not in who built it.)</a:t>
            </a:r>
            <a:br>
              <a:rPr lang="en-US" dirty="0"/>
            </a:br>
            <a:r>
              <a:rPr lang="en-US" dirty="0"/>
              <a:t>The road</a:t>
            </a:r>
            <a:r>
              <a:rPr lang="en-US" b="1" dirty="0"/>
              <a:t> is being repaired</a:t>
            </a:r>
            <a:r>
              <a:rPr lang="en-US" dirty="0"/>
              <a:t>. (= we are interested in the road, not in the people who are doing the repairs.)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999306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PASSIVE MIXED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5241073"/>
          </a:xfrm>
        </p:spPr>
        <p:txBody>
          <a:bodyPr>
            <a:normAutofit/>
          </a:bodyPr>
          <a:lstStyle/>
          <a:p>
            <a:r>
              <a:rPr lang="en-GB" dirty="0"/>
              <a:t>Portal dolmens (be) </a:t>
            </a:r>
            <a:r>
              <a:rPr lang="sl-SI" dirty="0"/>
              <a:t>_______________</a:t>
            </a:r>
            <a:r>
              <a:rPr lang="en-GB" dirty="0"/>
              <a:t> </a:t>
            </a:r>
            <a:r>
              <a:rPr lang="en-GB" dirty="0"/>
              <a:t> ancient tombs.</a:t>
            </a:r>
          </a:p>
          <a:p>
            <a:r>
              <a:rPr lang="en-GB" dirty="0"/>
              <a:t>They (build) </a:t>
            </a:r>
            <a:r>
              <a:rPr lang="sl-SI" dirty="0"/>
              <a:t>_______________</a:t>
            </a:r>
            <a:r>
              <a:rPr lang="en-GB" dirty="0"/>
              <a:t> </a:t>
            </a:r>
            <a:r>
              <a:rPr lang="en-GB" dirty="0"/>
              <a:t> about 6000 years ago.</a:t>
            </a:r>
          </a:p>
          <a:p>
            <a:r>
              <a:rPr lang="en-GB" dirty="0"/>
              <a:t>In order to build such a tomb, ancient people (put</a:t>
            </a:r>
            <a:r>
              <a:rPr lang="en-GB" dirty="0" smtClean="0"/>
              <a:t>)</a:t>
            </a:r>
            <a:r>
              <a:rPr lang="sl-SI" dirty="0"/>
              <a:t> _______________</a:t>
            </a:r>
            <a:r>
              <a:rPr lang="en-GB" dirty="0"/>
              <a:t> </a:t>
            </a:r>
            <a:r>
              <a:rPr lang="en-GB" dirty="0"/>
              <a:t>  up big stones.</a:t>
            </a:r>
          </a:p>
          <a:p>
            <a:r>
              <a:rPr lang="en-GB" dirty="0"/>
              <a:t>These standing stones then (form) </a:t>
            </a:r>
            <a:r>
              <a:rPr lang="sl-SI" dirty="0"/>
              <a:t>_______________</a:t>
            </a:r>
            <a:r>
              <a:rPr lang="en-GB" dirty="0"/>
              <a:t> </a:t>
            </a:r>
            <a:r>
              <a:rPr lang="en-GB" dirty="0"/>
              <a:t> the walls.</a:t>
            </a:r>
          </a:p>
          <a:p>
            <a:r>
              <a:rPr lang="en-GB" dirty="0"/>
              <a:t>Another huge stone, the cap stone, (place) </a:t>
            </a:r>
            <a:r>
              <a:rPr lang="sl-SI" dirty="0"/>
              <a:t>_______________</a:t>
            </a:r>
            <a:r>
              <a:rPr lang="en-GB" dirty="0"/>
              <a:t> </a:t>
            </a:r>
            <a:r>
              <a:rPr lang="en-GB" dirty="0" smtClean="0"/>
              <a:t>on </a:t>
            </a:r>
            <a:r>
              <a:rPr lang="en-GB" dirty="0"/>
              <a:t>top of the other stones.</a:t>
            </a:r>
          </a:p>
          <a:p>
            <a:r>
              <a:rPr lang="en-GB" dirty="0"/>
              <a:t>Finally, the tomb (have) </a:t>
            </a:r>
            <a:r>
              <a:rPr lang="sl-SI" dirty="0"/>
              <a:t>_______________</a:t>
            </a:r>
            <a:r>
              <a:rPr lang="en-GB" dirty="0"/>
              <a:t> </a:t>
            </a:r>
            <a:r>
              <a:rPr lang="en-GB" dirty="0"/>
              <a:t> the form of a little chamber.</a:t>
            </a:r>
          </a:p>
          <a:p>
            <a:r>
              <a:rPr lang="en-GB" dirty="0"/>
              <a:t>In that chamber, the dead person (bury</a:t>
            </a:r>
            <a:r>
              <a:rPr lang="en-GB" dirty="0" smtClean="0"/>
              <a:t>)</a:t>
            </a:r>
            <a:r>
              <a:rPr lang="sl-SI" dirty="0" smtClean="0"/>
              <a:t> </a:t>
            </a:r>
            <a:r>
              <a:rPr lang="sl-SI" dirty="0"/>
              <a:t>_______________</a:t>
            </a:r>
            <a:r>
              <a:rPr lang="en-GB" dirty="0"/>
              <a:t> </a:t>
            </a:r>
            <a:r>
              <a:rPr lang="en-GB" dirty="0"/>
              <a:t> .</a:t>
            </a:r>
          </a:p>
          <a:p>
            <a:r>
              <a:rPr lang="en-GB" dirty="0"/>
              <a:t>Then the entrance to the tomb (close) </a:t>
            </a:r>
            <a:r>
              <a:rPr lang="sl-SI" dirty="0"/>
              <a:t>_______________</a:t>
            </a:r>
            <a:r>
              <a:rPr lang="en-GB" dirty="0"/>
              <a:t> </a:t>
            </a:r>
            <a:r>
              <a:rPr lang="en-GB" dirty="0"/>
              <a:t> with another stone.</a:t>
            </a:r>
          </a:p>
          <a:p>
            <a:r>
              <a:rPr lang="en-GB" dirty="0"/>
              <a:t>Nowadays, portal dolmens (see / can) </a:t>
            </a:r>
            <a:r>
              <a:rPr lang="sl-SI" dirty="0"/>
              <a:t>_______________</a:t>
            </a:r>
            <a:r>
              <a:rPr lang="en-GB" dirty="0"/>
              <a:t> </a:t>
            </a:r>
            <a:r>
              <a:rPr lang="en-GB" dirty="0"/>
              <a:t> in Ireland, Wales and Scotland.</a:t>
            </a:r>
          </a:p>
          <a:p>
            <a:r>
              <a:rPr lang="en-GB" dirty="0"/>
              <a:t>They (call) </a:t>
            </a:r>
            <a:r>
              <a:rPr lang="sl-SI" dirty="0"/>
              <a:t>_______________</a:t>
            </a:r>
            <a:r>
              <a:rPr lang="en-GB" dirty="0"/>
              <a:t> </a:t>
            </a:r>
            <a:r>
              <a:rPr lang="en-GB" dirty="0"/>
              <a:t> portal dolmens because they (look) </a:t>
            </a:r>
            <a:r>
              <a:rPr lang="sl-SI" dirty="0"/>
              <a:t>_______________</a:t>
            </a:r>
            <a:r>
              <a:rPr lang="en-GB" dirty="0"/>
              <a:t> </a:t>
            </a:r>
            <a:r>
              <a:rPr lang="en-GB" dirty="0"/>
              <a:t> like a huge doorway (or portal).</a:t>
            </a:r>
          </a:p>
        </p:txBody>
      </p:sp>
      <p:sp>
        <p:nvSpPr>
          <p:cNvPr id="4" name="Rectangle 3"/>
          <p:cNvSpPr/>
          <p:nvPr/>
        </p:nvSpPr>
        <p:spPr>
          <a:xfrm>
            <a:off x="3867578" y="1411295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ARE</a:t>
            </a:r>
            <a:endParaRPr lang="en-GB" sz="1400" dirty="0"/>
          </a:p>
        </p:txBody>
      </p:sp>
      <p:sp>
        <p:nvSpPr>
          <p:cNvPr id="13" name="Rectangle 12"/>
          <p:cNvSpPr/>
          <p:nvPr/>
        </p:nvSpPr>
        <p:spPr>
          <a:xfrm>
            <a:off x="3016210" y="1790390"/>
            <a:ext cx="12554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WERE BUILT</a:t>
            </a:r>
            <a:endParaRPr lang="en-GB" sz="1400" dirty="0"/>
          </a:p>
        </p:txBody>
      </p:sp>
      <p:sp>
        <p:nvSpPr>
          <p:cNvPr id="14" name="Rectangle 13"/>
          <p:cNvSpPr/>
          <p:nvPr/>
        </p:nvSpPr>
        <p:spPr>
          <a:xfrm>
            <a:off x="7196662" y="2226483"/>
            <a:ext cx="12586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HAD TO PUT</a:t>
            </a:r>
            <a:endParaRPr lang="en-GB" sz="1400" dirty="0"/>
          </a:p>
        </p:txBody>
      </p:sp>
      <p:sp>
        <p:nvSpPr>
          <p:cNvPr id="15" name="Rectangle 14"/>
          <p:cNvSpPr/>
          <p:nvPr/>
        </p:nvSpPr>
        <p:spPr>
          <a:xfrm>
            <a:off x="5399556" y="2659650"/>
            <a:ext cx="9412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FORMED</a:t>
            </a:r>
            <a:endParaRPr lang="en-GB" sz="1400" dirty="0"/>
          </a:p>
        </p:txBody>
      </p:sp>
      <p:sp>
        <p:nvSpPr>
          <p:cNvPr id="16" name="Rectangle 15"/>
          <p:cNvSpPr/>
          <p:nvPr/>
        </p:nvSpPr>
        <p:spPr>
          <a:xfrm>
            <a:off x="6026796" y="3104928"/>
            <a:ext cx="13340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WAS PLACED</a:t>
            </a:r>
            <a:endParaRPr lang="en-GB" sz="1400" dirty="0"/>
          </a:p>
        </p:txBody>
      </p:sp>
      <p:sp>
        <p:nvSpPr>
          <p:cNvPr id="17" name="Rectangle 16"/>
          <p:cNvSpPr/>
          <p:nvPr/>
        </p:nvSpPr>
        <p:spPr>
          <a:xfrm>
            <a:off x="4329567" y="3454829"/>
            <a:ext cx="5870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HAD</a:t>
            </a:r>
            <a:endParaRPr lang="en-GB" sz="1400" dirty="0"/>
          </a:p>
        </p:txBody>
      </p:sp>
      <p:sp>
        <p:nvSpPr>
          <p:cNvPr id="18" name="Rectangle 17"/>
          <p:cNvSpPr/>
          <p:nvPr/>
        </p:nvSpPr>
        <p:spPr>
          <a:xfrm>
            <a:off x="6026796" y="3937334"/>
            <a:ext cx="14125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WERE BURIED</a:t>
            </a:r>
            <a:endParaRPr lang="en-GB" sz="1400" dirty="0"/>
          </a:p>
        </p:txBody>
      </p:sp>
      <p:sp>
        <p:nvSpPr>
          <p:cNvPr id="20" name="Rectangle 19"/>
          <p:cNvSpPr/>
          <p:nvPr/>
        </p:nvSpPr>
        <p:spPr>
          <a:xfrm>
            <a:off x="5899357" y="4370501"/>
            <a:ext cx="13051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WAS CLOSED</a:t>
            </a:r>
            <a:endParaRPr lang="en-GB" sz="1400" dirty="0"/>
          </a:p>
        </p:txBody>
      </p:sp>
      <p:sp>
        <p:nvSpPr>
          <p:cNvPr id="21" name="Rectangle 20"/>
          <p:cNvSpPr/>
          <p:nvPr/>
        </p:nvSpPr>
        <p:spPr>
          <a:xfrm>
            <a:off x="5671871" y="4797005"/>
            <a:ext cx="13260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CAN BE SEEN</a:t>
            </a:r>
            <a:endParaRPr lang="en-GB" sz="1400" dirty="0"/>
          </a:p>
        </p:txBody>
      </p:sp>
      <p:sp>
        <p:nvSpPr>
          <p:cNvPr id="22" name="Rectangle 21"/>
          <p:cNvSpPr/>
          <p:nvPr/>
        </p:nvSpPr>
        <p:spPr>
          <a:xfrm>
            <a:off x="3083389" y="5192291"/>
            <a:ext cx="1282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ARE CALLED</a:t>
            </a:r>
            <a:endParaRPr lang="en-GB" sz="1400" dirty="0"/>
          </a:p>
        </p:txBody>
      </p:sp>
      <p:sp>
        <p:nvSpPr>
          <p:cNvPr id="23" name="Rectangle 22"/>
          <p:cNvSpPr/>
          <p:nvPr/>
        </p:nvSpPr>
        <p:spPr>
          <a:xfrm>
            <a:off x="8687206" y="5194282"/>
            <a:ext cx="6960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LOOK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3703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1" grpId="0"/>
      <p:bldP spid="22" grpId="0"/>
      <p:bldP spid="2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PASSIVE MIXED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524107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Interviewer: Your new Smartphone Z ............................................ now. (sell) Does it bring any new features? 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Steve </a:t>
            </a:r>
            <a:r>
              <a:rPr lang="en-GB" dirty="0"/>
              <a:t>Hobs: Yes, it does. Smartphone Z .......................................... last week (launch) with all the revolutionary features which ............................................... (develop) for the previous </a:t>
            </a:r>
            <a:r>
              <a:rPr lang="en-GB" dirty="0" err="1"/>
              <a:t>Smarthone</a:t>
            </a:r>
            <a:r>
              <a:rPr lang="en-GB" dirty="0"/>
              <a:t> Y. And two new </a:t>
            </a:r>
            <a:r>
              <a:rPr lang="en-GB" dirty="0" err="1"/>
              <a:t>funcionalities</a:t>
            </a:r>
            <a:r>
              <a:rPr lang="en-GB" dirty="0"/>
              <a:t> .................................. ....................... now to generation Z. (add) 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Interviewer</a:t>
            </a:r>
            <a:r>
              <a:rPr lang="en-GB" dirty="0"/>
              <a:t>: Could you give us more details? 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Steve </a:t>
            </a:r>
            <a:r>
              <a:rPr lang="en-GB" dirty="0"/>
              <a:t>Hobs: There is no home button in Smartphone Z. The home screen ................................ (access) by tapping on the screen. 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Interviewer</a:t>
            </a:r>
            <a:r>
              <a:rPr lang="en-GB" dirty="0"/>
              <a:t>: And the second </a:t>
            </a:r>
            <a:r>
              <a:rPr lang="en-GB" dirty="0" err="1"/>
              <a:t>funcionality</a:t>
            </a:r>
            <a:r>
              <a:rPr lang="en-GB" dirty="0"/>
              <a:t>? 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Steve </a:t>
            </a:r>
            <a:r>
              <a:rPr lang="en-GB" dirty="0"/>
              <a:t>Hobs: Unlocking the device ................................. (done) with a new voice recognition system. It means that your phone can recognize your voice and it unlocks if you ask it to do so. 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Interviewer</a:t>
            </a:r>
            <a:r>
              <a:rPr lang="en-GB" dirty="0"/>
              <a:t>: It is something like the facial recognition system in other phones. 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Steve </a:t>
            </a:r>
            <a:r>
              <a:rPr lang="en-GB" dirty="0"/>
              <a:t>Hobs: Exactly. But the voice recognition system .............................................................. (design) for Smartphone Z because your voice, unlike your face, never changes. 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Interviewer</a:t>
            </a:r>
            <a:r>
              <a:rPr lang="en-GB" dirty="0"/>
              <a:t>: Are you planning any other revolutionary features for the next generation of your smartphones? 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Steve </a:t>
            </a:r>
            <a:r>
              <a:rPr lang="en-GB" dirty="0"/>
              <a:t>Hobs: Next year we want to release a phone which, apart from other functions, ............................................ (use) as a microwave oven.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428715" y="1309808"/>
            <a:ext cx="14510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IS BEING SOLD</a:t>
            </a:r>
            <a:endParaRPr lang="en-GB" sz="1400" dirty="0"/>
          </a:p>
        </p:txBody>
      </p:sp>
      <p:sp>
        <p:nvSpPr>
          <p:cNvPr id="13" name="Rectangle 12"/>
          <p:cNvSpPr/>
          <p:nvPr/>
        </p:nvSpPr>
        <p:spPr>
          <a:xfrm>
            <a:off x="5527600" y="1846018"/>
            <a:ext cx="16145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WAS LAUNCHED</a:t>
            </a:r>
            <a:endParaRPr lang="en-GB" sz="1400" dirty="0"/>
          </a:p>
        </p:txBody>
      </p:sp>
      <p:sp>
        <p:nvSpPr>
          <p:cNvPr id="14" name="Rectangle 13"/>
          <p:cNvSpPr/>
          <p:nvPr/>
        </p:nvSpPr>
        <p:spPr>
          <a:xfrm>
            <a:off x="4512599" y="2111637"/>
            <a:ext cx="22204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HAD BEEN DEVELOPED</a:t>
            </a:r>
            <a:endParaRPr lang="en-GB" sz="1400" dirty="0"/>
          </a:p>
        </p:txBody>
      </p:sp>
      <p:sp>
        <p:nvSpPr>
          <p:cNvPr id="15" name="Rectangle 14"/>
          <p:cNvSpPr/>
          <p:nvPr/>
        </p:nvSpPr>
        <p:spPr>
          <a:xfrm>
            <a:off x="4373824" y="2355466"/>
            <a:ext cx="18806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HAVE BEEN ADDED</a:t>
            </a:r>
            <a:endParaRPr lang="en-GB" sz="1400" dirty="0"/>
          </a:p>
        </p:txBody>
      </p:sp>
      <p:sp>
        <p:nvSpPr>
          <p:cNvPr id="16" name="Rectangle 15"/>
          <p:cNvSpPr/>
          <p:nvPr/>
        </p:nvSpPr>
        <p:spPr>
          <a:xfrm>
            <a:off x="8642963" y="2852581"/>
            <a:ext cx="12570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IS ACCESSED</a:t>
            </a:r>
            <a:endParaRPr lang="en-GB" sz="1400" dirty="0"/>
          </a:p>
        </p:txBody>
      </p:sp>
      <p:sp>
        <p:nvSpPr>
          <p:cNvPr id="17" name="Rectangle 16"/>
          <p:cNvSpPr/>
          <p:nvPr/>
        </p:nvSpPr>
        <p:spPr>
          <a:xfrm>
            <a:off x="5312337" y="3661269"/>
            <a:ext cx="8931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IS DONE</a:t>
            </a:r>
            <a:endParaRPr lang="en-GB" sz="1400" dirty="0"/>
          </a:p>
        </p:txBody>
      </p:sp>
      <p:sp>
        <p:nvSpPr>
          <p:cNvPr id="18" name="Rectangle 17"/>
          <p:cNvSpPr/>
          <p:nvPr/>
        </p:nvSpPr>
        <p:spPr>
          <a:xfrm>
            <a:off x="7340576" y="4446376"/>
            <a:ext cx="20008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HAS BEEN DESIGNED</a:t>
            </a:r>
            <a:endParaRPr lang="en-GB" sz="1400" dirty="0"/>
          </a:p>
        </p:txBody>
      </p:sp>
      <p:sp>
        <p:nvSpPr>
          <p:cNvPr id="19" name="Rectangle 18"/>
          <p:cNvSpPr/>
          <p:nvPr/>
        </p:nvSpPr>
        <p:spPr>
          <a:xfrm>
            <a:off x="1466249" y="5762558"/>
            <a:ext cx="14013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smtClean="0"/>
              <a:t>WILL BE USED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70084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USE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rmAutofit/>
          </a:bodyPr>
          <a:lstStyle/>
          <a:p>
            <a:r>
              <a:rPr lang="en-US" dirty="0" err="1"/>
              <a:t>Včasih</a:t>
            </a:r>
            <a:r>
              <a:rPr lang="en-US" dirty="0"/>
              <a:t> </a:t>
            </a:r>
            <a:r>
              <a:rPr lang="en-US" dirty="0" err="1"/>
              <a:t>pasiv</a:t>
            </a:r>
            <a:r>
              <a:rPr lang="en-US" dirty="0"/>
              <a:t> </a:t>
            </a:r>
            <a:r>
              <a:rPr lang="en-US" dirty="0" err="1"/>
              <a:t>uporabljamo</a:t>
            </a:r>
            <a:r>
              <a:rPr lang="en-US" dirty="0"/>
              <a:t> </a:t>
            </a:r>
            <a:r>
              <a:rPr lang="en-US" dirty="0" err="1"/>
              <a:t>takrat</a:t>
            </a:r>
            <a:r>
              <a:rPr lang="en-US" dirty="0"/>
              <a:t>, ko ne </a:t>
            </a:r>
            <a:r>
              <a:rPr lang="en-US" dirty="0" err="1"/>
              <a:t>vemo</a:t>
            </a:r>
            <a:r>
              <a:rPr lang="en-US" dirty="0"/>
              <a:t> (oz. ne </a:t>
            </a:r>
            <a:r>
              <a:rPr lang="en-US" dirty="0" err="1"/>
              <a:t>želimo</a:t>
            </a:r>
            <a:r>
              <a:rPr lang="en-US" dirty="0"/>
              <a:t> </a:t>
            </a:r>
            <a:r>
              <a:rPr lang="en-US" dirty="0" err="1"/>
              <a:t>povedati</a:t>
            </a:r>
            <a:r>
              <a:rPr lang="en-US" dirty="0"/>
              <a:t>), </a:t>
            </a:r>
            <a:r>
              <a:rPr lang="en-US" dirty="0" err="1"/>
              <a:t>kdo</a:t>
            </a:r>
            <a:r>
              <a:rPr lang="en-US" dirty="0"/>
              <a:t> je </a:t>
            </a:r>
            <a:r>
              <a:rPr lang="en-US" dirty="0" err="1"/>
              <a:t>izvedel</a:t>
            </a:r>
            <a:r>
              <a:rPr lang="en-US" dirty="0"/>
              <a:t> </a:t>
            </a:r>
            <a:r>
              <a:rPr lang="en-US" dirty="0" err="1"/>
              <a:t>neko</a:t>
            </a:r>
            <a:r>
              <a:rPr lang="en-US" dirty="0"/>
              <a:t> </a:t>
            </a:r>
            <a:r>
              <a:rPr lang="en-US" dirty="0" err="1"/>
              <a:t>dejanje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Examples:</a:t>
            </a:r>
            <a:br>
              <a:rPr lang="en-US" dirty="0"/>
            </a:br>
            <a:r>
              <a:rPr lang="en-US" dirty="0"/>
              <a:t>My bike was stolen. (=someone stole my bike, we don’t know who)</a:t>
            </a:r>
            <a:br>
              <a:rPr lang="en-US" dirty="0"/>
            </a:br>
            <a:r>
              <a:rPr lang="en-US" dirty="0"/>
              <a:t>I noticed that a window </a:t>
            </a:r>
            <a:r>
              <a:rPr lang="en-US" b="1" dirty="0"/>
              <a:t>had been left</a:t>
            </a:r>
            <a:r>
              <a:rPr lang="en-US" dirty="0"/>
              <a:t> open. (=we don’t know who left it open)</a:t>
            </a:r>
            <a:br>
              <a:rPr lang="en-US" dirty="0"/>
            </a:br>
            <a:r>
              <a:rPr lang="en-US" dirty="0"/>
              <a:t>Every year thousands of people </a:t>
            </a:r>
            <a:r>
              <a:rPr lang="en-US" b="1" dirty="0"/>
              <a:t>are killed</a:t>
            </a:r>
            <a:r>
              <a:rPr lang="en-US" dirty="0"/>
              <a:t> on our roads. (=they “kill” themselves)</a:t>
            </a:r>
            <a:br>
              <a:rPr lang="en-US" dirty="0"/>
            </a:br>
            <a:r>
              <a:rPr lang="en-US" dirty="0"/>
              <a:t>All the cookies </a:t>
            </a:r>
            <a:r>
              <a:rPr lang="en-US" b="1" dirty="0"/>
              <a:t>have been eaten</a:t>
            </a:r>
            <a:r>
              <a:rPr lang="en-US" dirty="0"/>
              <a:t>. (=maybe we know who did it, but we don’t want to say)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686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USE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rmAutofit/>
          </a:bodyPr>
          <a:lstStyle/>
          <a:p>
            <a:r>
              <a:rPr lang="en-US" dirty="0" err="1"/>
              <a:t>Pasiv</a:t>
            </a:r>
            <a:r>
              <a:rPr lang="en-US" dirty="0"/>
              <a:t> se </a:t>
            </a:r>
            <a:r>
              <a:rPr lang="en-US" dirty="0" err="1"/>
              <a:t>uporablja</a:t>
            </a:r>
            <a:r>
              <a:rPr lang="en-US" dirty="0"/>
              <a:t> </a:t>
            </a:r>
            <a:r>
              <a:rPr lang="en-US" dirty="0" err="1"/>
              <a:t>tudi</a:t>
            </a:r>
            <a:r>
              <a:rPr lang="en-US" dirty="0"/>
              <a:t> </a:t>
            </a:r>
            <a:r>
              <a:rPr lang="en-US" dirty="0" err="1"/>
              <a:t>pri</a:t>
            </a:r>
            <a:r>
              <a:rPr lang="en-US" dirty="0"/>
              <a:t> “</a:t>
            </a:r>
            <a:r>
              <a:rPr lang="en-US" dirty="0" err="1"/>
              <a:t>splošnih</a:t>
            </a:r>
            <a:r>
              <a:rPr lang="en-US" dirty="0"/>
              <a:t> </a:t>
            </a:r>
            <a:r>
              <a:rPr lang="en-US" dirty="0" err="1"/>
              <a:t>osebkih</a:t>
            </a:r>
            <a:r>
              <a:rPr lang="en-US" dirty="0"/>
              <a:t>” </a:t>
            </a:r>
            <a:r>
              <a:rPr lang="en-US" dirty="0" err="1"/>
              <a:t>kot</a:t>
            </a:r>
            <a:r>
              <a:rPr lang="en-US" dirty="0"/>
              <a:t> </a:t>
            </a:r>
            <a:r>
              <a:rPr lang="en-US" dirty="0" err="1"/>
              <a:t>npr</a:t>
            </a:r>
            <a:r>
              <a:rPr lang="en-US" dirty="0"/>
              <a:t>. people, everyone, they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Examples:</a:t>
            </a:r>
            <a:br>
              <a:rPr lang="en-US" dirty="0"/>
            </a:br>
            <a:r>
              <a:rPr lang="en-US" dirty="0"/>
              <a:t>Portuguese is spoken in Brazil. (People speak Portuguese in Brazil.)</a:t>
            </a:r>
            <a:br>
              <a:rPr lang="en-US" dirty="0"/>
            </a:br>
            <a:r>
              <a:rPr lang="en-US" dirty="0"/>
              <a:t>Protests are being held all over the city. (They are holding protests all over the city.)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930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USE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rmAutofit/>
          </a:bodyPr>
          <a:lstStyle/>
          <a:p>
            <a:r>
              <a:rPr lang="en-US" dirty="0" err="1"/>
              <a:t>Pasiv</a:t>
            </a:r>
            <a:r>
              <a:rPr lang="en-US" dirty="0"/>
              <a:t> se </a:t>
            </a:r>
            <a:r>
              <a:rPr lang="en-US" dirty="0" err="1"/>
              <a:t>pogosto</a:t>
            </a:r>
            <a:r>
              <a:rPr lang="en-US" dirty="0"/>
              <a:t> </a:t>
            </a:r>
            <a:r>
              <a:rPr lang="en-US" dirty="0" err="1"/>
              <a:t>uporablja</a:t>
            </a:r>
            <a:r>
              <a:rPr lang="en-US" dirty="0"/>
              <a:t> v </a:t>
            </a:r>
            <a:r>
              <a:rPr lang="en-US" dirty="0" err="1"/>
              <a:t>uradnih</a:t>
            </a:r>
            <a:r>
              <a:rPr lang="en-US" dirty="0"/>
              <a:t> </a:t>
            </a:r>
            <a:r>
              <a:rPr lang="en-US" dirty="0" err="1"/>
              <a:t>teskstih</a:t>
            </a:r>
            <a:r>
              <a:rPr lang="en-US" dirty="0"/>
              <a:t>. </a:t>
            </a:r>
            <a:r>
              <a:rPr lang="en-US" dirty="0" err="1"/>
              <a:t>Sicer</a:t>
            </a:r>
            <a:r>
              <a:rPr lang="en-US" dirty="0"/>
              <a:t> je </a:t>
            </a:r>
            <a:r>
              <a:rPr lang="en-US" dirty="0" err="1"/>
              <a:t>raba</a:t>
            </a:r>
            <a:r>
              <a:rPr lang="en-US" dirty="0"/>
              <a:t> </a:t>
            </a:r>
            <a:r>
              <a:rPr lang="en-US" dirty="0" err="1"/>
              <a:t>aktiva</a:t>
            </a:r>
            <a:r>
              <a:rPr lang="en-US" dirty="0"/>
              <a:t> v </a:t>
            </a:r>
            <a:r>
              <a:rPr lang="en-US" dirty="0" err="1"/>
              <a:t>nekaterih</a:t>
            </a:r>
            <a:r>
              <a:rPr lang="en-US" dirty="0"/>
              <a:t> </a:t>
            </a:r>
            <a:r>
              <a:rPr lang="en-US" dirty="0" err="1"/>
              <a:t>primerih</a:t>
            </a:r>
            <a:r>
              <a:rPr lang="en-US" dirty="0"/>
              <a:t> </a:t>
            </a:r>
            <a:r>
              <a:rPr lang="en-US" dirty="0" err="1"/>
              <a:t>lažja</a:t>
            </a:r>
            <a:r>
              <a:rPr lang="en-US" dirty="0"/>
              <a:t> za </a:t>
            </a:r>
            <a:r>
              <a:rPr lang="en-US" dirty="0" err="1"/>
              <a:t>razumevanje</a:t>
            </a:r>
            <a:r>
              <a:rPr lang="en-US" dirty="0"/>
              <a:t> in se </a:t>
            </a:r>
            <a:r>
              <a:rPr lang="en-US" dirty="0" err="1"/>
              <a:t>bere</a:t>
            </a:r>
            <a:r>
              <a:rPr lang="en-US" dirty="0"/>
              <a:t> </a:t>
            </a:r>
            <a:r>
              <a:rPr lang="en-US" dirty="0" err="1"/>
              <a:t>bolj</a:t>
            </a:r>
            <a:r>
              <a:rPr lang="en-US" dirty="0"/>
              <a:t> </a:t>
            </a:r>
            <a:r>
              <a:rPr lang="en-US" dirty="0" err="1"/>
              <a:t>tekoče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A great deal of meaning</a:t>
            </a:r>
            <a:r>
              <a:rPr lang="en-US" b="1" dirty="0"/>
              <a:t> is conveyed </a:t>
            </a:r>
            <a:r>
              <a:rPr lang="en-US" dirty="0"/>
              <a:t>by a few well-chosen words.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A few well-chosen words </a:t>
            </a:r>
            <a:r>
              <a:rPr lang="en-US" b="1" dirty="0"/>
              <a:t>convey</a:t>
            </a:r>
            <a:r>
              <a:rPr lang="en-US" dirty="0"/>
              <a:t> a great deal of meaning.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Our planet </a:t>
            </a:r>
            <a:r>
              <a:rPr lang="en-US" b="1" dirty="0"/>
              <a:t>is wrapped</a:t>
            </a:r>
            <a:r>
              <a:rPr lang="en-US" dirty="0"/>
              <a:t> in a mass of gases.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A mass of gases </a:t>
            </a:r>
            <a:r>
              <a:rPr lang="en-US" b="1" dirty="0"/>
              <a:t>wrap</a:t>
            </a:r>
            <a:r>
              <a:rPr lang="en-US" dirty="0"/>
              <a:t> around our planet.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Waste materials </a:t>
            </a:r>
            <a:r>
              <a:rPr lang="en-US" b="1" dirty="0"/>
              <a:t>are disposed</a:t>
            </a:r>
            <a:r>
              <a:rPr lang="en-US" dirty="0"/>
              <a:t> of in a variety of ways.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The city </a:t>
            </a:r>
            <a:r>
              <a:rPr lang="en-US" b="1" dirty="0"/>
              <a:t>disposes</a:t>
            </a:r>
            <a:r>
              <a:rPr lang="en-US" dirty="0"/>
              <a:t> of waste materials in a variety of ways.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04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USE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rmAutofit/>
          </a:bodyPr>
          <a:lstStyle/>
          <a:p>
            <a:r>
              <a:rPr lang="en-US" dirty="0" err="1"/>
              <a:t>Velikokrat</a:t>
            </a:r>
            <a:r>
              <a:rPr lang="en-US" dirty="0"/>
              <a:t> </a:t>
            </a:r>
            <a:r>
              <a:rPr lang="en-US" dirty="0" err="1"/>
              <a:t>poved</a:t>
            </a:r>
            <a:r>
              <a:rPr lang="en-US" dirty="0"/>
              <a:t> v </a:t>
            </a:r>
            <a:r>
              <a:rPr lang="en-US" dirty="0" err="1"/>
              <a:t>pasivu</a:t>
            </a:r>
            <a:r>
              <a:rPr lang="en-US" dirty="0"/>
              <a:t> </a:t>
            </a:r>
            <a:r>
              <a:rPr lang="en-US" dirty="0" err="1"/>
              <a:t>zveni</a:t>
            </a:r>
            <a:r>
              <a:rPr lang="en-US" dirty="0"/>
              <a:t> </a:t>
            </a:r>
            <a:r>
              <a:rPr lang="en-US" dirty="0" err="1"/>
              <a:t>bolj</a:t>
            </a:r>
            <a:r>
              <a:rPr lang="en-US" dirty="0"/>
              <a:t> </a:t>
            </a:r>
            <a:r>
              <a:rPr lang="en-US" dirty="0" err="1"/>
              <a:t>vljudno</a:t>
            </a:r>
            <a:r>
              <a:rPr lang="en-US" dirty="0"/>
              <a:t> </a:t>
            </a:r>
            <a:r>
              <a:rPr lang="en-US" dirty="0" err="1"/>
              <a:t>kot</a:t>
            </a:r>
            <a:r>
              <a:rPr lang="en-US" dirty="0"/>
              <a:t> v </a:t>
            </a:r>
            <a:r>
              <a:rPr lang="en-US" dirty="0" err="1"/>
              <a:t>aktivu</a:t>
            </a:r>
            <a:r>
              <a:rPr lang="en-US" dirty="0"/>
              <a:t> (</a:t>
            </a:r>
            <a:r>
              <a:rPr lang="en-US" dirty="0" err="1"/>
              <a:t>še</a:t>
            </a:r>
            <a:r>
              <a:rPr lang="en-US" dirty="0"/>
              <a:t> </a:t>
            </a:r>
            <a:r>
              <a:rPr lang="en-US" dirty="0" err="1"/>
              <a:t>posebno</a:t>
            </a:r>
            <a:r>
              <a:rPr lang="en-US" dirty="0"/>
              <a:t>, </a:t>
            </a:r>
            <a:r>
              <a:rPr lang="en-US" dirty="0" err="1"/>
              <a:t>če</a:t>
            </a:r>
            <a:r>
              <a:rPr lang="en-US" dirty="0"/>
              <a:t> </a:t>
            </a:r>
            <a:r>
              <a:rPr lang="en-US" dirty="0" err="1"/>
              <a:t>gre</a:t>
            </a:r>
            <a:r>
              <a:rPr lang="en-US" dirty="0"/>
              <a:t> za </a:t>
            </a:r>
            <a:r>
              <a:rPr lang="en-US" dirty="0" err="1"/>
              <a:t>nekaj</a:t>
            </a:r>
            <a:r>
              <a:rPr lang="en-US" dirty="0"/>
              <a:t> </a:t>
            </a:r>
            <a:r>
              <a:rPr lang="en-US" dirty="0" err="1"/>
              <a:t>manj</a:t>
            </a:r>
            <a:r>
              <a:rPr lang="en-US" dirty="0"/>
              <a:t> </a:t>
            </a:r>
            <a:r>
              <a:rPr lang="en-US" dirty="0" err="1"/>
              <a:t>prijetnega</a:t>
            </a:r>
            <a:r>
              <a:rPr lang="en-US" dirty="0"/>
              <a:t>/</a:t>
            </a:r>
            <a:r>
              <a:rPr lang="en-US" dirty="0" err="1"/>
              <a:t>negativnega</a:t>
            </a:r>
            <a:r>
              <a:rPr lang="en-US" dirty="0"/>
              <a:t>):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sl-SI" dirty="0"/>
              <a:t>A </a:t>
            </a:r>
            <a:r>
              <a:rPr lang="sl-SI" dirty="0" err="1"/>
              <a:t>mistake</a:t>
            </a:r>
            <a:r>
              <a:rPr lang="sl-SI" dirty="0"/>
              <a:t> </a:t>
            </a:r>
            <a:r>
              <a:rPr lang="sl-SI" dirty="0" err="1"/>
              <a:t>was</a:t>
            </a:r>
            <a:r>
              <a:rPr lang="sl-SI" dirty="0"/>
              <a:t> </a:t>
            </a:r>
            <a:r>
              <a:rPr lang="sl-SI" dirty="0" err="1"/>
              <a:t>made</a:t>
            </a:r>
            <a:r>
              <a:rPr lang="sl-SI" dirty="0"/>
              <a:t>.</a:t>
            </a:r>
            <a:r>
              <a:rPr lang="en-US" dirty="0"/>
              <a:t> (=we focus on the fact that a mistake was made, not on WHO made it – I don’t blame anyone for it, even if I know, who made it, e.g. YOU made a mistake)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3963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VOICE - USE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rmAutofit/>
          </a:bodyPr>
          <a:lstStyle/>
          <a:p>
            <a:r>
              <a:rPr lang="en-US" dirty="0" err="1"/>
              <a:t>Če</a:t>
            </a:r>
            <a:r>
              <a:rPr lang="en-US" dirty="0"/>
              <a:t> v </a:t>
            </a:r>
            <a:r>
              <a:rPr lang="en-US" dirty="0" err="1"/>
              <a:t>pasivu</a:t>
            </a:r>
            <a:r>
              <a:rPr lang="en-US" dirty="0"/>
              <a:t> </a:t>
            </a:r>
            <a:r>
              <a:rPr lang="en-US" dirty="0" err="1"/>
              <a:t>vseeno</a:t>
            </a:r>
            <a:r>
              <a:rPr lang="en-US" dirty="0"/>
              <a:t> </a:t>
            </a:r>
            <a:r>
              <a:rPr lang="en-US" dirty="0" err="1"/>
              <a:t>želimo</a:t>
            </a:r>
            <a:r>
              <a:rPr lang="en-US" dirty="0"/>
              <a:t> </a:t>
            </a:r>
            <a:r>
              <a:rPr lang="en-US" dirty="0" err="1"/>
              <a:t>povedati</a:t>
            </a:r>
            <a:r>
              <a:rPr lang="en-US" dirty="0"/>
              <a:t>, </a:t>
            </a:r>
            <a:r>
              <a:rPr lang="en-US" dirty="0" err="1"/>
              <a:t>kaj</a:t>
            </a:r>
            <a:r>
              <a:rPr lang="en-US" dirty="0"/>
              <a:t> </a:t>
            </a:r>
            <a:r>
              <a:rPr lang="en-US" dirty="0" err="1"/>
              <a:t>ali</a:t>
            </a:r>
            <a:r>
              <a:rPr lang="en-US" dirty="0"/>
              <a:t> </a:t>
            </a:r>
            <a:r>
              <a:rPr lang="en-US" dirty="0" err="1"/>
              <a:t>kdo</a:t>
            </a:r>
            <a:r>
              <a:rPr lang="en-US" dirty="0"/>
              <a:t> je </a:t>
            </a:r>
            <a:r>
              <a:rPr lang="en-US" dirty="0" err="1"/>
              <a:t>povzročil</a:t>
            </a:r>
            <a:r>
              <a:rPr lang="en-US" dirty="0"/>
              <a:t>/</a:t>
            </a:r>
            <a:r>
              <a:rPr lang="en-US" dirty="0" err="1"/>
              <a:t>izvedel</a:t>
            </a:r>
            <a:r>
              <a:rPr lang="en-US" dirty="0"/>
              <a:t> </a:t>
            </a:r>
            <a:r>
              <a:rPr lang="en-US" dirty="0" err="1"/>
              <a:t>neko</a:t>
            </a:r>
            <a:r>
              <a:rPr lang="en-US" dirty="0"/>
              <a:t> </a:t>
            </a:r>
            <a:r>
              <a:rPr lang="en-US" dirty="0" err="1"/>
              <a:t>dejanje</a:t>
            </a:r>
            <a:r>
              <a:rPr lang="en-US" dirty="0"/>
              <a:t>, za </a:t>
            </a:r>
            <a:r>
              <a:rPr lang="en-US" dirty="0" err="1"/>
              <a:t>izražanje</a:t>
            </a:r>
            <a:r>
              <a:rPr lang="en-US" dirty="0"/>
              <a:t> </a:t>
            </a:r>
            <a:r>
              <a:rPr lang="en-US" dirty="0" err="1"/>
              <a:t>t.i.</a:t>
            </a:r>
            <a:r>
              <a:rPr lang="en-US" dirty="0"/>
              <a:t> </a:t>
            </a:r>
            <a:r>
              <a:rPr lang="en-US" dirty="0" err="1"/>
              <a:t>prvotnega</a:t>
            </a:r>
            <a:r>
              <a:rPr lang="en-US" dirty="0"/>
              <a:t> </a:t>
            </a:r>
            <a:r>
              <a:rPr lang="en-US" dirty="0" err="1"/>
              <a:t>osebga</a:t>
            </a:r>
            <a:r>
              <a:rPr lang="en-US" dirty="0"/>
              <a:t> </a:t>
            </a:r>
            <a:r>
              <a:rPr lang="en-US" dirty="0" err="1"/>
              <a:t>uporabimo</a:t>
            </a:r>
            <a:r>
              <a:rPr lang="en-US" dirty="0"/>
              <a:t> </a:t>
            </a:r>
            <a:r>
              <a:rPr lang="en-US" dirty="0" err="1"/>
              <a:t>predlog</a:t>
            </a:r>
            <a:r>
              <a:rPr lang="en-US" dirty="0"/>
              <a:t> </a:t>
            </a:r>
            <a:r>
              <a:rPr lang="en-US" i="1" dirty="0"/>
              <a:t>by</a:t>
            </a:r>
            <a:r>
              <a:rPr lang="en-US" dirty="0"/>
              <a:t>. Kadar </a:t>
            </a:r>
            <a:r>
              <a:rPr lang="en-US" dirty="0" err="1"/>
              <a:t>nam</a:t>
            </a:r>
            <a:r>
              <a:rPr lang="en-US" dirty="0"/>
              <a:t> je </a:t>
            </a:r>
            <a:r>
              <a:rPr lang="en-US" dirty="0" err="1"/>
              <a:t>povzročitelj</a:t>
            </a:r>
            <a:r>
              <a:rPr lang="en-US" dirty="0"/>
              <a:t> </a:t>
            </a:r>
            <a:r>
              <a:rPr lang="en-US" dirty="0" err="1"/>
              <a:t>dejanja</a:t>
            </a:r>
            <a:r>
              <a:rPr lang="en-US" dirty="0"/>
              <a:t> </a:t>
            </a:r>
            <a:r>
              <a:rPr lang="en-US" dirty="0" err="1"/>
              <a:t>znan</a:t>
            </a:r>
            <a:r>
              <a:rPr lang="en-US" dirty="0"/>
              <a:t> in </a:t>
            </a:r>
            <a:r>
              <a:rPr lang="en-US" dirty="0" err="1"/>
              <a:t>nas</a:t>
            </a:r>
            <a:r>
              <a:rPr lang="en-US" dirty="0"/>
              <a:t> </a:t>
            </a:r>
            <a:r>
              <a:rPr lang="en-US" dirty="0" err="1"/>
              <a:t>tudi</a:t>
            </a:r>
            <a:r>
              <a:rPr lang="en-US" dirty="0"/>
              <a:t> </a:t>
            </a:r>
            <a:r>
              <a:rPr lang="en-US" dirty="0" err="1"/>
              <a:t>zanima</a:t>
            </a:r>
            <a:r>
              <a:rPr lang="en-US" dirty="0"/>
              <a:t>, je </a:t>
            </a:r>
            <a:r>
              <a:rPr lang="en-US" dirty="0" err="1"/>
              <a:t>bolje</a:t>
            </a:r>
            <a:r>
              <a:rPr lang="en-US" dirty="0"/>
              <a:t> </a:t>
            </a:r>
            <a:r>
              <a:rPr lang="en-US" dirty="0" err="1"/>
              <a:t>uporabiti</a:t>
            </a:r>
            <a:r>
              <a:rPr lang="en-US" dirty="0"/>
              <a:t> </a:t>
            </a:r>
            <a:r>
              <a:rPr lang="en-US" dirty="0" err="1"/>
              <a:t>aktiv</a:t>
            </a:r>
            <a:r>
              <a:rPr lang="en-US" dirty="0"/>
              <a:t>.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US" dirty="0"/>
              <a:t>"A Hard Day's Night" was written by the Beatles.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The Beatles wrote "A Hard Day's Night".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The movie ET was directed by Spielberg.	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Spielberg directed the movie ET.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This house was built by my father.	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My father built this house.</a:t>
            </a:r>
          </a:p>
        </p:txBody>
      </p:sp>
    </p:spTree>
    <p:extLst>
      <p:ext uri="{BB962C8B-B14F-4D97-AF65-F5344CB8AC3E}">
        <p14:creationId xmlns:p14="http://schemas.microsoft.com/office/powerpoint/2010/main" val="1236092686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Moje Znanje">
      <a:majorFont>
        <a:latin typeface="Berlin Sans FB"/>
        <a:ea typeface=""/>
        <a:cs typeface=""/>
      </a:majorFont>
      <a:minorFont>
        <a:latin typeface="Berlin Sans FB"/>
        <a:ea typeface=""/>
        <a:cs typeface="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je Znanje PowerPoint template" id="{EE203216-807A-4B81-9BEA-6D212EA3C112}" vid="{253455AD-3734-4BB4-BFB2-9F06F96C7CE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MojeZnanje_PPT_template</Template>
  <TotalTime>160</TotalTime>
  <Words>1776</Words>
  <Application>Microsoft Office PowerPoint</Application>
  <PresentationFormat>Widescreen</PresentationFormat>
  <Paragraphs>308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6" baseType="lpstr">
      <vt:lpstr>Arial</vt:lpstr>
      <vt:lpstr>Berlin Sans FB</vt:lpstr>
      <vt:lpstr>Gill Sans MT</vt:lpstr>
      <vt:lpstr>Wingdings</vt:lpstr>
      <vt:lpstr>Badge</vt:lpstr>
      <vt:lpstr>ENGLISH GRAMMAR</vt:lpstr>
      <vt:lpstr>O AVTORICI</vt:lpstr>
      <vt:lpstr>VSEBINA</vt:lpstr>
      <vt:lpstr>PASSIVE VOICE - USE</vt:lpstr>
      <vt:lpstr>PASSIVE VOICE - USE</vt:lpstr>
      <vt:lpstr>PASSIVE VOICE - USE</vt:lpstr>
      <vt:lpstr>PASSIVE VOICE - USE</vt:lpstr>
      <vt:lpstr>PASSIVE VOICE - USE</vt:lpstr>
      <vt:lpstr>PASSIVE VOICE - USE</vt:lpstr>
      <vt:lpstr>PASSIVE VOICE - FORM</vt:lpstr>
      <vt:lpstr>PASSIVE VOICE - FORM</vt:lpstr>
      <vt:lpstr>PASSIVE VOICE - FORM</vt:lpstr>
      <vt:lpstr>PASSIVE VOICE - TENSES</vt:lpstr>
      <vt:lpstr>PASSIVE VOICE - TENSES</vt:lpstr>
      <vt:lpstr>PASSIVE VOICE - TENSES</vt:lpstr>
      <vt:lpstr>PASSIVE VOICE - TENSES</vt:lpstr>
      <vt:lpstr>PASSIVE VOICE - TENSES</vt:lpstr>
      <vt:lpstr>PASSIVE VOICE - TENSES</vt:lpstr>
      <vt:lpstr>PASSIVE VOICE - TENSES</vt:lpstr>
      <vt:lpstr>PASSIVE VOICE - TENSES</vt:lpstr>
      <vt:lpstr>PASSIVE VOICE - TENSES</vt:lpstr>
      <vt:lpstr>PASSIVE VOICE - TENSES</vt:lpstr>
      <vt:lpstr>PASSIVE VOICE - TENSES</vt:lpstr>
      <vt:lpstr>PASSIVE VOICE - TENSES</vt:lpstr>
      <vt:lpstr>PASSIVE VOICE - TENSES</vt:lpstr>
      <vt:lpstr>PASSIVE VOICE - TENSES</vt:lpstr>
      <vt:lpstr>PASSIVE VOICE - TENSES</vt:lpstr>
      <vt:lpstr>PASSIVE VOICE - CONDITIONALS</vt:lpstr>
      <vt:lpstr>PASSIVE VOICE - CONDITIONALS</vt:lpstr>
      <vt:lpstr>PASSIVE VOICE - CONDITIONALS</vt:lpstr>
      <vt:lpstr>PASSIVE VOICE - TENSES</vt:lpstr>
      <vt:lpstr>PASSIVE VOICE – MODALS</vt:lpstr>
      <vt:lpstr>PASSIVE VOICE - TENSES</vt:lpstr>
      <vt:lpstr>PASSIVE VOICE – TWO OBJECTS</vt:lpstr>
      <vt:lpstr>PASSIVE VOICE – TWO OBJECTS</vt:lpstr>
      <vt:lpstr>PERSONAL AND IMPERSONAL PASSIVE</vt:lpstr>
      <vt:lpstr>PERSONAL AND IMPERSONAL PASSIVE</vt:lpstr>
      <vt:lpstr>PERSONAL AND IMPERSONAL PASSIVE</vt:lpstr>
      <vt:lpstr>PASSIVE MIXED</vt:lpstr>
      <vt:lpstr>PASSIVE MIXED</vt:lpstr>
      <vt:lpstr>PASSIVE MIXED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ENGLISH</dc:title>
  <dc:creator>Maruša</dc:creator>
  <cp:lastModifiedBy>Maruša</cp:lastModifiedBy>
  <cp:revision>218</cp:revision>
  <dcterms:created xsi:type="dcterms:W3CDTF">2017-09-20T18:32:24Z</dcterms:created>
  <dcterms:modified xsi:type="dcterms:W3CDTF">2019-02-11T13:07:01Z</dcterms:modified>
</cp:coreProperties>
</file>