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68" r:id="rId3"/>
    <p:sldId id="273" r:id="rId4"/>
    <p:sldId id="269" r:id="rId5"/>
    <p:sldId id="274" r:id="rId6"/>
    <p:sldId id="283" r:id="rId7"/>
    <p:sldId id="284" r:id="rId8"/>
    <p:sldId id="270" r:id="rId9"/>
    <p:sldId id="286" r:id="rId10"/>
    <p:sldId id="271" r:id="rId11"/>
    <p:sldId id="275" r:id="rId12"/>
    <p:sldId id="285" r:id="rId13"/>
    <p:sldId id="276" r:id="rId14"/>
    <p:sldId id="277" r:id="rId15"/>
    <p:sldId id="278" r:id="rId16"/>
    <p:sldId id="282" r:id="rId17"/>
    <p:sldId id="279" r:id="rId18"/>
    <p:sldId id="281" r:id="rId19"/>
    <p:sldId id="299" r:id="rId20"/>
    <p:sldId id="300" r:id="rId21"/>
    <p:sldId id="301" r:id="rId22"/>
    <p:sldId id="298" r:id="rId23"/>
    <p:sldId id="266" r:id="rId24"/>
    <p:sldId id="265" r:id="rId25"/>
    <p:sldId id="294" r:id="rId26"/>
    <p:sldId id="296" r:id="rId27"/>
    <p:sldId id="295" r:id="rId28"/>
    <p:sldId id="297" r:id="rId29"/>
    <p:sldId id="292" r:id="rId30"/>
    <p:sldId id="293" r:id="rId31"/>
    <p:sldId id="287" r:id="rId32"/>
    <p:sldId id="288" r:id="rId33"/>
    <p:sldId id="289" r:id="rId34"/>
    <p:sldId id="290" r:id="rId35"/>
    <p:sldId id="28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0"/>
    <p:restoredTop sz="94671"/>
  </p:normalViewPr>
  <p:slideViewPr>
    <p:cSldViewPr snapToGrid="0" snapToObjects="1">
      <p:cViewPr varScale="1">
        <p:scale>
          <a:sx n="102" d="100"/>
          <a:sy n="102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101D8-A4DB-0F44-900A-9B5DA3F21BFF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EE79D-1467-AC45-947F-DBD4B580BD8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7568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EE79D-1467-AC45-947F-DBD4B580BD80}" type="slidenum">
              <a:rPr lang="en-HR" smtClean="0"/>
              <a:t>13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9239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dirty="0"/>
              <a:t>Which of these numbers is 17?</a:t>
            </a:r>
            <a:br>
              <a:rPr lang="en-HR" dirty="0"/>
            </a:br>
            <a:r>
              <a:rPr lang="en-HR" dirty="0"/>
              <a:t>What number is ”five hundred fifty five”?</a:t>
            </a:r>
          </a:p>
          <a:p>
            <a:r>
              <a:rPr lang="en-HR" dirty="0"/>
              <a:t>Can you write in English how old are you (or would like to be)?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EE79D-1467-AC45-947F-DBD4B580BD80}" type="slidenum">
              <a:rPr lang="en-HR" smtClean="0"/>
              <a:t>14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266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dirty="0"/>
              <a:t>Which day is today?</a:t>
            </a:r>
          </a:p>
          <a:p>
            <a:r>
              <a:rPr lang="en-HR" dirty="0"/>
              <a:t>What day will it be tomorrow?</a:t>
            </a:r>
          </a:p>
          <a:p>
            <a:r>
              <a:rPr lang="en-HR" dirty="0"/>
              <a:t>How do you say “yesterday” in English?</a:t>
            </a:r>
          </a:p>
          <a:p>
            <a:r>
              <a:rPr lang="en-HR" dirty="0"/>
              <a:t>Which of these arw the weekend days?</a:t>
            </a:r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EE79D-1467-AC45-947F-DBD4B580BD80}" type="slidenum">
              <a:rPr lang="en-HR" smtClean="0"/>
              <a:t>15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4648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3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03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705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333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2373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4207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64056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9850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1835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7073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6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82891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25156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7714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7948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3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5269E7-A94F-0345-9C86-913FF776CA76}" type="datetimeFigureOut">
              <a:rPr lang="en-HR" smtClean="0"/>
              <a:t>19/02/2024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6E3959-1332-6243-8BC5-AF0979ADC76F}" type="slidenum">
              <a:rPr lang="en-HR" smtClean="0"/>
              <a:t>‹#›</a:t>
            </a:fld>
            <a:endParaRPr lang="en-H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6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tiff"/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tiff"/><Relationship Id="rId10" Type="http://schemas.openxmlformats.org/officeDocument/2006/relationships/image" Target="../media/image13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13" Type="http://schemas.openxmlformats.org/officeDocument/2006/relationships/image" Target="../media/image28.tiff"/><Relationship Id="rId3" Type="http://schemas.openxmlformats.org/officeDocument/2006/relationships/image" Target="../media/image18.tiff"/><Relationship Id="rId7" Type="http://schemas.openxmlformats.org/officeDocument/2006/relationships/image" Target="../media/image22.tiff"/><Relationship Id="rId12" Type="http://schemas.openxmlformats.org/officeDocument/2006/relationships/image" Target="../media/image27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11" Type="http://schemas.openxmlformats.org/officeDocument/2006/relationships/image" Target="../media/image26.png"/><Relationship Id="rId5" Type="http://schemas.openxmlformats.org/officeDocument/2006/relationships/image" Target="../media/image20.tiff"/><Relationship Id="rId10" Type="http://schemas.openxmlformats.org/officeDocument/2006/relationships/image" Target="../media/image25.png"/><Relationship Id="rId4" Type="http://schemas.openxmlformats.org/officeDocument/2006/relationships/image" Target="../media/image19.tiff"/><Relationship Id="rId9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69FA-8812-EB40-95CF-AE1E826F7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HR" dirty="0"/>
              <a:t>Začetni tečaj angleškega jezika v vsakdanjem življenju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0F619-0F7B-DA46-92A5-082A51CDFF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R" dirty="0"/>
              <a:t>Avtorica: Emili Novak</a:t>
            </a:r>
          </a:p>
          <a:p>
            <a:r>
              <a:rPr lang="en-H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0788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003C-791F-7F49-B560-7E2D7111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Glagol biti (the verb to be)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28340-7CE3-6C4B-AC7E-9AF37B4E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jaz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–  I am</a:t>
            </a:r>
          </a:p>
          <a:p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– you are  </a:t>
            </a:r>
          </a:p>
          <a:p>
            <a:r>
              <a:rPr lang="en-GB" dirty="0"/>
              <a:t>on/</a:t>
            </a:r>
            <a:r>
              <a:rPr lang="en-GB" dirty="0" err="1"/>
              <a:t>ona</a:t>
            </a:r>
            <a:r>
              <a:rPr lang="en-GB" dirty="0"/>
              <a:t>/ono je – he/she/it is</a:t>
            </a:r>
          </a:p>
          <a:p>
            <a:r>
              <a:rPr lang="en-GB" dirty="0"/>
              <a:t>mi </a:t>
            </a:r>
            <a:r>
              <a:rPr lang="en-GB" dirty="0" err="1"/>
              <a:t>smo</a:t>
            </a:r>
            <a:r>
              <a:rPr lang="en-GB" dirty="0"/>
              <a:t> – we are </a:t>
            </a:r>
          </a:p>
          <a:p>
            <a:r>
              <a:rPr lang="en-GB" dirty="0"/>
              <a:t>vi </a:t>
            </a:r>
            <a:r>
              <a:rPr lang="en-GB" dirty="0" err="1"/>
              <a:t>ste</a:t>
            </a:r>
            <a:r>
              <a:rPr lang="en-GB" dirty="0"/>
              <a:t> – you are</a:t>
            </a:r>
          </a:p>
          <a:p>
            <a:r>
              <a:rPr lang="en-GB" dirty="0" err="1"/>
              <a:t>oni</a:t>
            </a:r>
            <a:r>
              <a:rPr lang="en-GB" dirty="0"/>
              <a:t>/one/</a:t>
            </a:r>
            <a:r>
              <a:rPr lang="en-GB" dirty="0" err="1"/>
              <a:t>ona</a:t>
            </a:r>
            <a:r>
              <a:rPr lang="en-GB" dirty="0"/>
              <a:t> so – they are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75890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1FA4-4010-1E43-B964-8D11BDA5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Vsakodnevni predmeti (everyday objects)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6AD1-138B-394B-9B0A-FDAD4501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188029"/>
            <a:ext cx="2280866" cy="3603171"/>
          </a:xfrm>
        </p:spPr>
        <p:txBody>
          <a:bodyPr>
            <a:normAutofit/>
          </a:bodyPr>
          <a:lstStyle/>
          <a:p>
            <a:r>
              <a:rPr lang="en-GB" dirty="0"/>
              <a:t>p</a:t>
            </a:r>
            <a:r>
              <a:rPr lang="en-HR" dirty="0"/>
              <a:t>en </a:t>
            </a:r>
          </a:p>
          <a:p>
            <a:endParaRPr lang="en-HR" dirty="0"/>
          </a:p>
          <a:p>
            <a:r>
              <a:rPr lang="en-GB" dirty="0"/>
              <a:t>p</a:t>
            </a:r>
            <a:r>
              <a:rPr lang="en-HR" dirty="0"/>
              <a:t>encil</a:t>
            </a:r>
          </a:p>
          <a:p>
            <a:endParaRPr lang="en-HR" dirty="0"/>
          </a:p>
          <a:p>
            <a:r>
              <a:rPr lang="en-GB" dirty="0"/>
              <a:t>p</a:t>
            </a:r>
            <a:r>
              <a:rPr lang="en-HR" dirty="0"/>
              <a:t>aper</a:t>
            </a:r>
          </a:p>
          <a:p>
            <a:endParaRPr lang="en-HR" dirty="0"/>
          </a:p>
          <a:p>
            <a:r>
              <a:rPr lang="en-GB" dirty="0"/>
              <a:t>b</a:t>
            </a:r>
            <a:r>
              <a:rPr lang="en-HR" dirty="0"/>
              <a:t>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0CFA8-3A8E-F64B-AA2B-83EF0DB45AD2}"/>
              </a:ext>
            </a:extLst>
          </p:cNvPr>
          <p:cNvSpPr txBox="1"/>
          <p:nvPr/>
        </p:nvSpPr>
        <p:spPr>
          <a:xfrm>
            <a:off x="6035040" y="-3056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7D0F9E-455C-984B-BCF5-21ACF9CA5C84}"/>
              </a:ext>
            </a:extLst>
          </p:cNvPr>
          <p:cNvSpPr txBox="1">
            <a:spLocks/>
          </p:cNvSpPr>
          <p:nvPr/>
        </p:nvSpPr>
        <p:spPr>
          <a:xfrm>
            <a:off x="4894607" y="2552699"/>
            <a:ext cx="228086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HR" dirty="0"/>
              <a:t> chair</a:t>
            </a:r>
          </a:p>
          <a:p>
            <a:endParaRPr lang="en-HR" dirty="0"/>
          </a:p>
          <a:p>
            <a:r>
              <a:rPr lang="en-GB" dirty="0"/>
              <a:t>t</a:t>
            </a:r>
            <a:r>
              <a:rPr lang="en-HR" dirty="0"/>
              <a:t>able</a:t>
            </a:r>
          </a:p>
          <a:p>
            <a:endParaRPr lang="en-HR" dirty="0"/>
          </a:p>
          <a:p>
            <a:r>
              <a:rPr lang="en-GB" dirty="0"/>
              <a:t>c</a:t>
            </a:r>
            <a:r>
              <a:rPr lang="en-HR" dirty="0"/>
              <a:t>up</a:t>
            </a:r>
          </a:p>
          <a:p>
            <a:endParaRPr lang="en-HR" dirty="0"/>
          </a:p>
          <a:p>
            <a:r>
              <a:rPr lang="en-HR" dirty="0"/>
              <a:t>plate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0C9757-C929-A343-B9B1-399DBEE5DB72}"/>
              </a:ext>
            </a:extLst>
          </p:cNvPr>
          <p:cNvSpPr txBox="1">
            <a:spLocks/>
          </p:cNvSpPr>
          <p:nvPr/>
        </p:nvSpPr>
        <p:spPr>
          <a:xfrm>
            <a:off x="8282235" y="2552699"/>
            <a:ext cx="228086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knife</a:t>
            </a:r>
          </a:p>
          <a:p>
            <a:endParaRPr lang="en-GB" dirty="0"/>
          </a:p>
          <a:p>
            <a:r>
              <a:rPr lang="en-GB" dirty="0"/>
              <a:t>fork</a:t>
            </a:r>
          </a:p>
          <a:p>
            <a:endParaRPr lang="en-GB" dirty="0"/>
          </a:p>
          <a:p>
            <a:r>
              <a:rPr lang="en-GB" dirty="0"/>
              <a:t>spoon</a:t>
            </a:r>
          </a:p>
          <a:p>
            <a:endParaRPr lang="en-GB" dirty="0"/>
          </a:p>
          <a:p>
            <a:r>
              <a:rPr lang="en-GB" dirty="0"/>
              <a:t>clock</a:t>
            </a:r>
            <a:endParaRPr lang="en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A89F59-80B9-744A-A70E-ECAF3B24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96" y="2065564"/>
            <a:ext cx="1035162" cy="974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B4DE46-D113-A04E-B700-83D22945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96" y="3039835"/>
            <a:ext cx="1035162" cy="974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65DF4A-CEFB-174B-A395-1E426ABE8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94" y="4073976"/>
            <a:ext cx="1035163" cy="974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EA84EA-C813-034B-B4D6-FC89039CE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12" y="5048247"/>
            <a:ext cx="1039382" cy="900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ED2F00-9A5F-194E-8808-A4DD56DDE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877" y="2065563"/>
            <a:ext cx="1100366" cy="974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F3012F-C89F-CF4F-B848-E748DCAEA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169" y="3039834"/>
            <a:ext cx="1126670" cy="1126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99BE00-82FA-3547-A9CA-17ABD0779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9170" y="4166504"/>
            <a:ext cx="1133961" cy="881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F8C06-1CD0-6D48-A559-99945B401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9170" y="5027263"/>
            <a:ext cx="1133961" cy="10244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62BD27-53A0-6442-A882-2EB72A499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8861" y="2035626"/>
            <a:ext cx="1100366" cy="9742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8C724E-DE95-9B4C-B656-1AA1FF4E2D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8861" y="3006264"/>
            <a:ext cx="1100366" cy="1100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7B12B6-9E9D-8541-A2B1-BF5889D404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8861" y="4094828"/>
            <a:ext cx="1100366" cy="1024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634893-C27A-C343-9A91-98159D44BC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8861" y="5101458"/>
            <a:ext cx="1100366" cy="10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78F0C-9358-574A-BA9E-424CCF0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16505-6758-7542-865D-E4864B54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2107976" cy="3124201"/>
          </a:xfrm>
        </p:spPr>
        <p:txBody>
          <a:bodyPr>
            <a:noAutofit/>
          </a:bodyPr>
          <a:lstStyle/>
          <a:p>
            <a:r>
              <a:rPr lang="en-GB" dirty="0"/>
              <a:t>s</a:t>
            </a:r>
            <a:r>
              <a:rPr lang="en-HR" dirty="0"/>
              <a:t>hoes</a:t>
            </a:r>
          </a:p>
          <a:p>
            <a:endParaRPr lang="en-HR" dirty="0"/>
          </a:p>
          <a:p>
            <a:r>
              <a:rPr lang="en-GB" dirty="0"/>
              <a:t>h</a:t>
            </a:r>
            <a:r>
              <a:rPr lang="en-HR" dirty="0"/>
              <a:t>at</a:t>
            </a:r>
          </a:p>
          <a:p>
            <a:endParaRPr lang="en-HR" dirty="0"/>
          </a:p>
          <a:p>
            <a:r>
              <a:rPr lang="en-GB" dirty="0"/>
              <a:t>b</a:t>
            </a:r>
            <a:r>
              <a:rPr lang="en-HR" dirty="0"/>
              <a:t>ag</a:t>
            </a:r>
          </a:p>
          <a:p>
            <a:endParaRPr lang="en-HR" dirty="0"/>
          </a:p>
          <a:p>
            <a:r>
              <a:rPr lang="en-GB" dirty="0"/>
              <a:t>p</a:t>
            </a:r>
            <a:r>
              <a:rPr lang="en-HR" dirty="0"/>
              <a:t>hone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63411C-51D2-F146-938E-7C635A24AFFB}"/>
              </a:ext>
            </a:extLst>
          </p:cNvPr>
          <p:cNvSpPr txBox="1">
            <a:spLocks/>
          </p:cNvSpPr>
          <p:nvPr/>
        </p:nvSpPr>
        <p:spPr>
          <a:xfrm>
            <a:off x="4385690" y="2666998"/>
            <a:ext cx="210797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key</a:t>
            </a:r>
            <a:endParaRPr lang="en-HR" dirty="0"/>
          </a:p>
          <a:p>
            <a:endParaRPr lang="en-HR" dirty="0"/>
          </a:p>
          <a:p>
            <a:r>
              <a:rPr lang="en-GB" dirty="0"/>
              <a:t>computer</a:t>
            </a:r>
            <a:endParaRPr lang="en-HR" dirty="0"/>
          </a:p>
          <a:p>
            <a:endParaRPr lang="en-HR" dirty="0"/>
          </a:p>
          <a:p>
            <a:r>
              <a:rPr lang="en-GB" dirty="0"/>
              <a:t>car</a:t>
            </a:r>
          </a:p>
          <a:p>
            <a:endParaRPr lang="en-GB" dirty="0"/>
          </a:p>
          <a:p>
            <a:r>
              <a:rPr lang="en-GB" dirty="0"/>
              <a:t>bicycle</a:t>
            </a:r>
            <a:endParaRPr lang="en-H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E85F9A-93A4-4D4E-B9FF-0638D3A9D5F6}"/>
              </a:ext>
            </a:extLst>
          </p:cNvPr>
          <p:cNvSpPr txBox="1">
            <a:spLocks/>
          </p:cNvSpPr>
          <p:nvPr/>
        </p:nvSpPr>
        <p:spPr>
          <a:xfrm>
            <a:off x="7798025" y="2666998"/>
            <a:ext cx="210797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toothbrush</a:t>
            </a:r>
            <a:endParaRPr lang="en-HR" dirty="0"/>
          </a:p>
          <a:p>
            <a:endParaRPr lang="en-HR" dirty="0"/>
          </a:p>
          <a:p>
            <a:r>
              <a:rPr lang="en-GB" dirty="0"/>
              <a:t>sunglasses</a:t>
            </a:r>
            <a:endParaRPr lang="en-HR" dirty="0"/>
          </a:p>
          <a:p>
            <a:endParaRPr lang="en-HR" dirty="0"/>
          </a:p>
          <a:p>
            <a:r>
              <a:rPr lang="en-GB" dirty="0"/>
              <a:t>lamp</a:t>
            </a:r>
            <a:endParaRPr lang="en-HR" dirty="0"/>
          </a:p>
          <a:p>
            <a:endParaRPr lang="en-HR" dirty="0"/>
          </a:p>
          <a:p>
            <a:r>
              <a:rPr lang="en-GB" dirty="0"/>
              <a:t>television</a:t>
            </a:r>
            <a:endParaRPr lang="en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77FDB-3DD0-064D-921D-A97F52F75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669" y="2497848"/>
            <a:ext cx="1168399" cy="97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4BB1E-CD39-6648-A0BF-8EF855A7B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670" y="3447146"/>
            <a:ext cx="1168399" cy="972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BEB600-4401-E44C-9A91-7AF8143EF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750" y="4437747"/>
            <a:ext cx="1826320" cy="972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F7C620-8744-184F-829C-151505434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670" y="5407504"/>
            <a:ext cx="1168399" cy="776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196A45-B3C1-8749-8B8F-59384E70F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592" y="2420253"/>
            <a:ext cx="1392303" cy="911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79A7EB-5D01-3348-963F-E63FC15EB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2627" y="3349748"/>
            <a:ext cx="1268234" cy="1268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A65F76-B1C7-844C-B8DE-DA164E761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2626" y="4437747"/>
            <a:ext cx="1268855" cy="961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5331D4-9734-DD43-8997-18062C1F9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627" y="5369712"/>
            <a:ext cx="1268234" cy="123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BE4875-FCCF-4D43-A06D-AB32283F96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1828" y="2456544"/>
            <a:ext cx="1121005" cy="10550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5D900C-70C0-5B43-8CFC-A870DED2F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1827" y="3429000"/>
            <a:ext cx="1121005" cy="972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F9C79E-989D-C443-93FE-08E13DC7C4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1826" y="4400049"/>
            <a:ext cx="1121005" cy="9724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CFA7E8-87B3-0D43-AFFC-4A63571BA5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1826" y="5369712"/>
            <a:ext cx="1121005" cy="10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CE78-BB1E-1B4D-8DFB-790BC9E9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Pridevniki (adjectives)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B243D-706F-ED41-9317-C1FEBA0D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2565176" cy="312420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b</a:t>
            </a:r>
            <a:r>
              <a:rPr lang="en-GB" b="0" i="0" u="none" strike="noStrike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eautiful - </a:t>
            </a:r>
            <a:r>
              <a:rPr lang="en-GB" b="0" i="0" u="none" strike="noStrike" dirty="0" err="1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lepo</a:t>
            </a:r>
            <a:endParaRPr lang="en-GB" b="0" i="0" u="none" strike="noStrike" dirty="0">
              <a:solidFill>
                <a:srgbClr val="282828"/>
              </a:solidFill>
              <a:effectLst/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u</a:t>
            </a:r>
            <a:r>
              <a:rPr lang="en-GB" b="0" i="0" u="none" strike="noStrike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gly - </a:t>
            </a:r>
            <a:r>
              <a:rPr lang="en-GB" b="0" i="0" u="none" strike="noStrike" dirty="0" err="1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grdo</a:t>
            </a:r>
            <a:endParaRPr lang="en-GB" b="0" i="0" u="none" strike="noStrike" dirty="0">
              <a:solidFill>
                <a:srgbClr val="282828"/>
              </a:solidFill>
              <a:effectLst/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hot -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vroče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c</a:t>
            </a:r>
            <a:r>
              <a:rPr lang="en-GB" b="0" i="0" u="none" strike="noStrike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old - </a:t>
            </a:r>
            <a:r>
              <a:rPr lang="en-GB" b="0" i="0" u="none" strike="noStrike" dirty="0" err="1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hladno</a:t>
            </a:r>
            <a:endParaRPr lang="en-GB" b="0" i="0" u="none" strike="noStrike" dirty="0">
              <a:solidFill>
                <a:srgbClr val="282828"/>
              </a:solidFill>
              <a:effectLst/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old -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staro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young -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mlado</a:t>
            </a:r>
            <a:endParaRPr lang="en-GB" b="0" i="0" u="none" strike="noStrike" dirty="0">
              <a:solidFill>
                <a:srgbClr val="282828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D8FC0C-6EEF-754B-8DBB-10DE7A4A9D3F}"/>
              </a:ext>
            </a:extLst>
          </p:cNvPr>
          <p:cNvSpPr txBox="1">
            <a:spLocks/>
          </p:cNvSpPr>
          <p:nvPr/>
        </p:nvSpPr>
        <p:spPr>
          <a:xfrm>
            <a:off x="3230379" y="2666998"/>
            <a:ext cx="256517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H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127192-5D48-764C-B463-E63703011604}"/>
              </a:ext>
            </a:extLst>
          </p:cNvPr>
          <p:cNvSpPr txBox="1">
            <a:spLocks/>
          </p:cNvSpPr>
          <p:nvPr/>
        </p:nvSpPr>
        <p:spPr>
          <a:xfrm>
            <a:off x="4783432" y="2857501"/>
            <a:ext cx="3087691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big –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veliko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small –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majhno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cheap –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poceni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expensive –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drago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thick -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debelo</a:t>
            </a:r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thin –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tanko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pPr marL="0" indent="0">
              <a:buFont typeface="Arial"/>
              <a:buNone/>
            </a:pPr>
            <a:endParaRPr lang="en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0FB348-04A2-8447-B86E-EC90846A5E1B}"/>
              </a:ext>
            </a:extLst>
          </p:cNvPr>
          <p:cNvSpPr txBox="1">
            <a:spLocks/>
          </p:cNvSpPr>
          <p:nvPr/>
        </p:nvSpPr>
        <p:spPr>
          <a:xfrm>
            <a:off x="7197133" y="2666997"/>
            <a:ext cx="256517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067237-7650-3C4C-A76E-DA40952AFEDB}"/>
              </a:ext>
            </a:extLst>
          </p:cNvPr>
          <p:cNvSpPr txBox="1">
            <a:spLocks/>
          </p:cNvSpPr>
          <p:nvPr/>
        </p:nvSpPr>
        <p:spPr>
          <a:xfrm>
            <a:off x="8479721" y="2179123"/>
            <a:ext cx="3087691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empty –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prazno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full –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polno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left –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levo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282828"/>
                </a:solidFill>
                <a:latin typeface="Georgia" panose="02040502050405020303" pitchFamily="18" charset="0"/>
              </a:rPr>
              <a:t>right – </a:t>
            </a:r>
            <a:r>
              <a:rPr lang="en-GB" dirty="0" err="1">
                <a:solidFill>
                  <a:srgbClr val="282828"/>
                </a:solidFill>
                <a:latin typeface="Georgia" panose="02040502050405020303" pitchFamily="18" charset="0"/>
              </a:rPr>
              <a:t>desno</a:t>
            </a:r>
            <a:endParaRPr lang="en-GB" dirty="0">
              <a:solidFill>
                <a:srgbClr val="282828"/>
              </a:solidFill>
              <a:latin typeface="Georgia" panose="02040502050405020303" pitchFamily="18" charset="0"/>
            </a:endParaRPr>
          </a:p>
          <a:p>
            <a:pPr marL="0" indent="0">
              <a:buFont typeface="Arial"/>
              <a:buNone/>
            </a:pPr>
            <a:endParaRPr lang="en-HR" dirty="0"/>
          </a:p>
          <a:p>
            <a:pPr marL="0" indent="0">
              <a:buFont typeface="Arial"/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71930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94C3-50DE-4443-9F06-78BA135E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Številke (numbers)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42438-251B-3F4C-8E2C-79844CDC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2196736" cy="3124201"/>
          </a:xfrm>
        </p:spPr>
        <p:txBody>
          <a:bodyPr>
            <a:normAutofit fontScale="92500" lnSpcReduction="10000"/>
          </a:bodyPr>
          <a:lstStyle/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1 - One, 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2 - Two, 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3 - Three 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4 - Four 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5 – Five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6 - Six 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7 – Seven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634467-A952-E74F-B7B4-ACE4D5CD0261}"/>
              </a:ext>
            </a:extLst>
          </p:cNvPr>
          <p:cNvSpPr txBox="1">
            <a:spLocks/>
          </p:cNvSpPr>
          <p:nvPr/>
        </p:nvSpPr>
        <p:spPr>
          <a:xfrm>
            <a:off x="3204918" y="2731475"/>
            <a:ext cx="219673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8 – Eight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9 – Nine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10 – Ten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11 – Eleven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12 – Twelve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13 – Thirteen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14 – Fourteen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15 - fifteen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191227-5F98-0A46-909F-04B6DC50E0C1}"/>
              </a:ext>
            </a:extLst>
          </p:cNvPr>
          <p:cNvSpPr txBox="1">
            <a:spLocks/>
          </p:cNvSpPr>
          <p:nvPr/>
        </p:nvSpPr>
        <p:spPr>
          <a:xfrm>
            <a:off x="5546816" y="2790087"/>
            <a:ext cx="3330271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202124"/>
                </a:solidFill>
                <a:latin typeface="Google Sans"/>
              </a:rPr>
              <a:t>16 – sixteen 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17 – s</a:t>
            </a:r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eventeen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18 – Eighteen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19 – Nineteen</a:t>
            </a:r>
          </a:p>
          <a:p>
            <a:r>
              <a:rPr lang="en-GB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20 – Twenty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30 – Thirty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40 – Forty 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50 – Fifty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FE25E6-60B6-024C-BB44-8335FEA40115}"/>
              </a:ext>
            </a:extLst>
          </p:cNvPr>
          <p:cNvSpPr txBox="1">
            <a:spLocks/>
          </p:cNvSpPr>
          <p:nvPr/>
        </p:nvSpPr>
        <p:spPr>
          <a:xfrm>
            <a:off x="8300354" y="2790087"/>
            <a:ext cx="302413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202124"/>
                </a:solidFill>
                <a:latin typeface="Google Sans"/>
              </a:rPr>
              <a:t>60 - Sixty 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70 - Seventy 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80 – Eighty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90 - Ninety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100 –One hundred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1000 – One thousand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1000000 – One </a:t>
            </a:r>
            <a:r>
              <a:rPr lang="en-GB" dirty="0" err="1">
                <a:solidFill>
                  <a:srgbClr val="202124"/>
                </a:solidFill>
                <a:latin typeface="Google Sans"/>
              </a:rPr>
              <a:t>milion</a:t>
            </a:r>
            <a:endParaRPr lang="en-GB" dirty="0">
              <a:solidFill>
                <a:srgbClr val="202124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28589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E637-2CD0-E042-A00D-27F926AB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Dnevi v tednu (days of the week)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22786-D294-0345-8D3D-99EF46A32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HR" dirty="0"/>
              <a:t>Monday - ponedeljek                  WEEKEND: Saturday and Sunday (sobota in nedelja)</a:t>
            </a:r>
          </a:p>
          <a:p>
            <a:r>
              <a:rPr lang="en-HR" dirty="0"/>
              <a:t>Tuesday - torek</a:t>
            </a:r>
          </a:p>
          <a:p>
            <a:r>
              <a:rPr lang="en-HR" dirty="0"/>
              <a:t>Wednesday - sreda</a:t>
            </a:r>
          </a:p>
          <a:p>
            <a:r>
              <a:rPr lang="en-HR" dirty="0"/>
              <a:t>Thursday - četrtek             _______ + day = _____day  (Mon-day, Tues-day…)</a:t>
            </a:r>
          </a:p>
          <a:p>
            <a:r>
              <a:rPr lang="en-HR" dirty="0"/>
              <a:t>Friday - petek</a:t>
            </a:r>
          </a:p>
          <a:p>
            <a:r>
              <a:rPr lang="en-GB" dirty="0"/>
              <a:t>d</a:t>
            </a:r>
            <a:r>
              <a:rPr lang="en-HR" dirty="0"/>
              <a:t>ay – dan, night - noč</a:t>
            </a:r>
          </a:p>
          <a:p>
            <a:r>
              <a:rPr lang="en-GB" dirty="0"/>
              <a:t>y</a:t>
            </a:r>
            <a:r>
              <a:rPr lang="en-HR" dirty="0"/>
              <a:t>esterday (včeraj), today (danes), tomorrow (jutri)</a:t>
            </a:r>
          </a:p>
        </p:txBody>
      </p:sp>
    </p:spTree>
    <p:extLst>
      <p:ext uri="{BB962C8B-B14F-4D97-AF65-F5344CB8AC3E}">
        <p14:creationId xmlns:p14="http://schemas.microsoft.com/office/powerpoint/2010/main" val="179072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F2EE-376F-0743-A115-1005117E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84D359-603E-A047-8738-328D596DE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908"/>
            <a:ext cx="12192000" cy="6861908"/>
          </a:xfrm>
        </p:spPr>
      </p:pic>
    </p:spTree>
    <p:extLst>
      <p:ext uri="{BB962C8B-B14F-4D97-AF65-F5344CB8AC3E}">
        <p14:creationId xmlns:p14="http://schemas.microsoft.com/office/powerpoint/2010/main" val="159791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43CC-0545-6A45-9628-2115E8AF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Meseci in ura (months and clock)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B80C4-120D-3C41-A6C1-F4B4911C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2752410" cy="3124201"/>
          </a:xfrm>
        </p:spPr>
        <p:txBody>
          <a:bodyPr/>
          <a:lstStyle/>
          <a:p>
            <a:r>
              <a:rPr lang="en-HR" dirty="0"/>
              <a:t>January  </a:t>
            </a:r>
          </a:p>
          <a:p>
            <a:r>
              <a:rPr lang="en-GB" dirty="0"/>
              <a:t>F</a:t>
            </a:r>
            <a:r>
              <a:rPr lang="en-HR" dirty="0"/>
              <a:t>ebruary</a:t>
            </a:r>
          </a:p>
          <a:p>
            <a:r>
              <a:rPr lang="en-GB" dirty="0"/>
              <a:t>M</a:t>
            </a:r>
            <a:r>
              <a:rPr lang="en-HR" dirty="0"/>
              <a:t>arch</a:t>
            </a:r>
          </a:p>
          <a:p>
            <a:r>
              <a:rPr lang="en-HR" dirty="0"/>
              <a:t>April</a:t>
            </a:r>
          </a:p>
          <a:p>
            <a:r>
              <a:rPr lang="en-HR" dirty="0"/>
              <a:t>May</a:t>
            </a:r>
          </a:p>
          <a:p>
            <a:r>
              <a:rPr lang="en-HR" dirty="0"/>
              <a:t>June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2C859DD-3B66-284D-BB12-81760D469BAD}"/>
              </a:ext>
            </a:extLst>
          </p:cNvPr>
          <p:cNvSpPr txBox="1">
            <a:spLocks/>
          </p:cNvSpPr>
          <p:nvPr/>
        </p:nvSpPr>
        <p:spPr>
          <a:xfrm>
            <a:off x="5889148" y="2611546"/>
            <a:ext cx="275241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HR" dirty="0"/>
              <a:t>July </a:t>
            </a:r>
          </a:p>
          <a:p>
            <a:r>
              <a:rPr lang="en-GB" dirty="0"/>
              <a:t>August</a:t>
            </a:r>
            <a:endParaRPr lang="en-HR" dirty="0"/>
          </a:p>
          <a:p>
            <a:r>
              <a:rPr lang="en-GB" dirty="0"/>
              <a:t>September</a:t>
            </a:r>
            <a:endParaRPr lang="en-HR" dirty="0"/>
          </a:p>
          <a:p>
            <a:r>
              <a:rPr lang="en-HR" dirty="0"/>
              <a:t>October</a:t>
            </a:r>
          </a:p>
          <a:p>
            <a:r>
              <a:rPr lang="en-HR" dirty="0"/>
              <a:t>November</a:t>
            </a:r>
          </a:p>
          <a:p>
            <a:r>
              <a:rPr lang="en-HR" dirty="0"/>
              <a:t>December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29A0FA0-6830-FA4D-AD32-9979E7D96ABC}"/>
              </a:ext>
            </a:extLst>
          </p:cNvPr>
          <p:cNvSpPr txBox="1">
            <a:spLocks/>
          </p:cNvSpPr>
          <p:nvPr/>
        </p:nvSpPr>
        <p:spPr>
          <a:xfrm>
            <a:off x="3586521" y="2666999"/>
            <a:ext cx="2752410" cy="300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400" dirty="0">
                <a:solidFill>
                  <a:schemeClr val="accent4">
                    <a:lumMod val="75000"/>
                  </a:schemeClr>
                </a:solidFill>
              </a:rPr>
              <a:t>Januar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400" dirty="0">
                <a:solidFill>
                  <a:schemeClr val="accent4">
                    <a:lumMod val="75000"/>
                  </a:schemeClr>
                </a:solidFill>
              </a:rPr>
              <a:t>Februar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Marec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Maj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Junij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CCE5306-3B49-3C4B-9791-3A35C7F8D045}"/>
              </a:ext>
            </a:extLst>
          </p:cNvPr>
          <p:cNvSpPr txBox="1">
            <a:spLocks/>
          </p:cNvSpPr>
          <p:nvPr/>
        </p:nvSpPr>
        <p:spPr>
          <a:xfrm>
            <a:off x="8441141" y="2608479"/>
            <a:ext cx="275241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Julij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Avgust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Oktober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December</a:t>
            </a:r>
            <a:endParaRPr lang="en-H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03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E442-8640-614F-8D23-EADD1C5F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266CC4-1665-0E41-9658-122C3F838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464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4415-7C53-C24A-A53B-64BC4A8A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Časi (tenses)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BAC55E-3040-A94D-B25A-B88E27011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758" y="1905000"/>
            <a:ext cx="8760177" cy="4927600"/>
          </a:xfrm>
        </p:spPr>
      </p:pic>
    </p:spTree>
    <p:extLst>
      <p:ext uri="{BB962C8B-B14F-4D97-AF65-F5344CB8AC3E}">
        <p14:creationId xmlns:p14="http://schemas.microsoft.com/office/powerpoint/2010/main" val="179542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899F-0E15-CB4A-AE99-1983ADB6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O meni (about 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AB638-81E3-8340-8BF8-3D56B1872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HR" dirty="0"/>
              <a:t>iplomirana prevajalka (hrvaščina, angleščina in slovnščina) in filozofinja</a:t>
            </a:r>
          </a:p>
          <a:p>
            <a:r>
              <a:rPr lang="en-GB" dirty="0"/>
              <a:t>p</a:t>
            </a:r>
            <a:r>
              <a:rPr lang="en-HR" dirty="0"/>
              <a:t>revajanje, lektoriranje in učenje jezika</a:t>
            </a:r>
          </a:p>
          <a:p>
            <a:r>
              <a:rPr lang="en-GB" dirty="0"/>
              <a:t>p</a:t>
            </a:r>
            <a:r>
              <a:rPr lang="en-HR" dirty="0"/>
              <a:t>oslovna hrvaščina in angleščina</a:t>
            </a:r>
          </a:p>
          <a:p>
            <a:r>
              <a:rPr lang="en-GB" dirty="0" err="1"/>
              <a:t>branje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226416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C3D2-0520-AA4A-94AD-42D96769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Sedanjik (Present tense)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A39D-71A9-0344-9C34-1857796B8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Present simple (nekaj splošnega): </a:t>
            </a:r>
            <a:br>
              <a:rPr lang="en-HR" dirty="0"/>
            </a:br>
            <a:r>
              <a:rPr lang="en-HR" dirty="0"/>
              <a:t>- I eat. You eat. She/he/it eat</a:t>
            </a:r>
            <a:r>
              <a:rPr lang="en-HR" dirty="0">
                <a:highlight>
                  <a:srgbClr val="FFFF00"/>
                </a:highlight>
              </a:rPr>
              <a:t>s</a:t>
            </a:r>
            <a:r>
              <a:rPr lang="en-HR" dirty="0"/>
              <a:t>. We/You/They eat.</a:t>
            </a:r>
          </a:p>
          <a:p>
            <a:r>
              <a:rPr lang="en-GB" dirty="0"/>
              <a:t>P</a:t>
            </a:r>
            <a:r>
              <a:rPr lang="en-HR" dirty="0"/>
              <a:t>resent continuous (zda! </a:t>
            </a:r>
            <a:r>
              <a:rPr lang="en-GB" dirty="0"/>
              <a:t>N</a:t>
            </a:r>
            <a:r>
              <a:rPr lang="en-HR" dirty="0"/>
              <a:t>ekaj časa):</a:t>
            </a:r>
            <a:br>
              <a:rPr lang="en-HR" dirty="0"/>
            </a:br>
            <a:r>
              <a:rPr lang="en-HR" dirty="0"/>
              <a:t>- I am eating. She is eating. They are eating.</a:t>
            </a:r>
          </a:p>
          <a:p>
            <a:pPr marL="0" indent="0">
              <a:buNone/>
            </a:pPr>
            <a:r>
              <a:rPr lang="en-GB" dirty="0"/>
              <a:t>     S</a:t>
            </a:r>
            <a:r>
              <a:rPr lang="en-HR" dirty="0"/>
              <a:t>ubjekt+glagol biti+glagol s -ing</a:t>
            </a:r>
          </a:p>
        </p:txBody>
      </p:sp>
    </p:spTree>
    <p:extLst>
      <p:ext uri="{BB962C8B-B14F-4D97-AF65-F5344CB8AC3E}">
        <p14:creationId xmlns:p14="http://schemas.microsoft.com/office/powerpoint/2010/main" val="2425008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225A-BCE4-2349-B3C5-ED86FFA6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Preteklik (Past tense)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B887-FB19-3A47-8EC9-FA76FEA53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HR" dirty="0"/>
              <a:t>ast simple:</a:t>
            </a:r>
            <a:br>
              <a:rPr lang="en-HR" dirty="0"/>
            </a:br>
            <a:r>
              <a:rPr lang="en-HR" dirty="0"/>
              <a:t>- I worked. She worked. They worked.</a:t>
            </a:r>
          </a:p>
          <a:p>
            <a:pPr marL="0" indent="0">
              <a:buNone/>
            </a:pPr>
            <a:r>
              <a:rPr lang="en-HR" dirty="0"/>
              <a:t>- subjekt+glagol –ed/nepravilni </a:t>
            </a:r>
          </a:p>
          <a:p>
            <a:r>
              <a:rPr lang="en-GB" dirty="0"/>
              <a:t>P</a:t>
            </a:r>
            <a:r>
              <a:rPr lang="en-HR" dirty="0"/>
              <a:t>ast contiuous:</a:t>
            </a:r>
            <a:br>
              <a:rPr lang="en-HR" dirty="0"/>
            </a:br>
            <a:r>
              <a:rPr lang="en-HR" dirty="0"/>
              <a:t>- I was working. She was working. They were working.</a:t>
            </a:r>
          </a:p>
          <a:p>
            <a:r>
              <a:rPr lang="en-GB" dirty="0"/>
              <a:t>G</a:t>
            </a:r>
            <a:r>
              <a:rPr lang="en-HR" dirty="0"/>
              <a:t>lagol biti: I was, you were, he/she/it was, we/you/they were</a:t>
            </a:r>
          </a:p>
        </p:txBody>
      </p:sp>
    </p:spTree>
    <p:extLst>
      <p:ext uri="{BB962C8B-B14F-4D97-AF65-F5344CB8AC3E}">
        <p14:creationId xmlns:p14="http://schemas.microsoft.com/office/powerpoint/2010/main" val="2974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E1E3-33EB-EE41-A9AB-19011CC8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4B4BC3-D3B4-AB41-8865-03148B5E7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80494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A70B-E163-E246-8773-F4A17428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Barve (colors)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5E2B2-C1DA-744A-A2E5-BAB93F211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192055"/>
            <a:ext cx="3595689" cy="3624197"/>
          </a:xfrm>
        </p:spPr>
        <p:txBody>
          <a:bodyPr>
            <a:normAutofit fontScale="77500" lnSpcReduction="20000"/>
          </a:bodyPr>
          <a:lstStyle/>
          <a:p>
            <a:r>
              <a:rPr lang="en-HR" dirty="0"/>
              <a:t>yellow</a:t>
            </a:r>
          </a:p>
          <a:p>
            <a:r>
              <a:rPr lang="en-HR" dirty="0"/>
              <a:t>green</a:t>
            </a:r>
          </a:p>
          <a:p>
            <a:r>
              <a:rPr lang="en-HR" dirty="0"/>
              <a:t>blue</a:t>
            </a:r>
          </a:p>
          <a:p>
            <a:r>
              <a:rPr lang="en-HR" dirty="0"/>
              <a:t>orange</a:t>
            </a:r>
          </a:p>
          <a:p>
            <a:r>
              <a:rPr lang="en-HR" dirty="0"/>
              <a:t>white</a:t>
            </a:r>
          </a:p>
          <a:p>
            <a:r>
              <a:rPr lang="en-HR" dirty="0"/>
              <a:t>black</a:t>
            </a:r>
          </a:p>
          <a:p>
            <a:r>
              <a:rPr lang="en-HR" dirty="0"/>
              <a:t>purple</a:t>
            </a:r>
          </a:p>
          <a:p>
            <a:r>
              <a:rPr lang="en-HR" dirty="0"/>
              <a:t>red</a:t>
            </a:r>
          </a:p>
          <a:p>
            <a:r>
              <a:rPr lang="en-HR" dirty="0"/>
              <a:t>grey</a:t>
            </a:r>
          </a:p>
          <a:p>
            <a:r>
              <a:rPr lang="en-HR" dirty="0"/>
              <a:t>pink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665E3A-A009-6748-9CEF-A2BE6EEE41C0}"/>
              </a:ext>
            </a:extLst>
          </p:cNvPr>
          <p:cNvSpPr txBox="1">
            <a:spLocks/>
          </p:cNvSpPr>
          <p:nvPr/>
        </p:nvSpPr>
        <p:spPr>
          <a:xfrm>
            <a:off x="3821111" y="2132555"/>
            <a:ext cx="3595689" cy="3624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umena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z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elena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odra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ranžna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ela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rna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iolčna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deča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iva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oza</a:t>
            </a:r>
          </a:p>
        </p:txBody>
      </p:sp>
    </p:spTree>
    <p:extLst>
      <p:ext uri="{BB962C8B-B14F-4D97-AF65-F5344CB8AC3E}">
        <p14:creationId xmlns:p14="http://schemas.microsoft.com/office/powerpoint/2010/main" val="101423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8CA5-F8FD-8C4C-8C4D-E77C9D0E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561C1F-DDFC-BC4F-B569-E3FEDEBB6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566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316331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4DA3-3123-8545-9A37-CF3E669A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 Smeri in stavbe (directions and buildings)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27DC49-287B-DB4B-9291-3CE984EB9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00" y="1981200"/>
            <a:ext cx="7741075" cy="4876800"/>
          </a:xfrm>
        </p:spPr>
      </p:pic>
    </p:spTree>
    <p:extLst>
      <p:ext uri="{BB962C8B-B14F-4D97-AF65-F5344CB8AC3E}">
        <p14:creationId xmlns:p14="http://schemas.microsoft.com/office/powerpoint/2010/main" val="329564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24EB-72EE-8A43-AADD-099DEC5A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A9A2-82E4-994F-97CF-D1A4A0AC9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2274890" cy="312420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go straight to</a:t>
            </a:r>
          </a:p>
          <a:p>
            <a:r>
              <a:rPr lang="en-GB" dirty="0"/>
              <a:t>turn right</a:t>
            </a:r>
          </a:p>
          <a:p>
            <a:r>
              <a:rPr lang="en-GB" dirty="0"/>
              <a:t>turn left</a:t>
            </a:r>
          </a:p>
          <a:p>
            <a:r>
              <a:rPr lang="en-GB" dirty="0"/>
              <a:t>on the right</a:t>
            </a:r>
          </a:p>
          <a:p>
            <a:r>
              <a:rPr lang="en-GB" dirty="0"/>
              <a:t>on the left</a:t>
            </a:r>
          </a:p>
          <a:p>
            <a:r>
              <a:rPr lang="en-GB" dirty="0"/>
              <a:t>next to</a:t>
            </a:r>
          </a:p>
          <a:p>
            <a:r>
              <a:rPr lang="en-GB" dirty="0"/>
              <a:t>between</a:t>
            </a:r>
          </a:p>
          <a:p>
            <a:r>
              <a:rPr lang="en-GB" dirty="0"/>
              <a:t>in front of</a:t>
            </a:r>
            <a:endParaRPr lang="en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72262-85EC-AA46-A060-4043135FA6CE}"/>
              </a:ext>
            </a:extLst>
          </p:cNvPr>
          <p:cNvSpPr txBox="1">
            <a:spLocks/>
          </p:cNvSpPr>
          <p:nvPr/>
        </p:nvSpPr>
        <p:spPr>
          <a:xfrm>
            <a:off x="3821110" y="2666998"/>
            <a:ext cx="306229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pojdite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naravnost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zavijete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desno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zavijte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levo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desni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strani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levo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poleg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med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97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F9F7-C689-F448-88A8-4CED5665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5BCA87-258C-5C46-A82E-FB10399C5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976" y="25400"/>
            <a:ext cx="10814048" cy="6807200"/>
          </a:xfrm>
        </p:spPr>
      </p:pic>
    </p:spTree>
    <p:extLst>
      <p:ext uri="{BB962C8B-B14F-4D97-AF65-F5344CB8AC3E}">
        <p14:creationId xmlns:p14="http://schemas.microsoft.com/office/powerpoint/2010/main" val="43659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1AFD-3FA8-304B-9A19-A3E9A8F4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DD8E-1D15-3D41-9F87-A0B22BD54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2605090" cy="312420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hospital</a:t>
            </a:r>
          </a:p>
          <a:p>
            <a:r>
              <a:rPr lang="en-GB" dirty="0"/>
              <a:t>police station</a:t>
            </a:r>
          </a:p>
          <a:p>
            <a:r>
              <a:rPr lang="en-GB" dirty="0"/>
              <a:t>cinema</a:t>
            </a:r>
          </a:p>
          <a:p>
            <a:r>
              <a:rPr lang="en-GB" dirty="0"/>
              <a:t>theatre</a:t>
            </a:r>
          </a:p>
          <a:p>
            <a:r>
              <a:rPr lang="en-GB" dirty="0"/>
              <a:t>post office</a:t>
            </a:r>
          </a:p>
          <a:p>
            <a:r>
              <a:rPr lang="en-GB" dirty="0"/>
              <a:t>library</a:t>
            </a:r>
          </a:p>
          <a:p>
            <a:r>
              <a:rPr lang="en-GB" dirty="0"/>
              <a:t>supermarket</a:t>
            </a:r>
            <a:endParaRPr lang="en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5B102A-93F9-5248-A417-C2277F681E1E}"/>
              </a:ext>
            </a:extLst>
          </p:cNvPr>
          <p:cNvSpPr txBox="1">
            <a:spLocks/>
          </p:cNvSpPr>
          <p:nvPr/>
        </p:nvSpPr>
        <p:spPr>
          <a:xfrm>
            <a:off x="6212676" y="2603494"/>
            <a:ext cx="260509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book shop</a:t>
            </a:r>
          </a:p>
          <a:p>
            <a:r>
              <a:rPr lang="en-GB" dirty="0"/>
              <a:t>bus station</a:t>
            </a:r>
          </a:p>
          <a:p>
            <a:r>
              <a:rPr lang="en-GB" dirty="0"/>
              <a:t>underground station</a:t>
            </a:r>
          </a:p>
          <a:p>
            <a:r>
              <a:rPr lang="en-GB" dirty="0"/>
              <a:t>cafe</a:t>
            </a:r>
          </a:p>
          <a:p>
            <a:r>
              <a:rPr lang="en-GB" dirty="0"/>
              <a:t>restaurant</a:t>
            </a:r>
          </a:p>
          <a:p>
            <a:r>
              <a:rPr lang="en-GB" dirty="0"/>
              <a:t>museum</a:t>
            </a:r>
          </a:p>
          <a:p>
            <a:r>
              <a:rPr lang="en-GB" dirty="0"/>
              <a:t>factory</a:t>
            </a:r>
            <a:endParaRPr lang="en-H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FEB407-EA60-A841-98DD-23394285D8A7}"/>
              </a:ext>
            </a:extLst>
          </p:cNvPr>
          <p:cNvSpPr txBox="1">
            <a:spLocks/>
          </p:cNvSpPr>
          <p:nvPr/>
        </p:nvSpPr>
        <p:spPr>
          <a:xfrm>
            <a:off x="3848494" y="2666993"/>
            <a:ext cx="260509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bolnišnica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policijska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postaja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kino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gledališče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pošta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knjižnica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supermarket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CDDDB5-C2CE-8642-90C5-331EDAD5BF71}"/>
              </a:ext>
            </a:extLst>
          </p:cNvPr>
          <p:cNvSpPr txBox="1">
            <a:spLocks/>
          </p:cNvSpPr>
          <p:nvPr/>
        </p:nvSpPr>
        <p:spPr>
          <a:xfrm>
            <a:off x="8817766" y="2717794"/>
            <a:ext cx="260509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knjigarna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avtobusna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postaja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postaja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podzemne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železnice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kavarna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restavracija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muzej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tovarna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8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BA51-E62A-2B4D-B153-2E5C49F9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Hrana (Food)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03D2-CB72-1F4A-81CB-9F116CBA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101101" cy="3124201"/>
          </a:xfrm>
        </p:spPr>
        <p:txBody>
          <a:bodyPr/>
          <a:lstStyle/>
          <a:p>
            <a:r>
              <a:rPr lang="en-GB" dirty="0"/>
              <a:t>apple</a:t>
            </a:r>
          </a:p>
          <a:p>
            <a:r>
              <a:rPr lang="en-GB" dirty="0"/>
              <a:t>banana</a:t>
            </a:r>
          </a:p>
          <a:p>
            <a:r>
              <a:rPr lang="en-GB" dirty="0"/>
              <a:t>bread</a:t>
            </a:r>
          </a:p>
          <a:p>
            <a:r>
              <a:rPr lang="en-GB" dirty="0"/>
              <a:t>cheese</a:t>
            </a:r>
          </a:p>
          <a:p>
            <a:r>
              <a:rPr lang="en-GB" dirty="0"/>
              <a:t>chicken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2EA47F-4E6B-E24C-9A7D-BA615E422586}"/>
              </a:ext>
            </a:extLst>
          </p:cNvPr>
          <p:cNvSpPr txBox="1">
            <a:spLocks/>
          </p:cNvSpPr>
          <p:nvPr/>
        </p:nvSpPr>
        <p:spPr>
          <a:xfrm>
            <a:off x="3978961" y="2590800"/>
            <a:ext cx="2101101" cy="3276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jabolko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banana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kruh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sir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piščanec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811AE8-0AE9-FD49-94C1-01B73A8F4D17}"/>
              </a:ext>
            </a:extLst>
          </p:cNvPr>
          <p:cNvSpPr txBox="1">
            <a:spLocks/>
          </p:cNvSpPr>
          <p:nvPr/>
        </p:nvSpPr>
        <p:spPr>
          <a:xfrm>
            <a:off x="6473613" y="2590800"/>
            <a:ext cx="2101101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eggs</a:t>
            </a:r>
          </a:p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fish</a:t>
            </a:r>
          </a:p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rice</a:t>
            </a:r>
          </a:p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salad</a:t>
            </a:r>
          </a:p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soup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447AD8-1620-5E42-8341-6FF5D2B34496}"/>
              </a:ext>
            </a:extLst>
          </p:cNvPr>
          <p:cNvSpPr txBox="1">
            <a:spLocks/>
          </p:cNvSpPr>
          <p:nvPr/>
        </p:nvSpPr>
        <p:spPr>
          <a:xfrm>
            <a:off x="8718115" y="2590800"/>
            <a:ext cx="1989575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jajca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riba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riž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solata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juha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2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8D71-5AF4-FC47-9B17-58E9EDDD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Pozdravljanje in odzdravljanje</a:t>
            </a:r>
            <a:br>
              <a:rPr lang="en-HR" dirty="0"/>
            </a:br>
            <a:r>
              <a:rPr lang="en-HR" dirty="0"/>
              <a:t>(Greetings)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A34C-B87E-0F4F-AE93-E17C9A36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825" y="2616922"/>
            <a:ext cx="2878683" cy="312420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</a:t>
            </a:r>
            <a:r>
              <a:rPr lang="en-HR" dirty="0"/>
              <a:t>i!</a:t>
            </a:r>
          </a:p>
          <a:p>
            <a:r>
              <a:rPr lang="en-GB" dirty="0"/>
              <a:t>H</a:t>
            </a:r>
            <a:r>
              <a:rPr lang="en-HR" dirty="0"/>
              <a:t>ello!</a:t>
            </a:r>
          </a:p>
          <a:p>
            <a:r>
              <a:rPr lang="en-HR" dirty="0"/>
              <a:t>Good morning!</a:t>
            </a:r>
          </a:p>
          <a:p>
            <a:r>
              <a:rPr lang="en-HR" dirty="0"/>
              <a:t>Good afternoon!</a:t>
            </a:r>
          </a:p>
          <a:p>
            <a:r>
              <a:rPr lang="en-HR" dirty="0"/>
              <a:t>Good night!</a:t>
            </a:r>
          </a:p>
          <a:p>
            <a:r>
              <a:rPr lang="en-GB" dirty="0"/>
              <a:t>G</a:t>
            </a:r>
            <a:r>
              <a:rPr lang="en-HR" dirty="0"/>
              <a:t>oodbye! </a:t>
            </a:r>
          </a:p>
          <a:p>
            <a:r>
              <a:rPr lang="en-GB" dirty="0"/>
              <a:t>B</a:t>
            </a:r>
            <a:r>
              <a:rPr lang="en-HR" dirty="0"/>
              <a:t>ye!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F26A74-FFF3-E740-9341-13EED0A5B27E}"/>
              </a:ext>
            </a:extLst>
          </p:cNvPr>
          <p:cNvSpPr txBox="1">
            <a:spLocks/>
          </p:cNvSpPr>
          <p:nvPr/>
        </p:nvSpPr>
        <p:spPr>
          <a:xfrm>
            <a:off x="6493667" y="2666998"/>
            <a:ext cx="287868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</a:t>
            </a:r>
            <a:r>
              <a:rPr lang="en-HR" dirty="0"/>
              <a:t>ow are you?</a:t>
            </a:r>
          </a:p>
          <a:p>
            <a:r>
              <a:rPr lang="en-GB" dirty="0"/>
              <a:t>H</a:t>
            </a:r>
            <a:r>
              <a:rPr lang="en-HR" dirty="0"/>
              <a:t>ow do you do?</a:t>
            </a:r>
          </a:p>
          <a:p>
            <a:r>
              <a:rPr lang="en-HR" dirty="0"/>
              <a:t>What’s up?</a:t>
            </a:r>
          </a:p>
          <a:p>
            <a:r>
              <a:rPr lang="en-HR" dirty="0"/>
              <a:t>How have you been?</a:t>
            </a:r>
          </a:p>
          <a:p>
            <a:r>
              <a:rPr lang="en-HR" dirty="0"/>
              <a:t>Hey there!</a:t>
            </a:r>
          </a:p>
          <a:p>
            <a:r>
              <a:rPr lang="en-GB" dirty="0"/>
              <a:t>L</a:t>
            </a:r>
            <a:r>
              <a:rPr lang="en-HR" dirty="0"/>
              <a:t>ong time no see!</a:t>
            </a:r>
          </a:p>
          <a:p>
            <a:r>
              <a:rPr lang="en-HR" dirty="0"/>
              <a:t>See you!</a:t>
            </a:r>
          </a:p>
        </p:txBody>
      </p:sp>
    </p:spTree>
    <p:extLst>
      <p:ext uri="{BB962C8B-B14F-4D97-AF65-F5344CB8AC3E}">
        <p14:creationId xmlns:p14="http://schemas.microsoft.com/office/powerpoint/2010/main" val="1367975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43BD-7A1D-004F-90B7-DA8AD7F8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4861-5065-E042-9BBB-1319782F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605" y="3044042"/>
            <a:ext cx="1956722" cy="3124201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yogurt</a:t>
            </a:r>
          </a:p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milk</a:t>
            </a:r>
          </a:p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orange</a:t>
            </a:r>
          </a:p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grapes</a:t>
            </a:r>
          </a:p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cereals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B84C37-14F7-1743-84F7-97639B41B8BA}"/>
              </a:ext>
            </a:extLst>
          </p:cNvPr>
          <p:cNvSpPr txBox="1">
            <a:spLocks/>
          </p:cNvSpPr>
          <p:nvPr/>
        </p:nvSpPr>
        <p:spPr>
          <a:xfrm>
            <a:off x="1636711" y="2819399"/>
            <a:ext cx="1956722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tomato</a:t>
            </a:r>
          </a:p>
          <a:p>
            <a:r>
              <a:rPr lang="en-GB" dirty="0"/>
              <a:t>potato</a:t>
            </a:r>
          </a:p>
          <a:p>
            <a:r>
              <a:rPr lang="en-GB" dirty="0"/>
              <a:t>carrot</a:t>
            </a:r>
          </a:p>
          <a:p>
            <a:r>
              <a:rPr lang="en-GB" dirty="0"/>
              <a:t>pasta</a:t>
            </a:r>
          </a:p>
          <a:p>
            <a:r>
              <a:rPr lang="en-GB" dirty="0"/>
              <a:t>sandwich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B4CBAF-7D79-8D48-8953-E61DCD4C0728}"/>
              </a:ext>
            </a:extLst>
          </p:cNvPr>
          <p:cNvSpPr txBox="1">
            <a:spLocks/>
          </p:cNvSpPr>
          <p:nvPr/>
        </p:nvSpPr>
        <p:spPr>
          <a:xfrm>
            <a:off x="4323658" y="2839451"/>
            <a:ext cx="1956722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paradižnik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krompir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korenje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testenine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sendvič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61315B-0AA9-8C48-B731-E1EAFFDA1DF0}"/>
              </a:ext>
            </a:extLst>
          </p:cNvPr>
          <p:cNvSpPr txBox="1">
            <a:spLocks/>
          </p:cNvSpPr>
          <p:nvPr/>
        </p:nvSpPr>
        <p:spPr>
          <a:xfrm>
            <a:off x="9297180" y="2832968"/>
            <a:ext cx="1956722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jogurt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mleko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pomaranča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grozdje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žitarice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6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EF7D-6B68-9840-A612-85902E20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Jezik v restavraciji</a:t>
            </a:r>
            <a:br>
              <a:rPr lang="en-HR" dirty="0"/>
            </a:br>
            <a:r>
              <a:rPr lang="en-HR" dirty="0"/>
              <a:t> (</a:t>
            </a:r>
            <a:r>
              <a:rPr lang="en-GB" dirty="0"/>
              <a:t>Language in the restaurant)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8802F-41C5-0140-9442-9F9598D2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38" y="2666998"/>
            <a:ext cx="2678616" cy="3124201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rezervacija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meni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natakar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/-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ica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napitnina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račun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kuhar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092996-AA3A-4A4C-9252-B0C597878D8D}"/>
              </a:ext>
            </a:extLst>
          </p:cNvPr>
          <p:cNvSpPr txBox="1">
            <a:spLocks/>
          </p:cNvSpPr>
          <p:nvPr/>
        </p:nvSpPr>
        <p:spPr>
          <a:xfrm>
            <a:off x="6384965" y="2666998"/>
            <a:ext cx="267861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/>
              <a:t>takeout</a:t>
            </a:r>
            <a:endParaRPr lang="hr-HR" dirty="0"/>
          </a:p>
          <a:p>
            <a:r>
              <a:rPr lang="hr-HR" dirty="0" err="1"/>
              <a:t>tableware</a:t>
            </a:r>
            <a:r>
              <a:rPr lang="hr-HR" dirty="0"/>
              <a:t> (a plate, a </a:t>
            </a:r>
            <a:r>
              <a:rPr lang="hr-HR" dirty="0" err="1"/>
              <a:t>glass</a:t>
            </a:r>
            <a:r>
              <a:rPr lang="hr-HR" dirty="0"/>
              <a:t>…)</a:t>
            </a:r>
          </a:p>
          <a:p>
            <a:r>
              <a:rPr lang="hr-HR" dirty="0" err="1"/>
              <a:t>host</a:t>
            </a:r>
            <a:r>
              <a:rPr lang="hr-HR" dirty="0"/>
              <a:t>/</a:t>
            </a:r>
            <a:r>
              <a:rPr lang="hr-HR" dirty="0" err="1"/>
              <a:t>hostess</a:t>
            </a:r>
            <a:endParaRPr lang="hr-HR" dirty="0"/>
          </a:p>
          <a:p>
            <a:r>
              <a:rPr lang="hr-HR" dirty="0" err="1"/>
              <a:t>napkin</a:t>
            </a:r>
            <a:endParaRPr lang="en-H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34F8E1-F200-E64A-8BD2-87F68C7E4F81}"/>
              </a:ext>
            </a:extLst>
          </p:cNvPr>
          <p:cNvSpPr txBox="1">
            <a:spLocks/>
          </p:cNvSpPr>
          <p:nvPr/>
        </p:nvSpPr>
        <p:spPr>
          <a:xfrm>
            <a:off x="1484311" y="2666998"/>
            <a:ext cx="267861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</a:t>
            </a:r>
            <a:r>
              <a:rPr lang="en-HR" dirty="0"/>
              <a:t>eservation</a:t>
            </a:r>
          </a:p>
          <a:p>
            <a:r>
              <a:rPr lang="en-GB" dirty="0"/>
              <a:t>m</a:t>
            </a:r>
            <a:r>
              <a:rPr lang="en-HR" dirty="0"/>
              <a:t>enu</a:t>
            </a:r>
          </a:p>
          <a:p>
            <a:r>
              <a:rPr lang="en-HR" dirty="0"/>
              <a:t>waiter/waitress</a:t>
            </a:r>
          </a:p>
          <a:p>
            <a:r>
              <a:rPr lang="en-GB" dirty="0"/>
              <a:t>t</a:t>
            </a:r>
            <a:r>
              <a:rPr lang="en-HR" dirty="0"/>
              <a:t>ip </a:t>
            </a:r>
          </a:p>
          <a:p>
            <a:r>
              <a:rPr lang="en-GB" dirty="0"/>
              <a:t>b</a:t>
            </a:r>
            <a:r>
              <a:rPr lang="en-HR" dirty="0"/>
              <a:t>ill/check</a:t>
            </a:r>
          </a:p>
          <a:p>
            <a:r>
              <a:rPr lang="en-GB" dirty="0"/>
              <a:t>chef </a:t>
            </a:r>
            <a:endParaRPr lang="en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5077AC-BB0F-1D4C-825E-9BDA9C6EDEE9}"/>
              </a:ext>
            </a:extLst>
          </p:cNvPr>
          <p:cNvSpPr txBox="1">
            <a:spLocks/>
          </p:cNvSpPr>
          <p:nvPr/>
        </p:nvSpPr>
        <p:spPr>
          <a:xfrm>
            <a:off x="8987692" y="2666998"/>
            <a:ext cx="305930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zraven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namizna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posoda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krožnik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kozarec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…)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gostitelj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/-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ica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prtiček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0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37A0-1667-764A-AC00-09F27A83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Koristni stavki (Useful phrases)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F05E-7696-0143-8707-8EE736C57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"Could we have a table for [number of people], please?" 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"Ali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lahko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dobimo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mizo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za [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število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oseb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],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prosim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?" 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"What do you recommend from the menu?” 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Kaj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priporočate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z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menija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?"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Manrope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"I’d (</a:t>
            </a:r>
            <a:r>
              <a:rPr lang="en-GB" dirty="0">
                <a:solidFill>
                  <a:srgbClr val="000000"/>
                </a:solidFill>
                <a:latin typeface="Manrope"/>
              </a:rPr>
              <a:t>I would)</a:t>
            </a:r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 like to order the [dish or item] please." 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Želim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naročiti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[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jed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],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prosim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."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"Could I have some water, please?” 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"Ali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lahko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dobim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vodo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,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prosim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?"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27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1BF3-B0B1-C141-A0C5-6280AE4C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D08E2-BE9E-0548-B2C9-838EAADE4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"Could I get a refill on my drink?” 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"Ali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lahko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dolijete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pijačo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?"  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"Could we have separate checks, please?” 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"Ali bi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lahko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dobili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ločene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račune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,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prosim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?"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Manrope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"Could we have the bill/check, please?" 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"Ali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lahko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dobimo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račun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,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prosim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?" 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"Do you accept credit cards?” 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"Ali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sprejemate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kreditne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kartice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?” 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90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0D37-7F69-F649-A28B-8EA1A091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71075-C667-6448-8117-A48A7A937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"Could I have a takeout box for the leftovers, please?” 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"Ali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lahko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dobim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škatlo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za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ostanke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hrane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,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prosim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?"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"Is there a vegetarian/vegan option available?” 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"Ali je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na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voljo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vegetarijanska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/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veganska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opcija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?"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Manrope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anrope"/>
              </a:rPr>
              <a:t>"Could we have the menu, please?" - 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"Ali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lahko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dobimo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jedilnik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, </a:t>
            </a:r>
            <a:r>
              <a:rPr lang="en-GB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prosim</a:t>
            </a:r>
            <a:r>
              <a:rPr lang="en-GB" b="0" i="0" dirty="0">
                <a:solidFill>
                  <a:schemeClr val="accent4">
                    <a:lumMod val="75000"/>
                  </a:schemeClr>
                </a:solidFill>
                <a:effectLst/>
                <a:latin typeface="Manrope"/>
              </a:rPr>
              <a:t>?"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421505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F673-2A12-0B46-9BDC-72C569C2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8A3F-493C-6845-81CB-F60847B3F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27858"/>
            <a:ext cx="10018713" cy="3505201"/>
          </a:xfrm>
        </p:spPr>
        <p:txBody>
          <a:bodyPr/>
          <a:lstStyle/>
          <a:p>
            <a:pPr marL="0" indent="0" algn="ctr">
              <a:buNone/>
            </a:pPr>
            <a:r>
              <a:rPr lang="en-HR" sz="6000" dirty="0"/>
              <a:t>Thank you for yout attention!</a:t>
            </a:r>
            <a:br>
              <a:rPr lang="en-HR" sz="6000" dirty="0"/>
            </a:br>
            <a:r>
              <a:rPr lang="en-HR" dirty="0"/>
              <a:t>contact: emilinovak7@gmail.com</a:t>
            </a:r>
          </a:p>
        </p:txBody>
      </p:sp>
    </p:spTree>
    <p:extLst>
      <p:ext uri="{BB962C8B-B14F-4D97-AF65-F5344CB8AC3E}">
        <p14:creationId xmlns:p14="http://schemas.microsoft.com/office/powerpoint/2010/main" val="286872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52E5-DA22-294A-92A6-2AB94D0A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Kako se predstaviti? </a:t>
            </a:r>
            <a:r>
              <a:rPr lang="en-GB" dirty="0" err="1"/>
              <a:t>Druge</a:t>
            </a:r>
            <a:r>
              <a:rPr lang="en-GB" dirty="0"/>
              <a:t>? </a:t>
            </a:r>
            <a:br>
              <a:rPr lang="en-GB" dirty="0"/>
            </a:br>
            <a:r>
              <a:rPr lang="en-GB" dirty="0"/>
              <a:t>(How to introduce yourself? Others?)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185C-8FF5-9246-9D9B-A0BF4F275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HR" dirty="0"/>
              <a:t> am…                                                    I like ___________.</a:t>
            </a:r>
          </a:p>
          <a:p>
            <a:r>
              <a:rPr lang="en-HR" dirty="0"/>
              <a:t>My name is…</a:t>
            </a:r>
          </a:p>
          <a:p>
            <a:r>
              <a:rPr lang="en-GB" dirty="0"/>
              <a:t>I</a:t>
            </a:r>
            <a:r>
              <a:rPr lang="en-HR" dirty="0"/>
              <a:t> am __________ years old.          I love ___________.</a:t>
            </a:r>
          </a:p>
          <a:p>
            <a:r>
              <a:rPr lang="en-HR" dirty="0"/>
              <a:t>I live in ___________.</a:t>
            </a:r>
          </a:p>
          <a:p>
            <a:r>
              <a:rPr lang="en-GB" dirty="0"/>
              <a:t>T</a:t>
            </a:r>
            <a:r>
              <a:rPr lang="en-HR" dirty="0"/>
              <a:t>his is (my) ___________ . </a:t>
            </a:r>
          </a:p>
          <a:p>
            <a:r>
              <a:rPr lang="en-HR" dirty="0"/>
              <a:t>Let me introduce you to __________ . </a:t>
            </a:r>
          </a:p>
        </p:txBody>
      </p:sp>
    </p:spTree>
    <p:extLst>
      <p:ext uri="{BB962C8B-B14F-4D97-AF65-F5344CB8AC3E}">
        <p14:creationId xmlns:p14="http://schemas.microsoft.com/office/powerpoint/2010/main" val="83837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02EC-4335-CF47-BA9D-821069A8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Družina in prijatelji (family and friends)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ACDBD0-F591-7B43-BC38-B8D2FCF6B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063" y="1869634"/>
            <a:ext cx="8307977" cy="4673238"/>
          </a:xfrm>
        </p:spPr>
      </p:pic>
    </p:spTree>
    <p:extLst>
      <p:ext uri="{BB962C8B-B14F-4D97-AF65-F5344CB8AC3E}">
        <p14:creationId xmlns:p14="http://schemas.microsoft.com/office/powerpoint/2010/main" val="153234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71EF-4215-2D4C-9FCF-2443540E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CEA79B-50D2-8545-ACAA-88D690C8C503}"/>
              </a:ext>
            </a:extLst>
          </p:cNvPr>
          <p:cNvSpPr txBox="1">
            <a:spLocks/>
          </p:cNvSpPr>
          <p:nvPr/>
        </p:nvSpPr>
        <p:spPr>
          <a:xfrm>
            <a:off x="1636710" y="2819399"/>
            <a:ext cx="285255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mother</a:t>
            </a:r>
            <a:endParaRPr lang="en-HR" dirty="0"/>
          </a:p>
          <a:p>
            <a:r>
              <a:rPr lang="en-GB" dirty="0"/>
              <a:t>mom</a:t>
            </a:r>
            <a:endParaRPr lang="en-HR" dirty="0"/>
          </a:p>
          <a:p>
            <a:r>
              <a:rPr lang="en-HR" dirty="0"/>
              <a:t>father</a:t>
            </a:r>
          </a:p>
          <a:p>
            <a:r>
              <a:rPr lang="en-HR" dirty="0"/>
              <a:t>dad</a:t>
            </a:r>
          </a:p>
          <a:p>
            <a:r>
              <a:rPr lang="en-HR" dirty="0"/>
              <a:t>parent</a:t>
            </a:r>
          </a:p>
          <a:p>
            <a:r>
              <a:rPr lang="hr-HR" dirty="0" err="1"/>
              <a:t>children</a:t>
            </a:r>
            <a:endParaRPr lang="en-HR" dirty="0"/>
          </a:p>
          <a:p>
            <a:r>
              <a:rPr lang="hr-HR" dirty="0" err="1"/>
              <a:t>son</a:t>
            </a:r>
            <a:endParaRPr lang="en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32651C-4381-C047-B962-3E85C448E1DF}"/>
              </a:ext>
            </a:extLst>
          </p:cNvPr>
          <p:cNvSpPr txBox="1">
            <a:spLocks/>
          </p:cNvSpPr>
          <p:nvPr/>
        </p:nvSpPr>
        <p:spPr>
          <a:xfrm>
            <a:off x="5934813" y="2785870"/>
            <a:ext cx="285255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/>
              <a:t>daughter</a:t>
            </a:r>
            <a:endParaRPr lang="en-HR" dirty="0"/>
          </a:p>
          <a:p>
            <a:r>
              <a:rPr lang="hr-HR" dirty="0" err="1"/>
              <a:t>sister</a:t>
            </a:r>
            <a:endParaRPr lang="en-HR" dirty="0"/>
          </a:p>
          <a:p>
            <a:r>
              <a:rPr lang="en-HR" dirty="0"/>
              <a:t>brother</a:t>
            </a:r>
          </a:p>
          <a:p>
            <a:r>
              <a:rPr lang="en-HR" dirty="0"/>
              <a:t>grandparents</a:t>
            </a:r>
          </a:p>
          <a:p>
            <a:r>
              <a:rPr lang="en-HR" dirty="0"/>
              <a:t>grandmother</a:t>
            </a:r>
          </a:p>
          <a:p>
            <a:r>
              <a:rPr lang="hr-HR" dirty="0" err="1"/>
              <a:t>grandfather</a:t>
            </a:r>
            <a:endParaRPr lang="en-HR" dirty="0"/>
          </a:p>
          <a:p>
            <a:r>
              <a:rPr lang="hr-HR" dirty="0" err="1"/>
              <a:t>grandson</a:t>
            </a:r>
            <a:endParaRPr lang="en-H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903369-F272-F94F-AFE2-1577A48E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737" y="9622533"/>
            <a:ext cx="10018713" cy="3124201"/>
          </a:xfrm>
        </p:spPr>
        <p:txBody>
          <a:bodyPr/>
          <a:lstStyle/>
          <a:p>
            <a:endParaRPr lang="en-H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72402E-C251-FE46-AAF5-DC72C7EC1298}"/>
              </a:ext>
            </a:extLst>
          </p:cNvPr>
          <p:cNvSpPr txBox="1">
            <a:spLocks/>
          </p:cNvSpPr>
          <p:nvPr/>
        </p:nvSpPr>
        <p:spPr>
          <a:xfrm>
            <a:off x="3462048" y="2785870"/>
            <a:ext cx="285255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mati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mama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oče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oče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starš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otroci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sin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749272-E3C5-6640-AAEE-1E96B85EB10F}"/>
              </a:ext>
            </a:extLst>
          </p:cNvPr>
          <p:cNvSpPr txBox="1">
            <a:spLocks/>
          </p:cNvSpPr>
          <p:nvPr/>
        </p:nvSpPr>
        <p:spPr>
          <a:xfrm>
            <a:off x="8196594" y="2735576"/>
            <a:ext cx="285255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hčerka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sestra</a:t>
            </a:r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brat</a:t>
            </a:r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stari </a:t>
            </a:r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starši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babica</a:t>
            </a:r>
          </a:p>
          <a:p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dedek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vnuk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3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804A-18F7-7B4A-8292-FC186CB3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35EA-A781-4B40-AA9A-3F4F3DE3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00526"/>
            <a:ext cx="3233994" cy="3124201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/>
              <a:t>h</a:t>
            </a:r>
            <a:r>
              <a:rPr lang="en-HR" sz="2200" dirty="0"/>
              <a:t>usband</a:t>
            </a:r>
          </a:p>
          <a:p>
            <a:r>
              <a:rPr lang="en-GB" sz="2200" dirty="0"/>
              <a:t>w</a:t>
            </a:r>
            <a:r>
              <a:rPr lang="en-HR" sz="2200" dirty="0"/>
              <a:t>ife</a:t>
            </a:r>
          </a:p>
          <a:p>
            <a:r>
              <a:rPr lang="en-GB" sz="2200" dirty="0"/>
              <a:t>s</a:t>
            </a:r>
            <a:r>
              <a:rPr lang="en-HR" sz="2200" dirty="0"/>
              <a:t>ister-inlaw</a:t>
            </a:r>
          </a:p>
          <a:p>
            <a:r>
              <a:rPr lang="en-GB" sz="2200" dirty="0"/>
              <a:t>b</a:t>
            </a:r>
            <a:r>
              <a:rPr lang="en-HR" sz="2200" dirty="0"/>
              <a:t>rother-in-law</a:t>
            </a:r>
          </a:p>
          <a:p>
            <a:r>
              <a:rPr lang="en-GB" sz="2200" dirty="0"/>
              <a:t>f</a:t>
            </a:r>
            <a:r>
              <a:rPr lang="en-HR" sz="2200" dirty="0"/>
              <a:t>ather-in-law</a:t>
            </a:r>
          </a:p>
          <a:p>
            <a:r>
              <a:rPr lang="en-GB" sz="2200" dirty="0"/>
              <a:t>p</a:t>
            </a:r>
            <a:r>
              <a:rPr lang="en-HR" sz="2200" dirty="0"/>
              <a:t>artner</a:t>
            </a:r>
          </a:p>
          <a:p>
            <a:r>
              <a:rPr lang="en-GB" sz="2200" dirty="0"/>
              <a:t>fiancé</a:t>
            </a:r>
          </a:p>
          <a:p>
            <a:r>
              <a:rPr lang="en-GB" dirty="0"/>
              <a:t>fiancé</a:t>
            </a:r>
            <a:r>
              <a:rPr lang="en-HR" dirty="0"/>
              <a:t>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1D1B4F-DC4B-E14F-BBAC-AED6AC6E409A}"/>
              </a:ext>
            </a:extLst>
          </p:cNvPr>
          <p:cNvSpPr txBox="1">
            <a:spLocks/>
          </p:cNvSpPr>
          <p:nvPr/>
        </p:nvSpPr>
        <p:spPr>
          <a:xfrm>
            <a:off x="8269030" y="2700526"/>
            <a:ext cx="323399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 err="1">
                <a:solidFill>
                  <a:schemeClr val="accent4">
                    <a:lumMod val="75000"/>
                  </a:schemeClr>
                </a:solidFill>
              </a:rPr>
              <a:t>mož</a:t>
            </a:r>
            <a:endParaRPr lang="hr-HR" sz="2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sz="2200" dirty="0">
                <a:solidFill>
                  <a:schemeClr val="accent4">
                    <a:lumMod val="75000"/>
                  </a:schemeClr>
                </a:solidFill>
              </a:rPr>
              <a:t>žena</a:t>
            </a:r>
          </a:p>
          <a:p>
            <a:r>
              <a:rPr lang="hr-HR" sz="2200" dirty="0" err="1">
                <a:solidFill>
                  <a:schemeClr val="accent4">
                    <a:lumMod val="75000"/>
                  </a:schemeClr>
                </a:solidFill>
              </a:rPr>
              <a:t>svakinja</a:t>
            </a:r>
            <a:endParaRPr lang="hr-HR" sz="2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sz="2200" dirty="0" err="1">
                <a:solidFill>
                  <a:schemeClr val="accent4">
                    <a:lumMod val="75000"/>
                  </a:schemeClr>
                </a:solidFill>
              </a:rPr>
              <a:t>svak</a:t>
            </a:r>
            <a:endParaRPr lang="hr-HR" sz="2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sz="2200" dirty="0">
                <a:solidFill>
                  <a:schemeClr val="accent4">
                    <a:lumMod val="75000"/>
                  </a:schemeClr>
                </a:solidFill>
              </a:rPr>
              <a:t>partner</a:t>
            </a:r>
          </a:p>
          <a:p>
            <a:r>
              <a:rPr lang="hr-HR" sz="2200" dirty="0" err="1">
                <a:solidFill>
                  <a:schemeClr val="accent4">
                    <a:lumMod val="75000"/>
                  </a:schemeClr>
                </a:solidFill>
              </a:rPr>
              <a:t>zaročenec</a:t>
            </a:r>
            <a:endParaRPr lang="hr-HR" sz="2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sz="2200" dirty="0" err="1">
                <a:solidFill>
                  <a:schemeClr val="accent4">
                    <a:lumMod val="75000"/>
                  </a:schemeClr>
                </a:solidFill>
              </a:rPr>
              <a:t>zaročenka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00D0CB-8EB0-6248-A64C-D7049600874B}"/>
              </a:ext>
            </a:extLst>
          </p:cNvPr>
          <p:cNvSpPr txBox="1">
            <a:spLocks/>
          </p:cNvSpPr>
          <p:nvPr/>
        </p:nvSpPr>
        <p:spPr>
          <a:xfrm>
            <a:off x="1435726" y="2700525"/>
            <a:ext cx="285255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/>
              <a:t>granddaughter</a:t>
            </a:r>
            <a:endParaRPr lang="en-HR" dirty="0"/>
          </a:p>
          <a:p>
            <a:r>
              <a:rPr lang="hr-HR" dirty="0" err="1"/>
              <a:t>grandchild</a:t>
            </a:r>
            <a:endParaRPr lang="en-HR" dirty="0"/>
          </a:p>
          <a:p>
            <a:r>
              <a:rPr lang="en-HR" dirty="0"/>
              <a:t>aunt</a:t>
            </a:r>
          </a:p>
          <a:p>
            <a:r>
              <a:rPr lang="en-HR" dirty="0"/>
              <a:t>uncle</a:t>
            </a:r>
          </a:p>
          <a:p>
            <a:r>
              <a:rPr lang="en-HR" dirty="0"/>
              <a:t>niece</a:t>
            </a:r>
          </a:p>
          <a:p>
            <a:r>
              <a:rPr lang="hr-HR" dirty="0" err="1"/>
              <a:t>nephew</a:t>
            </a:r>
            <a:endParaRPr lang="en-HR" dirty="0"/>
          </a:p>
          <a:p>
            <a:r>
              <a:rPr lang="en-GB" dirty="0"/>
              <a:t>cousin</a:t>
            </a:r>
            <a:r>
              <a:rPr lang="en-HR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DD2E8D-805D-B940-AC94-377C63541D6C}"/>
              </a:ext>
            </a:extLst>
          </p:cNvPr>
          <p:cNvSpPr txBox="1">
            <a:spLocks/>
          </p:cNvSpPr>
          <p:nvPr/>
        </p:nvSpPr>
        <p:spPr>
          <a:xfrm>
            <a:off x="3948521" y="2683764"/>
            <a:ext cx="2852559" cy="3471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vnukinja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vnuk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teta</a:t>
            </a:r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stric</a:t>
            </a:r>
          </a:p>
          <a:p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nečakinja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nečak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ratranec</a:t>
            </a:r>
          </a:p>
          <a:p>
            <a:pPr marL="0" indent="0">
              <a:buNone/>
            </a:pPr>
            <a:r>
              <a:rPr lang="en-HR" dirty="0">
                <a:solidFill>
                  <a:schemeClr val="accent4">
                    <a:lumMod val="75000"/>
                  </a:schemeClr>
                </a:solidFill>
              </a:rPr>
              <a:t>/sestrična</a:t>
            </a:r>
          </a:p>
        </p:txBody>
      </p:sp>
    </p:spTree>
    <p:extLst>
      <p:ext uri="{BB962C8B-B14F-4D97-AF65-F5344CB8AC3E}">
        <p14:creationId xmlns:p14="http://schemas.microsoft.com/office/powerpoint/2010/main" val="358409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1656-CA16-2B4E-954A-F61042A3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Osebni zaimki (personal pronouns)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B7E19F-AAB5-834E-8EE4-CDE5DFC73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91" t="4111" r="10485" b="8085"/>
          <a:stretch/>
        </p:blipFill>
        <p:spPr>
          <a:xfrm>
            <a:off x="2743200" y="1922274"/>
            <a:ext cx="7414463" cy="4526184"/>
          </a:xfrm>
        </p:spPr>
      </p:pic>
    </p:spTree>
    <p:extLst>
      <p:ext uri="{BB962C8B-B14F-4D97-AF65-F5344CB8AC3E}">
        <p14:creationId xmlns:p14="http://schemas.microsoft.com/office/powerpoint/2010/main" val="333042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33A7-006C-1043-9691-3C9C6145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EB79-FCBB-A44F-8B68-C79D38374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</a:t>
            </a:r>
            <a:r>
              <a:rPr lang="en-HR" dirty="0"/>
              <a:t> - jaz</a:t>
            </a:r>
          </a:p>
          <a:p>
            <a:r>
              <a:rPr lang="en-GB" dirty="0"/>
              <a:t>y</a:t>
            </a:r>
            <a:r>
              <a:rPr lang="en-HR" dirty="0"/>
              <a:t>ou - ti</a:t>
            </a:r>
          </a:p>
          <a:p>
            <a:r>
              <a:rPr lang="en-GB" dirty="0"/>
              <a:t>h</a:t>
            </a:r>
            <a:r>
              <a:rPr lang="en-HR" dirty="0"/>
              <a:t>e, she – on, ona</a:t>
            </a:r>
          </a:p>
          <a:p>
            <a:r>
              <a:rPr lang="en-GB" dirty="0"/>
              <a:t>i</a:t>
            </a:r>
            <a:r>
              <a:rPr lang="en-HR" dirty="0"/>
              <a:t>t – ono (živali in stvari)</a:t>
            </a:r>
          </a:p>
          <a:p>
            <a:r>
              <a:rPr lang="en-GB" dirty="0"/>
              <a:t>w</a:t>
            </a:r>
            <a:r>
              <a:rPr lang="en-HR" dirty="0"/>
              <a:t>e – mi </a:t>
            </a:r>
          </a:p>
          <a:p>
            <a:r>
              <a:rPr lang="en-GB" dirty="0"/>
              <a:t>y</a:t>
            </a:r>
            <a:r>
              <a:rPr lang="en-HR" dirty="0"/>
              <a:t>ou – vi </a:t>
            </a:r>
          </a:p>
          <a:p>
            <a:r>
              <a:rPr lang="en-GB" dirty="0"/>
              <a:t>t</a:t>
            </a:r>
            <a:r>
              <a:rPr lang="en-HR" dirty="0"/>
              <a:t>hey – oni, one, ona</a:t>
            </a:r>
          </a:p>
        </p:txBody>
      </p:sp>
    </p:spTree>
    <p:extLst>
      <p:ext uri="{BB962C8B-B14F-4D97-AF65-F5344CB8AC3E}">
        <p14:creationId xmlns:p14="http://schemas.microsoft.com/office/powerpoint/2010/main" val="3059021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MojeZnanje template 2022</Template>
  <TotalTime>3249</TotalTime>
  <Words>1286</Words>
  <Application>Microsoft Macintosh PowerPoint</Application>
  <PresentationFormat>Widescreen</PresentationFormat>
  <Paragraphs>388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Google Sans</vt:lpstr>
      <vt:lpstr>Manrope</vt:lpstr>
      <vt:lpstr>Söhne</vt:lpstr>
      <vt:lpstr>Arial</vt:lpstr>
      <vt:lpstr>Calibri</vt:lpstr>
      <vt:lpstr>Corbel</vt:lpstr>
      <vt:lpstr>Georgia</vt:lpstr>
      <vt:lpstr>Parallax</vt:lpstr>
      <vt:lpstr>Začetni tečaj angleškega jezika v vsakdanjem življenju</vt:lpstr>
      <vt:lpstr>O meni (about me)</vt:lpstr>
      <vt:lpstr>Pozdravljanje in odzdravljanje (Greetings)</vt:lpstr>
      <vt:lpstr>Kako se predstaviti? Druge?  (How to introduce yourself? Others?)</vt:lpstr>
      <vt:lpstr>Družina in prijatelji (family and friends)</vt:lpstr>
      <vt:lpstr>PowerPoint Presentation</vt:lpstr>
      <vt:lpstr>PowerPoint Presentation</vt:lpstr>
      <vt:lpstr>Osebni zaimki (personal pronouns)</vt:lpstr>
      <vt:lpstr>PowerPoint Presentation</vt:lpstr>
      <vt:lpstr>Glagol biti (the verb to be)</vt:lpstr>
      <vt:lpstr>Vsakodnevni predmeti (everyday objects)</vt:lpstr>
      <vt:lpstr>PowerPoint Presentation</vt:lpstr>
      <vt:lpstr>Pridevniki (adjectives) </vt:lpstr>
      <vt:lpstr>Številke (numbers)</vt:lpstr>
      <vt:lpstr>Dnevi v tednu (days of the week)</vt:lpstr>
      <vt:lpstr>PowerPoint Presentation</vt:lpstr>
      <vt:lpstr>Meseci in ura (months and clock) </vt:lpstr>
      <vt:lpstr>PowerPoint Presentation</vt:lpstr>
      <vt:lpstr>Časi (tenses)</vt:lpstr>
      <vt:lpstr>Sedanjik (Present tense)</vt:lpstr>
      <vt:lpstr>Preteklik (Past tense)</vt:lpstr>
      <vt:lpstr>PowerPoint Presentation</vt:lpstr>
      <vt:lpstr>Barve (colors)</vt:lpstr>
      <vt:lpstr>PowerPoint Presentation</vt:lpstr>
      <vt:lpstr> Smeri in stavbe (directions and buildings)</vt:lpstr>
      <vt:lpstr>PowerPoint Presentation</vt:lpstr>
      <vt:lpstr>PowerPoint Presentation</vt:lpstr>
      <vt:lpstr>PowerPoint Presentation</vt:lpstr>
      <vt:lpstr>Hrana (Food)</vt:lpstr>
      <vt:lpstr>PowerPoint Presentation</vt:lpstr>
      <vt:lpstr>Jezik v restavraciji  (Language in the restaurant)</vt:lpstr>
      <vt:lpstr>Koristni stavki (Useful phrases)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Začetni tečah angleškega jezika v vsakdanjem življenju</dc:title>
  <dc:creator>Emili Novak</dc:creator>
  <cp:lastModifiedBy>Emili Novak</cp:lastModifiedBy>
  <cp:revision>9</cp:revision>
  <dcterms:created xsi:type="dcterms:W3CDTF">2024-02-02T20:45:36Z</dcterms:created>
  <dcterms:modified xsi:type="dcterms:W3CDTF">2024-02-19T19:07:07Z</dcterms:modified>
</cp:coreProperties>
</file>