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sldIdLst>
    <p:sldId id="256" r:id="rId2"/>
    <p:sldId id="258" r:id="rId3"/>
    <p:sldId id="259" r:id="rId4"/>
    <p:sldId id="262" r:id="rId5"/>
    <p:sldId id="261" r:id="rId6"/>
    <p:sldId id="263" r:id="rId7"/>
    <p:sldId id="265" r:id="rId8"/>
    <p:sldId id="266" r:id="rId9"/>
    <p:sldId id="268" r:id="rId10"/>
    <p:sldId id="271" r:id="rId11"/>
    <p:sldId id="270" r:id="rId12"/>
    <p:sldId id="269" r:id="rId13"/>
    <p:sldId id="267" r:id="rId14"/>
    <p:sldId id="264" r:id="rId15"/>
    <p:sldId id="275" r:id="rId16"/>
    <p:sldId id="274" r:id="rId17"/>
    <p:sldId id="273" r:id="rId18"/>
    <p:sldId id="280" r:id="rId19"/>
    <p:sldId id="272" r:id="rId20"/>
    <p:sldId id="277" r:id="rId21"/>
    <p:sldId id="278" r:id="rId22"/>
    <p:sldId id="279" r:id="rId23"/>
    <p:sldId id="276" r:id="rId24"/>
    <p:sldId id="281" r:id="rId25"/>
    <p:sldId id="282" r:id="rId26"/>
    <p:sldId id="283" r:id="rId27"/>
    <p:sldId id="285" r:id="rId28"/>
    <p:sldId id="286" r:id="rId29"/>
    <p:sldId id="288" r:id="rId30"/>
    <p:sldId id="287" r:id="rId31"/>
    <p:sldId id="289" r:id="rId32"/>
    <p:sldId id="292" r:id="rId33"/>
    <p:sldId id="291" r:id="rId34"/>
    <p:sldId id="293" r:id="rId35"/>
    <p:sldId id="290" r:id="rId36"/>
    <p:sldId id="612" r:id="rId37"/>
    <p:sldId id="295" r:id="rId38"/>
    <p:sldId id="294" r:id="rId39"/>
    <p:sldId id="877" r:id="rId40"/>
    <p:sldId id="880" r:id="rId41"/>
    <p:sldId id="61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9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4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6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56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0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2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5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28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3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0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79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67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5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5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1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8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9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0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zorica.zaklan@siol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si/imgres?start=127&amp;biw=1039&amp;bih=703&amp;tbm=isch&amp;tbnid=MTUPkRRlQYFqQM:&amp;imgrefurl=http://www.racunalo.com/zamke-kupovine-na-ebayu/&amp;docid=VxKdyK1-NNxSeM&amp;imgurl=http://www.racunalo.com/wp-content/uploads/2011/01/prodavac.jpg&amp;w=480&amp;h=360&amp;ei=mSTqUv2xJYbHtAbjwIDQAg&amp;zoom=1&amp;ved=0CF8QhBwwHjhk&amp;iact=rc&amp;dur=523&amp;page=9&amp;ndsp=16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google.si/url?sa=i&amp;rct=j&amp;q=&amp;esrc=s&amp;frm=1&amp;source=images&amp;cd=&amp;cad=rja&amp;docid=gAKO1e1HFYz3HM&amp;tbnid=N9IAzJzX2M5yBM:&amp;ved=0CAUQjRw&amp;url=http%3A%2F%2Fzlataleta.com%2Fbrezplacno-usposabljanje-nikoli-prestari-za-ucenje-3%2F&amp;ei=VDbqUoGyJsPRtQbC7IH4Ag&amp;bvm=bv.60444564,d.Yms&amp;psig=AFQjCNFgCnHzX84VKANwPwRs_P_uJDuRZQ&amp;ust=1391167282700419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E-mail: </a:t>
            </a:r>
            <a:r>
              <a:rPr kumimoji="0" lang="sl-SI" altLang="sl-SI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zorica.zaklan@siol.net</a:t>
            </a:r>
            <a:endParaRPr kumimoji="0" lang="sl-SI" altLang="sl-SI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Tel. 041 662 371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E8C9073-C7C6-CB57-D12D-6F23A286F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648" y="606472"/>
            <a:ext cx="6649928" cy="183505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F8D75AF-5F7D-602A-6404-904A4AFD3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294" y="2379213"/>
            <a:ext cx="2999492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9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AFCFC74-C989-EEA3-8C7D-164369AE61C1}"/>
              </a:ext>
            </a:extLst>
          </p:cNvPr>
          <p:cNvSpPr txBox="1"/>
          <p:nvPr/>
        </p:nvSpPr>
        <p:spPr>
          <a:xfrm>
            <a:off x="2612571" y="609600"/>
            <a:ext cx="65353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KORISTI</a:t>
            </a:r>
            <a:b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b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9. Omogoča vam, da zajamete večji obseg različnega  gradiva in kasneje z njegovo predelavo  večji </a:t>
            </a:r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intelektualni diskurz interpretacije. 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7B3F21E-9CF8-A51A-4199-98B126B06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24" y="1037365"/>
            <a:ext cx="2694666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42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A4FD6C7-BEB0-4098-0826-BF8E497BB4C7}"/>
              </a:ext>
            </a:extLst>
          </p:cNvPr>
          <p:cNvSpPr txBox="1"/>
          <p:nvPr/>
        </p:nvSpPr>
        <p:spPr>
          <a:xfrm>
            <a:off x="2975429" y="554713"/>
            <a:ext cx="61724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KORISTI</a:t>
            </a:r>
            <a:b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b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10. Hitro branje vas drži v teku dogodkov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»vedno ste 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     in«.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Cela paleta novih možnosti.  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Primerno za vse sedanje in bodoče intelektualce.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27CE780-DC96-6810-C69B-04E762CDC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936" y="554713"/>
            <a:ext cx="2920753" cy="37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4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0EFE31F-E249-9367-BD45-9CA1BCDFA626}"/>
              </a:ext>
            </a:extLst>
          </p:cNvPr>
          <p:cNvSpPr txBox="1"/>
          <p:nvPr/>
        </p:nvSpPr>
        <p:spPr>
          <a:xfrm>
            <a:off x="3095624" y="257175"/>
            <a:ext cx="629717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 L A B O S T I</a:t>
            </a:r>
            <a:endParaRPr kumimoji="0" lang="sl-SI" altLang="sl-SI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br>
              <a:rPr kumimoji="0" lang="pt-BR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t-BR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Pri hitrem branju se lahko razumevanje besed zmanjša: </a:t>
            </a:r>
            <a:r>
              <a:rPr kumimoji="0" lang="pt-BR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preskačemo na naslednjo besedo</a:t>
            </a:r>
            <a:r>
              <a:rPr kumimoji="0" lang="pt-BR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, še preden smo prejšnjo zares razumeli (pri strokovnih gradivih), saj teče oko hitreje kot proces dekodiranja v možganih.</a:t>
            </a:r>
            <a:br>
              <a:rPr kumimoji="0" lang="pt-BR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t-BR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Hitro branje veliko besed preskočimo in praznine nadomestimo z domnevami včasih so te napačne. </a:t>
            </a:r>
            <a:endParaRPr lang="sl-SI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FBCBA34-DEAD-0852-9ECC-B11F2C07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800" y="915598"/>
            <a:ext cx="2179223" cy="28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89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20ADB8B-28A7-FA9B-E7EF-FE66F2BABF44}"/>
              </a:ext>
            </a:extLst>
          </p:cNvPr>
          <p:cNvSpPr txBox="1"/>
          <p:nvPr/>
        </p:nvSpPr>
        <p:spPr>
          <a:xfrm>
            <a:off x="2873830" y="333829"/>
            <a:ext cx="59363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BRANJE LEPOSLOVJA</a:t>
            </a:r>
            <a:br>
              <a:rPr kumimoji="0" lang="pt-BR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pl-PL" altLang="sl-SI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Manj primerno za čustveno doživljanje gradiva (npr. pesmi), </a:t>
            </a: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zelo smešnih odstavkov </a:t>
            </a: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ne doživljamo dovolj smešno, žalostni pa nas pustijo neprizadete. </a:t>
            </a: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Vendar je tudi v leposlovju veliko odstavkov dolgočasnih, takšnih, ki jih brez škode preberemo hitro, branje pa upočasnimo, ko naletimo na zanimivejše in privlačne.</a:t>
            </a:r>
            <a:endParaRPr lang="sl-SI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6C1C8BD-7F7B-C918-3CFE-7C6ACF358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874" y="1206588"/>
            <a:ext cx="2834886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7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1C2659-9522-4459-3C04-5786A9C96683}"/>
              </a:ext>
            </a:extLst>
          </p:cNvPr>
          <p:cNvSpPr txBox="1"/>
          <p:nvPr/>
        </p:nvSpPr>
        <p:spPr>
          <a:xfrm>
            <a:off x="3314700" y="0"/>
            <a:ext cx="583317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CILJI</a:t>
            </a:r>
            <a:b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Hitro branje  - spretnost, priučimo se zgolj z vajo – </a:t>
            </a:r>
            <a: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proces</a:t>
            </a:r>
            <a:b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sl-SI" altLang="sl-SI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1. Cilj nam je, da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beremo hitro in z razumevanjem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Hitro branje ne sme biti povezano s površnim branjem.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2. Pri branju z razumevanjem skušamo dojeti bistvo avtorjeve misli. Vedno se držimo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rdeče niti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, tistega smisla, kar nam avtor želi sporočiti.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C96A48F-7B29-C42D-42C8-F5CB9F2CE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873" y="1217728"/>
            <a:ext cx="3044126" cy="300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A8C1330-512D-9ADD-D466-4BC91B267E8F}"/>
              </a:ext>
            </a:extLst>
          </p:cNvPr>
          <p:cNvSpPr txBox="1"/>
          <p:nvPr/>
        </p:nvSpPr>
        <p:spPr>
          <a:xfrm>
            <a:off x="2733675" y="172853"/>
            <a:ext cx="587329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CILJI</a:t>
            </a:r>
          </a:p>
          <a:p>
            <a:b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3.Uporabljamo tehnike in veščine hitrega branja, da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zvišamo koncentracijo.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4. Izboljšamo naše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razumevanje funkcije očesa in možganov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(olajša nam proces branja in učenja)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Pri branju nam zainteresiranost za temo pomaga, da hitreje beremo. 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C7325A2-940C-64A0-2B66-D0D72CBE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008" y="172853"/>
            <a:ext cx="3243353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64753A1-A375-35D3-D8D3-AC0D502CC81A}"/>
              </a:ext>
            </a:extLst>
          </p:cNvPr>
          <p:cNvSpPr txBox="1"/>
          <p:nvPr/>
        </p:nvSpPr>
        <p:spPr>
          <a:xfrm>
            <a:off x="2931886" y="522515"/>
            <a:ext cx="62159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CILJI</a:t>
            </a:r>
          </a:p>
          <a:p>
            <a:b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5. Prebrano  ne </a:t>
            </a:r>
            <a:r>
              <a:rPr kumimoji="0" lang="sl-SI" alt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memoriramo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, shranimo, 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ampak, ga </a:t>
            </a:r>
            <a:r>
              <a:rPr kumimoji="0" lang="sl-SI" altLang="sl-SI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predelamo in ga pripravimo za nadaljnjo uporabo.  </a:t>
            </a:r>
            <a:br>
              <a:rPr kumimoji="0" lang="sl-SI" altLang="sl-SI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6. Pomaga nam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obogatiti besedni zaklad (učinek WAU)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in zvišati splošni nivo znanja ter razgledanost.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D9900A-2D3B-8865-9D05-47E04E687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92" y="3819525"/>
            <a:ext cx="2493480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9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A53E284-F587-ECDB-784E-A1A5FF3ACF5A}"/>
              </a:ext>
            </a:extLst>
          </p:cNvPr>
          <p:cNvSpPr txBox="1"/>
          <p:nvPr/>
        </p:nvSpPr>
        <p:spPr>
          <a:xfrm>
            <a:off x="2931886" y="377371"/>
            <a:ext cx="62159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CILJI</a:t>
            </a:r>
          </a:p>
          <a:p>
            <a:b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7. Zviša vam samozavest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8. Na koncu pride interpretativni učinek hitrega branja – da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prebrano znamo povedati na svoj način,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uporabiti ga pri delu in življenju ter znanje prenesti drugim (učenje, edukacija, izobraževanje ...).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29BA9D2-AE9F-F3AD-EB36-B08B59DAE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67" y="875526"/>
            <a:ext cx="310313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1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D652351-3029-F524-140C-E9DA4CB858EB}"/>
              </a:ext>
            </a:extLst>
          </p:cNvPr>
          <p:cNvSpPr txBox="1"/>
          <p:nvPr/>
        </p:nvSpPr>
        <p:spPr>
          <a:xfrm>
            <a:off x="3076574" y="217714"/>
            <a:ext cx="607129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TEST HITROSTI BRANJA</a:t>
            </a:r>
            <a:b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S štoparico, uro ali mobitelom določimo začetek branja. </a:t>
            </a:r>
          </a:p>
          <a:p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Nato preberemo berilo. 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Beremo z običajno hitrostjo. Z uro ugotovimo konec branja in izračunamo trajanje branja v minutah. 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Število besed delimo s številom minut in dobimo hitrost branja. </a:t>
            </a:r>
          </a:p>
          <a:p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Test (Zakaj običajni ljudje …)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56977CC-CA37-227E-7848-999D32FB2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524" y="1685393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9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9934770-80B2-476C-F2A5-0F33DC212BE0}"/>
              </a:ext>
            </a:extLst>
          </p:cNvPr>
          <p:cNvSpPr txBox="1"/>
          <p:nvPr/>
        </p:nvSpPr>
        <p:spPr>
          <a:xfrm>
            <a:off x="3439886" y="432053"/>
            <a:ext cx="80118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altLang="sl-SI" sz="3200" b="1" i="0" u="none" strike="noStrike" kern="1200" cap="all" spc="8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TEST HITROSTI BRANJA</a:t>
            </a:r>
            <a:br>
              <a:rPr kumimoji="0" lang="sl-SI" altLang="sl-SI" sz="3200" b="1" i="0" u="none" strike="noStrike" kern="1200" cap="all" spc="8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sl-SI" altLang="sl-SI" sz="3200" b="1" i="0" u="none" strike="noStrike" kern="1200" cap="all" spc="8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Hitrost branja na min.= </a:t>
            </a:r>
            <a:r>
              <a:rPr kumimoji="0" lang="sl-SI" altLang="sl-SI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št. besed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= št. bes/v min.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              št. minut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                                                  </a:t>
            </a:r>
            <a:br>
              <a:rPr kumimoji="0" lang="sl-SI" altLang="sl-SI" sz="9600" b="0" i="0" u="none" strike="noStrike" kern="1200" cap="all" spc="8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S štoparico, uro ali mobitelom določimo začetek        branja. Nato preberemo berilo. 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Beremo z običajno hitrostjo. Z uro ugotovimo konec   branja in izračunamo trajanje branja v minutah. </a:t>
            </a:r>
            <a:b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Število besed delimo s številom minut in dobimo hitrost branja.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itchFamily="34" charset="0"/>
              </a:rPr>
              <a:t>Test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170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6D7DE245-F16F-9C3C-A47F-EB5C59DE1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16977"/>
            <a:ext cx="6821064" cy="512633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0B25DBF-600C-2BEA-1411-AB8F957EF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428" y="790932"/>
            <a:ext cx="2036240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2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CE64D08-30BC-17F6-1F67-B8C3716328AA}"/>
              </a:ext>
            </a:extLst>
          </p:cNvPr>
          <p:cNvSpPr txBox="1"/>
          <p:nvPr/>
        </p:nvSpPr>
        <p:spPr>
          <a:xfrm>
            <a:off x="3238499" y="1"/>
            <a:ext cx="684847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ZGODOVINA RAZVOJA BRANJA</a:t>
            </a:r>
            <a:b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Treniranje hitrega branja sega v čas po prvi svetovni vojni. 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Učili so se ga piloti britanske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Royal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Air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Force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. 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 pomočjo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tahistoskopa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(naprava za prikazovanje slik) so projicirali slike v zelo kratkem času (povezanost  z vizualnostjo in asociacijami). 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Tako so dosegli 400 besed na minuto. 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Razcvet v 50-ih letih z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Reading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Dinamics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Evelin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Wood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.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Razvile so se različne tehnike hitrega branja, pospešenega branja in optičnega branja.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Njihovo število še raste. </a:t>
            </a:r>
            <a:endParaRPr lang="sl-SI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BF9BE29-9516-D9F5-C1EE-7A920308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525" y="1441532"/>
            <a:ext cx="198788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29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A248925-851B-ED4D-DE91-FAD606A259C6}"/>
              </a:ext>
            </a:extLst>
          </p:cNvPr>
          <p:cNvSpPr txBox="1"/>
          <p:nvPr/>
        </p:nvSpPr>
        <p:spPr>
          <a:xfrm>
            <a:off x="3467100" y="333375"/>
            <a:ext cx="64008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NAJBOLJ ZNANE TEHNIKE HITREGA BRANJA - AVTORJI</a:t>
            </a:r>
            <a:br>
              <a:rPr kumimoji="0" lang="sl-SI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Hitro branje: Evelin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Wood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Turbo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Lesen: R. In W.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Michelman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(okoli leta 1989)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Pro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read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: Stan Rogers v Avstraliji (konec 70. let)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Spead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Reading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: Tony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Buzan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(konec 70 let)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Alpha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reading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: razvil Klaus C.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Marwitz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Power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Reading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: razvil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Zach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Davis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Photo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reading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: razvil Paul R.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Scheele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Rapid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Lesen: razvil G.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Elman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in W.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Kasper</a:t>
            </a:r>
            <a:b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Scan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Reading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: razvil Udo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Gaedecke</a:t>
            </a:r>
            <a:r>
              <a:rPr kumimoji="0" lang="sl-SI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iz </a:t>
            </a:r>
            <a:r>
              <a:rPr kumimoji="0" lang="sl-SI" altLang="sl-SI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PhotoReading</a:t>
            </a:r>
            <a:endParaRPr lang="sl-SI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DD67071-863F-AB1B-0ED2-023D00780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724" y="734333"/>
            <a:ext cx="2174875" cy="32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93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656B00F-6193-D99F-F0B7-15FFB2C2BD42}"/>
              </a:ext>
            </a:extLst>
          </p:cNvPr>
          <p:cNvSpPr txBox="1"/>
          <p:nvPr/>
        </p:nvSpPr>
        <p:spPr>
          <a:xfrm>
            <a:off x="3049292" y="2648044"/>
            <a:ext cx="60985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ČAS JE ZLATO,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PRIHRANIMO GA S HITREJŠIM BRANJEM!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DR. VID PECJAK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0945A8B-35B5-3444-6696-E1C8F39CE31C}"/>
              </a:ext>
            </a:extLst>
          </p:cNvPr>
          <p:cNvSpPr txBox="1"/>
          <p:nvPr/>
        </p:nvSpPr>
        <p:spPr>
          <a:xfrm>
            <a:off x="3673098" y="728420"/>
            <a:ext cx="5474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VAŠ UM ZMORE VEČ, KOT SI MISLITE.</a:t>
            </a: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TONY BUZAN</a:t>
            </a: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F0355EC-5C64-8D21-4C06-ADAB88CB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938" y="1328584"/>
            <a:ext cx="2920237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93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5B67450-B9C5-549A-738E-37AE367D8450}"/>
              </a:ext>
            </a:extLst>
          </p:cNvPr>
          <p:cNvSpPr txBox="1"/>
          <p:nvPr/>
        </p:nvSpPr>
        <p:spPr>
          <a:xfrm>
            <a:off x="3286124" y="285751"/>
            <a:ext cx="5861749" cy="5371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GLASNO, POLGLASNO IN TIHO BRANJE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itchFamily="34" charset="0"/>
              </a:rPr>
              <a:t>Branje je lahko: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itchFamily="34" charset="0"/>
              </a:rPr>
              <a:t>glasno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itchFamily="34" charset="0"/>
              </a:rPr>
              <a:t> polglasno (šepetaje) in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itchFamily="34" charset="0"/>
              </a:rPr>
              <a:t>tiho (branje v sebi ali notranji govor).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itchFamily="34" charset="0"/>
              </a:rPr>
              <a:t>Med 2.  in 3. obliko spada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itchFamily="34" charset="0"/>
              </a:rPr>
              <a:t>branje brez glasu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itchFamily="34" charset="0"/>
              </a:rPr>
              <a:t>Samo premikamo ustnice in govorne organe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itchFamily="34" charset="0"/>
              </a:rPr>
              <a:t>.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itchFamily="34" charset="0"/>
              </a:rPr>
              <a:t>SUBVOKALIZACIJA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71C642F-1BD5-4041-D4DF-7C8FDE2BF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874" y="1845382"/>
            <a:ext cx="2920237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0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887E31B-7B90-8C04-E6C9-6DC4DD0446DB}"/>
              </a:ext>
            </a:extLst>
          </p:cNvPr>
          <p:cNvSpPr txBox="1"/>
          <p:nvPr/>
        </p:nvSpPr>
        <p:spPr>
          <a:xfrm>
            <a:off x="3396343" y="246743"/>
            <a:ext cx="5751530" cy="5361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Vaja: Odpravljanje ostankov glasnega branja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Vzamemo krajše berilo in ga preberemo tako, da se pri tem opazujemo. Ali premikamo ustnice in jezik? Ali občutimo povečano napetost mišic v grlu?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Če nismo zaznali ničesar, položimo prste na ustnice (ne da bi preveč pritiskali nanje) in preberemo še en odstavek. Ali zaznavamo gibanje?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0F57D0C-041E-FB74-7E70-128473B13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4" y="1524000"/>
            <a:ext cx="1945159" cy="22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55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ABDDA07-E8FE-0749-BF78-B14DE521E1D0}"/>
              </a:ext>
            </a:extLst>
          </p:cNvPr>
          <p:cNvSpPr txBox="1"/>
          <p:nvPr/>
        </p:nvSpPr>
        <p:spPr>
          <a:xfrm>
            <a:off x="3033486" y="391886"/>
            <a:ext cx="611438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Vaja: Odpravljanje ostankov glasnega branja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altLang="sl-SI" sz="24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Gibi nazaj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Pri zahtevnih, manj razumljivih besedah se oči spontano vračajo nazaj in bralec se tega velikokrat ne zaveda. 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03DCDBA-E1E0-BD42-2BA3-A7ECCC290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880" y="850606"/>
            <a:ext cx="2466975" cy="257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3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804966F-6687-BA7C-5CAB-0D930E789309}"/>
              </a:ext>
            </a:extLst>
          </p:cNvPr>
          <p:cNvSpPr txBox="1"/>
          <p:nvPr/>
        </p:nvSpPr>
        <p:spPr>
          <a:xfrm>
            <a:off x="3049291" y="-60390"/>
            <a:ext cx="718327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Vaja: Odpravljanje ostankov glasnega branja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 vajami skušamo zmanjšati  število regresivnih gibov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vsaj na en gib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 treh vrsticah, še večji uspeh pa bo, če naredimo samo enega v odstavku.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Vaja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Vzemimo list belega papirja, velikega 15 x 10 cm in ga položimo na levo stran berila.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Papir preprečuje, da bi se oči vračale nazaj.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 pridemo do konca vrstice, ga hitro prenesemo nazaj na levo stran berila in postopek ponovimo.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VADIMO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Zakaj običajni ljudje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ali Kako se učiti (starost do 15 let )</a:t>
            </a: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E8EE02C-C24E-D719-1258-B536BBCB5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70" y="1409190"/>
            <a:ext cx="1959430" cy="20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36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029F55-8D83-BF75-524D-B730F37B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29" y="449944"/>
            <a:ext cx="7155542" cy="406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382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34324F2-6C36-E714-2BFD-B68EC2AE1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914" y="333829"/>
            <a:ext cx="7315200" cy="48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14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7AD3108-0443-5359-AD48-BDD0027E2261}"/>
              </a:ext>
            </a:extLst>
          </p:cNvPr>
          <p:cNvSpPr txBox="1"/>
          <p:nvPr/>
        </p:nvSpPr>
        <p:spPr>
          <a:xfrm>
            <a:off x="3483428" y="928913"/>
            <a:ext cx="631371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OČESNI POSTANKI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Oko je med gibanjem slepo.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Besedilo zaznamujemo samo med postanki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Zato je njihovo trajanje za hitro branje tako pomembno.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Čim krajši so, tem hitreje beremo besedilo.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Podobno opazuje človek tudi slike in razne scene.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Oči skačejo s točke na točko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na vsaki se zadržijo različno dolgo.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EDB8BCF-52BC-E2BF-43E3-70D30AB95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285" y="298197"/>
            <a:ext cx="3561415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8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91E2109-A41A-2952-9B49-49F1A46A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5797"/>
            <a:ext cx="6233436" cy="538148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A53B450-F3E8-69FC-5AA7-4655C3143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752" y="275797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9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F8F63DA-D0FA-B3A2-064B-CE6C1930514F}"/>
              </a:ext>
            </a:extLst>
          </p:cNvPr>
          <p:cNvSpPr txBox="1"/>
          <p:nvPr/>
        </p:nvSpPr>
        <p:spPr>
          <a:xfrm>
            <a:off x="3049291" y="1166"/>
            <a:ext cx="848144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VAJA SKRAJŠEVANJE POSTANKOV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Skušamo skrajšati postanke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Zavestno skušamo skrajšati čas, tako da to ozavestimo/ sami sebe priganjamo oziroma se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preprogramiramo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za hitro branje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Besede v stolpcih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preberemo večkrat vodoravno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si zapišemo čase branja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Oko naj se ustavi pri vsaki besedi samo enkrat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Trudimo se biti vsakokrat hitrejši.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Bralni list Modra sova - Vaja str. 6 in 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As            akt         122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oko           viba        Jaka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Jure          suša       ter</a:t>
            </a:r>
          </a:p>
        </p:txBody>
      </p:sp>
    </p:spTree>
    <p:extLst>
      <p:ext uri="{BB962C8B-B14F-4D97-AF65-F5344CB8AC3E}">
        <p14:creationId xmlns:p14="http://schemas.microsoft.com/office/powerpoint/2010/main" val="333395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56D1439-440E-37E6-C347-0A05F97D78C8}"/>
              </a:ext>
            </a:extLst>
          </p:cNvPr>
          <p:cNvSpPr txBox="1"/>
          <p:nvPr/>
        </p:nvSpPr>
        <p:spPr>
          <a:xfrm>
            <a:off x="3701142" y="1909380"/>
            <a:ext cx="6705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Marsikdo je opazil, da so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časi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za drugi stolpec daljši kot za prvega in za tretjega spet daljši kot za drugega.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drugem stolpcu so daljše in manj znane besede, v tretjem pa še daljše, tudi nesmiselne skovanke. Vse to zahteva daljše postanke.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14A4921-4929-604E-1972-5B4D6D775D1B}"/>
              </a:ext>
            </a:extLst>
          </p:cNvPr>
          <p:cNvSpPr txBox="1"/>
          <p:nvPr/>
        </p:nvSpPr>
        <p:spPr>
          <a:xfrm>
            <a:off x="3440624" y="201478"/>
            <a:ext cx="5707250" cy="1176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Vaja: Skrajševanje postankov – stolpci</a:t>
            </a:r>
          </a:p>
        </p:txBody>
      </p:sp>
    </p:spTree>
    <p:extLst>
      <p:ext uri="{BB962C8B-B14F-4D97-AF65-F5344CB8AC3E}">
        <p14:creationId xmlns:p14="http://schemas.microsoft.com/office/powerpoint/2010/main" val="2874093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5A7C8D2-FCA3-F3A6-4FC4-C3116519B31E}"/>
              </a:ext>
            </a:extLst>
          </p:cNvPr>
          <p:cNvSpPr txBox="1"/>
          <p:nvPr/>
        </p:nvSpPr>
        <p:spPr>
          <a:xfrm>
            <a:off x="3788228" y="1901371"/>
            <a:ext cx="5359645" cy="2685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ŠIRJENJE BRALNEGA POLJA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Imamo 4 vidna polja: </a:t>
            </a:r>
            <a:r>
              <a:rPr kumimoji="0" lang="sl-SI" alt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fovealno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sl-SI" alt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prifovealno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obrobno in poglavitno – bralno polje.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Meje niso ostre, polja prehajajo eno v drugo.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Cilj: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Razširiti bralno polje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3F8E471-DB49-F897-4026-FF810268C0B0}"/>
              </a:ext>
            </a:extLst>
          </p:cNvPr>
          <p:cNvSpPr txBox="1"/>
          <p:nvPr/>
        </p:nvSpPr>
        <p:spPr>
          <a:xfrm>
            <a:off x="3363132" y="263472"/>
            <a:ext cx="5784742" cy="1176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Vaja:</a:t>
            </a:r>
            <a:r>
              <a:rPr kumimoji="0" lang="sl-SI" alt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ŠIRJENJA BRALNEGA POLJA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4AD61C4-31B0-B6E6-4FE2-18A00733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873" y="1336844"/>
            <a:ext cx="2523583" cy="190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470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25D40A1-8D7D-D818-CA91-D2058F03FE55}"/>
              </a:ext>
            </a:extLst>
          </p:cNvPr>
          <p:cNvSpPr txBox="1"/>
          <p:nvPr/>
        </p:nvSpPr>
        <p:spPr>
          <a:xfrm>
            <a:off x="3049291" y="93499"/>
            <a:ext cx="818697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Bralno polje – koncentrični krogi sestavljeni iz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      </a:t>
            </a:r>
            <a:r>
              <a:rPr kumimoji="0" lang="sl-SI" alt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</a:t>
            </a:r>
            <a:r>
              <a:rPr kumimoji="0" lang="sl-SI" alt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    </a:t>
            </a:r>
            <a:r>
              <a:rPr kumimoji="0" lang="sl-SI" alt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X      B     </a:t>
            </a:r>
            <a:r>
              <a:rPr kumimoji="0" lang="sl-SI" alt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       </a:t>
            </a:r>
            <a:r>
              <a:rPr kumimoji="0" lang="sl-SI" alt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sl-SI" alt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Iz razdalje 15 cm glejte v X  z desnim očesom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Poskušajte videti čim večji obseg črk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10 sekundah poglejte stran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nato ponovno v 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Ponovite 7 x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Enako vajo ponovite z levim očesom</a:t>
            </a:r>
          </a:p>
        </p:txBody>
      </p:sp>
    </p:spTree>
    <p:extLst>
      <p:ext uri="{BB962C8B-B14F-4D97-AF65-F5344CB8AC3E}">
        <p14:creationId xmlns:p14="http://schemas.microsoft.com/office/powerpoint/2010/main" val="1870314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6F6046-A701-0B73-11EE-D7B6E1BCC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370" y="333376"/>
            <a:ext cx="6486979" cy="18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sl-SI" altLang="sl-SI" sz="3200" dirty="0">
                <a:solidFill>
                  <a:srgbClr val="0000CC"/>
                </a:solidFill>
                <a:latin typeface="Arial" panose="020B0604020202020204" pitchFamily="34" charset="0"/>
              </a:rPr>
              <a:t>Vaje: Širjenje bralnega polja</a:t>
            </a:r>
          </a:p>
          <a:p>
            <a:pPr algn="ctr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sl-SI" altLang="sl-SI" sz="2000" dirty="0">
                <a:solidFill>
                  <a:srgbClr val="0000CC"/>
                </a:solidFill>
                <a:latin typeface="Arial" panose="020B0604020202020204" pitchFamily="34" charset="0"/>
              </a:rPr>
              <a:t>Težje je zaznati dolge in neznane besede, tudi številke</a:t>
            </a:r>
          </a:p>
          <a:p>
            <a:pPr algn="ctr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sl-SI" altLang="sl-SI" sz="1600" dirty="0">
                <a:solidFill>
                  <a:srgbClr val="FF0000"/>
                </a:solidFill>
                <a:latin typeface="Arial" panose="020B0604020202020204" pitchFamily="34" charset="0"/>
              </a:rPr>
              <a:t>Vaje Bralni list  str.  8 in 9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158869C-C012-6AFC-B1F8-E14870CE7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57" y="2286001"/>
            <a:ext cx="6292803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62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7A2F69E-5C8A-105F-7C32-12E21A39690C}"/>
              </a:ext>
            </a:extLst>
          </p:cNvPr>
          <p:cNvSpPr txBox="1"/>
          <p:nvPr/>
        </p:nvSpPr>
        <p:spPr>
          <a:xfrm>
            <a:off x="4093030" y="508000"/>
            <a:ext cx="6502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VAJA  - Besedilo v okvirih (str. 8 in 9)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Nadaljujemo z besedilom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 okvirih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Z lističem (ali dvema) pokrijemo vse vrstice, razen prve. Gledamo v črko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    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Skušamo zaznati besedi na levi in desni strani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Nadaljujemo z drugimi vrsticami. Postopek ponovimo še z drugimi besedili v okvirih. </a:t>
            </a:r>
          </a:p>
        </p:txBody>
      </p:sp>
    </p:spTree>
    <p:extLst>
      <p:ext uri="{BB962C8B-B14F-4D97-AF65-F5344CB8AC3E}">
        <p14:creationId xmlns:p14="http://schemas.microsoft.com/office/powerpoint/2010/main" val="1923308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9C434FD1-8200-4F94-9FA0-4438B7A07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4048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POSPEŠENE TEHNIKE BRANJA</a:t>
            </a:r>
            <a:b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</a:b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8BA48E1-AEA6-4132-A48E-C18A544E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457" y="2047876"/>
            <a:ext cx="684385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DIAGONALNO BRANJE – načini branja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Žabica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urved Down Arrow 6">
            <a:extLst>
              <a:ext uri="{FF2B5EF4-FFF2-40B4-BE49-F238E27FC236}">
                <a16:creationId xmlns:a16="http://schemas.microsoft.com/office/drawing/2014/main" id="{2E6A59B9-BBEB-434E-9DE1-E5098B8C813E}"/>
              </a:ext>
            </a:extLst>
          </p:cNvPr>
          <p:cNvSpPr/>
          <p:nvPr/>
        </p:nvSpPr>
        <p:spPr>
          <a:xfrm>
            <a:off x="3473451" y="3905250"/>
            <a:ext cx="1565275" cy="387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dirty="0">
                <a:solidFill>
                  <a:srgbClr val="000000"/>
                </a:solidFill>
                <a:latin typeface="Times New Roman"/>
              </a:rPr>
              <a:t>       </a:t>
            </a:r>
          </a:p>
        </p:txBody>
      </p:sp>
      <p:sp>
        <p:nvSpPr>
          <p:cNvPr id="8" name="Curved Down Arrow 7">
            <a:extLst>
              <a:ext uri="{FF2B5EF4-FFF2-40B4-BE49-F238E27FC236}">
                <a16:creationId xmlns:a16="http://schemas.microsoft.com/office/drawing/2014/main" id="{750169B0-EF89-4918-B804-A567308D8323}"/>
              </a:ext>
            </a:extLst>
          </p:cNvPr>
          <p:cNvSpPr/>
          <p:nvPr/>
        </p:nvSpPr>
        <p:spPr>
          <a:xfrm>
            <a:off x="5303839" y="4205288"/>
            <a:ext cx="1584325" cy="387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0A50E96C-5859-4500-8872-89A1DA166FA8}"/>
              </a:ext>
            </a:extLst>
          </p:cNvPr>
          <p:cNvSpPr/>
          <p:nvPr/>
        </p:nvSpPr>
        <p:spPr>
          <a:xfrm>
            <a:off x="3473450" y="4492625"/>
            <a:ext cx="1676400" cy="4191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37424CFF-F994-4D44-A199-D3B9349F05B9}"/>
              </a:ext>
            </a:extLst>
          </p:cNvPr>
          <p:cNvSpPr/>
          <p:nvPr/>
        </p:nvSpPr>
        <p:spPr>
          <a:xfrm>
            <a:off x="5345113" y="4718050"/>
            <a:ext cx="1439862" cy="387350"/>
          </a:xfrm>
          <a:prstGeom prst="curvedDownArrow">
            <a:avLst>
              <a:gd name="adj1" fmla="val 25000"/>
              <a:gd name="adj2" fmla="val 50000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Curved Down Arrow 2">
            <a:extLst>
              <a:ext uri="{FF2B5EF4-FFF2-40B4-BE49-F238E27FC236}">
                <a16:creationId xmlns:a16="http://schemas.microsoft.com/office/drawing/2014/main" id="{F032351A-07E0-4B81-BA7C-B270EE37EB15}"/>
              </a:ext>
            </a:extLst>
          </p:cNvPr>
          <p:cNvSpPr/>
          <p:nvPr/>
        </p:nvSpPr>
        <p:spPr>
          <a:xfrm>
            <a:off x="4872038" y="2852738"/>
            <a:ext cx="1193800" cy="3603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3E36514B-1E15-470D-8630-BA194A3A1107}"/>
              </a:ext>
            </a:extLst>
          </p:cNvPr>
          <p:cNvSpPr/>
          <p:nvPr/>
        </p:nvSpPr>
        <p:spPr>
          <a:xfrm>
            <a:off x="4872038" y="3213101"/>
            <a:ext cx="1079500" cy="3603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0398FCA6-D605-4412-B6C5-69FB495AD2E5}"/>
              </a:ext>
            </a:extLst>
          </p:cNvPr>
          <p:cNvSpPr/>
          <p:nvPr/>
        </p:nvSpPr>
        <p:spPr>
          <a:xfrm>
            <a:off x="4872038" y="3617913"/>
            <a:ext cx="1079500" cy="3159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Curved Down Arrow 14">
            <a:extLst>
              <a:ext uri="{FF2B5EF4-FFF2-40B4-BE49-F238E27FC236}">
                <a16:creationId xmlns:a16="http://schemas.microsoft.com/office/drawing/2014/main" id="{272D4726-7659-48BB-8E4E-FA1926BE9B8E}"/>
              </a:ext>
            </a:extLst>
          </p:cNvPr>
          <p:cNvSpPr/>
          <p:nvPr/>
        </p:nvSpPr>
        <p:spPr>
          <a:xfrm>
            <a:off x="4872038" y="5300663"/>
            <a:ext cx="1079500" cy="3603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Curved Down Arrow 15">
            <a:extLst>
              <a:ext uri="{FF2B5EF4-FFF2-40B4-BE49-F238E27FC236}">
                <a16:creationId xmlns:a16="http://schemas.microsoft.com/office/drawing/2014/main" id="{4F9699E6-13C7-4B96-B5DD-F32E12273710}"/>
              </a:ext>
            </a:extLst>
          </p:cNvPr>
          <p:cNvSpPr/>
          <p:nvPr/>
        </p:nvSpPr>
        <p:spPr>
          <a:xfrm>
            <a:off x="5016500" y="5661025"/>
            <a:ext cx="719138" cy="431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8077" name="Picture 13">
            <a:extLst>
              <a:ext uri="{FF2B5EF4-FFF2-40B4-BE49-F238E27FC236}">
                <a16:creationId xmlns:a16="http://schemas.microsoft.com/office/drawing/2014/main" id="{C4184C87-0089-4EC1-9AFE-63D175E0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3213100"/>
            <a:ext cx="1905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11C4250-D03D-7482-CD84-9B0B1EE3C62E}"/>
              </a:ext>
            </a:extLst>
          </p:cNvPr>
          <p:cNvSpPr txBox="1"/>
          <p:nvPr/>
        </p:nvSpPr>
        <p:spPr>
          <a:xfrm>
            <a:off x="2867025" y="180975"/>
            <a:ext cx="628084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l-SI" alt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Vaja:</a:t>
            </a: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Očesni gibi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Bralni list str. 10-11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Beremo spodnje odstavke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 običajno hitrostjo,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tako da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ustavljamo oči sredi presledkov med črtami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 Napredujemo od 1. do  3. ravni.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Sprva beremo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igraje,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kasneje pa vse težje.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Nazadnje ne moremo več brati, ker postanejo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skoki predolgi.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je naša </a:t>
            </a: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pražna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raven, ki jo bomo skušali z vajami doseči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9AA11AB-A5C2-64BA-124F-CE680F2EC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5" y="391433"/>
            <a:ext cx="270941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77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8AE44A-69F0-CF03-0474-4D91EC2AD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707" y="0"/>
            <a:ext cx="760700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OSNOVNE METODE/KORAKI BRANJA IN UČENJA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sl-SI" altLang="sl-SI" sz="3600" b="0" dirty="0">
                <a:solidFill>
                  <a:srgbClr val="0000FF"/>
                </a:solidFill>
                <a:latin typeface="Arial" panose="020B0604020202020204" pitchFamily="34" charset="0"/>
              </a:rPr>
              <a:t>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61F5312-AF2A-5F04-7FCC-9845366E8998}"/>
              </a:ext>
            </a:extLst>
          </p:cNvPr>
          <p:cNvSpPr txBox="1"/>
          <p:nvPr/>
        </p:nvSpPr>
        <p:spPr>
          <a:xfrm>
            <a:off x="4308529" y="1642820"/>
            <a:ext cx="67727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 primeru – 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Kako znamo filtrirati informacije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Test trojnega filtra (Sokratov filter)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Preberite besedilo, gradivo, knjigo.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Zaprite knjigo/gradivo in testirajte sebe o prebranem.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Presliševanje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 prebranem.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Pogovarjajte se o prebranem z nekomu, ki je prebral knjigo/gradivo.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Skušajte odgovoriti na avtorjeva vprašanj.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Pripravite miselne vzorce kot oporne točke.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Zapišite vprašanja in odgovore.</a:t>
            </a:r>
          </a:p>
        </p:txBody>
      </p:sp>
      <p:pic>
        <p:nvPicPr>
          <p:cNvPr id="3" name="Slika 3" descr="https://encrypted-tbn3.gstatic.com/images?q=tbn:ANd9GcTQ0e4C2IJfhlrlPFQnyA6bdxXcnGPhi-tdziluaxBfItEPXZcKGg">
            <a:hlinkClick r:id="rId2"/>
            <a:extLst>
              <a:ext uri="{FF2B5EF4-FFF2-40B4-BE49-F238E27FC236}">
                <a16:creationId xmlns:a16="http://schemas.microsoft.com/office/drawing/2014/main" id="{596147E8-AA67-28AD-A6FF-F0BABFA2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521020"/>
            <a:ext cx="18002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13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>
            <a:extLst>
              <a:ext uri="{FF2B5EF4-FFF2-40B4-BE49-F238E27FC236}">
                <a16:creationId xmlns:a16="http://schemas.microsoft.com/office/drawing/2014/main" id="{DB500621-2EA6-40D1-8D39-B4504110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BRANJE IN STAROST</a:t>
            </a:r>
            <a:endParaRPr lang="sl-SI" altLang="sl-SI" sz="36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AutoShape 5" descr="data:image/jpeg;base64,/9j/4AAQSkZJRgABAQAAAQABAAD/2wCEAAkGBhQSERUUEhQVFRQWFxkVGRgXGBQXFRgWGRwXFxwaGBgXHCYeFxkjGhcXHy8gIycpLCwsFx4xNTAqNSYrLCkBCQoKDgwOGg8PGiwlHyQsLCwqLCwpLCwsKSwsLCwsKSwsKSwsLCwsLCwsLCksLCwsKSksKSwsLCwsLCwsLCkpLP/AABEIAJgBTAMBIgACEQEDEQH/xAAcAAAABwEBAAAAAAAAAAAAAAAAAgMEBQYHAQj/xABFEAABAwEFBAcGBAMHAgcAAAABAgMRAAQFEiExQVFhcQYHEyKBkaEyQrHB0fAjUmLhFHLxFSQzgqKys4OSCBclNUOTwv/EABkBAAMBAQEAAAAAAAAAAAAAAAEDBAIABf/EACcRAAICAgICAgEEAwAAAAAAAAABAhEDMRIhQVEEImETMnGRgdHw/9oADAMBAAIRAxEAPwCRsi8QCkgkHQ1IsqpSzWpOGAmAMstKatOgkxvqGeNYqovjPnsk2XKeMrpO6bmceGIQE/mPyG2rJZ7C2xp3l7zs+Qp+NSYnJJIbMWXAJUO8dB+XieNOv40AGN5AA3J2nxk0g++mZWeMCuNWpI9kAbjrmeJ0NU9REdyOfxWIgCNTPIRR05ma6bSCIIG7Z9ikH1HIDKfvKsOakwqLQ47TjSgtMZRntjZw51H9qZCUDgPrUpY7HhGZlRzJ3cqJwuyCcz5bqo3TC1ntlgpMdngC5PdSCJAj8yic/wBI3GrVfd49mkNoVhcWDByJQgRKoOROYAnadwNRTdgbKPxO8MQUMWuQgAn3tSfGglcl+DcHxTftUUSzdFTaJJUUt7N5+gqq33chZURBgba1y8Hw3pA4D7yrPemb+ImPL6VnPO2MxwqJTO05g8K4m0wZ3U3c1OVOXrMQhJIPfVkaGkLNT6p7QVNuJ2ApPnIPwrQ4qldVl1luyFwx+KQU78KZTnzUVeEVd0pyrcfCFy2J4Kb2lEkJ40+io9bneUdiRWZRUpRVATpMp3Te2e0B/LWdO2c7FGrX0otsuRtOdV5SaOTZuHSDdG7c61am1A5gxPPun0Jr0SyqUg8BXnm7EfjI5j4ivQtn9hPIUIaBPYpQoUK2YBQoUK44FChQrjgUKFCuOBVO6W9Z9msK+zIW84M1pbwnsx+okxiznDrGZjKa71ldaJaKrLYlS4JDjg93ehs/n3nZoM/Zxe1XttRmVZmT3grbO+dZ50LOPQl1dcd2vaulk6Q8koH/AHiUetWywXsy+JZdbdG9taVj/STXkMXu6D3jI7uUZQnMabJp7Zr3RMlKQ4ffCUgDlhAKTxzoWGj11QrzZcvSW3sEuptTiGiAASoOIJAmCHiYISdwBq22LruU3AdU0+duFJSo+LZWP9NGzqNmoVX+iHS7+PbUsMPMgRBcTCVzPsEwVRGeQ1FWCiAFChQrjjDWbW6kQmQN1T/RK7FWhyFSEp7yzw3cz9aZ3fYVPOBCBKj5DeTwFaFYLtFna7NI/mVtUo6nlwqPEpZn9tIrnxxLrY7tF4IaAQmAYyA0AqPRaVOYoIgfGmV6PjCUqISoZIUZ737il7nkNJC/aV3juA3A8vjXpJIkeiLtiFpViBIIOYMkHw+dPWHgcxI5ZpPMU2vm0AEAEZnLKKQRa8ojxFSZGrZVjg3EkVv8fH5Gg47iQoaH4HUeoqMNoo7Tqtc9Pv4DzpS9m+JJ2K1KBStOc6jZG2p9u1JwYwcvXx41VrNaYRAG0/f3xpNbihIJV+IkiB6GPTxqyKuNksl9qIGz34bReL5VOGUtpG5CCSfMknxFTd82ju5agTFUlu0dleqkAZLVl/mQD8cqfW+2vBwyrYSO7KcvdyjQEa8aQ9NIrgk2hNXSLE4W1zwnfun4eXEtrdYsevntqWbu9MBx0IUSAchlmAdvOoa0WtxC+63iRORnOPGkyT35HqkqehgOi6FHMkCnx6MKtb7TTYKWWhLi47qdISDoVnWNmpqx9H7sNoVKkFKExiJjyEftV4NmCWglAAA0GznlzrXCco0nT8E2ScY9IYXfYw00htOiEhI5Cn6LQaZnENlGDw25V5T+P8zA7i7/AI/0Y5QkPF2jI1FW57Cyo/mNOX3O7lyqG6U2oNtgE5AV6nwpZMic8m9CciS6RSbws5W4VU2cSoZFNSbLoUJG2nCWga9V41QhSemQNjT+InL3k/7hW92f2E8hWPu2cJz24k/701sFn9hPIVK48ehl2C0PYElUKMCYSCpR5JGZPAVX3esGyJ9pToO4sWgH1RVkoqkA6iedA4qT3WhZU6ItKuTC/wD9RUNbevKyNmOxfJ/UG0+mImrhfNhsjbS3X2mghAKlKKEzA5CZry9ej/aOrU2MKFKURvgkkem2gE1i8P8AxCJCfwbL3t63MvJKfnQsP/iGQf8AFspHFt0K9FpT8axhbMcTzNILFCw0elLv65LE5GIPtzlKmipI8WyrblXelPSgWqz9nd9tsra1ZKLjnZOBEaNhQlKidpGWzPMZL0Fu5i02fCt5Tb6LQykArIStpawISJ9uQRI0lJrYh1S2A+0l5f8ANaHyPIKArrBRk1r6q7eEyGcY1Cm1ojmClU+lVe+Oj7tnMPJKVKzAJMwN5gbfhXqS5rjZsjfZWdHZokqwgqOZ1PeJOysi632VP24JBAShtCJO1RlRAHJQ+xQdJWwxTbpGRFBpJTdXdjoMothZKjI00GeY4xFJ2foqkghSYPMyctme+lvLEf8AoyIToewt21NMJKoWpUJACu9hUZwqyJyidgmvQXRfq7QzC7Qe0XqEmMCeYAAUfQcdaw24Hk2G8rM4qQlDwxTsSe6rjkFE16bu68230BbSwtJykbxsIOYPOmRaYiSaHQFdoUK2ZBQoUK44pfRIs2dkuuuISte85hAMDLXMgnyp5bOmFjSe8+M9MIUR5xFZFa75WvUiOX1mairU4og97LkInfpVi+PjxrirEyyym7Zq15dKrO4e7mD3RJSPiajrsvJCLQQnErHK0EyUxoIG/BA8dlZai1KPdnbGzx2eHjVz6G3sXgUq0acwp4o9uDyKeOzdS80EkpQ9lGCbbcZeifvK3KW4PuBupP8Ai4+xQt0B1R2Dd5z51H2m1tz7YHn8dK87N5PQw9JFgZekCnn8UMOdQlkjD7QjXbS7ziRAKszs2+VZh6NzS2SNiOLLZ7R+QpyhorXA9NQKaMvdm0oJzVjIEbSoBXpijwozVgWU95RAmTBjEePDhXpKPFUeW3ybZE330NcNsFqUoNNI7Myc1FSeGwHIazwqAvG3KUYGRCsQOWR08RHpVptthSMlrUo6xJIH70xXdmPJKd0mNBsA40meO9FGPJx2Rt22O1OIEIBSMgSSExwxa67Jp7Z7rW0QgqCl6wJIEnafpUvYWVsIgq7u5UxJ2J2zwHlT2y2Q5kJIJzlWp4kctlY/Q9mnnbFrlUWyEfmzPlVjYXKfA1DN2BKRrKt+3jFSbK8tgoxET77DRRFMJOoo80ip+TCfOtt0Lqwv8GAQQaY3hcTb89pmDsqQAA1PmaK+sAZfWkyytaGKHsqy+gCE/wCE4obgcx8KZvXI6z7ScY3p+lW9q078gKOpYPHfvitw+RLTBLEtozC021XbJRhIEp1BHvJrbLP7CeQqndJbAj+HUsASC2QebiB86uNn9hPIUybti0qQpQoUKwEqXWNcirZZ0MJcwJLiVOCJKkCcuGcHwqnOdWtj0IcPHHHDYK0S+FFJk6Gq9eJUAcIknTOBPE7qTOTHY42VJ7q3sX5Xf/tV9Kgb/wCrmzpQS0p1BAnvKC0+IIB9audgS53+0CcsxgJKSd2edVu22t9xvEUKOIGIUIG4YQN22aVyY/hH0UqxXEuzqZeKpHbtpEDLUqBnf3TlXqsV5ovZ2LK2n3haEnySsV6XSaog7RLNU6Omsa6eWgPW2coQpaSIUZ7OBEJzM4gMuNbIayVxpSbweKhGalJnbiMqH+kDxpebwhmFdhGba44yuWyhQScIUMMkaZSY2baJYLnUD2naQMyUBDcHmVJKpjj9KW/tLEtWaYnCJMZxJjzqOVanGlYSCSs6AYUBO8BRxEQM1RmaUWV7Kz1oWNKCy4kR2mKd2JEfEEVf+py88QLcmCkHgSBE8xEcgKrXWW0DdySYxJebKT/MHAfSKJ1RWs9u2E6hUHik4p9KKdKL/JPJW5I3uhQFCqyQFChQrjjy+HDKhyI8cjSTruVdUvv80n0P70k4da9GRMhBtzOd339KnOgtowlf6nI8MMfE1AGnVyWnBI4zUWaTUV/JXgS5Gk2pw5wJyGRyz51FWm70rBJOCecnwBg+dJWe8e0CSNYg7YVl8p864t0+8DlmDGJPpp41BJ3I9KKtUOLssnZhxKcasgQfZ1y0Oh5TTyzPtWZzCpKiowZxJIz/AFLVIpJd6JbZUpY7p7oj3jsCZzzjXxqnuWlS1FZPeUZP08BA8Ks+Pjt36JfkzUVxRqjSsCjESVZToBAE+IAPjTi1WtSoSjM6CNOJ/rVEuC/ykFtUnI4BuO4cOGynKnHDqvsxzM+Qq2aVEUXZbCGWRL7gkbJ28aes2/EO6ns0nQqHfVxSjUTvVHAGqPYm+9LYEjMuOeynkN/maslzPpK8LSlOOwSXVgmN+BOwT48aXFG2WRmyoSQVR2h0xd5fgPd8ABSiyToMtuYn41ywWTsmgFYlKiVK/MTqSnEYPKilhpZ7qUGDsyI4kZGk5ZGooSefWIASJG8LOvIR60+s0kSY4ZQfHM007ApyBy/UZPh/WpBAgClRDNiFttOHLfUZeV7dk2SIxHJIO85CaWvhwax7P9TVPvh10hDvZkoImE5uJCh3Th0PEa0nI3fQ3HFPY9s13vmVreWSdhOXloPDSn7FtcT3VZ8/rR7Dbe0aQo5YkgwQQZ25HMZ0nbFZUh1HRRslWLNjGe7hSrZyjaKgLjvJRcLZMjUbxU+p4SOI+FMxU+xOS10Nr9V/dHB+pr1dbq3Wf2E8hVLvxX93c5t/8rdXSz+wnkKq8Ez2KUKFCuAMb2seNGWoM+VUy+7Z2aVKUmQnXb6VNdMOndnsIShyVuLyDaSJwnLEon2U+p2VEX4gKCsXsqyVyOtIylGFkIxeSUtlXaNlZmUkwAdMI3RBGms8qgbrvH8J6VJUUqJ7kkJxZkcATn4mrLeNlQUGcJzmcs541VrocaxmylQbQ6tONwkBKEZyJ2GDyzpe+ihuuxtfl1kXYH1JibSylB0kdm6pUcJIz3pNegmzkOVZv1v2NLd2NIRGAWhERoAUunLhnWkN6CqYqiGTt2GqjdYNmS2048RCgWihe5UqB5xAMVK391g2OyOdm65LmUoQCtQnTFGSTwJmqr0z6wLvtNmLRdVKs0jCfaggSNQM6zkSaDB0yBuq3NWhKHUjsnYxYQcKhqhRTtUgkFM8INSzllCiDqpWpOZNUG7L5X/ENNDDhKUMqiSSlGNYM7O8oqNXJy68YjEvvZRiMeW2pmXRkVPrJeUpAAIU0ggGIMKkJAVG2PKY1mpzqusxQ80ShSdEqy2qmCCOB+5gPbT0cbKCnCCmQYOhKSCJG3MaUg71kuXa8luQ6knEtrJIQk6YSB3VHWNI1HeBox7pC59WzaxXagui/TOz29Esr7wEqbVAWnw2jiJFTtWEQKFChXHHlBCjMH3ZHgYilaatCFKMyIAG/UnPjTkGvTWiUYOBSfZ03HMftTy51JVM5EHT75VxaKZoBQqR/XhUuXH1TH4507LNZWsK8SVEcBp476f2rpI21GJKidmDX1IyqKctQSmRoRUT2RWStXhwGyocWN5JUX5cv6ceiQve/FWlaThwoRklMyZ2qUdpMenOkmXMhxpEogkDbRlLhQr1Ix4qjzZScnbHjT+Eg8RU0bcqJifCq5iz4D4/fxq52RX4aBGiU/AUJ1QYEeFrXE6cCY9BV36BtS4pRIMIiYOqiI12901HWBSf1g/pFXO7rKEDCSTiM945g7uGnnSGNRIqV9fpTF9UGSAdpIyIpyV7Dqch+/Go62PEHWc9KlnK2NiqHLJCyCdRnH3zp6KrrF7QowJnyy3b86U/tdatMuVGMuhUmrHV+symdhyPjlUay9kSQkp93afoBXbdfBSlIUfbWlscZOfkATUFbrWoOFMKwzkU6jTIp2jlNLyNJlXx/sjt+POL7yJ7sd1ORIGxPGJjwrl33gVJP+IU71pKT6gGRtGfA0azWmMxnr9+dct97hDaiqAAJJqO/ZY4+RtYbZhtjecSFA8cpFXCZKeCj5QazCz2rtLQ2UKkkgkDYnImTsyyjjWm2MHCMWpzpmP0T5PYW/B/d182/wDlbq6Wf2E8hVNvof3Vw/qb/wCVui9KusZiytKQ26lVoSjJAzGKBAUYic5I1gGrdIj2yx22/wBCFYEkKXGKAoDLfyrNOk3XA82pxptvs3PZlQzRxSPeMaHTOc6oPSPp87auyJShDrSioOt4go7AB+UbwDBgVE3rf7tqcDjygpQSlEhKU5CcoTkTJJnjWO77NfVLob3heCnVqW4oqUpRJJJJPMmtP6H9Jv4mzwo/itwlfEe6vxA8wayNBnFzp7dN6LszqXEHTJQ2KSdUn71ihONoMJcWajfjyeyO+NmvpULc3Qd+2tuJbUlsJSJU5igkn2e6CZgHOpm7Fs2hAdHeBzjaDuI51ar3vBN23apeRWQVZEd51WQSOWSfA0qC7H5HSMUvS+bS0hdieWSht0EonEkLRiEoOwEKOQyOsTWu3v10MCxE2ZK/4gpwhKkiG1RGInRQEyI1jOKwNy0lSypRlSiSTvJMk+dH/iop5MPHbaSoqUoqUZUpRMqKiQCSdpJJoqHElRUo7I8sz5VFlzKrX0W6vrVbWlONYEtpMFbiiATkVABIKjAIJMRA41xw+6AWQu2grIyShR8VQkemLyrTmmIjOqF0EsZZftCVpVjaU2zInCFEuBQPFUSCR7p3ibF0k6UosjcnvOKyQidTvUdiRtPgM9J5q5FeOuFhOmXStNkahMF1QOBJ8itQ/KD5nLfGQPPKUVLWSVqMknWTmSeNKXheC33VOuqxKUczsgaADYkbBSbScR4Zk8hTox4k858mPbrvVxlaVIUpC0mQQSCORFbf0D620PgNWxSUOaB0wlCuC9iVcdDw24IBkFHbJ9fqaK3aCTwEQOf9a2YZ7IQsESDIO0aUasB6o+sE2Z0WV9U2dxWFJJybWc0nglUwdxg7636imYPKVvsnZOuNzMLidJgAV1vOkbZaCtxSjqolR5kzSrFelG7SZPJLug6kUyfHx8fCn7py4U0K4VJE12RNnRYcqMCdmz611lB1UZ+A8KOHQfs11VCEIw0GUnLYG9/lSNoc73L1NKOORApmMyeFCT8HJD9CfZTtJ+OQrTLKFJyxoAG9JGXPSqD0XbxWlvIGCTBEjJJP0q/tJCdO4dx9nz+tKyd9DIEpdT+J1A7RCs9ADsz1qyrYOz7NQNzMqJmExloE/EfedWvB9/IVLJ9jlobuKBTO8Gfh8RVevxwoSM+8pWAEbzMExoYBniOMVY1J15+h1+FVjpLasKO6BKlJG/MKSZHGBSmvIW6QysB/DAHuDD5RHpFO0aVGXa8MfBRKfEaeafhUloB5fKiichekipUyNgxq8RA+BNIf2mRqAdlO+kqIQ25+VZSf8wPzAqFtK8RATzP341Pm6m0z0fjd41Q7N6mDkPP5VD3hd9ofzwqUj3Qkd2dM48899GNgedWUtiAIlR0Bj1PAVN3LNl7pUpQOpn5aRQjibVo7JminxHnRHor2XfeEGMh8T5z51Z1OT9KYG8E4MUjDrMiPHjzoWC0lfenuzlxpkIvQmc1Vg6wEqbui0GSFAN6ZES618qwBLxWcXgPrW69Zzh/si05+63I/6rWm6sEs57oqhiE7E3D3iN2EDlFBtRg/edJWpUL8PkaVPs0DQVpXeNLLNN2D3zyo72uVAJMXHZXlIUsAmzNutdsJIBxE4U8ZKc/CnF+W5IStpuOzW844gCYSgLOEgaCUhI4wast5XBb7rsGBRbLLwl5AUmUrUExOICVAgDuzBT41n7zie9M45ASfdCRIII5wfOh5HpqMPzr+xouiqNcWrOi0RBwnKtY6iekGF96yrMpdT2iJ/OgQoeKM/wDp1ks51MdHb1VZbQ1aE6tLCoG0D2hyKSU+NcczXemlrbu1dqWQrHaUsKbyJSpxheYJHskoUnM7lbax63Xm5aHC44ZUryA2AbgN1bz1q3Om2XYXW+8WwH0Ee8iJy5oUfOsIsliw99ZiJgcY28eFDpG4qUlSEUiIkcdtK+6TpOW4c+X702Lpwjy9cRPwFcd2kjT4aiKJgDrp02AGOQ2+dAe8dIAP+2kiqCeWH4fOli5mo/mSR4iPlRALNHvEbwCPv0r051Z9I/4q7mlKV30fhLk5koiCeJSUnxry6wv2TuMeBEj1mrBYbzdbSUtOKQmTkNp0nyA8q45jSc6dNKpqaUSvKvQi+ydodOKlJpHFXceVJA0ZSAkKhVdLlIKXR7Ewp1xLadVEDz+gk+FY5GqEbU9BE0VDgGpk+NLOsgvOAjILUANwBIy8qk7NYmxngHjJ+NSy+Qkx8cLaJLoK4oPFyMggjzI+laCu2EpxBoLG3eOYqr9CkpU44DuEcNcqtl23jZWbQUuuLKh7qW3FpHFZQDp/Wtc7XJncKdItd03fhQnuhO8DMCafkftR7LaUOIC21JWk6FJBB8Rt4Vx5W2lbZw0fUBl4ms1vK3KfeUdEoJCRsifa5yAfCrle18BlJUo94+ykak/IVRrEmMzrrz3g1tqoi5MU7U4sIEE99P8AMMiPvYDU4w/jTuOhG5X0NQl3Ndo+SCQECAQSMzmfQDzqZds5JnRQ0I0I3KFKMidpCVJUhwShWu8HYocQajrFcZDhxrBbGhBGJXMe7xqQU+Dk6lST+YSQfEUEoR7qx4TW3CM6b8BjlnBNIXJAGFIhIyypq9Z5p0ABqY5kD9/SjoWPdE8SIG7xrbtiyNF1AQpySmZCN55fP7MnY3CczGmQGgG4Ui+nOSZzNBpyMt/okRJ88qBw06x3pum0j9Lf/K1WGtqyA4VtHWEubrtO7C3/AMrVYmrLOhIbDQ3cVJ8T604Vp5U1UMyOINPmWitSUjVRCRzJAHLM1g2KXPdjj7yWmklTisgB5kk6BIGZJ0rR+gvVw63eCHLYlCWmR2ie8lSXHAe4kbcj34IHsjfVr6LdDmbA3A77yxC3NCqIJSn8rYMZbciZOhrfaFJSVJIWlOqFT4QdnjIPClOY9Y7RTuujpN2josyTIRC18Ve6n5+IrL3VictKc33bC5aHVmQVLUYOo2Rnu08KYKXpAjKmC/FBta6a4gUZelcAIPbFPEtkJCtQMjv3jLiT95UzcOh40qhczOQgepHyonKvJf7o6fPIszNneUpDDLLiVAAhTxKiEIKtcIQQIBAMZmqfbkfirCSSkZxB7qTnE57NvA1aerVDKrzQh5tC2ylQAcEgKgKBAOR5HKCd1WPrH6EpWrFYUpTiBxI9lJiCC2Bkmc8shtGprF+ShpJcTJHnZik+0zG7TwpS32JbS8LiFIVGihB58RxprNaJxSZzO1Xzmlh7J8/Uj6U2JzFOLOcyOBHrRAHYEiN6ZHNJPymnJt5BMDWD4wB8qQsg9n/MKTVQONK6R9BFtkrZ7yPy+8PDdVQIIra2LbvPCi3h0estqzcaBVEY0yhfmCJ8QaZHK49MZLCn2jG2TNJoEKita/8ALBlLa+zcWCcwHClSJ4hKQfEGRSNj6DWa0MqS40bM+g4cSVqXij3wFGFIPhzFVOcOKf8Af/ef8E3CXKjLHGztqZ6EvIbfW+57DCJgRKnFnChI/Ue94AmrVZ+qdfa/jvJLMZdlIWo7JxghIjdi+dJWroOEMldlOJrGXFYlYlKKBgBQQO8kS4dfeMbKny/IjqI2GCW2VaxXVmVKklRKuEkyfjT1+zJSPZ+Xwp2mzqR7YIUN8g+WymzqVOrDaBiUrKPiTuAGc1BFOTLHUUTXQyxEBTmeeQ4x+9XOw3cEAq99Wajt/oKbXFdoQ2lAEhOXjtPxqZw07O6SgvBnEtyfkY2B82a0oUmQ2+sNuD3caskOcFYsKTvCuAo/TbrBYsXcVK3igrS2kf8AbjPuAmeMAwKqvT2/xZuxGFRUFB5I0QpSDliM6AiSBvGlUe5LKu2PrffJcOIKJJjGuQYy2ADQaDCNKd8eNR7EfIkuXRbE2hxwBTxl1XeVsAJ0SBsSkQmOG8mni1YUevEHgaILOudFqnZOLPxB+VOrTcFocbGBv2v1JSpI3qSo5UckrkSxTYToq8MM/mJPmfpFWU1RkPqs7qm1gphRyOz6jQg7jVhst7pI1oThTOi7JVSaSNiSdUg+ArjVrB207aUKwjQkzd6B7op2WgBpu9KVRFI218BJpq7MsgLzvPAlRGZEqj4/XwpO7LRjSFbVAE8Bs+ZA4zUa6yXnYG+PP9qnjYgyoJTphB8dDHPWjQCJ6wP/AGy0fyo8PxW9eNYsHa2vrAV/6ZaP5Ucv8VvzrEQnSazIZDQUtEkH41YuhVgLtuYTsStLp5NkK9SAPGoMqq9dVbALj6z7SUISP8yiT/sTS5OkNgrkjTLwvBtCZWsNk90EqAJmN+uyql0l6QIaOFbgQYBCoGMTnBbGZBGekZ+IhOsa+gkjCuVJlKRM57VR96Vmkk5kk86XGN7Hynx6Q6vS8VPurdVGJZk4RA3ZDPYKbAUAmjxTBAZNA1xBoGuAJlWRpez5+aR9+VNTtpeyK+M+QUa0cSty3h2Vobcw4yl3JM4ZJxBMmDlJB8K2gYQVBQUtUpC3CO7iOQTiVoM/ZExInOsEeORP6/rWw9Xt9JtbDbROJ1AKSgqzOH/5CTsMzznWlTVjschDrJuFLljU6AntGQFggGcGIJWCd3eCo/TxNY5Xo6/bCrApp2EpcQpOwj7ketVW4+idltlkcStltLiPeQkIVEZKBG3WRplxoRddME1faMcB0pVtyCctfCnNqspZdW0r2kKKTxjL9/GkVRlsPy+tNFCqH8hsifXXOiLEnOfEGiuCDpqJHI/ZFcMmuONuStSJS8OzXsM9xX8p38DnUzdlsIGZPhU1bbtS4kpUkKB1BAIqvv3GtgfhSpGuEnNP8pOo4HzopD1PwyWtLi8IUlc7Y+tMmL/KVgL7vBQgHkdJ8ZqNXeIVE4kkCCNoI3p2Ui24FqjHPBQOfP8ApU+VvkUQS4lsWpKwQkgBQIUkiUGdYggpOew02taEtpBWQlprDhQkGCRAEge6NidJEnTKRua4E4UqWANwTliHE7qmhZsJlEDemIB5flrX6LlsS8yi6RnXSK6i+2ThKn1AJRgJKUCZ76h3SMyST4cVujfRUWdBk43liFL2AflTOzjtq9vWbtEFIxNmdUiDI4EQocR51A2u4LQVZuJUjaO8gnxGL73VqMZQ0Zco5O26/ALHEd2CBSxd30Uq7NtSilKcIOSYjIZRA26U0sjil2ZK1JwqKAVA5wdopWTY6L6Kh1vWIKsrboj8N3CeTg+qU1GdDABZmtk4uc4leVTnS3ouu3ICUOhtKVYoKSrEQMKZIUIABVsPtVHdGOgdobxtqeagd5EdpJJ1BlPdGh25nxqvA0lTIs6uXRc7tWkcwRntAIpU3ok9kArNTwTH8qjikjeBEcaglBTCwHTCiQB+XKI72+QcjnnUq4wVJOEHHiC0QmdFAk5DganyfuZTBfRV17IDrAAVaQIiG0/FfwmqyhKknI1b+kLbz6hFneUEAgqDa5VOpTloN3E1Eu3G6hBUttwITnjUhSYzjvSBGZqiMvqkQz/c2hkxe6061L2TpINpioJ1wU0xTMa13QC+NX6mNRTO33tj7qcyap7VpyB2TBqwWKxEJM6nuzzjTwpsFZllg6NWECXDyT8z40a9ly5I90Z8tPjTmzOYUhI0AiisALDxO38Pz/rXPZtLor3TlybstH8qP+VusW4+A+fyrWOl7x/gLSgjMBIOux1vwrJ1GlS2GGjgp3Yb6cswWWlQVpwes+lM8VI2k5Csm06OFZVKlElR2nWutjIUmjQ0o2cq447XTXJoGgE4DXRRJoyK44RVtpRg/P4Gk10djUfe6iAWf9lX81Puj18OWV8PMkBxAJEiRmCCCNohRyqOcV3T/NXbOe8OKf2+VccWqw9YFoW8pVpcLoXAUTqlO5CUwkDP2QKs91dNbEyD+MZMjuodwgcZTJOQ2ZRWXWY940mParPFGuTqiW6T2lDlrdcaVjQtUgwRqBlBAOVRqlUm2dR40ZdEA7aYK0ZZlGcbcJ1gbYOf+bhRQBRrC8UmUkgjMEbKev3aqZlHeAVOJIBxAEx4kjmDXHHpqaBTNChWwkdb7jad9tAPx86iE9DkIVKFLHAqKh6yaFCstGk2ifuBxTYDSycPuE7P0nhuPhVgSCNRQoVpMww4NBQmhQrRkjH7pK1HFBQeMemoMx5Ug9cKwkhtzLcQCqNwVp5jxoUKxxRvmxkixAUm5ZvCuUKW0aHbVmS8MDmS9h2KFLtXWWzlJ8aFCtR0ZY/bUaO62FpKVAKSoQQQCCDvB1oUK4wQ94dEbO6ypkNobk4gpCQFJV+bjuI3Vndu6BWhlYzbVG4qTI4SI9aFCuOSsbN9G3UrUkoOBQyIIIB4wanLIwcLYKYIyOR2ZUKFNhN6A4Jdkos0Vg4WU71qUv5D0ihQp5kq/TawKNitTpUrAAiEyYntGwTG3XbWRKSdx8jQoVPPYYhcJ3HyNI2hByyPkaFCsGggQY0PkaUaQY0Pka5QonHcJ3HyNApO4+RoUKAQpSdx8jRkJO4+RoUK44SW2dx8jRm0GRkddxoUKIA2E4TkddxoIBBSYPka5QoHAaBB0PkaDgMkwfI0KFE44EHFofI0coJ2HyNChQYUOLO0dx8jW69W/VhZnrCh20oJW4pSk5kdzJI8yCfGhQoHH//Z">
            <a:extLst>
              <a:ext uri="{FF2B5EF4-FFF2-40B4-BE49-F238E27FC236}">
                <a16:creationId xmlns:a16="http://schemas.microsoft.com/office/drawing/2014/main" id="{A03E558E-05BE-4A5B-BEE0-26CEB9937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0" y="-384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0" name="AutoShape 7" descr="data:image/jpeg;base64,/9j/4AAQSkZJRgABAQAAAQABAAD/2wCEAAkGBhQSERUUEhQVFRQWFxkVGRgXGBQXFRgWGRwXFxwaGBgXHCYeFxkjGhcXHy8gIycpLCwsFx4xNTAqNSYrLCkBCQoKDgwOGg8PGiwlHyQsLCwqLCwpLCwsKSwsLCwsKSwsKSwsLCwsLCwsLCksLCwsKSksKSwsLCwsLCwsLCkpLP/AABEIAJgBTAMBIgACEQEDEQH/xAAcAAAABwEBAAAAAAAAAAAAAAAAAgMEBQYHAQj/xABFEAABAwEFBAcGBAMHAgcAAAABAgMRAAQFEiExQVFhcQYHEyKBkaEyQrHB0fAjUmLhFHLxFSQzgqKys4OSCBclNUOTwv/EABkBAAMBAQEAAAAAAAAAAAAAAAEDBAIABf/EACcRAAICAgICAgEEAwAAAAAAAAABAhEDMRIhQVEEImETMnGRgdHw/9oADAMBAAIRAxEAPwCRsi8QCkgkHQ1IsqpSzWpOGAmAMstKatOgkxvqGeNYqovjPnsk2XKeMrpO6bmceGIQE/mPyG2rJZ7C2xp3l7zs+Qp+NSYnJJIbMWXAJUO8dB+XieNOv40AGN5AA3J2nxk0g++mZWeMCuNWpI9kAbjrmeJ0NU9REdyOfxWIgCNTPIRR05ma6bSCIIG7Z9ikH1HIDKfvKsOakwqLQ47TjSgtMZRntjZw51H9qZCUDgPrUpY7HhGZlRzJ3cqJwuyCcz5bqo3TC1ntlgpMdngC5PdSCJAj8yic/wBI3GrVfd49mkNoVhcWDByJQgRKoOROYAnadwNRTdgbKPxO8MQUMWuQgAn3tSfGglcl+DcHxTftUUSzdFTaJJUUt7N5+gqq33chZURBgba1y8Hw3pA4D7yrPemb+ImPL6VnPO2MxwqJTO05g8K4m0wZ3U3c1OVOXrMQhJIPfVkaGkLNT6p7QVNuJ2ApPnIPwrQ4qldVl1luyFwx+KQU78KZTnzUVeEVd0pyrcfCFy2J4Kb2lEkJ40+io9bneUdiRWZRUpRVATpMp3Te2e0B/LWdO2c7FGrX0otsuRtOdV5SaOTZuHSDdG7c61am1A5gxPPun0Jr0SyqUg8BXnm7EfjI5j4ivQtn9hPIUIaBPYpQoUK2YBQoUK44FChQrjgUKFCuOBVO6W9Z9msK+zIW84M1pbwnsx+okxiznDrGZjKa71ldaJaKrLYlS4JDjg93ehs/n3nZoM/Zxe1XttRmVZmT3grbO+dZ50LOPQl1dcd2vaulk6Q8koH/AHiUetWywXsy+JZdbdG9taVj/STXkMXu6D3jI7uUZQnMabJp7Zr3RMlKQ4ffCUgDlhAKTxzoWGj11QrzZcvSW3sEuptTiGiAASoOIJAmCHiYISdwBq22LruU3AdU0+duFJSo+LZWP9NGzqNmoVX+iHS7+PbUsMPMgRBcTCVzPsEwVRGeQ1FWCiAFChQrjjDWbW6kQmQN1T/RK7FWhyFSEp7yzw3cz9aZ3fYVPOBCBKj5DeTwFaFYLtFna7NI/mVtUo6nlwqPEpZn9tIrnxxLrY7tF4IaAQmAYyA0AqPRaVOYoIgfGmV6PjCUqISoZIUZ737il7nkNJC/aV3juA3A8vjXpJIkeiLtiFpViBIIOYMkHw+dPWHgcxI5ZpPMU2vm0AEAEZnLKKQRa8ojxFSZGrZVjg3EkVv8fH5Gg47iQoaH4HUeoqMNoo7Tqtc9Pv4DzpS9m+JJ2K1KBStOc6jZG2p9u1JwYwcvXx41VrNaYRAG0/f3xpNbihIJV+IkiB6GPTxqyKuNksl9qIGz34bReL5VOGUtpG5CCSfMknxFTd82ju5agTFUlu0dleqkAZLVl/mQD8cqfW+2vBwyrYSO7KcvdyjQEa8aQ9NIrgk2hNXSLE4W1zwnfun4eXEtrdYsevntqWbu9MBx0IUSAchlmAdvOoa0WtxC+63iRORnOPGkyT35HqkqehgOi6FHMkCnx6MKtb7TTYKWWhLi47qdISDoVnWNmpqx9H7sNoVKkFKExiJjyEftV4NmCWglAAA0GznlzrXCco0nT8E2ScY9IYXfYw00htOiEhI5Cn6LQaZnENlGDw25V5T+P8zA7i7/AI/0Y5QkPF2jI1FW57Cyo/mNOX3O7lyqG6U2oNtgE5AV6nwpZMic8m9CciS6RSbws5W4VU2cSoZFNSbLoUJG2nCWga9V41QhSemQNjT+InL3k/7hW92f2E8hWPu2cJz24k/701sFn9hPIVK48ehl2C0PYElUKMCYSCpR5JGZPAVX3esGyJ9pToO4sWgH1RVkoqkA6iedA4qT3WhZU6ItKuTC/wD9RUNbevKyNmOxfJ/UG0+mImrhfNhsjbS3X2mghAKlKKEzA5CZry9ej/aOrU2MKFKURvgkkem2gE1i8P8AxCJCfwbL3t63MvJKfnQsP/iGQf8AFspHFt0K9FpT8axhbMcTzNILFCw0elLv65LE5GIPtzlKmipI8WyrblXelPSgWqz9nd9tsra1ZKLjnZOBEaNhQlKidpGWzPMZL0Fu5i02fCt5Tb6LQykArIStpawISJ9uQRI0lJrYh1S2A+0l5f8ANaHyPIKArrBRk1r6q7eEyGcY1Cm1ojmClU+lVe+Oj7tnMPJKVKzAJMwN5gbfhXqS5rjZsjfZWdHZokqwgqOZ1PeJOysi632VP24JBAShtCJO1RlRAHJQ+xQdJWwxTbpGRFBpJTdXdjoMothZKjI00GeY4xFJ2foqkghSYPMyctme+lvLEf8AoyIToewt21NMJKoWpUJACu9hUZwqyJyidgmvQXRfq7QzC7Qe0XqEmMCeYAAUfQcdaw24Hk2G8rM4qQlDwxTsSe6rjkFE16bu68230BbSwtJykbxsIOYPOmRaYiSaHQFdoUK2ZBQoUK44pfRIs2dkuuuISte85hAMDLXMgnyp5bOmFjSe8+M9MIUR5xFZFa75WvUiOX1mairU4og97LkInfpVi+PjxrirEyyym7Zq15dKrO4e7mD3RJSPiajrsvJCLQQnErHK0EyUxoIG/BA8dlZai1KPdnbGzx2eHjVz6G3sXgUq0acwp4o9uDyKeOzdS80EkpQ9lGCbbcZeifvK3KW4PuBupP8Ai4+xQt0B1R2Dd5z51H2m1tz7YHn8dK87N5PQw9JFgZekCnn8UMOdQlkjD7QjXbS7ziRAKszs2+VZh6NzS2SNiOLLZ7R+QpyhorXA9NQKaMvdm0oJzVjIEbSoBXpijwozVgWU95RAmTBjEePDhXpKPFUeW3ybZE330NcNsFqUoNNI7Myc1FSeGwHIazwqAvG3KUYGRCsQOWR08RHpVptthSMlrUo6xJIH70xXdmPJKd0mNBsA40meO9FGPJx2Rt22O1OIEIBSMgSSExwxa67Jp7Z7rW0QgqCl6wJIEnafpUvYWVsIgq7u5UxJ2J2zwHlT2y2Q5kJIJzlWp4kctlY/Q9mnnbFrlUWyEfmzPlVjYXKfA1DN2BKRrKt+3jFSbK8tgoxET77DRRFMJOoo80ip+TCfOtt0Lqwv8GAQQaY3hcTb89pmDsqQAA1PmaK+sAZfWkyytaGKHsqy+gCE/wCE4obgcx8KZvXI6z7ScY3p+lW9q078gKOpYPHfvitw+RLTBLEtozC021XbJRhIEp1BHvJrbLP7CeQqndJbAj+HUsASC2QebiB86uNn9hPIUybti0qQpQoUKwEqXWNcirZZ0MJcwJLiVOCJKkCcuGcHwqnOdWtj0IcPHHHDYK0S+FFJk6Gq9eJUAcIknTOBPE7qTOTHY42VJ7q3sX5Xf/tV9Kgb/wCrmzpQS0p1BAnvKC0+IIB9audgS53+0CcsxgJKSd2edVu22t9xvEUKOIGIUIG4YQN22aVyY/hH0UqxXEuzqZeKpHbtpEDLUqBnf3TlXqsV5ovZ2LK2n3haEnySsV6XSaog7RLNU6Omsa6eWgPW2coQpaSIUZ7OBEJzM4gMuNbIayVxpSbweKhGalJnbiMqH+kDxpebwhmFdhGba44yuWyhQScIUMMkaZSY2baJYLnUD2naQMyUBDcHmVJKpjj9KW/tLEtWaYnCJMZxJjzqOVanGlYSCSs6AYUBO8BRxEQM1RmaUWV7Kz1oWNKCy4kR2mKd2JEfEEVf+py88QLcmCkHgSBE8xEcgKrXWW0DdySYxJebKT/MHAfSKJ1RWs9u2E6hUHik4p9KKdKL/JPJW5I3uhQFCqyQFChQrjjy+HDKhyI8cjSTruVdUvv80n0P70k4da9GRMhBtzOd339KnOgtowlf6nI8MMfE1AGnVyWnBI4zUWaTUV/JXgS5Gk2pw5wJyGRyz51FWm70rBJOCecnwBg+dJWe8e0CSNYg7YVl8p864t0+8DlmDGJPpp41BJ3I9KKtUOLssnZhxKcasgQfZ1y0Oh5TTyzPtWZzCpKiowZxJIz/AFLVIpJd6JbZUpY7p7oj3jsCZzzjXxqnuWlS1FZPeUZP08BA8Ks+Pjt36JfkzUVxRqjSsCjESVZToBAE+IAPjTi1WtSoSjM6CNOJ/rVEuC/ykFtUnI4BuO4cOGynKnHDqvsxzM+Qq2aVEUXZbCGWRL7gkbJ28aes2/EO6ns0nQqHfVxSjUTvVHAGqPYm+9LYEjMuOeynkN/maslzPpK8LSlOOwSXVgmN+BOwT48aXFG2WRmyoSQVR2h0xd5fgPd8ABSiyToMtuYn41ywWTsmgFYlKiVK/MTqSnEYPKilhpZ7qUGDsyI4kZGk5ZGooSefWIASJG8LOvIR60+s0kSY4ZQfHM007ApyBy/UZPh/WpBAgClRDNiFttOHLfUZeV7dk2SIxHJIO85CaWvhwax7P9TVPvh10hDvZkoImE5uJCh3Th0PEa0nI3fQ3HFPY9s13vmVreWSdhOXloPDSn7FtcT3VZ8/rR7Dbe0aQo5YkgwQQZ25HMZ0nbFZUh1HRRslWLNjGe7hSrZyjaKgLjvJRcLZMjUbxU+p4SOI+FMxU+xOS10Nr9V/dHB+pr1dbq3Wf2E8hVLvxX93c5t/8rdXSz+wnkKq8Ez2KUKFCuAMb2seNGWoM+VUy+7Z2aVKUmQnXb6VNdMOndnsIShyVuLyDaSJwnLEon2U+p2VEX4gKCsXsqyVyOtIylGFkIxeSUtlXaNlZmUkwAdMI3RBGms8qgbrvH8J6VJUUqJ7kkJxZkcATn4mrLeNlQUGcJzmcs541VrocaxmylQbQ6tONwkBKEZyJ2GDyzpe+ihuuxtfl1kXYH1JibSylB0kdm6pUcJIz3pNegmzkOVZv1v2NLd2NIRGAWhERoAUunLhnWkN6CqYqiGTt2GqjdYNmS2048RCgWihe5UqB5xAMVK391g2OyOdm65LmUoQCtQnTFGSTwJmqr0z6wLvtNmLRdVKs0jCfaggSNQM6zkSaDB0yBuq3NWhKHUjsnYxYQcKhqhRTtUgkFM8INSzllCiDqpWpOZNUG7L5X/ENNDDhKUMqiSSlGNYM7O8oqNXJy68YjEvvZRiMeW2pmXRkVPrJeUpAAIU0ggGIMKkJAVG2PKY1mpzqusxQ80ShSdEqy2qmCCOB+5gPbT0cbKCnCCmQYOhKSCJG3MaUg71kuXa8luQ6knEtrJIQk6YSB3VHWNI1HeBox7pC59WzaxXagui/TOz29Esr7wEqbVAWnw2jiJFTtWEQKFChXHHlBCjMH3ZHgYilaatCFKMyIAG/UnPjTkGvTWiUYOBSfZ03HMftTy51JVM5EHT75VxaKZoBQqR/XhUuXH1TH4507LNZWsK8SVEcBp476f2rpI21GJKidmDX1IyqKctQSmRoRUT2RWStXhwGyocWN5JUX5cv6ceiQve/FWlaThwoRklMyZ2qUdpMenOkmXMhxpEogkDbRlLhQr1Ix4qjzZScnbHjT+Eg8RU0bcqJifCq5iz4D4/fxq52RX4aBGiU/AUJ1QYEeFrXE6cCY9BV36BtS4pRIMIiYOqiI12901HWBSf1g/pFXO7rKEDCSTiM945g7uGnnSGNRIqV9fpTF9UGSAdpIyIpyV7Dqch+/Go62PEHWc9KlnK2NiqHLJCyCdRnH3zp6KrrF7QowJnyy3b86U/tdatMuVGMuhUmrHV+symdhyPjlUay9kSQkp93afoBXbdfBSlIUfbWlscZOfkATUFbrWoOFMKwzkU6jTIp2jlNLyNJlXx/sjt+POL7yJ7sd1ORIGxPGJjwrl33gVJP+IU71pKT6gGRtGfA0azWmMxnr9+dct97hDaiqAAJJqO/ZY4+RtYbZhtjecSFA8cpFXCZKeCj5QazCz2rtLQ2UKkkgkDYnImTsyyjjWm2MHCMWpzpmP0T5PYW/B/d182/wDlbq6Wf2E8hVNvof3Vw/qb/wCVui9KusZiytKQ26lVoSjJAzGKBAUYic5I1gGrdIj2yx22/wBCFYEkKXGKAoDLfyrNOk3XA82pxptvs3PZlQzRxSPeMaHTOc6oPSPp87auyJShDrSioOt4go7AB+UbwDBgVE3rf7tqcDjygpQSlEhKU5CcoTkTJJnjWO77NfVLob3heCnVqW4oqUpRJJJJPMmtP6H9Jv4mzwo/itwlfEe6vxA8wayNBnFzp7dN6LszqXEHTJQ2KSdUn71ihONoMJcWajfjyeyO+NmvpULc3Qd+2tuJbUlsJSJU5igkn2e6CZgHOpm7Fs2hAdHeBzjaDuI51ar3vBN23apeRWQVZEd51WQSOWSfA0qC7H5HSMUvS+bS0hdieWSht0EonEkLRiEoOwEKOQyOsTWu3v10MCxE2ZK/4gpwhKkiG1RGInRQEyI1jOKwNy0lSypRlSiSTvJMk+dH/iop5MPHbaSoqUoqUZUpRMqKiQCSdpJJoqHElRUo7I8sz5VFlzKrX0W6vrVbWlONYEtpMFbiiATkVABIKjAIJMRA41xw+6AWQu2grIyShR8VQkemLyrTmmIjOqF0EsZZftCVpVjaU2zInCFEuBQPFUSCR7p3ibF0k6UosjcnvOKyQidTvUdiRtPgM9J5q5FeOuFhOmXStNkahMF1QOBJ8itQ/KD5nLfGQPPKUVLWSVqMknWTmSeNKXheC33VOuqxKUczsgaADYkbBSbScR4Zk8hTox4k858mPbrvVxlaVIUpC0mQQSCORFbf0D620PgNWxSUOaB0wlCuC9iVcdDw24IBkFHbJ9fqaK3aCTwEQOf9a2YZ7IQsESDIO0aUasB6o+sE2Z0WV9U2dxWFJJybWc0nglUwdxg7636imYPKVvsnZOuNzMLidJgAV1vOkbZaCtxSjqolR5kzSrFelG7SZPJLug6kUyfHx8fCn7py4U0K4VJE12RNnRYcqMCdmz611lB1UZ+A8KOHQfs11VCEIw0GUnLYG9/lSNoc73L1NKOORApmMyeFCT8HJD9CfZTtJ+OQrTLKFJyxoAG9JGXPSqD0XbxWlvIGCTBEjJJP0q/tJCdO4dx9nz+tKyd9DIEpdT+J1A7RCs9ADsz1qyrYOz7NQNzMqJmExloE/EfedWvB9/IVLJ9jlobuKBTO8Gfh8RVevxwoSM+8pWAEbzMExoYBniOMVY1J15+h1+FVjpLasKO6BKlJG/MKSZHGBSmvIW6QysB/DAHuDD5RHpFO0aVGXa8MfBRKfEaeafhUloB5fKiichekipUyNgxq8RA+BNIf2mRqAdlO+kqIQ25+VZSf8wPzAqFtK8RATzP341Pm6m0z0fjd41Q7N6mDkPP5VD3hd9ofzwqUj3Qkd2dM48899GNgedWUtiAIlR0Bj1PAVN3LNl7pUpQOpn5aRQjibVo7JminxHnRHor2XfeEGMh8T5z51Z1OT9KYG8E4MUjDrMiPHjzoWC0lfenuzlxpkIvQmc1Vg6wEqbui0GSFAN6ZES618qwBLxWcXgPrW69Zzh/si05+63I/6rWm6sEs57oqhiE7E3D3iN2EDlFBtRg/edJWpUL8PkaVPs0DQVpXeNLLNN2D3zyo72uVAJMXHZXlIUsAmzNutdsJIBxE4U8ZKc/CnF+W5IStpuOzW844gCYSgLOEgaCUhI4wast5XBb7rsGBRbLLwl5AUmUrUExOICVAgDuzBT41n7zie9M45ASfdCRIII5wfOh5HpqMPzr+xouiqNcWrOi0RBwnKtY6iekGF96yrMpdT2iJ/OgQoeKM/wDp1ks51MdHb1VZbQ1aE6tLCoG0D2hyKSU+NcczXemlrbu1dqWQrHaUsKbyJSpxheYJHskoUnM7lbax63Xm5aHC44ZUryA2AbgN1bz1q3Om2XYXW+8WwH0Ee8iJy5oUfOsIsliw99ZiJgcY28eFDpG4qUlSEUiIkcdtK+6TpOW4c+X702Lpwjy9cRPwFcd2kjT4aiKJgDrp02AGOQ2+dAe8dIAP+2kiqCeWH4fOli5mo/mSR4iPlRALNHvEbwCPv0r051Z9I/4q7mlKV30fhLk5koiCeJSUnxry6wv2TuMeBEj1mrBYbzdbSUtOKQmTkNp0nyA8q45jSc6dNKpqaUSvKvQi+ydodOKlJpHFXceVJA0ZSAkKhVdLlIKXR7Ewp1xLadVEDz+gk+FY5GqEbU9BE0VDgGpk+NLOsgvOAjILUANwBIy8qk7NYmxngHjJ+NSy+Qkx8cLaJLoK4oPFyMggjzI+laCu2EpxBoLG3eOYqr9CkpU44DuEcNcqtl23jZWbQUuuLKh7qW3FpHFZQDp/Wtc7XJncKdItd03fhQnuhO8DMCafkftR7LaUOIC21JWk6FJBB8Rt4Vx5W2lbZw0fUBl4ms1vK3KfeUdEoJCRsifa5yAfCrle18BlJUo94+ykak/IVRrEmMzrrz3g1tqoi5MU7U4sIEE99P8AMMiPvYDU4w/jTuOhG5X0NQl3Ndo+SCQECAQSMzmfQDzqZds5JnRQ0I0I3KFKMidpCVJUhwShWu8HYocQajrFcZDhxrBbGhBGJXMe7xqQU+Dk6lST+YSQfEUEoR7qx4TW3CM6b8BjlnBNIXJAGFIhIyypq9Z5p0ABqY5kD9/SjoWPdE8SIG7xrbtiyNF1AQpySmZCN55fP7MnY3CczGmQGgG4Ui+nOSZzNBpyMt/okRJ88qBw06x3pum0j9Lf/K1WGtqyA4VtHWEubrtO7C3/AMrVYmrLOhIbDQ3cVJ8T604Vp5U1UMyOINPmWitSUjVRCRzJAHLM1g2KXPdjj7yWmklTisgB5kk6BIGZJ0rR+gvVw63eCHLYlCWmR2ie8lSXHAe4kbcj34IHsjfVr6LdDmbA3A77yxC3NCqIJSn8rYMZbciZOhrfaFJSVJIWlOqFT4QdnjIPClOY9Y7RTuujpN2josyTIRC18Ve6n5+IrL3VictKc33bC5aHVmQVLUYOo2Rnu08KYKXpAjKmC/FBta6a4gUZelcAIPbFPEtkJCtQMjv3jLiT95UzcOh40qhczOQgepHyonKvJf7o6fPIszNneUpDDLLiVAAhTxKiEIKtcIQQIBAMZmqfbkfirCSSkZxB7qTnE57NvA1aerVDKrzQh5tC2ylQAcEgKgKBAOR5HKCd1WPrH6EpWrFYUpTiBxI9lJiCC2Bkmc8shtGprF+ShpJcTJHnZik+0zG7TwpS32JbS8LiFIVGihB58RxprNaJxSZzO1Xzmlh7J8/Uj6U2JzFOLOcyOBHrRAHYEiN6ZHNJPymnJt5BMDWD4wB8qQsg9n/MKTVQONK6R9BFtkrZ7yPy+8PDdVQIIra2LbvPCi3h0estqzcaBVEY0yhfmCJ8QaZHK49MZLCn2jG2TNJoEKita/8ALBlLa+zcWCcwHClSJ4hKQfEGRSNj6DWa0MqS40bM+g4cSVqXij3wFGFIPhzFVOcOKf8Af/ef8E3CXKjLHGztqZ6EvIbfW+57DCJgRKnFnChI/Ue94AmrVZ+qdfa/jvJLMZdlIWo7JxghIjdi+dJWroOEMldlOJrGXFYlYlKKBgBQQO8kS4dfeMbKny/IjqI2GCW2VaxXVmVKklRKuEkyfjT1+zJSPZ+Xwp2mzqR7YIUN8g+WymzqVOrDaBiUrKPiTuAGc1BFOTLHUUTXQyxEBTmeeQ4x+9XOw3cEAq99Wajt/oKbXFdoQ2lAEhOXjtPxqZw07O6SgvBnEtyfkY2B82a0oUmQ2+sNuD3caskOcFYsKTvCuAo/TbrBYsXcVK3igrS2kf8AbjPuAmeMAwKqvT2/xZuxGFRUFB5I0QpSDliM6AiSBvGlUe5LKu2PrffJcOIKJJjGuQYy2ADQaDCNKd8eNR7EfIkuXRbE2hxwBTxl1XeVsAJ0SBsSkQmOG8mni1YUevEHgaILOudFqnZOLPxB+VOrTcFocbGBv2v1JSpI3qSo5UckrkSxTYToq8MM/mJPmfpFWU1RkPqs7qm1gphRyOz6jQg7jVhst7pI1oThTOi7JVSaSNiSdUg+ArjVrB207aUKwjQkzd6B7op2WgBpu9KVRFI218BJpq7MsgLzvPAlRGZEqj4/XwpO7LRjSFbVAE8Bs+ZA4zUa6yXnYG+PP9qnjYgyoJTphB8dDHPWjQCJ6wP/AGy0fyo8PxW9eNYsHa2vrAV/6ZaP5Ucv8VvzrEQnSazIZDQUtEkH41YuhVgLtuYTsStLp5NkK9SAPGoMqq9dVbALj6z7SUISP8yiT/sTS5OkNgrkjTLwvBtCZWsNk90EqAJmN+uyql0l6QIaOFbgQYBCoGMTnBbGZBGekZ+IhOsa+gkjCuVJlKRM57VR96Vmkk5kk86XGN7Hynx6Q6vS8VPurdVGJZk4RA3ZDPYKbAUAmjxTBAZNA1xBoGuAJlWRpez5+aR9+VNTtpeyK+M+QUa0cSty3h2Vobcw4yl3JM4ZJxBMmDlJB8K2gYQVBQUtUpC3CO7iOQTiVoM/ZExInOsEeORP6/rWw9Xt9JtbDbROJ1AKSgqzOH/5CTsMzznWlTVjschDrJuFLljU6AntGQFggGcGIJWCd3eCo/TxNY5Xo6/bCrApp2EpcQpOwj7ketVW4+idltlkcStltLiPeQkIVEZKBG3WRplxoRddME1faMcB0pVtyCctfCnNqspZdW0r2kKKTxjL9/GkVRlsPy+tNFCqH8hsifXXOiLEnOfEGiuCDpqJHI/ZFcMmuONuStSJS8OzXsM9xX8p38DnUzdlsIGZPhU1bbtS4kpUkKB1BAIqvv3GtgfhSpGuEnNP8pOo4HzopD1PwyWtLi8IUlc7Y+tMmL/KVgL7vBQgHkdJ8ZqNXeIVE4kkCCNoI3p2Ui24FqjHPBQOfP8ApU+VvkUQS4lsWpKwQkgBQIUkiUGdYggpOew02taEtpBWQlprDhQkGCRAEge6NidJEnTKRua4E4UqWANwTliHE7qmhZsJlEDemIB5flrX6LlsS8yi6RnXSK6i+2ThKn1AJRgJKUCZ76h3SMyST4cVujfRUWdBk43liFL2AflTOzjtq9vWbtEFIxNmdUiDI4EQocR51A2u4LQVZuJUjaO8gnxGL73VqMZQ0Zco5O26/ALHEd2CBSxd30Uq7NtSilKcIOSYjIZRA26U0sjil2ZK1JwqKAVA5wdopWTY6L6Kh1vWIKsrboj8N3CeTg+qU1GdDABZmtk4uc4leVTnS3ouu3ICUOhtKVYoKSrEQMKZIUIABVsPtVHdGOgdobxtqeagd5EdpJJ1BlPdGh25nxqvA0lTIs6uXRc7tWkcwRntAIpU3ok9kArNTwTH8qjikjeBEcaglBTCwHTCiQB+XKI72+QcjnnUq4wVJOEHHiC0QmdFAk5DganyfuZTBfRV17IDrAAVaQIiG0/FfwmqyhKknI1b+kLbz6hFneUEAgqDa5VOpTloN3E1Eu3G6hBUttwITnjUhSYzjvSBGZqiMvqkQz/c2hkxe6061L2TpINpioJ1wU0xTMa13QC+NX6mNRTO33tj7qcyap7VpyB2TBqwWKxEJM6nuzzjTwpsFZllg6NWECXDyT8z40a9ly5I90Z8tPjTmzOYUhI0AiisALDxO38Pz/rXPZtLor3TlybstH8qP+VusW4+A+fyrWOl7x/gLSgjMBIOux1vwrJ1GlS2GGjgp3Yb6cswWWlQVpwes+lM8VI2k5Csm06OFZVKlElR2nWutjIUmjQ0o2cq447XTXJoGgE4DXRRJoyK44RVtpRg/P4Gk10djUfe6iAWf9lX81Puj18OWV8PMkBxAJEiRmCCCNohRyqOcV3T/NXbOe8OKf2+VccWqw9YFoW8pVpcLoXAUTqlO5CUwkDP2QKs91dNbEyD+MZMjuodwgcZTJOQ2ZRWXWY940mParPFGuTqiW6T2lDlrdcaVjQtUgwRqBlBAOVRqlUm2dR40ZdEA7aYK0ZZlGcbcJ1gbYOf+bhRQBRrC8UmUkgjMEbKev3aqZlHeAVOJIBxAEx4kjmDXHHpqaBTNChWwkdb7jad9tAPx86iE9DkIVKFLHAqKh6yaFCstGk2ifuBxTYDSycPuE7P0nhuPhVgSCNRQoVpMww4NBQmhQrRkjH7pK1HFBQeMemoMx5Ug9cKwkhtzLcQCqNwVp5jxoUKxxRvmxkixAUm5ZvCuUKW0aHbVmS8MDmS9h2KFLtXWWzlJ8aFCtR0ZY/bUaO62FpKVAKSoQQQCCDvB1oUK4wQ94dEbO6ypkNobk4gpCQFJV+bjuI3Vndu6BWhlYzbVG4qTI4SI9aFCuOSsbN9G3UrUkoOBQyIIIB4wanLIwcLYKYIyOR2ZUKFNhN6A4Jdkos0Vg4WU71qUv5D0ihQp5kq/TawKNitTpUrAAiEyYntGwTG3XbWRKSdx8jQoVPPYYhcJ3HyNI2hByyPkaFCsGggQY0PkaUaQY0Pka5QonHcJ3HyNApO4+RoUKAQpSdx8jRkJO4+RoUK44SW2dx8jRm0GRkddxoUKIA2E4TkddxoIBBSYPka5QoHAaBB0PkaDgMkwfI0KFE44EHFofI0coJ2HyNChQYUOLO0dx8jW69W/VhZnrCh20oJW4pSk5kdzJI8yCfGhQoHH//Z">
            <a:hlinkClick r:id="rId2"/>
            <a:extLst>
              <a:ext uri="{FF2B5EF4-FFF2-40B4-BE49-F238E27FC236}">
                <a16:creationId xmlns:a16="http://schemas.microsoft.com/office/drawing/2014/main" id="{2D92D6C6-CE35-4FF8-AC64-9D19C12F65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2575" y="-1058863"/>
            <a:ext cx="4857750" cy="22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41" name="AutoShape 9" descr="data:image/jpeg;base64,/9j/4AAQSkZJRgABAQAAAQABAAD/2wCEAAkGBhQSERUUEhQVFRQWFxkVGRgXGBQXFRgWGRwXFxwaGBgXHCYeFxkjGhcXHy8gIycpLCwsFx4xNTAqNSYrLCkBCQoKDgwOGg8PGiwlHyQsLCwqLCwpLCwsKSwsLCwsKSwsKSwsLCwsLCwsLCksLCwsKSksKSwsLCwsLCwsLCkpLP/AABEIAJgBTAMBIgACEQEDEQH/xAAcAAAABwEBAAAAAAAAAAAAAAAAAgMEBQYHAQj/xABFEAABAwEFBAcGBAMHAgcAAAABAgMRAAQFEiExQVFhcQYHEyKBkaEyQrHB0fAjUmLhFHLxFSQzgqKys4OSCBclNUOTwv/EABkBAAMBAQEAAAAAAAAAAAAAAAEDBAIABf/EACcRAAICAgICAgEEAwAAAAAAAAABAhEDMRIhQVEEImETMnGRgdHw/9oADAMBAAIRAxEAPwCRsi8QCkgkHQ1IsqpSzWpOGAmAMstKatOgkxvqGeNYqovjPnsk2XKeMrpO6bmceGIQE/mPyG2rJZ7C2xp3l7zs+Qp+NSYnJJIbMWXAJUO8dB+XieNOv40AGN5AA3J2nxk0g++mZWeMCuNWpI9kAbjrmeJ0NU9REdyOfxWIgCNTPIRR05ma6bSCIIG7Z9ikH1HIDKfvKsOakwqLQ47TjSgtMZRntjZw51H9qZCUDgPrUpY7HhGZlRzJ3cqJwuyCcz5bqo3TC1ntlgpMdngC5PdSCJAj8yic/wBI3GrVfd49mkNoVhcWDByJQgRKoOROYAnadwNRTdgbKPxO8MQUMWuQgAn3tSfGglcl+DcHxTftUUSzdFTaJJUUt7N5+gqq33chZURBgba1y8Hw3pA4D7yrPemb+ImPL6VnPO2MxwqJTO05g8K4m0wZ3U3c1OVOXrMQhJIPfVkaGkLNT6p7QVNuJ2ApPnIPwrQ4qldVl1luyFwx+KQU78KZTnzUVeEVd0pyrcfCFy2J4Kb2lEkJ40+io9bneUdiRWZRUpRVATpMp3Te2e0B/LWdO2c7FGrX0otsuRtOdV5SaOTZuHSDdG7c61am1A5gxPPun0Jr0SyqUg8BXnm7EfjI5j4ivQtn9hPIUIaBPYpQoUK2YBQoUK44FChQrjgUKFCuOBVO6W9Z9msK+zIW84M1pbwnsx+okxiznDrGZjKa71ldaJaKrLYlS4JDjg93ehs/n3nZoM/Zxe1XttRmVZmT3grbO+dZ50LOPQl1dcd2vaulk6Q8koH/AHiUetWywXsy+JZdbdG9taVj/STXkMXu6D3jI7uUZQnMabJp7Zr3RMlKQ4ffCUgDlhAKTxzoWGj11QrzZcvSW3sEuptTiGiAASoOIJAmCHiYISdwBq22LruU3AdU0+duFJSo+LZWP9NGzqNmoVX+iHS7+PbUsMPMgRBcTCVzPsEwVRGeQ1FWCiAFChQrjjDWbW6kQmQN1T/RK7FWhyFSEp7yzw3cz9aZ3fYVPOBCBKj5DeTwFaFYLtFna7NI/mVtUo6nlwqPEpZn9tIrnxxLrY7tF4IaAQmAYyA0AqPRaVOYoIgfGmV6PjCUqISoZIUZ737il7nkNJC/aV3juA3A8vjXpJIkeiLtiFpViBIIOYMkHw+dPWHgcxI5ZpPMU2vm0AEAEZnLKKQRa8ojxFSZGrZVjg3EkVv8fH5Gg47iQoaH4HUeoqMNoo7Tqtc9Pv4DzpS9m+JJ2K1KBStOc6jZG2p9u1JwYwcvXx41VrNaYRAG0/f3xpNbihIJV+IkiB6GPTxqyKuNksl9qIGz34bReL5VOGUtpG5CCSfMknxFTd82ju5agTFUlu0dleqkAZLVl/mQD8cqfW+2vBwyrYSO7KcvdyjQEa8aQ9NIrgk2hNXSLE4W1zwnfun4eXEtrdYsevntqWbu9MBx0IUSAchlmAdvOoa0WtxC+63iRORnOPGkyT35HqkqehgOi6FHMkCnx6MKtb7TTYKWWhLi47qdISDoVnWNmpqx9H7sNoVKkFKExiJjyEftV4NmCWglAAA0GznlzrXCco0nT8E2ScY9IYXfYw00htOiEhI5Cn6LQaZnENlGDw25V5T+P8zA7i7/AI/0Y5QkPF2jI1FW57Cyo/mNOX3O7lyqG6U2oNtgE5AV6nwpZMic8m9CciS6RSbws5W4VU2cSoZFNSbLoUJG2nCWga9V41QhSemQNjT+InL3k/7hW92f2E8hWPu2cJz24k/701sFn9hPIVK48ehl2C0PYElUKMCYSCpR5JGZPAVX3esGyJ9pToO4sWgH1RVkoqkA6iedA4qT3WhZU6ItKuTC/wD9RUNbevKyNmOxfJ/UG0+mImrhfNhsjbS3X2mghAKlKKEzA5CZry9ej/aOrU2MKFKURvgkkem2gE1i8P8AxCJCfwbL3t63MvJKfnQsP/iGQf8AFspHFt0K9FpT8axhbMcTzNILFCw0elLv65LE5GIPtzlKmipI8WyrblXelPSgWqz9nd9tsra1ZKLjnZOBEaNhQlKidpGWzPMZL0Fu5i02fCt5Tb6LQykArIStpawISJ9uQRI0lJrYh1S2A+0l5f8ANaHyPIKArrBRk1r6q7eEyGcY1Cm1ojmClU+lVe+Oj7tnMPJKVKzAJMwN5gbfhXqS5rjZsjfZWdHZokqwgqOZ1PeJOysi632VP24JBAShtCJO1RlRAHJQ+xQdJWwxTbpGRFBpJTdXdjoMothZKjI00GeY4xFJ2foqkghSYPMyctme+lvLEf8AoyIToewt21NMJKoWpUJACu9hUZwqyJyidgmvQXRfq7QzC7Qe0XqEmMCeYAAUfQcdaw24Hk2G8rM4qQlDwxTsSe6rjkFE16bu68230BbSwtJykbxsIOYPOmRaYiSaHQFdoUK2ZBQoUK44pfRIs2dkuuuISte85hAMDLXMgnyp5bOmFjSe8+M9MIUR5xFZFa75WvUiOX1mairU4og97LkInfpVi+PjxrirEyyym7Zq15dKrO4e7mD3RJSPiajrsvJCLQQnErHK0EyUxoIG/BA8dlZai1KPdnbGzx2eHjVz6G3sXgUq0acwp4o9uDyKeOzdS80EkpQ9lGCbbcZeifvK3KW4PuBupP8Ai4+xQt0B1R2Dd5z51H2m1tz7YHn8dK87N5PQw9JFgZekCnn8UMOdQlkjD7QjXbS7ziRAKszs2+VZh6NzS2SNiOLLZ7R+QpyhorXA9NQKaMvdm0oJzVjIEbSoBXpijwozVgWU95RAmTBjEePDhXpKPFUeW3ybZE330NcNsFqUoNNI7Myc1FSeGwHIazwqAvG3KUYGRCsQOWR08RHpVptthSMlrUo6xJIH70xXdmPJKd0mNBsA40meO9FGPJx2Rt22O1OIEIBSMgSSExwxa67Jp7Z7rW0QgqCl6wJIEnafpUvYWVsIgq7u5UxJ2J2zwHlT2y2Q5kJIJzlWp4kctlY/Q9mnnbFrlUWyEfmzPlVjYXKfA1DN2BKRrKt+3jFSbK8tgoxET77DRRFMJOoo80ip+TCfOtt0Lqwv8GAQQaY3hcTb89pmDsqQAA1PmaK+sAZfWkyytaGKHsqy+gCE/wCE4obgcx8KZvXI6z7ScY3p+lW9q078gKOpYPHfvitw+RLTBLEtozC021XbJRhIEp1BHvJrbLP7CeQqndJbAj+HUsASC2QebiB86uNn9hPIUybti0qQpQoUKwEqXWNcirZZ0MJcwJLiVOCJKkCcuGcHwqnOdWtj0IcPHHHDYK0S+FFJk6Gq9eJUAcIknTOBPE7qTOTHY42VJ7q3sX5Xf/tV9Kgb/wCrmzpQS0p1BAnvKC0+IIB9audgS53+0CcsxgJKSd2edVu22t9xvEUKOIGIUIG4YQN22aVyY/hH0UqxXEuzqZeKpHbtpEDLUqBnf3TlXqsV5ovZ2LK2n3haEnySsV6XSaog7RLNU6Omsa6eWgPW2coQpaSIUZ7OBEJzM4gMuNbIayVxpSbweKhGalJnbiMqH+kDxpebwhmFdhGba44yuWyhQScIUMMkaZSY2baJYLnUD2naQMyUBDcHmVJKpjj9KW/tLEtWaYnCJMZxJjzqOVanGlYSCSs6AYUBO8BRxEQM1RmaUWV7Kz1oWNKCy4kR2mKd2JEfEEVf+py88QLcmCkHgSBE8xEcgKrXWW0DdySYxJebKT/MHAfSKJ1RWs9u2E6hUHik4p9KKdKL/JPJW5I3uhQFCqyQFChQrjjy+HDKhyI8cjSTruVdUvv80n0P70k4da9GRMhBtzOd339KnOgtowlf6nI8MMfE1AGnVyWnBI4zUWaTUV/JXgS5Gk2pw5wJyGRyz51FWm70rBJOCecnwBg+dJWe8e0CSNYg7YVl8p864t0+8DlmDGJPpp41BJ3I9KKtUOLssnZhxKcasgQfZ1y0Oh5TTyzPtWZzCpKiowZxJIz/AFLVIpJd6JbZUpY7p7oj3jsCZzzjXxqnuWlS1FZPeUZP08BA8Ks+Pjt36JfkzUVxRqjSsCjESVZToBAE+IAPjTi1WtSoSjM6CNOJ/rVEuC/ykFtUnI4BuO4cOGynKnHDqvsxzM+Qq2aVEUXZbCGWRL7gkbJ28aes2/EO6ns0nQqHfVxSjUTvVHAGqPYm+9LYEjMuOeynkN/maslzPpK8LSlOOwSXVgmN+BOwT48aXFG2WRmyoSQVR2h0xd5fgPd8ABSiyToMtuYn41ywWTsmgFYlKiVK/MTqSnEYPKilhpZ7qUGDsyI4kZGk5ZGooSefWIASJG8LOvIR60+s0kSY4ZQfHM007ApyBy/UZPh/WpBAgClRDNiFttOHLfUZeV7dk2SIxHJIO85CaWvhwax7P9TVPvh10hDvZkoImE5uJCh3Th0PEa0nI3fQ3HFPY9s13vmVreWSdhOXloPDSn7FtcT3VZ8/rR7Dbe0aQo5YkgwQQZ25HMZ0nbFZUh1HRRslWLNjGe7hSrZyjaKgLjvJRcLZMjUbxU+p4SOI+FMxU+xOS10Nr9V/dHB+pr1dbq3Wf2E8hVLvxX93c5t/8rdXSz+wnkKq8Ez2KUKFCuAMb2seNGWoM+VUy+7Z2aVKUmQnXb6VNdMOndnsIShyVuLyDaSJwnLEon2U+p2VEX4gKCsXsqyVyOtIylGFkIxeSUtlXaNlZmUkwAdMI3RBGms8qgbrvH8J6VJUUqJ7kkJxZkcATn4mrLeNlQUGcJzmcs541VrocaxmylQbQ6tONwkBKEZyJ2GDyzpe+ihuuxtfl1kXYH1JibSylB0kdm6pUcJIz3pNegmzkOVZv1v2NLd2NIRGAWhERoAUunLhnWkN6CqYqiGTt2GqjdYNmS2048RCgWihe5UqB5xAMVK391g2OyOdm65LmUoQCtQnTFGSTwJmqr0z6wLvtNmLRdVKs0jCfaggSNQM6zkSaDB0yBuq3NWhKHUjsnYxYQcKhqhRTtUgkFM8INSzllCiDqpWpOZNUG7L5X/ENNDDhKUMqiSSlGNYM7O8oqNXJy68YjEvvZRiMeW2pmXRkVPrJeUpAAIU0ggGIMKkJAVG2PKY1mpzqusxQ80ShSdEqy2qmCCOB+5gPbT0cbKCnCCmQYOhKSCJG3MaUg71kuXa8luQ6knEtrJIQk6YSB3VHWNI1HeBox7pC59WzaxXagui/TOz29Esr7wEqbVAWnw2jiJFTtWEQKFChXHHlBCjMH3ZHgYilaatCFKMyIAG/UnPjTkGvTWiUYOBSfZ03HMftTy51JVM5EHT75VxaKZoBQqR/XhUuXH1TH4507LNZWsK8SVEcBp476f2rpI21GJKidmDX1IyqKctQSmRoRUT2RWStXhwGyocWN5JUX5cv6ceiQve/FWlaThwoRklMyZ2qUdpMenOkmXMhxpEogkDbRlLhQr1Ix4qjzZScnbHjT+Eg8RU0bcqJifCq5iz4D4/fxq52RX4aBGiU/AUJ1QYEeFrXE6cCY9BV36BtS4pRIMIiYOqiI12901HWBSf1g/pFXO7rKEDCSTiM945g7uGnnSGNRIqV9fpTF9UGSAdpIyIpyV7Dqch+/Go62PEHWc9KlnK2NiqHLJCyCdRnH3zp6KrrF7QowJnyy3b86U/tdatMuVGMuhUmrHV+symdhyPjlUay9kSQkp93afoBXbdfBSlIUfbWlscZOfkATUFbrWoOFMKwzkU6jTIp2jlNLyNJlXx/sjt+POL7yJ7sd1ORIGxPGJjwrl33gVJP+IU71pKT6gGRtGfA0azWmMxnr9+dct97hDaiqAAJJqO/ZY4+RtYbZhtjecSFA8cpFXCZKeCj5QazCz2rtLQ2UKkkgkDYnImTsyyjjWm2MHCMWpzpmP0T5PYW/B/d182/wDlbq6Wf2E8hVNvof3Vw/qb/wCVui9KusZiytKQ26lVoSjJAzGKBAUYic5I1gGrdIj2yx22/wBCFYEkKXGKAoDLfyrNOk3XA82pxptvs3PZlQzRxSPeMaHTOc6oPSPp87auyJShDrSioOt4go7AB+UbwDBgVE3rf7tqcDjygpQSlEhKU5CcoTkTJJnjWO77NfVLob3heCnVqW4oqUpRJJJJPMmtP6H9Jv4mzwo/itwlfEe6vxA8wayNBnFzp7dN6LszqXEHTJQ2KSdUn71ihONoMJcWajfjyeyO+NmvpULc3Qd+2tuJbUlsJSJU5igkn2e6CZgHOpm7Fs2hAdHeBzjaDuI51ar3vBN23apeRWQVZEd51WQSOWSfA0qC7H5HSMUvS+bS0hdieWSht0EonEkLRiEoOwEKOQyOsTWu3v10MCxE2ZK/4gpwhKkiG1RGInRQEyI1jOKwNy0lSypRlSiSTvJMk+dH/iop5MPHbaSoqUoqUZUpRMqKiQCSdpJJoqHElRUo7I8sz5VFlzKrX0W6vrVbWlONYEtpMFbiiATkVABIKjAIJMRA41xw+6AWQu2grIyShR8VQkemLyrTmmIjOqF0EsZZftCVpVjaU2zInCFEuBQPFUSCR7p3ibF0k6UosjcnvOKyQidTvUdiRtPgM9J5q5FeOuFhOmXStNkahMF1QOBJ8itQ/KD5nLfGQPPKUVLWSVqMknWTmSeNKXheC33VOuqxKUczsgaADYkbBSbScR4Zk8hTox4k858mPbrvVxlaVIUpC0mQQSCORFbf0D620PgNWxSUOaB0wlCuC9iVcdDw24IBkFHbJ9fqaK3aCTwEQOf9a2YZ7IQsESDIO0aUasB6o+sE2Z0WV9U2dxWFJJybWc0nglUwdxg7636imYPKVvsnZOuNzMLidJgAV1vOkbZaCtxSjqolR5kzSrFelG7SZPJLug6kUyfHx8fCn7py4U0K4VJE12RNnRYcqMCdmz611lB1UZ+A8KOHQfs11VCEIw0GUnLYG9/lSNoc73L1NKOORApmMyeFCT8HJD9CfZTtJ+OQrTLKFJyxoAG9JGXPSqD0XbxWlvIGCTBEjJJP0q/tJCdO4dx9nz+tKyd9DIEpdT+J1A7RCs9ADsz1qyrYOz7NQNzMqJmExloE/EfedWvB9/IVLJ9jlobuKBTO8Gfh8RVevxwoSM+8pWAEbzMExoYBniOMVY1J15+h1+FVjpLasKO6BKlJG/MKSZHGBSmvIW6QysB/DAHuDD5RHpFO0aVGXa8MfBRKfEaeafhUloB5fKiichekipUyNgxq8RA+BNIf2mRqAdlO+kqIQ25+VZSf8wPzAqFtK8RATzP341Pm6m0z0fjd41Q7N6mDkPP5VD3hd9ofzwqUj3Qkd2dM48899GNgedWUtiAIlR0Bj1PAVN3LNl7pUpQOpn5aRQjibVo7JminxHnRHor2XfeEGMh8T5z51Z1OT9KYG8E4MUjDrMiPHjzoWC0lfenuzlxpkIvQmc1Vg6wEqbui0GSFAN6ZES618qwBLxWcXgPrW69Zzh/si05+63I/6rWm6sEs57oqhiE7E3D3iN2EDlFBtRg/edJWpUL8PkaVPs0DQVpXeNLLNN2D3zyo72uVAJMXHZXlIUsAmzNutdsJIBxE4U8ZKc/CnF+W5IStpuOzW844gCYSgLOEgaCUhI4wast5XBb7rsGBRbLLwl5AUmUrUExOICVAgDuzBT41n7zie9M45ASfdCRIII5wfOh5HpqMPzr+xouiqNcWrOi0RBwnKtY6iekGF96yrMpdT2iJ/OgQoeKM/wDp1ks51MdHb1VZbQ1aE6tLCoG0D2hyKSU+NcczXemlrbu1dqWQrHaUsKbyJSpxheYJHskoUnM7lbax63Xm5aHC44ZUryA2AbgN1bz1q3Om2XYXW+8WwH0Ee8iJy5oUfOsIsliw99ZiJgcY28eFDpG4qUlSEUiIkcdtK+6TpOW4c+X702Lpwjy9cRPwFcd2kjT4aiKJgDrp02AGOQ2+dAe8dIAP+2kiqCeWH4fOli5mo/mSR4iPlRALNHvEbwCPv0r051Z9I/4q7mlKV30fhLk5koiCeJSUnxry6wv2TuMeBEj1mrBYbzdbSUtOKQmTkNp0nyA8q45jSc6dNKpqaUSvKvQi+ydodOKlJpHFXceVJA0ZSAkKhVdLlIKXR7Ewp1xLadVEDz+gk+FY5GqEbU9BE0VDgGpk+NLOsgvOAjILUANwBIy8qk7NYmxngHjJ+NSy+Qkx8cLaJLoK4oPFyMggjzI+laCu2EpxBoLG3eOYqr9CkpU44DuEcNcqtl23jZWbQUuuLKh7qW3FpHFZQDp/Wtc7XJncKdItd03fhQnuhO8DMCafkftR7LaUOIC21JWk6FJBB8Rt4Vx5W2lbZw0fUBl4ms1vK3KfeUdEoJCRsifa5yAfCrle18BlJUo94+ykak/IVRrEmMzrrz3g1tqoi5MU7U4sIEE99P8AMMiPvYDU4w/jTuOhG5X0NQl3Ndo+SCQECAQSMzmfQDzqZds5JnRQ0I0I3KFKMidpCVJUhwShWu8HYocQajrFcZDhxrBbGhBGJXMe7xqQU+Dk6lST+YSQfEUEoR7qx4TW3CM6b8BjlnBNIXJAGFIhIyypq9Z5p0ABqY5kD9/SjoWPdE8SIG7xrbtiyNF1AQpySmZCN55fP7MnY3CczGmQGgG4Ui+nOSZzNBpyMt/okRJ88qBw06x3pum0j9Lf/K1WGtqyA4VtHWEubrtO7C3/AMrVYmrLOhIbDQ3cVJ8T604Vp5U1UMyOINPmWitSUjVRCRzJAHLM1g2KXPdjj7yWmklTisgB5kk6BIGZJ0rR+gvVw63eCHLYlCWmR2ie8lSXHAe4kbcj34IHsjfVr6LdDmbA3A77yxC3NCqIJSn8rYMZbciZOhrfaFJSVJIWlOqFT4QdnjIPClOY9Y7RTuujpN2josyTIRC18Ve6n5+IrL3VictKc33bC5aHVmQVLUYOo2Rnu08KYKXpAjKmC/FBta6a4gUZelcAIPbFPEtkJCtQMjv3jLiT95UzcOh40qhczOQgepHyonKvJf7o6fPIszNneUpDDLLiVAAhTxKiEIKtcIQQIBAMZmqfbkfirCSSkZxB7qTnE57NvA1aerVDKrzQh5tC2ylQAcEgKgKBAOR5HKCd1WPrH6EpWrFYUpTiBxI9lJiCC2Bkmc8shtGprF+ShpJcTJHnZik+0zG7TwpS32JbS8LiFIVGihB58RxprNaJxSZzO1Xzmlh7J8/Uj6U2JzFOLOcyOBHrRAHYEiN6ZHNJPymnJt5BMDWD4wB8qQsg9n/MKTVQONK6R9BFtkrZ7yPy+8PDdVQIIra2LbvPCi3h0estqzcaBVEY0yhfmCJ8QaZHK49MZLCn2jG2TNJoEKita/8ALBlLa+zcWCcwHClSJ4hKQfEGRSNj6DWa0MqS40bM+g4cSVqXij3wFGFIPhzFVOcOKf8Af/ef8E3CXKjLHGztqZ6EvIbfW+57DCJgRKnFnChI/Ue94AmrVZ+qdfa/jvJLMZdlIWo7JxghIjdi+dJWroOEMldlOJrGXFYlYlKKBgBQQO8kS4dfeMbKny/IjqI2GCW2VaxXVmVKklRKuEkyfjT1+zJSPZ+Xwp2mzqR7YIUN8g+WymzqVOrDaBiUrKPiTuAGc1BFOTLHUUTXQyxEBTmeeQ4x+9XOw3cEAq99Wajt/oKbXFdoQ2lAEhOXjtPxqZw07O6SgvBnEtyfkY2B82a0oUmQ2+sNuD3caskOcFYsKTvCuAo/TbrBYsXcVK3igrS2kf8AbjPuAmeMAwKqvT2/xZuxGFRUFB5I0QpSDliM6AiSBvGlUe5LKu2PrffJcOIKJJjGuQYy2ADQaDCNKd8eNR7EfIkuXRbE2hxwBTxl1XeVsAJ0SBsSkQmOG8mni1YUevEHgaILOudFqnZOLPxB+VOrTcFocbGBv2v1JSpI3qSo5UckrkSxTYToq8MM/mJPmfpFWU1RkPqs7qm1gphRyOz6jQg7jVhst7pI1oThTOi7JVSaSNiSdUg+ArjVrB207aUKwjQkzd6B7op2WgBpu9KVRFI218BJpq7MsgLzvPAlRGZEqj4/XwpO7LRjSFbVAE8Bs+ZA4zUa6yXnYG+PP9qnjYgyoJTphB8dDHPWjQCJ6wP/AGy0fyo8PxW9eNYsHa2vrAV/6ZaP5Ucv8VvzrEQnSazIZDQUtEkH41YuhVgLtuYTsStLp5NkK9SAPGoMqq9dVbALj6z7SUISP8yiT/sTS5OkNgrkjTLwvBtCZWsNk90EqAJmN+uyql0l6QIaOFbgQYBCoGMTnBbGZBGekZ+IhOsa+gkjCuVJlKRM57VR96Vmkk5kk86XGN7Hynx6Q6vS8VPurdVGJZk4RA3ZDPYKbAUAmjxTBAZNA1xBoGuAJlWRpez5+aR9+VNTtpeyK+M+QUa0cSty3h2Vobcw4yl3JM4ZJxBMmDlJB8K2gYQVBQUtUpC3CO7iOQTiVoM/ZExInOsEeORP6/rWw9Xt9JtbDbROJ1AKSgqzOH/5CTsMzznWlTVjschDrJuFLljU6AntGQFggGcGIJWCd3eCo/TxNY5Xo6/bCrApp2EpcQpOwj7ketVW4+idltlkcStltLiPeQkIVEZKBG3WRplxoRddME1faMcB0pVtyCctfCnNqspZdW0r2kKKTxjL9/GkVRlsPy+tNFCqH8hsifXXOiLEnOfEGiuCDpqJHI/ZFcMmuONuStSJS8OzXsM9xX8p38DnUzdlsIGZPhU1bbtS4kpUkKB1BAIqvv3GtgfhSpGuEnNP8pOo4HzopD1PwyWtLi8IUlc7Y+tMmL/KVgL7vBQgHkdJ8ZqNXeIVE4kkCCNoI3p2Ui24FqjHPBQOfP8ApU+VvkUQS4lsWpKwQkgBQIUkiUGdYggpOew02taEtpBWQlprDhQkGCRAEge6NidJEnTKRua4E4UqWANwTliHE7qmhZsJlEDemIB5flrX6LlsS8yi6RnXSK6i+2ThKn1AJRgJKUCZ76h3SMyST4cVujfRUWdBk43liFL2AflTOzjtq9vWbtEFIxNmdUiDI4EQocR51A2u4LQVZuJUjaO8gnxGL73VqMZQ0Zco5O26/ALHEd2CBSxd30Uq7NtSilKcIOSYjIZRA26U0sjil2ZK1JwqKAVA5wdopWTY6L6Kh1vWIKsrboj8N3CeTg+qU1GdDABZmtk4uc4leVTnS3ouu3ICUOhtKVYoKSrEQMKZIUIABVsPtVHdGOgdobxtqeagd5EdpJJ1BlPdGh25nxqvA0lTIs6uXRc7tWkcwRntAIpU3ok9kArNTwTH8qjikjeBEcaglBTCwHTCiQB+XKI72+QcjnnUq4wVJOEHHiC0QmdFAk5DganyfuZTBfRV17IDrAAVaQIiG0/FfwmqyhKknI1b+kLbz6hFneUEAgqDa5VOpTloN3E1Eu3G6hBUttwITnjUhSYzjvSBGZqiMvqkQz/c2hkxe6061L2TpINpioJ1wU0xTMa13QC+NX6mNRTO33tj7qcyap7VpyB2TBqwWKxEJM6nuzzjTwpsFZllg6NWECXDyT8z40a9ly5I90Z8tPjTmzOYUhI0AiisALDxO38Pz/rXPZtLor3TlybstH8qP+VusW4+A+fyrWOl7x/gLSgjMBIOux1vwrJ1GlS2GGjgp3Yb6cswWWlQVpwes+lM8VI2k5Csm06OFZVKlElR2nWutjIUmjQ0o2cq447XTXJoGgE4DXRRJoyK44RVtpRg/P4Gk10djUfe6iAWf9lX81Puj18OWV8PMkBxAJEiRmCCCNohRyqOcV3T/NXbOe8OKf2+VccWqw9YFoW8pVpcLoXAUTqlO5CUwkDP2QKs91dNbEyD+MZMjuodwgcZTJOQ2ZRWXWY940mParPFGuTqiW6T2lDlrdcaVjQtUgwRqBlBAOVRqlUm2dR40ZdEA7aYK0ZZlGcbcJ1gbYOf+bhRQBRrC8UmUkgjMEbKev3aqZlHeAVOJIBxAEx4kjmDXHHpqaBTNChWwkdb7jad9tAPx86iE9DkIVKFLHAqKh6yaFCstGk2ifuBxTYDSycPuE7P0nhuPhVgSCNRQoVpMww4NBQmhQrRkjH7pK1HFBQeMemoMx5Ug9cKwkhtzLcQCqNwVp5jxoUKxxRvmxkixAUm5ZvCuUKW0aHbVmS8MDmS9h2KFLtXWWzlJ8aFCtR0ZY/bUaO62FpKVAKSoQQQCCDvB1oUK4wQ94dEbO6ypkNobk4gpCQFJV+bjuI3Vndu6BWhlYzbVG4qTI4SI9aFCuOSsbN9G3UrUkoOBQyIIIB4wanLIwcLYKYIyOR2ZUKFNhN6A4Jdkos0Vg4WU71qUv5D0ihQp5kq/TawKNitTpUrAAiEyYntGwTG3XbWRKSdx8jQoVPPYYhcJ3HyNI2hByyPkaFCsGggQY0PkaUaQY0Pka5QonHcJ3HyNApO4+RoUKAQpSdx8jRkJO4+RoUK44SW2dx8jRm0GRkddxoUKIA2E4TkddxoIBBSYPka5QoHAaBB0PkaDgMkwfI0KFE44EHFofI0coJ2HyNChQYUOLO0dx8jW69W/VhZnrCh20oJW4pSk5kdzJI8yCfGhQoHH//Z">
            <a:hlinkClick r:id="rId2"/>
            <a:extLst>
              <a:ext uri="{FF2B5EF4-FFF2-40B4-BE49-F238E27FC236}">
                <a16:creationId xmlns:a16="http://schemas.microsoft.com/office/drawing/2014/main" id="{648D9201-9072-45EC-B8C0-9CF821D324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04975" y="-906463"/>
            <a:ext cx="4857750" cy="221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1142" name="Picture 10">
            <a:extLst>
              <a:ext uri="{FF2B5EF4-FFF2-40B4-BE49-F238E27FC236}">
                <a16:creationId xmlns:a16="http://schemas.microsoft.com/office/drawing/2014/main" id="{DFDE504F-C99C-4F60-93C5-C3B282EE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484313"/>
            <a:ext cx="3162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3" name="Rectangle 1">
            <a:extLst>
              <a:ext uri="{FF2B5EF4-FFF2-40B4-BE49-F238E27FC236}">
                <a16:creationId xmlns:a16="http://schemas.microsoft.com/office/drawing/2014/main" id="{90EABCE9-5C1E-4A49-BD7D-F4424758F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3284538"/>
            <a:ext cx="64801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0" dirty="0">
                <a:solidFill>
                  <a:srgbClr val="FF0000"/>
                </a:solidFill>
                <a:latin typeface="Arial" panose="020B0604020202020204" pitchFamily="34" charset="0"/>
              </a:rPr>
              <a:t>Vaša vprašanja glede starosti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Starost nima direktnega vpliva na učenje, sicer je znanstveno dokazano, da sposobnost  za učenje z leti počasi peša, ampak če obstaja volja po učenju je to minimalno.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2400" i="1" dirty="0">
                <a:solidFill>
                  <a:srgbClr val="0000FF"/>
                </a:solidFill>
                <a:latin typeface="Arial" panose="020B0604020202020204" pitchFamily="34" charset="0"/>
              </a:rPr>
              <a:t>Volja vedno najde pot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sl-SI" sz="1200" b="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B699DB4-CD43-8B87-EBEE-4B7970101DC0}"/>
              </a:ext>
            </a:extLst>
          </p:cNvPr>
          <p:cNvSpPr txBox="1"/>
          <p:nvPr/>
        </p:nvSpPr>
        <p:spPr>
          <a:xfrm>
            <a:off x="3193143" y="1248229"/>
            <a:ext cx="692331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KAJ JE  HITRO BRANJE?</a:t>
            </a:r>
            <a:b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pl-PL" altLang="sl-SI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VIZUALNO VODENO RAZMIŠLJANJE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Dejavno branje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Branje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s pomočjo ključnih besed in njihovo povezovanje v miselni koncept – glavno sporočilo.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Branje le napolni um z gradivom znanja.</a:t>
            </a:r>
            <a:b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Šele z razmišljanjem prebrano postane naše. 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ABECEE4-2539-A115-01F9-F3C3AF9C8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302" y="640443"/>
            <a:ext cx="2798307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7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008F867F-2E0A-4E96-9922-025DC59DA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ZAKAJ VAM POZORNOST ODTAVA, KO BERETE? </a:t>
            </a:r>
            <a:endParaRPr lang="sl-SI" altLang="sl-SI" sz="36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Rectangle 1">
            <a:extLst>
              <a:ext uri="{FF2B5EF4-FFF2-40B4-BE49-F238E27FC236}">
                <a16:creationId xmlns:a16="http://schemas.microsoft.com/office/drawing/2014/main" id="{057804E8-E857-47BB-9D7C-D7475F9A7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213100"/>
            <a:ext cx="83534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KATERI SO RAZLOGI?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1.</a:t>
            </a: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Zunanje</a:t>
            </a:r>
            <a:r>
              <a:rPr lang="hr-HR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motnje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2. </a:t>
            </a: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Notranje motnje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3. </a:t>
            </a: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Izguba</a:t>
            </a:r>
            <a:r>
              <a:rPr lang="hr-HR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 zanimanja za temo</a:t>
            </a:r>
            <a:endParaRPr lang="sl-SI" altLang="sl-SI" sz="24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4. Konflikt volje </a:t>
            </a:r>
            <a:r>
              <a:rPr lang="sl-SI" altLang="sl-SI" sz="2400" b="0" dirty="0">
                <a:solidFill>
                  <a:srgbClr val="0000FF"/>
                </a:solidFill>
                <a:latin typeface="Arial" panose="020B0604020202020204" pitchFamily="34" charset="0"/>
              </a:rPr>
              <a:t>in domišljije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EAD7E6DD-2A81-4709-AFDF-C9B5040D0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82086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8A38D52-ACD4-65AB-5038-66CBB227A5C8}"/>
              </a:ext>
            </a:extLst>
          </p:cNvPr>
          <p:cNvSpPr txBox="1"/>
          <p:nvPr/>
        </p:nvSpPr>
        <p:spPr>
          <a:xfrm>
            <a:off x="2609850" y="420914"/>
            <a:ext cx="6538024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Vprašanja, mnenja</a:t>
            </a:r>
          </a:p>
          <a:p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Hvala vam za vaš čas in pozornost! 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Zorica Zaklan</a:t>
            </a:r>
          </a:p>
          <a:p>
            <a:br>
              <a:rPr kumimoji="0" lang="en-US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Več svetlobe, ko boste spustili vase,  svetlejši bo postal svet v katerem živite.</a:t>
            </a:r>
            <a:b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endParaRPr lang="sl-SI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D38066E-1F40-1DDA-7992-962724E31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881187"/>
            <a:ext cx="26273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1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C42B229-4298-D83B-0873-ABB2B2B9C578}"/>
              </a:ext>
            </a:extLst>
          </p:cNvPr>
          <p:cNvSpPr txBox="1"/>
          <p:nvPr/>
        </p:nvSpPr>
        <p:spPr>
          <a:xfrm>
            <a:off x="3314700" y="801385"/>
            <a:ext cx="8572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KAJ JE HITRO BRANJE?</a:t>
            </a:r>
            <a:b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pl-PL" altLang="sl-SI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PRISPODOBA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Avtor (pisatelj)- metalec žoge</a:t>
            </a:r>
            <a:b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Bralec – lovilec</a:t>
            </a:r>
            <a:br>
              <a:rPr kumimoji="0" lang="sl-SI" altLang="sl-SI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Obe vlogi nadvse dejavni in povsem različni.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Ko se lovilec izuri in postane spretnejši, zna loviti vse vrste metov: hitre, ovinkaste, spremenljive, tvegane, lažne, in celo divje mete.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Podobno je umetnost branja: spretnost odkrivanja najrazličnejših možnih sporočil.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6F17A59-5FC8-73D6-43F6-D0C17534C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386" y="243837"/>
            <a:ext cx="2206943" cy="271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1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7BBAB10-E4DB-3D46-7255-8E46C53E505D}"/>
              </a:ext>
            </a:extLst>
          </p:cNvPr>
          <p:cNvSpPr txBox="1"/>
          <p:nvPr/>
        </p:nvSpPr>
        <p:spPr>
          <a:xfrm>
            <a:off x="3120571" y="1"/>
            <a:ext cx="60273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KORISTI </a:t>
            </a:r>
            <a:b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pl-PL" altLang="sl-SI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1. </a:t>
            </a: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Informacija</a:t>
            </a: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je največja dobrina 21. stoletja</a:t>
            </a: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Zakaj?</a:t>
            </a: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Če imamo pravo informacijo znamo, kako ravnati, kako se obnašati. </a:t>
            </a: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2. </a:t>
            </a: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Hitro branje vas dela </a:t>
            </a: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učinkovitejšega.</a:t>
            </a: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</a:t>
            </a: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sl-SI" altLang="sl-SI" sz="20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Ljudje, ki </a:t>
            </a:r>
            <a:r>
              <a:rPr kumimoji="0" lang="sl-SI" altLang="sl-SI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hitreje berejo, tudi hitreje razumejo</a:t>
            </a: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. </a:t>
            </a: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Lahko </a:t>
            </a: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učinkoviteje izkoristijo čas za branje</a:t>
            </a: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, kar jim pomaga, da zvišajo samozavest in storilnost (samozaupanje).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AA89FDD-9451-2E24-F527-8E5C9C34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58" y="308517"/>
            <a:ext cx="2920656" cy="29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06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71AF286-D663-62A9-CA69-FD2022875AF9}"/>
              </a:ext>
            </a:extLst>
          </p:cNvPr>
          <p:cNvSpPr txBox="1"/>
          <p:nvPr/>
        </p:nvSpPr>
        <p:spPr>
          <a:xfrm>
            <a:off x="3114675" y="159657"/>
            <a:ext cx="66103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KORISTI </a:t>
            </a:r>
            <a:b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pl-PL" altLang="sl-SI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3</a:t>
            </a: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. </a:t>
            </a: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Ima posebno profesionalno vrednost</a:t>
            </a: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, za tiste, čigavo je delo sestavljeno od branja: raziskovalci, študenti, dijaki, kritiki, pisatelji, uredniki, novinarji, revizorji, učitelji, menedžerji, vodje ...</a:t>
            </a: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pl-PL" altLang="sl-SI" sz="24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400" b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4. </a:t>
            </a: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Manj časa uporabljenega za rutinske stvari</a:t>
            </a: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nam avtomatično da več časa za upravljanje s posli. </a:t>
            </a: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Z veščinami hitrega branja se izognete  temu, da se izgubite v gori pisem, beležk, poročil …</a:t>
            </a:r>
            <a:endParaRPr lang="sl-SI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C4F3BE0-7C10-940E-B0B4-4A83D8325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0" y="366941"/>
            <a:ext cx="2447861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9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FED3159-6BC7-085B-1983-DCFD9ED3AEDB}"/>
              </a:ext>
            </a:extLst>
          </p:cNvPr>
          <p:cNvSpPr txBox="1"/>
          <p:nvPr/>
        </p:nvSpPr>
        <p:spPr>
          <a:xfrm>
            <a:off x="3257550" y="406400"/>
            <a:ext cx="64103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KORISTI </a:t>
            </a:r>
            <a:b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pl-PL" altLang="sl-SI" sz="20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Izognete se precejšnjemu delu rutinskih poslov - </a:t>
            </a: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naučite se strateško razmišljati in sprejemati odločitve.</a:t>
            </a: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5. </a:t>
            </a: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Koristno in vas hkrati sprosti/razvedri/zabava</a:t>
            </a: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Vzemite hitro branje in učinkovito učenje kot igro in </a:t>
            </a: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se boste najlaže in najhitrejše naučili!</a:t>
            </a: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6. Več prebranih knjig </a:t>
            </a:r>
            <a:r>
              <a:rPr kumimoji="0" lang="pl-PL" alt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prinaša boljši jezikovni zaklad</a:t>
            </a:r>
            <a:endParaRPr lang="sl-SI" sz="2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982C5D0-EE7C-88AF-9ED0-2441D3ED3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4" y="801396"/>
            <a:ext cx="2073201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C54D2C1-AE20-9932-A5B5-E4C8B6469F32}"/>
              </a:ext>
            </a:extLst>
          </p:cNvPr>
          <p:cNvSpPr txBox="1"/>
          <p:nvPr/>
        </p:nvSpPr>
        <p:spPr>
          <a:xfrm>
            <a:off x="3033486" y="551543"/>
            <a:ext cx="611438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KORISTI</a:t>
            </a:r>
            <a:b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 </a:t>
            </a:r>
            <a:br>
              <a:rPr kumimoji="0" lang="pl-PL" alt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7. Hitro branje širi vaša obzorja, večji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intelektualni diskurz interpretacije</a:t>
            </a: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8. Hitro branje vam pomaga, 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da hitreje govorite</a:t>
            </a:r>
            <a: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. Pomaga vam, da zberete potreben material za pogovor, sestanek, izpit, predstavitev, poročilo, raziskavo ...</a:t>
            </a: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E5312C2-DF54-E976-DFEE-2D7EF3D9B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188" y="321777"/>
            <a:ext cx="3170195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69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152</TotalTime>
  <Words>1992</Words>
  <Application>Microsoft Office PowerPoint</Application>
  <PresentationFormat>Širokozaslonsko</PresentationFormat>
  <Paragraphs>155</Paragraphs>
  <Slides>41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41</vt:i4>
      </vt:variant>
    </vt:vector>
  </HeadingPairs>
  <TitlesOfParts>
    <vt:vector size="46" baseType="lpstr">
      <vt:lpstr>Arial</vt:lpstr>
      <vt:lpstr>Corbel</vt:lpstr>
      <vt:lpstr>Times New Roman</vt:lpstr>
      <vt:lpstr>Wingdings</vt:lpstr>
      <vt:lpstr>Parallax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Potokar</dc:creator>
  <cp:lastModifiedBy>Zorica Zaklan</cp:lastModifiedBy>
  <cp:revision>13</cp:revision>
  <dcterms:created xsi:type="dcterms:W3CDTF">2022-09-02T11:01:39Z</dcterms:created>
  <dcterms:modified xsi:type="dcterms:W3CDTF">2023-11-05T20:39:28Z</dcterms:modified>
</cp:coreProperties>
</file>