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2" r:id="rId1"/>
  </p:sldMasterIdLst>
  <p:sldIdLst>
    <p:sldId id="293" r:id="rId2"/>
    <p:sldId id="290" r:id="rId3"/>
    <p:sldId id="612" r:id="rId4"/>
    <p:sldId id="295" r:id="rId5"/>
    <p:sldId id="294" r:id="rId6"/>
    <p:sldId id="877" r:id="rId7"/>
    <p:sldId id="880" r:id="rId8"/>
    <p:sldId id="881" r:id="rId9"/>
    <p:sldId id="882" r:id="rId10"/>
    <p:sldId id="883" r:id="rId11"/>
    <p:sldId id="892" r:id="rId12"/>
    <p:sldId id="894" r:id="rId13"/>
    <p:sldId id="893" r:id="rId14"/>
    <p:sldId id="597" r:id="rId15"/>
    <p:sldId id="896" r:id="rId16"/>
    <p:sldId id="772" r:id="rId17"/>
    <p:sldId id="699" r:id="rId18"/>
    <p:sldId id="891" r:id="rId19"/>
    <p:sldId id="890" r:id="rId20"/>
    <p:sldId id="889" r:id="rId21"/>
    <p:sldId id="909" r:id="rId22"/>
    <p:sldId id="884" r:id="rId23"/>
    <p:sldId id="908" r:id="rId24"/>
    <p:sldId id="885" r:id="rId25"/>
    <p:sldId id="897" r:id="rId26"/>
    <p:sldId id="898" r:id="rId27"/>
    <p:sldId id="899" r:id="rId28"/>
    <p:sldId id="886" r:id="rId29"/>
    <p:sldId id="887" r:id="rId30"/>
    <p:sldId id="910" r:id="rId31"/>
    <p:sldId id="901" r:id="rId32"/>
    <p:sldId id="903" r:id="rId33"/>
    <p:sldId id="904" r:id="rId34"/>
    <p:sldId id="900" r:id="rId35"/>
    <p:sldId id="906" r:id="rId36"/>
    <p:sldId id="905" r:id="rId37"/>
    <p:sldId id="888" r:id="rId38"/>
    <p:sldId id="911" r:id="rId39"/>
    <p:sldId id="912" r:id="rId40"/>
    <p:sldId id="614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716" y="5673725"/>
            <a:ext cx="1038225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796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543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869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8567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9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907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8200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857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1289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7356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606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69" y="2905125"/>
            <a:ext cx="1038225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179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2676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8156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755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213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635" y="5673725"/>
            <a:ext cx="1038225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3383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635" y="5673725"/>
            <a:ext cx="1038225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392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sl-SI"/>
              <a:t>www.mojeznanje.si</a:t>
            </a:r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575" y="5646772"/>
            <a:ext cx="1038225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807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  <p:sldLayoutId id="2147483944" r:id="rId12"/>
    <p:sldLayoutId id="2147483945" r:id="rId13"/>
    <p:sldLayoutId id="2147483946" r:id="rId14"/>
    <p:sldLayoutId id="2147483947" r:id="rId15"/>
    <p:sldLayoutId id="2147483948" r:id="rId16"/>
    <p:sldLayoutId id="2147483949" r:id="rId17"/>
    <p:sldLayoutId id="2147483950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si/imgres?start=127&amp;biw=1039&amp;bih=703&amp;tbm=isch&amp;tbnid=MTUPkRRlQYFqQM:&amp;imgrefurl=http://www.racunalo.com/zamke-kupovine-na-ebayu/&amp;docid=VxKdyK1-NNxSeM&amp;imgurl=http://www.racunalo.com/wp-content/uploads/2011/01/prodavac.jpg&amp;w=480&amp;h=360&amp;ei=mSTqUv2xJYbHtAbjwIDQAg&amp;zoom=1&amp;ved=0CF8QhBwwHjhk&amp;iact=rc&amp;dur=523&amp;page=9&amp;ndsp=16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google.si/url?sa=i&amp;rct=j&amp;q=&amp;esrc=s&amp;frm=1&amp;source=images&amp;cd=&amp;cad=rja&amp;docid=gAKO1e1HFYz3HM&amp;tbnid=N9IAzJzX2M5yBM:&amp;ved=0CAUQjRw&amp;url=http%3A%2F%2Fzlataleta.com%2Fbrezplacno-usposabljanje-nikoli-prestari-za-ucenje-3%2F&amp;ei=VDbqUoGyJsPRtQbC7IH4Ag&amp;bvm=bv.60444564,d.Yms&amp;psig=AFQjCNFgCnHzX84VKANwPwRs_P_uJDuRZQ&amp;ust=1391167282700419" TargetMode="Externa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46F6046-A701-0B73-11EE-D7B6E1BCC6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3676" y="333376"/>
            <a:ext cx="7681184" cy="2634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algn="ctr" defTabSz="914400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sl-SI" altLang="sl-SI" sz="3200" dirty="0">
                <a:solidFill>
                  <a:srgbClr val="0000CC"/>
                </a:solidFill>
                <a:latin typeface="Arial" panose="020B0604020202020204" pitchFamily="34" charset="0"/>
              </a:rPr>
              <a:t>Hitro branje II. del</a:t>
            </a:r>
          </a:p>
          <a:p>
            <a:pPr algn="ctr" defTabSz="914400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sl-SI" altLang="sl-SI" sz="3200" dirty="0">
                <a:solidFill>
                  <a:srgbClr val="0000CC"/>
                </a:solidFill>
                <a:latin typeface="Arial" panose="020B0604020202020204" pitchFamily="34" charset="0"/>
              </a:rPr>
              <a:t>Vaje: Širjenje bralnega polja</a:t>
            </a:r>
          </a:p>
          <a:p>
            <a:pPr algn="ctr" defTabSz="914400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sl-SI" altLang="sl-SI" sz="2000" dirty="0">
                <a:solidFill>
                  <a:srgbClr val="0000CC"/>
                </a:solidFill>
                <a:latin typeface="Arial" panose="020B0604020202020204" pitchFamily="34" charset="0"/>
              </a:rPr>
              <a:t>Težje je zaznati dolge in neznane besede, tudi številke</a:t>
            </a:r>
          </a:p>
          <a:p>
            <a:pPr algn="ctr" defTabSz="914400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sl-SI" altLang="sl-SI" sz="1600" dirty="0">
                <a:solidFill>
                  <a:srgbClr val="FF0000"/>
                </a:solidFill>
                <a:latin typeface="Arial" panose="020B0604020202020204" pitchFamily="34" charset="0"/>
              </a:rPr>
              <a:t>Vaje Bralni list  str.  8 in 9</a:t>
            </a:r>
          </a:p>
          <a:p>
            <a:pPr algn="ctr" defTabSz="914400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None/>
            </a:pPr>
            <a:endParaRPr lang="sl-SI" altLang="sl-SI" sz="16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8158869C-C012-6AFC-B1F8-E14870CE7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626" y="2455256"/>
            <a:ext cx="5112328" cy="2615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962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1">
            <a:extLst>
              <a:ext uri="{FF2B5EF4-FFF2-40B4-BE49-F238E27FC236}">
                <a16:creationId xmlns:a16="http://schemas.microsoft.com/office/drawing/2014/main" id="{057804E8-E857-47BB-9D7C-D7475F9A70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8509" y="1072342"/>
            <a:ext cx="7798667" cy="627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4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2400" dirty="0">
                <a:solidFill>
                  <a:srgbClr val="0000FF"/>
                </a:solidFill>
                <a:latin typeface="Arial" panose="020B0604020202020204" pitchFamily="34" charset="0"/>
              </a:rPr>
              <a:t>POVEČAJTE SVOJ PERIFERNI VID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4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marL="342900" indent="-342900" algn="ctr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sl-SI" altLang="sl-SI" sz="2400" dirty="0">
                <a:solidFill>
                  <a:srgbClr val="FF0000"/>
                </a:solidFill>
                <a:latin typeface="Arial" panose="020B0604020202020204" pitchFamily="34" charset="0"/>
              </a:rPr>
              <a:t>Vedno je smiselno brati 20 % od levega in desnega roba besedila.</a:t>
            </a:r>
          </a:p>
          <a:p>
            <a:pPr marL="342900" indent="-342900" algn="ctr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sl-SI" altLang="sl-SI" sz="2400" dirty="0">
                <a:solidFill>
                  <a:srgbClr val="0000FF"/>
                </a:solidFill>
                <a:latin typeface="Arial" panose="020B0604020202020204" pitchFamily="34" charset="0"/>
              </a:rPr>
              <a:t>Naš periferni vid nam omogoča, da preberemo tudi ostalo besedilo na katerega se ne fokusiramo.</a:t>
            </a:r>
          </a:p>
          <a:p>
            <a:pPr marL="342900" indent="-342900" algn="ctr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sl-SI" altLang="sl-SI" sz="2400" dirty="0">
                <a:solidFill>
                  <a:srgbClr val="0000FF"/>
                </a:solidFill>
                <a:latin typeface="Arial" panose="020B0604020202020204" pitchFamily="34" charset="0"/>
              </a:rPr>
              <a:t>Z enim pogledom zajamemo več besed hkrati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l-SI" altLang="sl-SI" sz="2400" dirty="0">
                <a:solidFill>
                  <a:srgbClr val="0000FF"/>
                </a:solidFill>
                <a:latin typeface="Arial" panose="020B0604020202020204" pitchFamily="34" charset="0"/>
              </a:rPr>
              <a:t> Oko je zmožno, da nepravilno napisane besede prebere pravilno – </a:t>
            </a:r>
            <a:r>
              <a:rPr lang="sl-SI" altLang="sl-SI" sz="2400" dirty="0">
                <a:solidFill>
                  <a:srgbClr val="FF0000"/>
                </a:solidFill>
                <a:latin typeface="Arial" panose="020B0604020202020204" pitchFamily="34" charset="0"/>
              </a:rPr>
              <a:t>verjamete</a:t>
            </a:r>
            <a:r>
              <a:rPr lang="sl-SI" altLang="sl-SI" sz="2400" dirty="0">
                <a:solidFill>
                  <a:srgbClr val="0000FF"/>
                </a:solidFill>
                <a:latin typeface="Arial" panose="020B0604020202020204" pitchFamily="34" charset="0"/>
              </a:rPr>
              <a:t> ?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4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4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4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4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400" b="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4004C504-4275-9099-7AC8-6A7FABAB3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5640" y="0"/>
            <a:ext cx="2804403" cy="125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630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E032EA6A-5CD4-E2AE-1B6D-A9835F8A5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1571" y="1265678"/>
            <a:ext cx="6056050" cy="430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937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1">
            <a:extLst>
              <a:ext uri="{FF2B5EF4-FFF2-40B4-BE49-F238E27FC236}">
                <a16:creationId xmlns:a16="http://schemas.microsoft.com/office/drawing/2014/main" id="{057804E8-E857-47BB-9D7C-D7475F9A70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5585" y="149629"/>
            <a:ext cx="7291591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4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2400" dirty="0">
                <a:solidFill>
                  <a:srgbClr val="0000FF"/>
                </a:solidFill>
                <a:latin typeface="Arial" panose="020B0604020202020204" pitchFamily="34" charset="0"/>
              </a:rPr>
              <a:t>POSPEŠENE TEHNIKE BRANJA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2400" dirty="0">
                <a:solidFill>
                  <a:srgbClr val="0000FF"/>
                </a:solidFill>
                <a:latin typeface="Arial" panose="020B0604020202020204" pitchFamily="34" charset="0"/>
              </a:rPr>
              <a:t>NAVPIČNO BRANJE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24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2400" dirty="0">
                <a:solidFill>
                  <a:srgbClr val="0000FF"/>
                </a:solidFill>
                <a:latin typeface="Arial" panose="020B0604020202020204" pitchFamily="34" charset="0"/>
              </a:rPr>
              <a:t>Vaja: </a:t>
            </a:r>
            <a:r>
              <a:rPr lang="sl-SI" altLang="sl-SI" sz="2400" i="1" dirty="0">
                <a:solidFill>
                  <a:srgbClr val="FF0000"/>
                </a:solidFill>
                <a:latin typeface="Arial" panose="020B0604020202020204" pitchFamily="34" charset="0"/>
              </a:rPr>
              <a:t>Prebudite genija v sebi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4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sl-SI" altLang="sl-SI" sz="2400" dirty="0">
                <a:solidFill>
                  <a:srgbClr val="0000FF"/>
                </a:solidFill>
                <a:latin typeface="Arial" panose="020B0604020202020204" pitchFamily="34" charset="0"/>
              </a:rPr>
              <a:t> Berete le sredinski del besedila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sl-SI" altLang="sl-SI" sz="2400" b="0" dirty="0">
                <a:solidFill>
                  <a:srgbClr val="0000FF"/>
                </a:solidFill>
                <a:latin typeface="Arial" panose="020B0604020202020204" pitchFamily="34" charset="0"/>
              </a:rPr>
              <a:t> Začnete z ožjimi stolpci in preidete na </a:t>
            </a:r>
            <a:r>
              <a:rPr lang="sl-SI" altLang="sl-SI" sz="2400" b="0" dirty="0" err="1">
                <a:solidFill>
                  <a:srgbClr val="0000FF"/>
                </a:solidFill>
                <a:latin typeface="Arial" panose="020B0604020202020204" pitchFamily="34" charset="0"/>
              </a:rPr>
              <a:t>šiše</a:t>
            </a:r>
            <a:endParaRPr lang="sl-SI" altLang="sl-SI" sz="2400" b="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sl-SI" altLang="sl-SI" sz="2400" b="0" dirty="0">
                <a:solidFill>
                  <a:srgbClr val="0000FF"/>
                </a:solidFill>
                <a:latin typeface="Arial" panose="020B0604020202020204" pitchFamily="34" charset="0"/>
              </a:rPr>
              <a:t> Nastavite prst na sredino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4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4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4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400" b="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B64A891-D987-BAE8-9255-524494C2B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896" y="3779765"/>
            <a:ext cx="2757488" cy="17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6760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jeZBesedilom 7">
            <a:extLst>
              <a:ext uri="{FF2B5EF4-FFF2-40B4-BE49-F238E27FC236}">
                <a16:creationId xmlns:a16="http://schemas.microsoft.com/office/drawing/2014/main" id="{063535E1-890B-D5F7-1C9F-B71037B94F4E}"/>
              </a:ext>
            </a:extLst>
          </p:cNvPr>
          <p:cNvSpPr txBox="1"/>
          <p:nvPr/>
        </p:nvSpPr>
        <p:spPr>
          <a:xfrm>
            <a:off x="2302624" y="58189"/>
            <a:ext cx="6843453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altLang="sl-SI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POSPEŠENE TEHNIKE BRANJA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altLang="sl-SI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NAVPIČNO BRANJE </a:t>
            </a:r>
            <a:r>
              <a:rPr kumimoji="0" lang="sl-SI" alt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(Vaja poiščite številko, ime)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DBE40289-EEA7-43DA-C0FD-1397FD084201}"/>
              </a:ext>
            </a:extLst>
          </p:cNvPr>
          <p:cNvSpPr txBox="1"/>
          <p:nvPr/>
        </p:nvSpPr>
        <p:spPr>
          <a:xfrm>
            <a:off x="2809703" y="2181847"/>
            <a:ext cx="633637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sl-SI" altLang="sl-SI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Vedno </a:t>
            </a:r>
            <a:r>
              <a:rPr lang="sl-SI" altLang="sl-SI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hitreje pomikajte roko po strani navzdol</a:t>
            </a:r>
          </a:p>
          <a:p>
            <a:pPr algn="ctr" eaLnBrk="1" hangingPunct="1">
              <a:spcBef>
                <a:spcPct val="0"/>
              </a:spcBef>
            </a:pPr>
            <a:r>
              <a:rPr lang="sl-SI" altLang="sl-SI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Oči naj sledijo konicam vaših prstov oz. vodilu, čim bolj uravnovešen: ne da bi prehitevali ali zaostajali</a:t>
            </a:r>
          </a:p>
          <a:p>
            <a:pPr algn="ctr" eaLnBrk="1" hangingPunct="1">
              <a:spcBef>
                <a:spcPct val="0"/>
              </a:spcBef>
            </a:pPr>
            <a:r>
              <a:rPr lang="sl-SI" altLang="sl-SI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Povečujte hitrost</a:t>
            </a:r>
            <a:r>
              <a:rPr lang="sl-SI" altLang="sl-SI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dokler ne boste potrebovali za vsako stran nekaj sekund</a:t>
            </a:r>
          </a:p>
          <a:p>
            <a:pPr algn="ctr" eaLnBrk="1" hangingPunct="1">
              <a:spcBef>
                <a:spcPct val="0"/>
              </a:spcBef>
            </a:pPr>
            <a:r>
              <a:rPr lang="sl-SI" altLang="sl-SI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tej stopnji boste v začetku videli besedilo kot zmazek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8EAF61E5-1FFE-AF77-8613-4D606F160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8501" y="579349"/>
            <a:ext cx="1514475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9353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1">
            <a:extLst>
              <a:ext uri="{FF2B5EF4-FFF2-40B4-BE49-F238E27FC236}">
                <a16:creationId xmlns:a16="http://schemas.microsoft.com/office/drawing/2014/main" id="{BEACD970-6500-B512-0F5E-F55D8E39F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4114" y="620713"/>
            <a:ext cx="73437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3600">
                <a:solidFill>
                  <a:srgbClr val="0000FF"/>
                </a:solidFill>
                <a:latin typeface="Arial" panose="020B0604020202020204" pitchFamily="34" charset="0"/>
              </a:rPr>
              <a:t>POSPEŠENE TEHNIKE BRANJA – NAVPIČNO BRANJE</a:t>
            </a:r>
            <a:endParaRPr lang="sl-SI" altLang="sl-SI" sz="3600" b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80912AAF-7552-092D-2FEA-894F73B493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0014" y="2205039"/>
            <a:ext cx="7343775" cy="19383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22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0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2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2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2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2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ClrTx/>
              <a:buSzTx/>
              <a:buNone/>
              <a:defRPr/>
            </a:pPr>
            <a:endParaRPr lang="sl-SI" altLang="sl-SI" sz="2400" dirty="0">
              <a:solidFill>
                <a:srgbClr val="FF0000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 typeface="Arial" charset="0"/>
              <a:buChar char="•"/>
              <a:defRPr/>
            </a:pPr>
            <a:r>
              <a:rPr lang="sl-SI" altLang="sl-SI" sz="2400" dirty="0">
                <a:solidFill>
                  <a:srgbClr val="0000FF"/>
                </a:solidFill>
                <a:latin typeface="Arial" charset="0"/>
              </a:rPr>
              <a:t>Primerno za novinarske članke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 typeface="Arial" charset="0"/>
              <a:buChar char="•"/>
              <a:defRPr/>
            </a:pPr>
            <a:r>
              <a:rPr lang="sl-SI" altLang="sl-SI" sz="2400" dirty="0">
                <a:solidFill>
                  <a:srgbClr val="0000FF"/>
                </a:solidFill>
                <a:latin typeface="Arial" charset="0"/>
              </a:rPr>
              <a:t>Hitro branje strokovnih gradiv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 typeface="Arial" charset="0"/>
              <a:buChar char="•"/>
              <a:defRPr/>
            </a:pPr>
            <a:r>
              <a:rPr lang="sl-SI" altLang="sl-SI" sz="2400" dirty="0">
                <a:solidFill>
                  <a:srgbClr val="0000FF"/>
                </a:solidFill>
                <a:latin typeface="Arial" charset="0"/>
              </a:rPr>
              <a:t>Vadimo:</a:t>
            </a:r>
            <a:r>
              <a:rPr lang="sl-SI" altLang="sl-SI" sz="2400" dirty="0">
                <a:solidFill>
                  <a:srgbClr val="FF0000"/>
                </a:solidFill>
                <a:latin typeface="Arial" charset="0"/>
              </a:rPr>
              <a:t> vztrajnost</a:t>
            </a:r>
            <a:endParaRPr lang="sl-SI" altLang="sl-SI" sz="2400" dirty="0">
              <a:solidFill>
                <a:srgbClr val="0000FF"/>
              </a:solidFill>
              <a:latin typeface="Arial" charset="0"/>
            </a:endParaRPr>
          </a:p>
          <a:p>
            <a:pPr marL="0" indent="0" algn="ctr" eaLnBrk="1" hangingPunct="1">
              <a:spcBef>
                <a:spcPct val="0"/>
              </a:spcBef>
              <a:buClrTx/>
              <a:buSzTx/>
              <a:buNone/>
              <a:defRPr/>
            </a:pPr>
            <a:r>
              <a:rPr lang="sl-SI" altLang="sl-SI" sz="2400" b="0" dirty="0">
                <a:solidFill>
                  <a:srgbClr val="0000FF"/>
                </a:solidFill>
                <a:latin typeface="Arial" charset="0"/>
              </a:rPr>
              <a:t> </a:t>
            </a:r>
          </a:p>
        </p:txBody>
      </p:sp>
      <p:pic>
        <p:nvPicPr>
          <p:cNvPr id="113668" name="Picture 4">
            <a:extLst>
              <a:ext uri="{FF2B5EF4-FFF2-40B4-BE49-F238E27FC236}">
                <a16:creationId xmlns:a16="http://schemas.microsoft.com/office/drawing/2014/main" id="{B075B860-52C9-E5A2-1C65-011B5FC53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1" y="4149726"/>
            <a:ext cx="180022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40350" y="1541929"/>
            <a:ext cx="6056050" cy="3877970"/>
          </a:xfr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sl-SI" alt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kumimoji="0" lang="sl-SI" altLang="sl-SI" sz="2200" b="1" i="0" u="none" strike="noStrike" kern="0" cap="none" spc="0" normalizeH="0" baseline="0" noProof="0" dirty="0">
                <a:ln>
                  <a:noFill/>
                </a:ln>
                <a:solidFill>
                  <a:srgbClr val="330066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</a:br>
            <a:endParaRPr kumimoji="0" lang="sl-SI" altLang="sl-SI" sz="2200" b="1" i="0" u="none" strike="noStrike" kern="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2348769-92C3-405E-A312-C05BACC50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3280" y="944881"/>
            <a:ext cx="5547360" cy="473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7074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">
            <a:extLst>
              <a:ext uri="{FF2B5EF4-FFF2-40B4-BE49-F238E27FC236}">
                <a16:creationId xmlns:a16="http://schemas.microsoft.com/office/drawing/2014/main" id="{35CC993C-1D77-3EB6-FD5E-F43A56A22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0374" y="115888"/>
            <a:ext cx="7272340" cy="533684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sl-SI" altLang="sl-SI" sz="2400" b="1" kern="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Vztrajnost</a:t>
            </a:r>
          </a:p>
          <a:p>
            <a:pPr>
              <a:spcBef>
                <a:spcPct val="20000"/>
              </a:spcBef>
              <a:buClr>
                <a:srgbClr val="330066"/>
              </a:buClr>
              <a:buSzPct val="70000"/>
              <a:buFont typeface="Wingdings" pitchFamily="2" charset="2"/>
              <a:buChar char="l"/>
              <a:defRPr/>
            </a:pPr>
            <a:endParaRPr lang="sl-SI" altLang="sl-SI" sz="2400" b="1" dirty="0">
              <a:solidFill>
                <a:srgbClr val="33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sl-SI" altLang="sl-SI" sz="2400" kern="0" dirty="0">
                <a:solidFill>
                  <a:srgbClr val="0000C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Proti koncu, ko se nam ne da ali</a:t>
            </a:r>
            <a:br>
              <a:rPr lang="sl-SI" altLang="sl-SI" sz="2400" kern="0" dirty="0">
                <a:solidFill>
                  <a:srgbClr val="0000C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sl-SI" altLang="sl-SI" sz="2400" kern="0" dirty="0">
                <a:solidFill>
                  <a:srgbClr val="0000C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ko teče zadnja minuta proti cilju,</a:t>
            </a:r>
            <a:br>
              <a:rPr lang="sl-SI" altLang="sl-SI" sz="2400" kern="0" dirty="0">
                <a:solidFill>
                  <a:srgbClr val="0000C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sl-SI" altLang="sl-SI" sz="2400" kern="0" dirty="0">
                <a:solidFill>
                  <a:srgbClr val="0000C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 energija pojenja …</a:t>
            </a:r>
            <a:br>
              <a:rPr lang="sl-SI" altLang="sl-SI" sz="2400" kern="0" dirty="0">
                <a:solidFill>
                  <a:srgbClr val="0000C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sl-SI" altLang="sl-SI" sz="2400" kern="0" dirty="0">
                <a:solidFill>
                  <a:srgbClr val="0000C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 </a:t>
            </a:r>
            <a:br>
              <a:rPr lang="sl-SI" altLang="sl-SI" sz="2400" kern="0" dirty="0">
                <a:solidFill>
                  <a:srgbClr val="0000C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sl-SI" altLang="sl-SI" sz="2400" b="1" i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Kadar se zdi, da je ni reči, ki bi pomagala, grem in opazujem kamnoseka, </a:t>
            </a:r>
            <a:br>
              <a:rPr lang="en-US" altLang="sl-SI" sz="2400" b="1" i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altLang="sl-SI" sz="2400" b="1" i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 lahko tudi stokrat udari po svoji skali, ne da bi se pokazala najmanjša poč.</a:t>
            </a:r>
            <a:br>
              <a:rPr lang="en-US" altLang="sl-SI" sz="2400" b="1" i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altLang="sl-SI" sz="2400" b="1" i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pod sto prvim udarcem se bo preklala na pol, in vem, da tega ni storil ta udarec – ampak tudi vsi prejšnji.</a:t>
            </a:r>
            <a:br>
              <a:rPr lang="en-US" altLang="sl-SI" sz="2400" b="1" i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altLang="sl-SI" sz="2400" b="1" i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Neznani avtor</a:t>
            </a:r>
            <a:endParaRPr lang="sl-SI" altLang="sl-SI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14691" name="Rectangle 1">
            <a:extLst>
              <a:ext uri="{FF2B5EF4-FFF2-40B4-BE49-F238E27FC236}">
                <a16:creationId xmlns:a16="http://schemas.microsoft.com/office/drawing/2014/main" id="{50486BE2-E26B-E452-AC9E-FD3764F396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1" y="2349500"/>
            <a:ext cx="6048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2000" b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1200" b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  <a:r>
              <a:rPr lang="sl-SI" altLang="sl-SI" sz="18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14692" name="Picture 2">
            <a:extLst>
              <a:ext uri="{FF2B5EF4-FFF2-40B4-BE49-F238E27FC236}">
                <a16:creationId xmlns:a16="http://schemas.microsoft.com/office/drawing/2014/main" id="{7C9CADAF-BF53-59BC-D556-7966FBB7D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8444" y="30163"/>
            <a:ext cx="2261060" cy="2397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1">
            <a:extLst>
              <a:ext uri="{FF2B5EF4-FFF2-40B4-BE49-F238E27FC236}">
                <a16:creationId xmlns:a16="http://schemas.microsoft.com/office/drawing/2014/main" id="{F80F08C2-4325-D874-2BAD-B8EB297A22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4114" y="620714"/>
            <a:ext cx="7343775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3200" dirty="0">
                <a:solidFill>
                  <a:srgbClr val="0000FF"/>
                </a:solidFill>
                <a:latin typeface="Arial" panose="020B0604020202020204" pitchFamily="34" charset="0"/>
              </a:rPr>
              <a:t>POSPEŠENE TEHNIKE BRANJA - </a:t>
            </a:r>
            <a:r>
              <a:rPr lang="sl-SI" altLang="sl-SI" sz="3200" dirty="0">
                <a:solidFill>
                  <a:srgbClr val="FF0000"/>
                </a:solidFill>
                <a:latin typeface="Arial" panose="020B0604020202020204" pitchFamily="34" charset="0"/>
              </a:rPr>
              <a:t>Diagonalno branje</a:t>
            </a:r>
            <a:r>
              <a:rPr lang="sl-SI" altLang="sl-SI" sz="3200" dirty="0">
                <a:solidFill>
                  <a:srgbClr val="0000FF"/>
                </a:solidFill>
                <a:latin typeface="Arial" panose="020B0604020202020204" pitchFamily="34" charset="0"/>
              </a:rPr>
              <a:t> - kombinacija prebranega in videnega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32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3200" dirty="0">
                <a:solidFill>
                  <a:srgbClr val="FF0000"/>
                </a:solidFill>
                <a:latin typeface="Arial" panose="020B0604020202020204" pitchFamily="34" charset="0"/>
              </a:rPr>
              <a:t>MOJSTER HITREGA BRANJA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32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br>
              <a:rPr lang="sl-SI" altLang="sl-SI" sz="3600" b="0" dirty="0">
                <a:solidFill>
                  <a:srgbClr val="0000FF"/>
                </a:solidFill>
                <a:latin typeface="Arial" panose="020B0604020202020204" pitchFamily="34" charset="0"/>
              </a:rPr>
            </a:br>
            <a:endParaRPr lang="sl-SI" altLang="sl-SI" sz="3600" b="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B7AA652B-438E-D81A-D40F-6F9FB79EF6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0014" y="3284539"/>
            <a:ext cx="7343775" cy="27701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ctr" eaLnBrk="1" hangingPunct="1">
              <a:buFont typeface="Arial" panose="020B0604020202020204" pitchFamily="34" charset="0"/>
              <a:buChar char="•"/>
              <a:defRPr/>
            </a:pPr>
            <a:r>
              <a:rPr lang="sl-SI" altLang="sl-SI" sz="2400" dirty="0">
                <a:solidFill>
                  <a:srgbClr val="0000FF"/>
                </a:solidFill>
              </a:rPr>
              <a:t>To </a:t>
            </a:r>
            <a:r>
              <a:rPr lang="sl-SI" altLang="sl-SI" sz="2400" b="1" dirty="0">
                <a:solidFill>
                  <a:srgbClr val="0000FF"/>
                </a:solidFill>
              </a:rPr>
              <a:t>je </a:t>
            </a:r>
            <a:r>
              <a:rPr lang="sl-SI" altLang="sl-SI" sz="2400" b="1" u="sng" dirty="0">
                <a:solidFill>
                  <a:srgbClr val="FF0000"/>
                </a:solidFill>
              </a:rPr>
              <a:t>bliskovito branje</a:t>
            </a:r>
            <a:r>
              <a:rPr lang="sl-SI" altLang="sl-SI" sz="2400" dirty="0">
                <a:solidFill>
                  <a:srgbClr val="FF0000"/>
                </a:solidFill>
              </a:rPr>
              <a:t>,</a:t>
            </a:r>
            <a:r>
              <a:rPr lang="sl-SI" altLang="sl-SI" sz="2400" dirty="0">
                <a:solidFill>
                  <a:srgbClr val="0000FF"/>
                </a:solidFill>
              </a:rPr>
              <a:t> lažje od navpičnega</a:t>
            </a:r>
          </a:p>
          <a:p>
            <a:pPr marL="342900" indent="-342900" algn="ctr" eaLnBrk="1" hangingPunct="1">
              <a:buFont typeface="Arial" panose="020B0604020202020204" pitchFamily="34" charset="0"/>
              <a:buChar char="•"/>
              <a:defRPr/>
            </a:pPr>
            <a:r>
              <a:rPr lang="sl-SI" altLang="sl-SI" sz="2400" dirty="0">
                <a:solidFill>
                  <a:srgbClr val="0000FF"/>
                </a:solidFill>
              </a:rPr>
              <a:t>Počasneje, vendar je razumevanje nekoliko večje</a:t>
            </a:r>
          </a:p>
          <a:p>
            <a:pPr marL="342900" indent="-342900" algn="ctr" eaLnBrk="1" hangingPunct="1">
              <a:buFont typeface="Arial" panose="020B0604020202020204" pitchFamily="34" charset="0"/>
              <a:buChar char="•"/>
              <a:defRPr/>
            </a:pPr>
            <a:r>
              <a:rPr lang="sl-SI" altLang="sl-SI" sz="2400" dirty="0">
                <a:solidFill>
                  <a:srgbClr val="0000FF"/>
                </a:solidFill>
              </a:rPr>
              <a:t>Z diagonalnim branjem lahko zajamemo 80 % vsebine. </a:t>
            </a:r>
          </a:p>
          <a:p>
            <a:pPr algn="ctr" eaLnBrk="1" hangingPunct="1">
              <a:defRPr/>
            </a:pPr>
            <a:endParaRPr lang="sl-SI" altLang="sl-SI" sz="2400" dirty="0">
              <a:solidFill>
                <a:srgbClr val="0000FF"/>
              </a:solidFill>
            </a:endParaRPr>
          </a:p>
          <a:p>
            <a:pPr algn="ctr" eaLnBrk="1" hangingPunct="1">
              <a:defRPr/>
            </a:pPr>
            <a:endParaRPr lang="sl-SI" altLang="sl-SI" dirty="0"/>
          </a:p>
          <a:p>
            <a:pPr algn="ctr" eaLnBrk="1" hangingPunct="1">
              <a:defRPr/>
            </a:pPr>
            <a:endParaRPr lang="sl-SI" altLang="sl-SI" dirty="0"/>
          </a:p>
          <a:p>
            <a:pPr algn="ctr" eaLnBrk="1" hangingPunct="1">
              <a:defRPr/>
            </a:pPr>
            <a:endParaRPr lang="en-US" altLang="sl-SI" dirty="0"/>
          </a:p>
        </p:txBody>
      </p:sp>
      <p:pic>
        <p:nvPicPr>
          <p:cNvPr id="115716" name="Picture 4">
            <a:extLst>
              <a:ext uri="{FF2B5EF4-FFF2-40B4-BE49-F238E27FC236}">
                <a16:creationId xmlns:a16="http://schemas.microsoft.com/office/drawing/2014/main" id="{C9C6207F-3687-05F7-13DF-01AB6653A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39" y="5229226"/>
            <a:ext cx="15843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1">
            <a:extLst>
              <a:ext uri="{FF2B5EF4-FFF2-40B4-BE49-F238E27FC236}">
                <a16:creationId xmlns:a16="http://schemas.microsoft.com/office/drawing/2014/main" id="{057804E8-E857-47BB-9D7C-D7475F9A70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8509" y="1072342"/>
            <a:ext cx="7798667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4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4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4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4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400" b="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E8C1E085-A4A8-8B04-4EA7-23A55BF9A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0773" y="854765"/>
            <a:ext cx="5662427" cy="467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2280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D6DAE58B-1AE7-25F7-C424-AC9B85C59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736" y="1714351"/>
            <a:ext cx="6096528" cy="342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902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>
            <a:extLst>
              <a:ext uri="{FF2B5EF4-FFF2-40B4-BE49-F238E27FC236}">
                <a16:creationId xmlns:a16="http://schemas.microsoft.com/office/drawing/2014/main" id="{77A2F69E-5C8A-105F-7C32-12E21A39690C}"/>
              </a:ext>
            </a:extLst>
          </p:cNvPr>
          <p:cNvSpPr txBox="1"/>
          <p:nvPr/>
        </p:nvSpPr>
        <p:spPr>
          <a:xfrm>
            <a:off x="4093030" y="508000"/>
            <a:ext cx="65024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VAJA  - Besedilo v okvirih (str. 8 in 9)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Nadaljujemo z besedilom </a:t>
            </a: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 okvirih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Z lističem (ali dvema) pokrijemo vse vrstice, razen prve. Gledamo v črko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                      </a:t>
            </a: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X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Skušamo zaznati besedi na levi in desni strani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Nadaljujemo z drugimi vrsticami. Postopek ponovimo še z drugimi besedili v okvirih. </a:t>
            </a:r>
          </a:p>
        </p:txBody>
      </p:sp>
    </p:spTree>
    <p:extLst>
      <p:ext uri="{BB962C8B-B14F-4D97-AF65-F5344CB8AC3E}">
        <p14:creationId xmlns:p14="http://schemas.microsoft.com/office/powerpoint/2010/main" val="19233084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6C096A6F-B457-E138-F6EA-F964B5FA6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350" y="1127760"/>
            <a:ext cx="5832530" cy="463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1291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AB3EAD71-8D6E-4C70-EF2A-1E3535BF7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802" y="1714351"/>
            <a:ext cx="4572396" cy="342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5003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F49BD50F-93FC-921A-3C9A-C6FDC9618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3129" y="1033670"/>
            <a:ext cx="5820231" cy="460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8588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B56B8AED-389A-D470-E762-BE52C6064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8865" y="881149"/>
            <a:ext cx="6229003" cy="426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3009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E7C124A7-F740-1266-EF89-3DEA914A9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5520" y="1265679"/>
            <a:ext cx="5344160" cy="434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6408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CF2FD75B-025B-540B-B991-C66F1F707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1265679"/>
            <a:ext cx="5344160" cy="387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8855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DFFAC50D-B850-EF9E-A8AD-DF5099CAB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8080" y="1265679"/>
            <a:ext cx="4988560" cy="415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2469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10AA3201-81AB-4E1F-2473-F244DB008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280" y="1265679"/>
            <a:ext cx="4978400" cy="387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1894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A814123B-D3C3-6FC5-368A-B24CC106F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920" y="1265679"/>
            <a:ext cx="5069840" cy="415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2183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CEAEBC69-4A8B-1BEB-E8E1-8F983FE85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736" y="864525"/>
            <a:ext cx="5702462" cy="428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175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">
            <a:extLst>
              <a:ext uri="{FF2B5EF4-FFF2-40B4-BE49-F238E27FC236}">
                <a16:creationId xmlns:a16="http://schemas.microsoft.com/office/drawing/2014/main" id="{9C434FD1-8200-4F94-9FA0-4438B7A078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7713" y="404813"/>
            <a:ext cx="6553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br>
              <a:rPr lang="sl-SI" altLang="sl-SI" sz="2400" dirty="0">
                <a:solidFill>
                  <a:srgbClr val="0000FF"/>
                </a:solidFill>
                <a:latin typeface="Arial" panose="020B0604020202020204" pitchFamily="34" charset="0"/>
              </a:rPr>
            </a:br>
            <a:r>
              <a:rPr lang="sl-SI" altLang="sl-SI" sz="2400" dirty="0">
                <a:solidFill>
                  <a:srgbClr val="0000FF"/>
                </a:solidFill>
                <a:latin typeface="Arial" panose="020B0604020202020204" pitchFamily="34" charset="0"/>
              </a:rPr>
              <a:t>POSPEŠENE TEHNIKE BRANJA</a:t>
            </a:r>
            <a:br>
              <a:rPr lang="sl-SI" altLang="sl-SI" sz="2400" dirty="0">
                <a:solidFill>
                  <a:srgbClr val="0000FF"/>
                </a:solidFill>
                <a:latin typeface="Arial" panose="020B0604020202020204" pitchFamily="34" charset="0"/>
              </a:rPr>
            </a:br>
            <a:endParaRPr lang="sl-SI" altLang="sl-SI" sz="24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48BA48E1-AEA6-4132-A48E-C18A544E8D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0457" y="2047876"/>
            <a:ext cx="684385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2400" dirty="0">
                <a:solidFill>
                  <a:srgbClr val="0000FF"/>
                </a:solidFill>
                <a:latin typeface="Arial" panose="020B0604020202020204" pitchFamily="34" charset="0"/>
              </a:rPr>
              <a:t>DIAGONALNO BRANJE – načini branja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2400" dirty="0">
                <a:solidFill>
                  <a:srgbClr val="0000FF"/>
                </a:solidFill>
                <a:latin typeface="Arial" panose="020B0604020202020204" pitchFamily="34" charset="0"/>
              </a:rPr>
              <a:t>Žabica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Curved Down Arrow 6">
            <a:extLst>
              <a:ext uri="{FF2B5EF4-FFF2-40B4-BE49-F238E27FC236}">
                <a16:creationId xmlns:a16="http://schemas.microsoft.com/office/drawing/2014/main" id="{2E6A59B9-BBEB-434E-9DE1-E5098B8C813E}"/>
              </a:ext>
            </a:extLst>
          </p:cNvPr>
          <p:cNvSpPr/>
          <p:nvPr/>
        </p:nvSpPr>
        <p:spPr>
          <a:xfrm>
            <a:off x="3473451" y="3905250"/>
            <a:ext cx="1565275" cy="38735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l-SI" dirty="0">
                <a:solidFill>
                  <a:srgbClr val="000000"/>
                </a:solidFill>
                <a:latin typeface="Times New Roman"/>
              </a:rPr>
              <a:t>       </a:t>
            </a:r>
          </a:p>
        </p:txBody>
      </p:sp>
      <p:sp>
        <p:nvSpPr>
          <p:cNvPr id="8" name="Curved Down Arrow 7">
            <a:extLst>
              <a:ext uri="{FF2B5EF4-FFF2-40B4-BE49-F238E27FC236}">
                <a16:creationId xmlns:a16="http://schemas.microsoft.com/office/drawing/2014/main" id="{750169B0-EF89-4918-B804-A567308D8323}"/>
              </a:ext>
            </a:extLst>
          </p:cNvPr>
          <p:cNvSpPr/>
          <p:nvPr/>
        </p:nvSpPr>
        <p:spPr>
          <a:xfrm>
            <a:off x="5303839" y="4205288"/>
            <a:ext cx="1584325" cy="38735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sl-SI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Curved Down Arrow 8">
            <a:extLst>
              <a:ext uri="{FF2B5EF4-FFF2-40B4-BE49-F238E27FC236}">
                <a16:creationId xmlns:a16="http://schemas.microsoft.com/office/drawing/2014/main" id="{0A50E96C-5859-4500-8872-89A1DA166FA8}"/>
              </a:ext>
            </a:extLst>
          </p:cNvPr>
          <p:cNvSpPr/>
          <p:nvPr/>
        </p:nvSpPr>
        <p:spPr>
          <a:xfrm>
            <a:off x="3473450" y="4492625"/>
            <a:ext cx="1676400" cy="4191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sl-SI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Curved Down Arrow 9">
            <a:extLst>
              <a:ext uri="{FF2B5EF4-FFF2-40B4-BE49-F238E27FC236}">
                <a16:creationId xmlns:a16="http://schemas.microsoft.com/office/drawing/2014/main" id="{37424CFF-F994-4D44-A199-D3B9349F05B9}"/>
              </a:ext>
            </a:extLst>
          </p:cNvPr>
          <p:cNvSpPr/>
          <p:nvPr/>
        </p:nvSpPr>
        <p:spPr>
          <a:xfrm>
            <a:off x="5345113" y="4718050"/>
            <a:ext cx="1439862" cy="387350"/>
          </a:xfrm>
          <a:prstGeom prst="curvedDownArrow">
            <a:avLst>
              <a:gd name="adj1" fmla="val 25000"/>
              <a:gd name="adj2" fmla="val 50000"/>
              <a:gd name="adj3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sl-SI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Curved Down Arrow 2">
            <a:extLst>
              <a:ext uri="{FF2B5EF4-FFF2-40B4-BE49-F238E27FC236}">
                <a16:creationId xmlns:a16="http://schemas.microsoft.com/office/drawing/2014/main" id="{F032351A-07E0-4B81-BA7C-B270EE37EB15}"/>
              </a:ext>
            </a:extLst>
          </p:cNvPr>
          <p:cNvSpPr/>
          <p:nvPr/>
        </p:nvSpPr>
        <p:spPr>
          <a:xfrm>
            <a:off x="4872038" y="2852738"/>
            <a:ext cx="1193800" cy="36036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sl-SI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" name="Curved Down Arrow 12">
            <a:extLst>
              <a:ext uri="{FF2B5EF4-FFF2-40B4-BE49-F238E27FC236}">
                <a16:creationId xmlns:a16="http://schemas.microsoft.com/office/drawing/2014/main" id="{3E36514B-1E15-470D-8630-BA194A3A1107}"/>
              </a:ext>
            </a:extLst>
          </p:cNvPr>
          <p:cNvSpPr/>
          <p:nvPr/>
        </p:nvSpPr>
        <p:spPr>
          <a:xfrm>
            <a:off x="4872038" y="3213101"/>
            <a:ext cx="1079500" cy="36036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sl-SI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" name="Curved Down Arrow 13">
            <a:extLst>
              <a:ext uri="{FF2B5EF4-FFF2-40B4-BE49-F238E27FC236}">
                <a16:creationId xmlns:a16="http://schemas.microsoft.com/office/drawing/2014/main" id="{0398FCA6-D605-4412-B6C5-69FB495AD2E5}"/>
              </a:ext>
            </a:extLst>
          </p:cNvPr>
          <p:cNvSpPr/>
          <p:nvPr/>
        </p:nvSpPr>
        <p:spPr>
          <a:xfrm>
            <a:off x="4872038" y="3617913"/>
            <a:ext cx="1079500" cy="31591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sl-SI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" name="Curved Down Arrow 14">
            <a:extLst>
              <a:ext uri="{FF2B5EF4-FFF2-40B4-BE49-F238E27FC236}">
                <a16:creationId xmlns:a16="http://schemas.microsoft.com/office/drawing/2014/main" id="{272D4726-7659-48BB-8E4E-FA1926BE9B8E}"/>
              </a:ext>
            </a:extLst>
          </p:cNvPr>
          <p:cNvSpPr/>
          <p:nvPr/>
        </p:nvSpPr>
        <p:spPr>
          <a:xfrm>
            <a:off x="4872038" y="5300663"/>
            <a:ext cx="1079500" cy="36036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sl-SI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" name="Curved Down Arrow 15">
            <a:extLst>
              <a:ext uri="{FF2B5EF4-FFF2-40B4-BE49-F238E27FC236}">
                <a16:creationId xmlns:a16="http://schemas.microsoft.com/office/drawing/2014/main" id="{4F9699E6-13C7-4B96-B5DD-F32E12273710}"/>
              </a:ext>
            </a:extLst>
          </p:cNvPr>
          <p:cNvSpPr/>
          <p:nvPr/>
        </p:nvSpPr>
        <p:spPr>
          <a:xfrm>
            <a:off x="5016500" y="5661025"/>
            <a:ext cx="719138" cy="4318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sl-SI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88077" name="Picture 13">
            <a:extLst>
              <a:ext uri="{FF2B5EF4-FFF2-40B4-BE49-F238E27FC236}">
                <a16:creationId xmlns:a16="http://schemas.microsoft.com/office/drawing/2014/main" id="{C4184C87-0089-4EC1-9AFE-63D175E0F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5" y="3213100"/>
            <a:ext cx="19050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410A3D75-7651-95BA-7D78-F0A6F2751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802" y="1714351"/>
            <a:ext cx="4572396" cy="342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1941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E9FFBB20-32F8-4A48-19C9-E943B37FF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9763" y="822960"/>
            <a:ext cx="6063277" cy="424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8628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E33DA1BD-3D12-1FDB-9FE3-9D28A60BC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350" y="1265679"/>
            <a:ext cx="5486400" cy="387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5894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D90B1FD4-EA22-0A42-EB8E-32B7FE8D26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343" y="631767"/>
            <a:ext cx="6352247" cy="451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5800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838A078B-B984-E285-0F79-CEC61FCDC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349" y="1056443"/>
            <a:ext cx="5974671" cy="408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0885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9ADE3EA5-ACCB-F919-C880-4DEA4C5959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802" y="1714351"/>
            <a:ext cx="4572396" cy="342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2228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97F9897C-900A-5A88-9A24-71615B9267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802" y="1714351"/>
            <a:ext cx="4572396" cy="342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3585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B37E016F-E430-9BAB-70B4-CF4072D02A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802" y="1714351"/>
            <a:ext cx="4572396" cy="342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5811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796E38CD-1A56-684A-6292-82562F745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802" y="1714351"/>
            <a:ext cx="4572396" cy="342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2958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AC3466EA-9191-8B38-5E60-D191E5148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802" y="1714351"/>
            <a:ext cx="4572396" cy="342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867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>
            <a:extLst>
              <a:ext uri="{FF2B5EF4-FFF2-40B4-BE49-F238E27FC236}">
                <a16:creationId xmlns:a16="http://schemas.microsoft.com/office/drawing/2014/main" id="{F11C4250-D03D-7482-CD84-9B0B1EE3C62E}"/>
              </a:ext>
            </a:extLst>
          </p:cNvPr>
          <p:cNvSpPr txBox="1"/>
          <p:nvPr/>
        </p:nvSpPr>
        <p:spPr>
          <a:xfrm>
            <a:off x="2867025" y="180975"/>
            <a:ext cx="6280849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sl-SI" altLang="sl-SI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altLang="sl-SI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Vaja:</a:t>
            </a:r>
            <a:r>
              <a:rPr kumimoji="0" lang="sl-SI" altLang="sl-SI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Očesni gibi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altLang="sl-SI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Bralni list str. 10-11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altLang="sl-SI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Beremo spodnje odstavke </a:t>
            </a: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z običajno hitrostjo,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tako da </a:t>
            </a: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ustavljamo oči sredi presledkov med črtami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 Napredujemo od 1. do  3. ravni.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Sprva beremo </a:t>
            </a: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igraje,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kasneje pa vse težje.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Nazadnje ne moremo več brati, ker postanejo </a:t>
            </a: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skoki predolgi.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 je naša </a:t>
            </a:r>
            <a:r>
              <a:rPr kumimoji="0" lang="sl-SI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pražna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raven, ki jo bomo skušali z vajami doseči</a:t>
            </a: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E9AA11AB-A5C2-64BA-124F-CE680F2EC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225" y="391433"/>
            <a:ext cx="2709410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92777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>
            <a:extLst>
              <a:ext uri="{FF2B5EF4-FFF2-40B4-BE49-F238E27FC236}">
                <a16:creationId xmlns:a16="http://schemas.microsoft.com/office/drawing/2014/main" id="{B8A38D52-ACD4-65AB-5038-66CBB227A5C8}"/>
              </a:ext>
            </a:extLst>
          </p:cNvPr>
          <p:cNvSpPr txBox="1"/>
          <p:nvPr/>
        </p:nvSpPr>
        <p:spPr>
          <a:xfrm>
            <a:off x="2609850" y="420914"/>
            <a:ext cx="6538024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kumimoji="0" lang="sl-SI" alt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sl-SI" alt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Vprašanja, mnenja</a:t>
            </a:r>
          </a:p>
          <a:p>
            <a:br>
              <a:rPr kumimoji="0" lang="sl-SI" alt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sl-SI" alt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Hvala vam za vaš čas in pozornost! </a:t>
            </a:r>
            <a:br>
              <a:rPr kumimoji="0" lang="sl-SI" alt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r>
              <a:rPr kumimoji="0" lang="sl-SI" altLang="sl-SI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Zorica Zaklan</a:t>
            </a:r>
          </a:p>
          <a:p>
            <a:br>
              <a:rPr kumimoji="0" lang="en-US" altLang="sl-SI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r>
              <a:rPr lang="sl-SI" altLang="sl-SI" sz="2400" b="1" i="1" dirty="0">
                <a:solidFill>
                  <a:srgbClr val="0000C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Priti skupaj je začetek, </a:t>
            </a:r>
          </a:p>
          <a:p>
            <a:r>
              <a:rPr lang="sl-SI" altLang="sl-SI" sz="2400" b="1" i="1" dirty="0">
                <a:solidFill>
                  <a:srgbClr val="0000C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ostati skupaj je napredek, </a:t>
            </a:r>
          </a:p>
          <a:p>
            <a:r>
              <a:rPr lang="sl-SI" altLang="sl-SI" sz="2400" b="1" i="1" dirty="0">
                <a:solidFill>
                  <a:srgbClr val="0000C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delati skupaj je uspeh. </a:t>
            </a:r>
          </a:p>
          <a:p>
            <a:endParaRPr lang="en-US" altLang="sl-SI" sz="2400" b="1" i="1" dirty="0">
              <a:solidFill>
                <a:srgbClr val="0000C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n-US" altLang="sl-SI" sz="2400" b="1" i="1" dirty="0">
                <a:solidFill>
                  <a:srgbClr val="0000C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           (Henry Ford)</a:t>
            </a:r>
          </a:p>
          <a:p>
            <a:r>
              <a:rPr kumimoji="0" lang="sl-SI" altLang="sl-SI" sz="2400" b="0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.</a:t>
            </a:r>
            <a:br>
              <a:rPr kumimoji="0" lang="sl-SI" altLang="sl-SI" sz="2400" b="0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endParaRPr lang="sl-SI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D38066E-1F40-1DDA-7992-962724E31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1881187"/>
            <a:ext cx="2627312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9516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78AE44A-69F0-CF03-0474-4D91EC2AD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707" y="0"/>
            <a:ext cx="760700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sl-SI" altLang="sl-SI" sz="3600" dirty="0">
                <a:solidFill>
                  <a:srgbClr val="0000FF"/>
                </a:solidFill>
                <a:latin typeface="Arial" panose="020B0604020202020204" pitchFamily="34" charset="0"/>
              </a:rPr>
              <a:t>OSNOVNE METODE/KORAKI BRANJA IN UČENJA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sl-SI" altLang="sl-SI" sz="3600" b="0" dirty="0">
                <a:solidFill>
                  <a:srgbClr val="0000FF"/>
                </a:solidFill>
                <a:latin typeface="Arial" panose="020B0604020202020204" pitchFamily="34" charset="0"/>
              </a:rPr>
              <a:t>Vaje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D61F5312-AF2A-5F04-7FCC-9845366E8998}"/>
              </a:ext>
            </a:extLst>
          </p:cNvPr>
          <p:cNvSpPr txBox="1"/>
          <p:nvPr/>
        </p:nvSpPr>
        <p:spPr>
          <a:xfrm>
            <a:off x="4308529" y="1642820"/>
            <a:ext cx="6772759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alt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Na primeru – </a:t>
            </a:r>
            <a:r>
              <a:rPr kumimoji="0" lang="sl-SI" alt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Kako znamo filtrirati informacije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Test trojnega filtra (Sokratov filter)</a:t>
            </a: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Preberite besedilo, gradivo, knjigo.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Zaprite knjigo/gradivo in testirajte sebe o prebranem.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Presliševanje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o prebranem.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Pogovarjajte se o prebranem z nekomu, ki je prebral knjigo/gradivo.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Skušajte odgovoriti na avtorjeva vprašanj.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Pripravite miselne vzorce kot oporne točke.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Zapišite vprašanja in odgovore.</a:t>
            </a:r>
          </a:p>
        </p:txBody>
      </p:sp>
      <p:pic>
        <p:nvPicPr>
          <p:cNvPr id="3" name="Slika 3" descr="https://encrypted-tbn3.gstatic.com/images?q=tbn:ANd9GcTQ0e4C2IJfhlrlPFQnyA6bdxXcnGPhi-tdziluaxBfItEPXZcKGg">
            <a:hlinkClick r:id="rId2"/>
            <a:extLst>
              <a:ext uri="{FF2B5EF4-FFF2-40B4-BE49-F238E27FC236}">
                <a16:creationId xmlns:a16="http://schemas.microsoft.com/office/drawing/2014/main" id="{596147E8-AA67-28AD-A6FF-F0BABFA2F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1521020"/>
            <a:ext cx="1800225" cy="150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3113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">
            <a:extLst>
              <a:ext uri="{FF2B5EF4-FFF2-40B4-BE49-F238E27FC236}">
                <a16:creationId xmlns:a16="http://schemas.microsoft.com/office/drawing/2014/main" id="{DB500621-2EA6-40D1-8D39-B450411017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3" y="620713"/>
            <a:ext cx="80645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3600">
                <a:solidFill>
                  <a:srgbClr val="0000FF"/>
                </a:solidFill>
                <a:latin typeface="Arial" panose="020B0604020202020204" pitchFamily="34" charset="0"/>
              </a:rPr>
              <a:t>BRANJE IN STAROST</a:t>
            </a:r>
            <a:endParaRPr lang="sl-SI" altLang="sl-SI" sz="3600" b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91139" name="AutoShape 5" descr="data:image/jpeg;base64,/9j/4AAQSkZJRgABAQAAAQABAAD/2wCEAAkGBhQSERUUEhQVFRQWFxkVGRgXGBQXFRgWGRwXFxwaGBgXHCYeFxkjGhcXHy8gIycpLCwsFx4xNTAqNSYrLCkBCQoKDgwOGg8PGiwlHyQsLCwqLCwpLCwsKSwsLCwsKSwsKSwsLCwsLCwsLCksLCwsKSksKSwsLCwsLCwsLCkpLP/AABEIAJgBTAMBIgACEQEDEQH/xAAcAAAABwEBAAAAAAAAAAAAAAAAAgMEBQYHAQj/xABFEAABAwEFBAcGBAMHAgcAAAABAgMRAAQFEiExQVFhcQYHEyKBkaEyQrHB0fAjUmLhFHLxFSQzgqKys4OSCBclNUOTwv/EABkBAAMBAQEAAAAAAAAAAAAAAAEDBAIABf/EACcRAAICAgICAgEEAwAAAAAAAAABAhEDMRIhQVEEImETMnGRgdHw/9oADAMBAAIRAxEAPwCRsi8QCkgkHQ1IsqpSzWpOGAmAMstKatOgkxvqGeNYqovjPnsk2XKeMrpO6bmceGIQE/mPyG2rJZ7C2xp3l7zs+Qp+NSYnJJIbMWXAJUO8dB+XieNOv40AGN5AA3J2nxk0g++mZWeMCuNWpI9kAbjrmeJ0NU9REdyOfxWIgCNTPIRR05ma6bSCIIG7Z9ikH1HIDKfvKsOakwqLQ47TjSgtMZRntjZw51H9qZCUDgPrUpY7HhGZlRzJ3cqJwuyCcz5bqo3TC1ntlgpMdngC5PdSCJAj8yic/wBI3GrVfd49mkNoVhcWDByJQgRKoOROYAnadwNRTdgbKPxO8MQUMWuQgAn3tSfGglcl+DcHxTftUUSzdFTaJJUUt7N5+gqq33chZURBgba1y8Hw3pA4D7yrPemb+ImPL6VnPO2MxwqJTO05g8K4m0wZ3U3c1OVOXrMQhJIPfVkaGkLNT6p7QVNuJ2ApPnIPwrQ4qldVl1luyFwx+KQU78KZTnzUVeEVd0pyrcfCFy2J4Kb2lEkJ40+io9bneUdiRWZRUpRVATpMp3Te2e0B/LWdO2c7FGrX0otsuRtOdV5SaOTZuHSDdG7c61am1A5gxPPun0Jr0SyqUg8BXnm7EfjI5j4ivQtn9hPIUIaBPYpQoUK2YBQoUK44FChQrjgUKFCuOBVO6W9Z9msK+zIW84M1pbwnsx+okxiznDrGZjKa71ldaJaKrLYlS4JDjg93ehs/n3nZoM/Zxe1XttRmVZmT3grbO+dZ50LOPQl1dcd2vaulk6Q8koH/AHiUetWywXsy+JZdbdG9taVj/STXkMXu6D3jI7uUZQnMabJp7Zr3RMlKQ4ffCUgDlhAKTxzoWGj11QrzZcvSW3sEuptTiGiAASoOIJAmCHiYISdwBq22LruU3AdU0+duFJSo+LZWP9NGzqNmoVX+iHS7+PbUsMPMgRBcTCVzPsEwVRGeQ1FWCiAFChQrjjDWbW6kQmQN1T/RK7FWhyFSEp7yzw3cz9aZ3fYVPOBCBKj5DeTwFaFYLtFna7NI/mVtUo6nlwqPEpZn9tIrnxxLrY7tF4IaAQmAYyA0AqPRaVOYoIgfGmV6PjCUqISoZIUZ737il7nkNJC/aV3juA3A8vjXpJIkeiLtiFpViBIIOYMkHw+dPWHgcxI5ZpPMU2vm0AEAEZnLKKQRa8ojxFSZGrZVjg3EkVv8fH5Gg47iQoaH4HUeoqMNoo7Tqtc9Pv4DzpS9m+JJ2K1KBStOc6jZG2p9u1JwYwcvXx41VrNaYRAG0/f3xpNbihIJV+IkiB6GPTxqyKuNksl9qIGz34bReL5VOGUtpG5CCSfMknxFTd82ju5agTFUlu0dleqkAZLVl/mQD8cqfW+2vBwyrYSO7KcvdyjQEa8aQ9NIrgk2hNXSLE4W1zwnfun4eXEtrdYsevntqWbu9MBx0IUSAchlmAdvOoa0WtxC+63iRORnOPGkyT35HqkqehgOi6FHMkCnx6MKtb7TTYKWWhLi47qdISDoVnWNmpqx9H7sNoVKkFKExiJjyEftV4NmCWglAAA0GznlzrXCco0nT8E2ScY9IYXfYw00htOiEhI5Cn6LQaZnENlGDw25V5T+P8zA7i7/AI/0Y5QkPF2jI1FW57Cyo/mNOX3O7lyqG6U2oNtgE5AV6nwpZMic8m9CciS6RSbws5W4VU2cSoZFNSbLoUJG2nCWga9V41QhSemQNjT+InL3k/7hW92f2E8hWPu2cJz24k/701sFn9hPIVK48ehl2C0PYElUKMCYSCpR5JGZPAVX3esGyJ9pToO4sWgH1RVkoqkA6iedA4qT3WhZU6ItKuTC/wD9RUNbevKyNmOxfJ/UG0+mImrhfNhsjbS3X2mghAKlKKEzA5CZry9ej/aOrU2MKFKURvgkkem2gE1i8P8AxCJCfwbL3t63MvJKfnQsP/iGQf8AFspHFt0K9FpT8axhbMcTzNILFCw0elLv65LE5GIPtzlKmipI8WyrblXelPSgWqz9nd9tsra1ZKLjnZOBEaNhQlKidpGWzPMZL0Fu5i02fCt5Tb6LQykArIStpawISJ9uQRI0lJrYh1S2A+0l5f8ANaHyPIKArrBRk1r6q7eEyGcY1Cm1ojmClU+lVe+Oj7tnMPJKVKzAJMwN5gbfhXqS5rjZsjfZWdHZokqwgqOZ1PeJOysi632VP24JBAShtCJO1RlRAHJQ+xQdJWwxTbpGRFBpJTdXdjoMothZKjI00GeY4xFJ2foqkghSYPMyctme+lvLEf8AoyIToewt21NMJKoWpUJACu9hUZwqyJyidgmvQXRfq7QzC7Qe0XqEmMCeYAAUfQcdaw24Hk2G8rM4qQlDwxTsSe6rjkFE16bu68230BbSwtJykbxsIOYPOmRaYiSaHQFdoUK2ZBQoUK44pfRIs2dkuuuISte85hAMDLXMgnyp5bOmFjSe8+M9MIUR5xFZFa75WvUiOX1mairU4og97LkInfpVi+PjxrirEyyym7Zq15dKrO4e7mD3RJSPiajrsvJCLQQnErHK0EyUxoIG/BA8dlZai1KPdnbGzx2eHjVz6G3sXgUq0acwp4o9uDyKeOzdS80EkpQ9lGCbbcZeifvK3KW4PuBupP8Ai4+xQt0B1R2Dd5z51H2m1tz7YHn8dK87N5PQw9JFgZekCnn8UMOdQlkjD7QjXbS7ziRAKszs2+VZh6NzS2SNiOLLZ7R+QpyhorXA9NQKaMvdm0oJzVjIEbSoBXpijwozVgWU95RAmTBjEePDhXpKPFUeW3ybZE330NcNsFqUoNNI7Myc1FSeGwHIazwqAvG3KUYGRCsQOWR08RHpVptthSMlrUo6xJIH70xXdmPJKd0mNBsA40meO9FGPJx2Rt22O1OIEIBSMgSSExwxa67Jp7Z7rW0QgqCl6wJIEnafpUvYWVsIgq7u5UxJ2J2zwHlT2y2Q5kJIJzlWp4kctlY/Q9mnnbFrlUWyEfmzPlVjYXKfA1DN2BKRrKt+3jFSbK8tgoxET77DRRFMJOoo80ip+TCfOtt0Lqwv8GAQQaY3hcTb89pmDsqQAA1PmaK+sAZfWkyytaGKHsqy+gCE/wCE4obgcx8KZvXI6z7ScY3p+lW9q078gKOpYPHfvitw+RLTBLEtozC021XbJRhIEp1BHvJrbLP7CeQqndJbAj+HUsASC2QebiB86uNn9hPIUybti0qQpQoUKwEqXWNcirZZ0MJcwJLiVOCJKkCcuGcHwqnOdWtj0IcPHHHDYK0S+FFJk6Gq9eJUAcIknTOBPE7qTOTHY42VJ7q3sX5Xf/tV9Kgb/wCrmzpQS0p1BAnvKC0+IIB9audgS53+0CcsxgJKSd2edVu22t9xvEUKOIGIUIG4YQN22aVyY/hH0UqxXEuzqZeKpHbtpEDLUqBnf3TlXqsV5ovZ2LK2n3haEnySsV6XSaog7RLNU6Omsa6eWgPW2coQpaSIUZ7OBEJzM4gMuNbIayVxpSbweKhGalJnbiMqH+kDxpebwhmFdhGba44yuWyhQScIUMMkaZSY2baJYLnUD2naQMyUBDcHmVJKpjj9KW/tLEtWaYnCJMZxJjzqOVanGlYSCSs6AYUBO8BRxEQM1RmaUWV7Kz1oWNKCy4kR2mKd2JEfEEVf+py88QLcmCkHgSBE8xEcgKrXWW0DdySYxJebKT/MHAfSKJ1RWs9u2E6hUHik4p9KKdKL/JPJW5I3uhQFCqyQFChQrjjy+HDKhyI8cjSTruVdUvv80n0P70k4da9GRMhBtzOd339KnOgtowlf6nI8MMfE1AGnVyWnBI4zUWaTUV/JXgS5Gk2pw5wJyGRyz51FWm70rBJOCecnwBg+dJWe8e0CSNYg7YVl8p864t0+8DlmDGJPpp41BJ3I9KKtUOLssnZhxKcasgQfZ1y0Oh5TTyzPtWZzCpKiowZxJIz/AFLVIpJd6JbZUpY7p7oj3jsCZzzjXxqnuWlS1FZPeUZP08BA8Ks+Pjt36JfkzUVxRqjSsCjESVZToBAE+IAPjTi1WtSoSjM6CNOJ/rVEuC/ykFtUnI4BuO4cOGynKnHDqvsxzM+Qq2aVEUXZbCGWRL7gkbJ28aes2/EO6ns0nQqHfVxSjUTvVHAGqPYm+9LYEjMuOeynkN/maslzPpK8LSlOOwSXVgmN+BOwT48aXFG2WRmyoSQVR2h0xd5fgPd8ABSiyToMtuYn41ywWTsmgFYlKiVK/MTqSnEYPKilhpZ7qUGDsyI4kZGk5ZGooSefWIASJG8LOvIR60+s0kSY4ZQfHM007ApyBy/UZPh/WpBAgClRDNiFttOHLfUZeV7dk2SIxHJIO85CaWvhwax7P9TVPvh10hDvZkoImE5uJCh3Th0PEa0nI3fQ3HFPY9s13vmVreWSdhOXloPDSn7FtcT3VZ8/rR7Dbe0aQo5YkgwQQZ25HMZ0nbFZUh1HRRslWLNjGe7hSrZyjaKgLjvJRcLZMjUbxU+p4SOI+FMxU+xOS10Nr9V/dHB+pr1dbq3Wf2E8hVLvxX93c5t/8rdXSz+wnkKq8Ez2KUKFCuAMb2seNGWoM+VUy+7Z2aVKUmQnXb6VNdMOndnsIShyVuLyDaSJwnLEon2U+p2VEX4gKCsXsqyVyOtIylGFkIxeSUtlXaNlZmUkwAdMI3RBGms8qgbrvH8J6VJUUqJ7kkJxZkcATn4mrLeNlQUGcJzmcs541VrocaxmylQbQ6tONwkBKEZyJ2GDyzpe+ihuuxtfl1kXYH1JibSylB0kdm6pUcJIz3pNegmzkOVZv1v2NLd2NIRGAWhERoAUunLhnWkN6CqYqiGTt2GqjdYNmS2048RCgWihe5UqB5xAMVK391g2OyOdm65LmUoQCtQnTFGSTwJmqr0z6wLvtNmLRdVKs0jCfaggSNQM6zkSaDB0yBuq3NWhKHUjsnYxYQcKhqhRTtUgkFM8INSzllCiDqpWpOZNUG7L5X/ENNDDhKUMqiSSlGNYM7O8oqNXJy68YjEvvZRiMeW2pmXRkVPrJeUpAAIU0ggGIMKkJAVG2PKY1mpzqusxQ80ShSdEqy2qmCCOB+5gPbT0cbKCnCCmQYOhKSCJG3MaUg71kuXa8luQ6knEtrJIQk6YSB3VHWNI1HeBox7pC59WzaxXagui/TOz29Esr7wEqbVAWnw2jiJFTtWEQKFChXHHlBCjMH3ZHgYilaatCFKMyIAG/UnPjTkGvTWiUYOBSfZ03HMftTy51JVM5EHT75VxaKZoBQqR/XhUuXH1TH4507LNZWsK8SVEcBp476f2rpI21GJKidmDX1IyqKctQSmRoRUT2RWStXhwGyocWN5JUX5cv6ceiQve/FWlaThwoRklMyZ2qUdpMenOkmXMhxpEogkDbRlLhQr1Ix4qjzZScnbHjT+Eg8RU0bcqJifCq5iz4D4/fxq52RX4aBGiU/AUJ1QYEeFrXE6cCY9BV36BtS4pRIMIiYOqiI12901HWBSf1g/pFXO7rKEDCSTiM945g7uGnnSGNRIqV9fpTF9UGSAdpIyIpyV7Dqch+/Go62PEHWc9KlnK2NiqHLJCyCdRnH3zp6KrrF7QowJnyy3b86U/tdatMuVGMuhUmrHV+symdhyPjlUay9kSQkp93afoBXbdfBSlIUfbWlscZOfkATUFbrWoOFMKwzkU6jTIp2jlNLyNJlXx/sjt+POL7yJ7sd1ORIGxPGJjwrl33gVJP+IU71pKT6gGRtGfA0azWmMxnr9+dct97hDaiqAAJJqO/ZY4+RtYbZhtjecSFA8cpFXCZKeCj5QazCz2rtLQ2UKkkgkDYnImTsyyjjWm2MHCMWpzpmP0T5PYW/B/d182/wDlbq6Wf2E8hVNvof3Vw/qb/wCVui9KusZiytKQ26lVoSjJAzGKBAUYic5I1gGrdIj2yx22/wBCFYEkKXGKAoDLfyrNOk3XA82pxptvs3PZlQzRxSPeMaHTOc6oPSPp87auyJShDrSioOt4go7AB+UbwDBgVE3rf7tqcDjygpQSlEhKU5CcoTkTJJnjWO77NfVLob3heCnVqW4oqUpRJJJJPMmtP6H9Jv4mzwo/itwlfEe6vxA8wayNBnFzp7dN6LszqXEHTJQ2KSdUn71ihONoMJcWajfjyeyO+NmvpULc3Qd+2tuJbUlsJSJU5igkn2e6CZgHOpm7Fs2hAdHeBzjaDuI51ar3vBN23apeRWQVZEd51WQSOWSfA0qC7H5HSMUvS+bS0hdieWSht0EonEkLRiEoOwEKOQyOsTWu3v10MCxE2ZK/4gpwhKkiG1RGInRQEyI1jOKwNy0lSypRlSiSTvJMk+dH/iop5MPHbaSoqUoqUZUpRMqKiQCSdpJJoqHElRUo7I8sz5VFlzKrX0W6vrVbWlONYEtpMFbiiATkVABIKjAIJMRA41xw+6AWQu2grIyShR8VQkemLyrTmmIjOqF0EsZZftCVpVjaU2zInCFEuBQPFUSCR7p3ibF0k6UosjcnvOKyQidTvUdiRtPgM9J5q5FeOuFhOmXStNkahMF1QOBJ8itQ/KD5nLfGQPPKUVLWSVqMknWTmSeNKXheC33VOuqxKUczsgaADYkbBSbScR4Zk8hTox4k858mPbrvVxlaVIUpC0mQQSCORFbf0D620PgNWxSUOaB0wlCuC9iVcdDw24IBkFHbJ9fqaK3aCTwEQOf9a2YZ7IQsESDIO0aUasB6o+sE2Z0WV9U2dxWFJJybWc0nglUwdxg7636imYPKVvsnZOuNzMLidJgAV1vOkbZaCtxSjqolR5kzSrFelG7SZPJLug6kUyfHx8fCn7py4U0K4VJE12RNnRYcqMCdmz611lB1UZ+A8KOHQfs11VCEIw0GUnLYG9/lSNoc73L1NKOORApmMyeFCT8HJD9CfZTtJ+OQrTLKFJyxoAG9JGXPSqD0XbxWlvIGCTBEjJJP0q/tJCdO4dx9nz+tKyd9DIEpdT+J1A7RCs9ADsz1qyrYOz7NQNzMqJmExloE/EfedWvB9/IVLJ9jlobuKBTO8Gfh8RVevxwoSM+8pWAEbzMExoYBniOMVY1J15+h1+FVjpLasKO6BKlJG/MKSZHGBSmvIW6QysB/DAHuDD5RHpFO0aVGXa8MfBRKfEaeafhUloB5fKiichekipUyNgxq8RA+BNIf2mRqAdlO+kqIQ25+VZSf8wPzAqFtK8RATzP341Pm6m0z0fjd41Q7N6mDkPP5VD3hd9ofzwqUj3Qkd2dM48899GNgedWUtiAIlR0Bj1PAVN3LNl7pUpQOpn5aRQjibVo7JminxHnRHor2XfeEGMh8T5z51Z1OT9KYG8E4MUjDrMiPHjzoWC0lfenuzlxpkIvQmc1Vg6wEqbui0GSFAN6ZES618qwBLxWcXgPrW69Zzh/si05+63I/6rWm6sEs57oqhiE7E3D3iN2EDlFBtRg/edJWpUL8PkaVPs0DQVpXeNLLNN2D3zyo72uVAJMXHZXlIUsAmzNutdsJIBxE4U8ZKc/CnF+W5IStpuOzW844gCYSgLOEgaCUhI4wast5XBb7rsGBRbLLwl5AUmUrUExOICVAgDuzBT41n7zie9M45ASfdCRIII5wfOh5HpqMPzr+xouiqNcWrOi0RBwnKtY6iekGF96yrMpdT2iJ/OgQoeKM/wDp1ks51MdHb1VZbQ1aE6tLCoG0D2hyKSU+NcczXemlrbu1dqWQrHaUsKbyJSpxheYJHskoUnM7lbax63Xm5aHC44ZUryA2AbgN1bz1q3Om2XYXW+8WwH0Ee8iJy5oUfOsIsliw99ZiJgcY28eFDpG4qUlSEUiIkcdtK+6TpOW4c+X702Lpwjy9cRPwFcd2kjT4aiKJgDrp02AGOQ2+dAe8dIAP+2kiqCeWH4fOli5mo/mSR4iPlRALNHvEbwCPv0r051Z9I/4q7mlKV30fhLk5koiCeJSUnxry6wv2TuMeBEj1mrBYbzdbSUtOKQmTkNp0nyA8q45jSc6dNKpqaUSvKvQi+ydodOKlJpHFXceVJA0ZSAkKhVdLlIKXR7Ewp1xLadVEDz+gk+FY5GqEbU9BE0VDgGpk+NLOsgvOAjILUANwBIy8qk7NYmxngHjJ+NSy+Qkx8cLaJLoK4oPFyMggjzI+laCu2EpxBoLG3eOYqr9CkpU44DuEcNcqtl23jZWbQUuuLKh7qW3FpHFZQDp/Wtc7XJncKdItd03fhQnuhO8DMCafkftR7LaUOIC21JWk6FJBB8Rt4Vx5W2lbZw0fUBl4ms1vK3KfeUdEoJCRsifa5yAfCrle18BlJUo94+ykak/IVRrEmMzrrz3g1tqoi5MU7U4sIEE99P8AMMiPvYDU4w/jTuOhG5X0NQl3Ndo+SCQECAQSMzmfQDzqZds5JnRQ0I0I3KFKMidpCVJUhwShWu8HYocQajrFcZDhxrBbGhBGJXMe7xqQU+Dk6lST+YSQfEUEoR7qx4TW3CM6b8BjlnBNIXJAGFIhIyypq9Z5p0ABqY5kD9/SjoWPdE8SIG7xrbtiyNF1AQpySmZCN55fP7MnY3CczGmQGgG4Ui+nOSZzNBpyMt/okRJ88qBw06x3pum0j9Lf/K1WGtqyA4VtHWEubrtO7C3/AMrVYmrLOhIbDQ3cVJ8T604Vp5U1UMyOINPmWitSUjVRCRzJAHLM1g2KXPdjj7yWmklTisgB5kk6BIGZJ0rR+gvVw63eCHLYlCWmR2ie8lSXHAe4kbcj34IHsjfVr6LdDmbA3A77yxC3NCqIJSn8rYMZbciZOhrfaFJSVJIWlOqFT4QdnjIPClOY9Y7RTuujpN2josyTIRC18Ve6n5+IrL3VictKc33bC5aHVmQVLUYOo2Rnu08KYKXpAjKmC/FBta6a4gUZelcAIPbFPEtkJCtQMjv3jLiT95UzcOh40qhczOQgepHyonKvJf7o6fPIszNneUpDDLLiVAAhTxKiEIKtcIQQIBAMZmqfbkfirCSSkZxB7qTnE57NvA1aerVDKrzQh5tC2ylQAcEgKgKBAOR5HKCd1WPrH6EpWrFYUpTiBxI9lJiCC2Bkmc8shtGprF+ShpJcTJHnZik+0zG7TwpS32JbS8LiFIVGihB58RxprNaJxSZzO1Xzmlh7J8/Uj6U2JzFOLOcyOBHrRAHYEiN6ZHNJPymnJt5BMDWD4wB8qQsg9n/MKTVQONK6R9BFtkrZ7yPy+8PDdVQIIra2LbvPCi3h0estqzcaBVEY0yhfmCJ8QaZHK49MZLCn2jG2TNJoEKita/8ALBlLa+zcWCcwHClSJ4hKQfEGRSNj6DWa0MqS40bM+g4cSVqXij3wFGFIPhzFVOcOKf8Af/ef8E3CXKjLHGztqZ6EvIbfW+57DCJgRKnFnChI/Ue94AmrVZ+qdfa/jvJLMZdlIWo7JxghIjdi+dJWroOEMldlOJrGXFYlYlKKBgBQQO8kS4dfeMbKny/IjqI2GCW2VaxXVmVKklRKuEkyfjT1+zJSPZ+Xwp2mzqR7YIUN8g+WymzqVOrDaBiUrKPiTuAGc1BFOTLHUUTXQyxEBTmeeQ4x+9XOw3cEAq99Wajt/oKbXFdoQ2lAEhOXjtPxqZw07O6SgvBnEtyfkY2B82a0oUmQ2+sNuD3caskOcFYsKTvCuAo/TbrBYsXcVK3igrS2kf8AbjPuAmeMAwKqvT2/xZuxGFRUFB5I0QpSDliM6AiSBvGlUe5LKu2PrffJcOIKJJjGuQYy2ADQaDCNKd8eNR7EfIkuXRbE2hxwBTxl1XeVsAJ0SBsSkQmOG8mni1YUevEHgaILOudFqnZOLPxB+VOrTcFocbGBv2v1JSpI3qSo5UckrkSxTYToq8MM/mJPmfpFWU1RkPqs7qm1gphRyOz6jQg7jVhst7pI1oThTOi7JVSaSNiSdUg+ArjVrB207aUKwjQkzd6B7op2WgBpu9KVRFI218BJpq7MsgLzvPAlRGZEqj4/XwpO7LRjSFbVAE8Bs+ZA4zUa6yXnYG+PP9qnjYgyoJTphB8dDHPWjQCJ6wP/AGy0fyo8PxW9eNYsHa2vrAV/6ZaP5Ucv8VvzrEQnSazIZDQUtEkH41YuhVgLtuYTsStLp5NkK9SAPGoMqq9dVbALj6z7SUISP8yiT/sTS5OkNgrkjTLwvBtCZWsNk90EqAJmN+uyql0l6QIaOFbgQYBCoGMTnBbGZBGekZ+IhOsa+gkjCuVJlKRM57VR96Vmkk5kk86XGN7Hynx6Q6vS8VPurdVGJZk4RA3ZDPYKbAUAmjxTBAZNA1xBoGuAJlWRpez5+aR9+VNTtpeyK+M+QUa0cSty3h2Vobcw4yl3JM4ZJxBMmDlJB8K2gYQVBQUtUpC3CO7iOQTiVoM/ZExInOsEeORP6/rWw9Xt9JtbDbROJ1AKSgqzOH/5CTsMzznWlTVjschDrJuFLljU6AntGQFggGcGIJWCd3eCo/TxNY5Xo6/bCrApp2EpcQpOwj7ketVW4+idltlkcStltLiPeQkIVEZKBG3WRplxoRddME1faMcB0pVtyCctfCnNqspZdW0r2kKKTxjL9/GkVRlsPy+tNFCqH8hsifXXOiLEnOfEGiuCDpqJHI/ZFcMmuONuStSJS8OzXsM9xX8p38DnUzdlsIGZPhU1bbtS4kpUkKB1BAIqvv3GtgfhSpGuEnNP8pOo4HzopD1PwyWtLi8IUlc7Y+tMmL/KVgL7vBQgHkdJ8ZqNXeIVE4kkCCNoI3p2Ui24FqjHPBQOfP8ApU+VvkUQS4lsWpKwQkgBQIUkiUGdYggpOew02taEtpBWQlprDhQkGCRAEge6NidJEnTKRua4E4UqWANwTliHE7qmhZsJlEDemIB5flrX6LlsS8yi6RnXSK6i+2ThKn1AJRgJKUCZ76h3SMyST4cVujfRUWdBk43liFL2AflTOzjtq9vWbtEFIxNmdUiDI4EQocR51A2u4LQVZuJUjaO8gnxGL73VqMZQ0Zco5O26/ALHEd2CBSxd30Uq7NtSilKcIOSYjIZRA26U0sjil2ZK1JwqKAVA5wdopWTY6L6Kh1vWIKsrboj8N3CeTg+qU1GdDABZmtk4uc4leVTnS3ouu3ICUOhtKVYoKSrEQMKZIUIABVsPtVHdGOgdobxtqeagd5EdpJJ1BlPdGh25nxqvA0lTIs6uXRc7tWkcwRntAIpU3ok9kArNTwTH8qjikjeBEcaglBTCwHTCiQB+XKI72+QcjnnUq4wVJOEHHiC0QmdFAk5DganyfuZTBfRV17IDrAAVaQIiG0/FfwmqyhKknI1b+kLbz6hFneUEAgqDa5VOpTloN3E1Eu3G6hBUttwITnjUhSYzjvSBGZqiMvqkQz/c2hkxe6061L2TpINpioJ1wU0xTMa13QC+NX6mNRTO33tj7qcyap7VpyB2TBqwWKxEJM6nuzzjTwpsFZllg6NWECXDyT8z40a9ly5I90Z8tPjTmzOYUhI0AiisALDxO38Pz/rXPZtLor3TlybstH8qP+VusW4+A+fyrWOl7x/gLSgjMBIOux1vwrJ1GlS2GGjgp3Yb6cswWWlQVpwes+lM8VI2k5Csm06OFZVKlElR2nWutjIUmjQ0o2cq447XTXJoGgE4DXRRJoyK44RVtpRg/P4Gk10djUfe6iAWf9lX81Puj18OWV8PMkBxAJEiRmCCCNohRyqOcV3T/NXbOe8OKf2+VccWqw9YFoW8pVpcLoXAUTqlO5CUwkDP2QKs91dNbEyD+MZMjuodwgcZTJOQ2ZRWXWY940mParPFGuTqiW6T2lDlrdcaVjQtUgwRqBlBAOVRqlUm2dR40ZdEA7aYK0ZZlGcbcJ1gbYOf+bhRQBRrC8UmUkgjMEbKev3aqZlHeAVOJIBxAEx4kjmDXHHpqaBTNChWwkdb7jad9tAPx86iE9DkIVKFLHAqKh6yaFCstGk2ifuBxTYDSycPuE7P0nhuPhVgSCNRQoVpMww4NBQmhQrRkjH7pK1HFBQeMemoMx5Ug9cKwkhtzLcQCqNwVp5jxoUKxxRvmxkixAUm5ZvCuUKW0aHbVmS8MDmS9h2KFLtXWWzlJ8aFCtR0ZY/bUaO62FpKVAKSoQQQCCDvB1oUK4wQ94dEbO6ypkNobk4gpCQFJV+bjuI3Vndu6BWhlYzbVG4qTI4SI9aFCuOSsbN9G3UrUkoOBQyIIIB4wanLIwcLYKYIyOR2ZUKFNhN6A4Jdkos0Vg4WU71qUv5D0ihQp5kq/TawKNitTpUrAAiEyYntGwTG3XbWRKSdx8jQoVPPYYhcJ3HyNI2hByyPkaFCsGggQY0PkaUaQY0Pka5QonHcJ3HyNApO4+RoUKAQpSdx8jRkJO4+RoUK44SW2dx8jRm0GRkddxoUKIA2E4TkddxoIBBSYPka5QoHAaBB0PkaDgMkwfI0KFE44EHFofI0coJ2HyNChQYUOLO0dx8jW69W/VhZnrCh20oJW4pSk5kdzJI8yCfGhQoHH//Z">
            <a:extLst>
              <a:ext uri="{FF2B5EF4-FFF2-40B4-BE49-F238E27FC236}">
                <a16:creationId xmlns:a16="http://schemas.microsoft.com/office/drawing/2014/main" id="{A03E558E-05BE-4A5B-BEE0-26CEB99373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3841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1140" name="AutoShape 7" descr="data:image/jpeg;base64,/9j/4AAQSkZJRgABAQAAAQABAAD/2wCEAAkGBhQSERUUEhQVFRQWFxkVGRgXGBQXFRgWGRwXFxwaGBgXHCYeFxkjGhcXHy8gIycpLCwsFx4xNTAqNSYrLCkBCQoKDgwOGg8PGiwlHyQsLCwqLCwpLCwsKSwsLCwsKSwsKSwsLCwsLCwsLCksLCwsKSksKSwsLCwsLCwsLCkpLP/AABEIAJgBTAMBIgACEQEDEQH/xAAcAAAABwEBAAAAAAAAAAAAAAAAAgMEBQYHAQj/xABFEAABAwEFBAcGBAMHAgcAAAABAgMRAAQFEiExQVFhcQYHEyKBkaEyQrHB0fAjUmLhFHLxFSQzgqKys4OSCBclNUOTwv/EABkBAAMBAQEAAAAAAAAAAAAAAAEDBAIABf/EACcRAAICAgICAgEEAwAAAAAAAAABAhEDMRIhQVEEImETMnGRgdHw/9oADAMBAAIRAxEAPwCRsi8QCkgkHQ1IsqpSzWpOGAmAMstKatOgkxvqGeNYqovjPnsk2XKeMrpO6bmceGIQE/mPyG2rJZ7C2xp3l7zs+Qp+NSYnJJIbMWXAJUO8dB+XieNOv40AGN5AA3J2nxk0g++mZWeMCuNWpI9kAbjrmeJ0NU9REdyOfxWIgCNTPIRR05ma6bSCIIG7Z9ikH1HIDKfvKsOakwqLQ47TjSgtMZRntjZw51H9qZCUDgPrUpY7HhGZlRzJ3cqJwuyCcz5bqo3TC1ntlgpMdngC5PdSCJAj8yic/wBI3GrVfd49mkNoVhcWDByJQgRKoOROYAnadwNRTdgbKPxO8MQUMWuQgAn3tSfGglcl+DcHxTftUUSzdFTaJJUUt7N5+gqq33chZURBgba1y8Hw3pA4D7yrPemb+ImPL6VnPO2MxwqJTO05g8K4m0wZ3U3c1OVOXrMQhJIPfVkaGkLNT6p7QVNuJ2ApPnIPwrQ4qldVl1luyFwx+KQU78KZTnzUVeEVd0pyrcfCFy2J4Kb2lEkJ40+io9bneUdiRWZRUpRVATpMp3Te2e0B/LWdO2c7FGrX0otsuRtOdV5SaOTZuHSDdG7c61am1A5gxPPun0Jr0SyqUg8BXnm7EfjI5j4ivQtn9hPIUIaBPYpQoUK2YBQoUK44FChQrjgUKFCuOBVO6W9Z9msK+zIW84M1pbwnsx+okxiznDrGZjKa71ldaJaKrLYlS4JDjg93ehs/n3nZoM/Zxe1XttRmVZmT3grbO+dZ50LOPQl1dcd2vaulk6Q8koH/AHiUetWywXsy+JZdbdG9taVj/STXkMXu6D3jI7uUZQnMabJp7Zr3RMlKQ4ffCUgDlhAKTxzoWGj11QrzZcvSW3sEuptTiGiAASoOIJAmCHiYISdwBq22LruU3AdU0+duFJSo+LZWP9NGzqNmoVX+iHS7+PbUsMPMgRBcTCVzPsEwVRGeQ1FWCiAFChQrjjDWbW6kQmQN1T/RK7FWhyFSEp7yzw3cz9aZ3fYVPOBCBKj5DeTwFaFYLtFna7NI/mVtUo6nlwqPEpZn9tIrnxxLrY7tF4IaAQmAYyA0AqPRaVOYoIgfGmV6PjCUqISoZIUZ737il7nkNJC/aV3juA3A8vjXpJIkeiLtiFpViBIIOYMkHw+dPWHgcxI5ZpPMU2vm0AEAEZnLKKQRa8ojxFSZGrZVjg3EkVv8fH5Gg47iQoaH4HUeoqMNoo7Tqtc9Pv4DzpS9m+JJ2K1KBStOc6jZG2p9u1JwYwcvXx41VrNaYRAG0/f3xpNbihIJV+IkiB6GPTxqyKuNksl9qIGz34bReL5VOGUtpG5CCSfMknxFTd82ju5agTFUlu0dleqkAZLVl/mQD8cqfW+2vBwyrYSO7KcvdyjQEa8aQ9NIrgk2hNXSLE4W1zwnfun4eXEtrdYsevntqWbu9MBx0IUSAchlmAdvOoa0WtxC+63iRORnOPGkyT35HqkqehgOi6FHMkCnx6MKtb7TTYKWWhLi47qdISDoVnWNmpqx9H7sNoVKkFKExiJjyEftV4NmCWglAAA0GznlzrXCco0nT8E2ScY9IYXfYw00htOiEhI5Cn6LQaZnENlGDw25V5T+P8zA7i7/AI/0Y5QkPF2jI1FW57Cyo/mNOX3O7lyqG6U2oNtgE5AV6nwpZMic8m9CciS6RSbws5W4VU2cSoZFNSbLoUJG2nCWga9V41QhSemQNjT+InL3k/7hW92f2E8hWPu2cJz24k/701sFn9hPIVK48ehl2C0PYElUKMCYSCpR5JGZPAVX3esGyJ9pToO4sWgH1RVkoqkA6iedA4qT3WhZU6ItKuTC/wD9RUNbevKyNmOxfJ/UG0+mImrhfNhsjbS3X2mghAKlKKEzA5CZry9ej/aOrU2MKFKURvgkkem2gE1i8P8AxCJCfwbL3t63MvJKfnQsP/iGQf8AFspHFt0K9FpT8axhbMcTzNILFCw0elLv65LE5GIPtzlKmipI8WyrblXelPSgWqz9nd9tsra1ZKLjnZOBEaNhQlKidpGWzPMZL0Fu5i02fCt5Tb6LQykArIStpawISJ9uQRI0lJrYh1S2A+0l5f8ANaHyPIKArrBRk1r6q7eEyGcY1Cm1ojmClU+lVe+Oj7tnMPJKVKzAJMwN5gbfhXqS5rjZsjfZWdHZokqwgqOZ1PeJOysi632VP24JBAShtCJO1RlRAHJQ+xQdJWwxTbpGRFBpJTdXdjoMothZKjI00GeY4xFJ2foqkghSYPMyctme+lvLEf8AoyIToewt21NMJKoWpUJACu9hUZwqyJyidgmvQXRfq7QzC7Qe0XqEmMCeYAAUfQcdaw24Hk2G8rM4qQlDwxTsSe6rjkFE16bu68230BbSwtJykbxsIOYPOmRaYiSaHQFdoUK2ZBQoUK44pfRIs2dkuuuISte85hAMDLXMgnyp5bOmFjSe8+M9MIUR5xFZFa75WvUiOX1mairU4og97LkInfpVi+PjxrirEyyym7Zq15dKrO4e7mD3RJSPiajrsvJCLQQnErHK0EyUxoIG/BA8dlZai1KPdnbGzx2eHjVz6G3sXgUq0acwp4o9uDyKeOzdS80EkpQ9lGCbbcZeifvK3KW4PuBupP8Ai4+xQt0B1R2Dd5z51H2m1tz7YHn8dK87N5PQw9JFgZekCnn8UMOdQlkjD7QjXbS7ziRAKszs2+VZh6NzS2SNiOLLZ7R+QpyhorXA9NQKaMvdm0oJzVjIEbSoBXpijwozVgWU95RAmTBjEePDhXpKPFUeW3ybZE330NcNsFqUoNNI7Myc1FSeGwHIazwqAvG3KUYGRCsQOWR08RHpVptthSMlrUo6xJIH70xXdmPJKd0mNBsA40meO9FGPJx2Rt22O1OIEIBSMgSSExwxa67Jp7Z7rW0QgqCl6wJIEnafpUvYWVsIgq7u5UxJ2J2zwHlT2y2Q5kJIJzlWp4kctlY/Q9mnnbFrlUWyEfmzPlVjYXKfA1DN2BKRrKt+3jFSbK8tgoxET77DRRFMJOoo80ip+TCfOtt0Lqwv8GAQQaY3hcTb89pmDsqQAA1PmaK+sAZfWkyytaGKHsqy+gCE/wCE4obgcx8KZvXI6z7ScY3p+lW9q078gKOpYPHfvitw+RLTBLEtozC021XbJRhIEp1BHvJrbLP7CeQqndJbAj+HUsASC2QebiB86uNn9hPIUybti0qQpQoUKwEqXWNcirZZ0MJcwJLiVOCJKkCcuGcHwqnOdWtj0IcPHHHDYK0S+FFJk6Gq9eJUAcIknTOBPE7qTOTHY42VJ7q3sX5Xf/tV9Kgb/wCrmzpQS0p1BAnvKC0+IIB9audgS53+0CcsxgJKSd2edVu22t9xvEUKOIGIUIG4YQN22aVyY/hH0UqxXEuzqZeKpHbtpEDLUqBnf3TlXqsV5ovZ2LK2n3haEnySsV6XSaog7RLNU6Omsa6eWgPW2coQpaSIUZ7OBEJzM4gMuNbIayVxpSbweKhGalJnbiMqH+kDxpebwhmFdhGba44yuWyhQScIUMMkaZSY2baJYLnUD2naQMyUBDcHmVJKpjj9KW/tLEtWaYnCJMZxJjzqOVanGlYSCSs6AYUBO8BRxEQM1RmaUWV7Kz1oWNKCy4kR2mKd2JEfEEVf+py88QLcmCkHgSBE8xEcgKrXWW0DdySYxJebKT/MHAfSKJ1RWs9u2E6hUHik4p9KKdKL/JPJW5I3uhQFCqyQFChQrjjy+HDKhyI8cjSTruVdUvv80n0P70k4da9GRMhBtzOd339KnOgtowlf6nI8MMfE1AGnVyWnBI4zUWaTUV/JXgS5Gk2pw5wJyGRyz51FWm70rBJOCecnwBg+dJWe8e0CSNYg7YVl8p864t0+8DlmDGJPpp41BJ3I9KKtUOLssnZhxKcasgQfZ1y0Oh5TTyzPtWZzCpKiowZxJIz/AFLVIpJd6JbZUpY7p7oj3jsCZzzjXxqnuWlS1FZPeUZP08BA8Ks+Pjt36JfkzUVxRqjSsCjESVZToBAE+IAPjTi1WtSoSjM6CNOJ/rVEuC/ykFtUnI4BuO4cOGynKnHDqvsxzM+Qq2aVEUXZbCGWRL7gkbJ28aes2/EO6ns0nQqHfVxSjUTvVHAGqPYm+9LYEjMuOeynkN/maslzPpK8LSlOOwSXVgmN+BOwT48aXFG2WRmyoSQVR2h0xd5fgPd8ABSiyToMtuYn41ywWTsmgFYlKiVK/MTqSnEYPKilhpZ7qUGDsyI4kZGk5ZGooSefWIASJG8LOvIR60+s0kSY4ZQfHM007ApyBy/UZPh/WpBAgClRDNiFttOHLfUZeV7dk2SIxHJIO85CaWvhwax7P9TVPvh10hDvZkoImE5uJCh3Th0PEa0nI3fQ3HFPY9s13vmVreWSdhOXloPDSn7FtcT3VZ8/rR7Dbe0aQo5YkgwQQZ25HMZ0nbFZUh1HRRslWLNjGe7hSrZyjaKgLjvJRcLZMjUbxU+p4SOI+FMxU+xOS10Nr9V/dHB+pr1dbq3Wf2E8hVLvxX93c5t/8rdXSz+wnkKq8Ez2KUKFCuAMb2seNGWoM+VUy+7Z2aVKUmQnXb6VNdMOndnsIShyVuLyDaSJwnLEon2U+p2VEX4gKCsXsqyVyOtIylGFkIxeSUtlXaNlZmUkwAdMI3RBGms8qgbrvH8J6VJUUqJ7kkJxZkcATn4mrLeNlQUGcJzmcs541VrocaxmylQbQ6tONwkBKEZyJ2GDyzpe+ihuuxtfl1kXYH1JibSylB0kdm6pUcJIz3pNegmzkOVZv1v2NLd2NIRGAWhERoAUunLhnWkN6CqYqiGTt2GqjdYNmS2048RCgWihe5UqB5xAMVK391g2OyOdm65LmUoQCtQnTFGSTwJmqr0z6wLvtNmLRdVKs0jCfaggSNQM6zkSaDB0yBuq3NWhKHUjsnYxYQcKhqhRTtUgkFM8INSzllCiDqpWpOZNUG7L5X/ENNDDhKUMqiSSlGNYM7O8oqNXJy68YjEvvZRiMeW2pmXRkVPrJeUpAAIU0ggGIMKkJAVG2PKY1mpzqusxQ80ShSdEqy2qmCCOB+5gPbT0cbKCnCCmQYOhKSCJG3MaUg71kuXa8luQ6knEtrJIQk6YSB3VHWNI1HeBox7pC59WzaxXagui/TOz29Esr7wEqbVAWnw2jiJFTtWEQKFChXHHlBCjMH3ZHgYilaatCFKMyIAG/UnPjTkGvTWiUYOBSfZ03HMftTy51JVM5EHT75VxaKZoBQqR/XhUuXH1TH4507LNZWsK8SVEcBp476f2rpI21GJKidmDX1IyqKctQSmRoRUT2RWStXhwGyocWN5JUX5cv6ceiQve/FWlaThwoRklMyZ2qUdpMenOkmXMhxpEogkDbRlLhQr1Ix4qjzZScnbHjT+Eg8RU0bcqJifCq5iz4D4/fxq52RX4aBGiU/AUJ1QYEeFrXE6cCY9BV36BtS4pRIMIiYOqiI12901HWBSf1g/pFXO7rKEDCSTiM945g7uGnnSGNRIqV9fpTF9UGSAdpIyIpyV7Dqch+/Go62PEHWc9KlnK2NiqHLJCyCdRnH3zp6KrrF7QowJnyy3b86U/tdatMuVGMuhUmrHV+symdhyPjlUay9kSQkp93afoBXbdfBSlIUfbWlscZOfkATUFbrWoOFMKwzkU6jTIp2jlNLyNJlXx/sjt+POL7yJ7sd1ORIGxPGJjwrl33gVJP+IU71pKT6gGRtGfA0azWmMxnr9+dct97hDaiqAAJJqO/ZY4+RtYbZhtjecSFA8cpFXCZKeCj5QazCz2rtLQ2UKkkgkDYnImTsyyjjWm2MHCMWpzpmP0T5PYW/B/d182/wDlbq6Wf2E8hVNvof3Vw/qb/wCVui9KusZiytKQ26lVoSjJAzGKBAUYic5I1gGrdIj2yx22/wBCFYEkKXGKAoDLfyrNOk3XA82pxptvs3PZlQzRxSPeMaHTOc6oPSPp87auyJShDrSioOt4go7AB+UbwDBgVE3rf7tqcDjygpQSlEhKU5CcoTkTJJnjWO77NfVLob3heCnVqW4oqUpRJJJJPMmtP6H9Jv4mzwo/itwlfEe6vxA8wayNBnFzp7dN6LszqXEHTJQ2KSdUn71ihONoMJcWajfjyeyO+NmvpULc3Qd+2tuJbUlsJSJU5igkn2e6CZgHOpm7Fs2hAdHeBzjaDuI51ar3vBN23apeRWQVZEd51WQSOWSfA0qC7H5HSMUvS+bS0hdieWSht0EonEkLRiEoOwEKOQyOsTWu3v10MCxE2ZK/4gpwhKkiG1RGInRQEyI1jOKwNy0lSypRlSiSTvJMk+dH/iop5MPHbaSoqUoqUZUpRMqKiQCSdpJJoqHElRUo7I8sz5VFlzKrX0W6vrVbWlONYEtpMFbiiATkVABIKjAIJMRA41xw+6AWQu2grIyShR8VQkemLyrTmmIjOqF0EsZZftCVpVjaU2zInCFEuBQPFUSCR7p3ibF0k6UosjcnvOKyQidTvUdiRtPgM9J5q5FeOuFhOmXStNkahMF1QOBJ8itQ/KD5nLfGQPPKUVLWSVqMknWTmSeNKXheC33VOuqxKUczsgaADYkbBSbScR4Zk8hTox4k858mPbrvVxlaVIUpC0mQQSCORFbf0D620PgNWxSUOaB0wlCuC9iVcdDw24IBkFHbJ9fqaK3aCTwEQOf9a2YZ7IQsESDIO0aUasB6o+sE2Z0WV9U2dxWFJJybWc0nglUwdxg7636imYPKVvsnZOuNzMLidJgAV1vOkbZaCtxSjqolR5kzSrFelG7SZPJLug6kUyfHx8fCn7py4U0K4VJE12RNnRYcqMCdmz611lB1UZ+A8KOHQfs11VCEIw0GUnLYG9/lSNoc73L1NKOORApmMyeFCT8HJD9CfZTtJ+OQrTLKFJyxoAG9JGXPSqD0XbxWlvIGCTBEjJJP0q/tJCdO4dx9nz+tKyd9DIEpdT+J1A7RCs9ADsz1qyrYOz7NQNzMqJmExloE/EfedWvB9/IVLJ9jlobuKBTO8Gfh8RVevxwoSM+8pWAEbzMExoYBniOMVY1J15+h1+FVjpLasKO6BKlJG/MKSZHGBSmvIW6QysB/DAHuDD5RHpFO0aVGXa8MfBRKfEaeafhUloB5fKiichekipUyNgxq8RA+BNIf2mRqAdlO+kqIQ25+VZSf8wPzAqFtK8RATzP341Pm6m0z0fjd41Q7N6mDkPP5VD3hd9ofzwqUj3Qkd2dM48899GNgedWUtiAIlR0Bj1PAVN3LNl7pUpQOpn5aRQjibVo7JminxHnRHor2XfeEGMh8T5z51Z1OT9KYG8E4MUjDrMiPHjzoWC0lfenuzlxpkIvQmc1Vg6wEqbui0GSFAN6ZES618qwBLxWcXgPrW69Zzh/si05+63I/6rWm6sEs57oqhiE7E3D3iN2EDlFBtRg/edJWpUL8PkaVPs0DQVpXeNLLNN2D3zyo72uVAJMXHZXlIUsAmzNutdsJIBxE4U8ZKc/CnF+W5IStpuOzW844gCYSgLOEgaCUhI4wast5XBb7rsGBRbLLwl5AUmUrUExOICVAgDuzBT41n7zie9M45ASfdCRIII5wfOh5HpqMPzr+xouiqNcWrOi0RBwnKtY6iekGF96yrMpdT2iJ/OgQoeKM/wDp1ks51MdHb1VZbQ1aE6tLCoG0D2hyKSU+NcczXemlrbu1dqWQrHaUsKbyJSpxheYJHskoUnM7lbax63Xm5aHC44ZUryA2AbgN1bz1q3Om2XYXW+8WwH0Ee8iJy5oUfOsIsliw99ZiJgcY28eFDpG4qUlSEUiIkcdtK+6TpOW4c+X702Lpwjy9cRPwFcd2kjT4aiKJgDrp02AGOQ2+dAe8dIAP+2kiqCeWH4fOli5mo/mSR4iPlRALNHvEbwCPv0r051Z9I/4q7mlKV30fhLk5koiCeJSUnxry6wv2TuMeBEj1mrBYbzdbSUtOKQmTkNp0nyA8q45jSc6dNKpqaUSvKvQi+ydodOKlJpHFXceVJA0ZSAkKhVdLlIKXR7Ewp1xLadVEDz+gk+FY5GqEbU9BE0VDgGpk+NLOsgvOAjILUANwBIy8qk7NYmxngHjJ+NSy+Qkx8cLaJLoK4oPFyMggjzI+laCu2EpxBoLG3eOYqr9CkpU44DuEcNcqtl23jZWbQUuuLKh7qW3FpHFZQDp/Wtc7XJncKdItd03fhQnuhO8DMCafkftR7LaUOIC21JWk6FJBB8Rt4Vx5W2lbZw0fUBl4ms1vK3KfeUdEoJCRsifa5yAfCrle18BlJUo94+ykak/IVRrEmMzrrz3g1tqoi5MU7U4sIEE99P8AMMiPvYDU4w/jTuOhG5X0NQl3Ndo+SCQECAQSMzmfQDzqZds5JnRQ0I0I3KFKMidpCVJUhwShWu8HYocQajrFcZDhxrBbGhBGJXMe7xqQU+Dk6lST+YSQfEUEoR7qx4TW3CM6b8BjlnBNIXJAGFIhIyypq9Z5p0ABqY5kD9/SjoWPdE8SIG7xrbtiyNF1AQpySmZCN55fP7MnY3CczGmQGgG4Ui+nOSZzNBpyMt/okRJ88qBw06x3pum0j9Lf/K1WGtqyA4VtHWEubrtO7C3/AMrVYmrLOhIbDQ3cVJ8T604Vp5U1UMyOINPmWitSUjVRCRzJAHLM1g2KXPdjj7yWmklTisgB5kk6BIGZJ0rR+gvVw63eCHLYlCWmR2ie8lSXHAe4kbcj34IHsjfVr6LdDmbA3A77yxC3NCqIJSn8rYMZbciZOhrfaFJSVJIWlOqFT4QdnjIPClOY9Y7RTuujpN2josyTIRC18Ve6n5+IrL3VictKc33bC5aHVmQVLUYOo2Rnu08KYKXpAjKmC/FBta6a4gUZelcAIPbFPEtkJCtQMjv3jLiT95UzcOh40qhczOQgepHyonKvJf7o6fPIszNneUpDDLLiVAAhTxKiEIKtcIQQIBAMZmqfbkfirCSSkZxB7qTnE57NvA1aerVDKrzQh5tC2ylQAcEgKgKBAOR5HKCd1WPrH6EpWrFYUpTiBxI9lJiCC2Bkmc8shtGprF+ShpJcTJHnZik+0zG7TwpS32JbS8LiFIVGihB58RxprNaJxSZzO1Xzmlh7J8/Uj6U2JzFOLOcyOBHrRAHYEiN6ZHNJPymnJt5BMDWD4wB8qQsg9n/MKTVQONK6R9BFtkrZ7yPy+8PDdVQIIra2LbvPCi3h0estqzcaBVEY0yhfmCJ8QaZHK49MZLCn2jG2TNJoEKita/8ALBlLa+zcWCcwHClSJ4hKQfEGRSNj6DWa0MqS40bM+g4cSVqXij3wFGFIPhzFVOcOKf8Af/ef8E3CXKjLHGztqZ6EvIbfW+57DCJgRKnFnChI/Ue94AmrVZ+qdfa/jvJLMZdlIWo7JxghIjdi+dJWroOEMldlOJrGXFYlYlKKBgBQQO8kS4dfeMbKny/IjqI2GCW2VaxXVmVKklRKuEkyfjT1+zJSPZ+Xwp2mzqR7YIUN8g+WymzqVOrDaBiUrKPiTuAGc1BFOTLHUUTXQyxEBTmeeQ4x+9XOw3cEAq99Wajt/oKbXFdoQ2lAEhOXjtPxqZw07O6SgvBnEtyfkY2B82a0oUmQ2+sNuD3caskOcFYsKTvCuAo/TbrBYsXcVK3igrS2kf8AbjPuAmeMAwKqvT2/xZuxGFRUFB5I0QpSDliM6AiSBvGlUe5LKu2PrffJcOIKJJjGuQYy2ADQaDCNKd8eNR7EfIkuXRbE2hxwBTxl1XeVsAJ0SBsSkQmOG8mni1YUevEHgaILOudFqnZOLPxB+VOrTcFocbGBv2v1JSpI3qSo5UckrkSxTYToq8MM/mJPmfpFWU1RkPqs7qm1gphRyOz6jQg7jVhst7pI1oThTOi7JVSaSNiSdUg+ArjVrB207aUKwjQkzd6B7op2WgBpu9KVRFI218BJpq7MsgLzvPAlRGZEqj4/XwpO7LRjSFbVAE8Bs+ZA4zUa6yXnYG+PP9qnjYgyoJTphB8dDHPWjQCJ6wP/AGy0fyo8PxW9eNYsHa2vrAV/6ZaP5Ucv8VvzrEQnSazIZDQUtEkH41YuhVgLtuYTsStLp5NkK9SAPGoMqq9dVbALj6z7SUISP8yiT/sTS5OkNgrkjTLwvBtCZWsNk90EqAJmN+uyql0l6QIaOFbgQYBCoGMTnBbGZBGekZ+IhOsa+gkjCuVJlKRM57VR96Vmkk5kk86XGN7Hynx6Q6vS8VPurdVGJZk4RA3ZDPYKbAUAmjxTBAZNA1xBoGuAJlWRpez5+aR9+VNTtpeyK+M+QUa0cSty3h2Vobcw4yl3JM4ZJxBMmDlJB8K2gYQVBQUtUpC3CO7iOQTiVoM/ZExInOsEeORP6/rWw9Xt9JtbDbROJ1AKSgqzOH/5CTsMzznWlTVjschDrJuFLljU6AntGQFggGcGIJWCd3eCo/TxNY5Xo6/bCrApp2EpcQpOwj7ketVW4+idltlkcStltLiPeQkIVEZKBG3WRplxoRddME1faMcB0pVtyCctfCnNqspZdW0r2kKKTxjL9/GkVRlsPy+tNFCqH8hsifXXOiLEnOfEGiuCDpqJHI/ZFcMmuONuStSJS8OzXsM9xX8p38DnUzdlsIGZPhU1bbtS4kpUkKB1BAIqvv3GtgfhSpGuEnNP8pOo4HzopD1PwyWtLi8IUlc7Y+tMmL/KVgL7vBQgHkdJ8ZqNXeIVE4kkCCNoI3p2Ui24FqjHPBQOfP8ApU+VvkUQS4lsWpKwQkgBQIUkiUGdYggpOew02taEtpBWQlprDhQkGCRAEge6NidJEnTKRua4E4UqWANwTliHE7qmhZsJlEDemIB5flrX6LlsS8yi6RnXSK6i+2ThKn1AJRgJKUCZ76h3SMyST4cVujfRUWdBk43liFL2AflTOzjtq9vWbtEFIxNmdUiDI4EQocR51A2u4LQVZuJUjaO8gnxGL73VqMZQ0Zco5O26/ALHEd2CBSxd30Uq7NtSilKcIOSYjIZRA26U0sjil2ZK1JwqKAVA5wdopWTY6L6Kh1vWIKsrboj8N3CeTg+qU1GdDABZmtk4uc4leVTnS3ouu3ICUOhtKVYoKSrEQMKZIUIABVsPtVHdGOgdobxtqeagd5EdpJJ1BlPdGh25nxqvA0lTIs6uXRc7tWkcwRntAIpU3ok9kArNTwTH8qjikjeBEcaglBTCwHTCiQB+XKI72+QcjnnUq4wVJOEHHiC0QmdFAk5DganyfuZTBfRV17IDrAAVaQIiG0/FfwmqyhKknI1b+kLbz6hFneUEAgqDa5VOpTloN3E1Eu3G6hBUttwITnjUhSYzjvSBGZqiMvqkQz/c2hkxe6061L2TpINpioJ1wU0xTMa13QC+NX6mNRTO33tj7qcyap7VpyB2TBqwWKxEJM6nuzzjTwpsFZllg6NWECXDyT8z40a9ly5I90Z8tPjTmzOYUhI0AiisALDxO38Pz/rXPZtLor3TlybstH8qP+VusW4+A+fyrWOl7x/gLSgjMBIOux1vwrJ1GlS2GGjgp3Yb6cswWWlQVpwes+lM8VI2k5Csm06OFZVKlElR2nWutjIUmjQ0o2cq447XTXJoGgE4DXRRJoyK44RVtpRg/P4Gk10djUfe6iAWf9lX81Puj18OWV8PMkBxAJEiRmCCCNohRyqOcV3T/NXbOe8OKf2+VccWqw9YFoW8pVpcLoXAUTqlO5CUwkDP2QKs91dNbEyD+MZMjuodwgcZTJOQ2ZRWXWY940mParPFGuTqiW6T2lDlrdcaVjQtUgwRqBlBAOVRqlUm2dR40ZdEA7aYK0ZZlGcbcJ1gbYOf+bhRQBRrC8UmUkgjMEbKev3aqZlHeAVOJIBxAEx4kjmDXHHpqaBTNChWwkdb7jad9tAPx86iE9DkIVKFLHAqKh6yaFCstGk2ifuBxTYDSycPuE7P0nhuPhVgSCNRQoVpMww4NBQmhQrRkjH7pK1HFBQeMemoMx5Ug9cKwkhtzLcQCqNwVp5jxoUKxxRvmxkixAUm5ZvCuUKW0aHbVmS8MDmS9h2KFLtXWWzlJ8aFCtR0ZY/bUaO62FpKVAKSoQQQCCDvB1oUK4wQ94dEbO6ypkNobk4gpCQFJV+bjuI3Vndu6BWhlYzbVG4qTI4SI9aFCuOSsbN9G3UrUkoOBQyIIIB4wanLIwcLYKYIyOR2ZUKFNhN6A4Jdkos0Vg4WU71qUv5D0ihQp5kq/TawKNitTpUrAAiEyYntGwTG3XbWRKSdx8jQoVPPYYhcJ3HyNI2hByyPkaFCsGggQY0PkaUaQY0Pka5QonHcJ3HyNApO4+RoUKAQpSdx8jRkJO4+RoUK44SW2dx8jRm0GRkddxoUKIA2E4TkddxoIBBSYPka5QoHAaBB0PkaDgMkwfI0KFE44EHFofI0coJ2HyNChQYUOLO0dx8jW69W/VhZnrCh20oJW4pSk5kdzJI8yCfGhQoHH//Z">
            <a:hlinkClick r:id="rId2"/>
            <a:extLst>
              <a:ext uri="{FF2B5EF4-FFF2-40B4-BE49-F238E27FC236}">
                <a16:creationId xmlns:a16="http://schemas.microsoft.com/office/drawing/2014/main" id="{2D92D6C6-CE35-4FF8-AC64-9D19C12F65A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2575" y="-1058863"/>
            <a:ext cx="4857750" cy="221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1141" name="AutoShape 9" descr="data:image/jpeg;base64,/9j/4AAQSkZJRgABAQAAAQABAAD/2wCEAAkGBhQSERUUEhQVFRQWFxkVGRgXGBQXFRgWGRwXFxwaGBgXHCYeFxkjGhcXHy8gIycpLCwsFx4xNTAqNSYrLCkBCQoKDgwOGg8PGiwlHyQsLCwqLCwpLCwsKSwsLCwsKSwsKSwsLCwsLCwsLCksLCwsKSksKSwsLCwsLCwsLCkpLP/AABEIAJgBTAMBIgACEQEDEQH/xAAcAAAABwEBAAAAAAAAAAAAAAAAAgMEBQYHAQj/xABFEAABAwEFBAcGBAMHAgcAAAABAgMRAAQFEiExQVFhcQYHEyKBkaEyQrHB0fAjUmLhFHLxFSQzgqKys4OSCBclNUOTwv/EABkBAAMBAQEAAAAAAAAAAAAAAAEDBAIABf/EACcRAAICAgICAgEEAwAAAAAAAAABAhEDMRIhQVEEImETMnGRgdHw/9oADAMBAAIRAxEAPwCRsi8QCkgkHQ1IsqpSzWpOGAmAMstKatOgkxvqGeNYqovjPnsk2XKeMrpO6bmceGIQE/mPyG2rJZ7C2xp3l7zs+Qp+NSYnJJIbMWXAJUO8dB+XieNOv40AGN5AA3J2nxk0g++mZWeMCuNWpI9kAbjrmeJ0NU9REdyOfxWIgCNTPIRR05ma6bSCIIG7Z9ikH1HIDKfvKsOakwqLQ47TjSgtMZRntjZw51H9qZCUDgPrUpY7HhGZlRzJ3cqJwuyCcz5bqo3TC1ntlgpMdngC5PdSCJAj8yic/wBI3GrVfd49mkNoVhcWDByJQgRKoOROYAnadwNRTdgbKPxO8MQUMWuQgAn3tSfGglcl+DcHxTftUUSzdFTaJJUUt7N5+gqq33chZURBgba1y8Hw3pA4D7yrPemb+ImPL6VnPO2MxwqJTO05g8K4m0wZ3U3c1OVOXrMQhJIPfVkaGkLNT6p7QVNuJ2ApPnIPwrQ4qldVl1luyFwx+KQU78KZTnzUVeEVd0pyrcfCFy2J4Kb2lEkJ40+io9bneUdiRWZRUpRVATpMp3Te2e0B/LWdO2c7FGrX0otsuRtOdV5SaOTZuHSDdG7c61am1A5gxPPun0Jr0SyqUg8BXnm7EfjI5j4ivQtn9hPIUIaBPYpQoUK2YBQoUK44FChQrjgUKFCuOBVO6W9Z9msK+zIW84M1pbwnsx+okxiznDrGZjKa71ldaJaKrLYlS4JDjg93ehs/n3nZoM/Zxe1XttRmVZmT3grbO+dZ50LOPQl1dcd2vaulk6Q8koH/AHiUetWywXsy+JZdbdG9taVj/STXkMXu6D3jI7uUZQnMabJp7Zr3RMlKQ4ffCUgDlhAKTxzoWGj11QrzZcvSW3sEuptTiGiAASoOIJAmCHiYISdwBq22LruU3AdU0+duFJSo+LZWP9NGzqNmoVX+iHS7+PbUsMPMgRBcTCVzPsEwVRGeQ1FWCiAFChQrjjDWbW6kQmQN1T/RK7FWhyFSEp7yzw3cz9aZ3fYVPOBCBKj5DeTwFaFYLtFna7NI/mVtUo6nlwqPEpZn9tIrnxxLrY7tF4IaAQmAYyA0AqPRaVOYoIgfGmV6PjCUqISoZIUZ737il7nkNJC/aV3juA3A8vjXpJIkeiLtiFpViBIIOYMkHw+dPWHgcxI5ZpPMU2vm0AEAEZnLKKQRa8ojxFSZGrZVjg3EkVv8fH5Gg47iQoaH4HUeoqMNoo7Tqtc9Pv4DzpS9m+JJ2K1KBStOc6jZG2p9u1JwYwcvXx41VrNaYRAG0/f3xpNbihIJV+IkiB6GPTxqyKuNksl9qIGz34bReL5VOGUtpG5CCSfMknxFTd82ju5agTFUlu0dleqkAZLVl/mQD8cqfW+2vBwyrYSO7KcvdyjQEa8aQ9NIrgk2hNXSLE4W1zwnfun4eXEtrdYsevntqWbu9MBx0IUSAchlmAdvOoa0WtxC+63iRORnOPGkyT35HqkqehgOi6FHMkCnx6MKtb7TTYKWWhLi47qdISDoVnWNmpqx9H7sNoVKkFKExiJjyEftV4NmCWglAAA0GznlzrXCco0nT8E2ScY9IYXfYw00htOiEhI5Cn6LQaZnENlGDw25V5T+P8zA7i7/AI/0Y5QkPF2jI1FW57Cyo/mNOX3O7lyqG6U2oNtgE5AV6nwpZMic8m9CciS6RSbws5W4VU2cSoZFNSbLoUJG2nCWga9V41QhSemQNjT+InL3k/7hW92f2E8hWPu2cJz24k/701sFn9hPIVK48ehl2C0PYElUKMCYSCpR5JGZPAVX3esGyJ9pToO4sWgH1RVkoqkA6iedA4qT3WhZU6ItKuTC/wD9RUNbevKyNmOxfJ/UG0+mImrhfNhsjbS3X2mghAKlKKEzA5CZry9ej/aOrU2MKFKURvgkkem2gE1i8P8AxCJCfwbL3t63MvJKfnQsP/iGQf8AFspHFt0K9FpT8axhbMcTzNILFCw0elLv65LE5GIPtzlKmipI8WyrblXelPSgWqz9nd9tsra1ZKLjnZOBEaNhQlKidpGWzPMZL0Fu5i02fCt5Tb6LQykArIStpawISJ9uQRI0lJrYh1S2A+0l5f8ANaHyPIKArrBRk1r6q7eEyGcY1Cm1ojmClU+lVe+Oj7tnMPJKVKzAJMwN5gbfhXqS5rjZsjfZWdHZokqwgqOZ1PeJOysi632VP24JBAShtCJO1RlRAHJQ+xQdJWwxTbpGRFBpJTdXdjoMothZKjI00GeY4xFJ2foqkghSYPMyctme+lvLEf8AoyIToewt21NMJKoWpUJACu9hUZwqyJyidgmvQXRfq7QzC7Qe0XqEmMCeYAAUfQcdaw24Hk2G8rM4qQlDwxTsSe6rjkFE16bu68230BbSwtJykbxsIOYPOmRaYiSaHQFdoUK2ZBQoUK44pfRIs2dkuuuISte85hAMDLXMgnyp5bOmFjSe8+M9MIUR5xFZFa75WvUiOX1mairU4og97LkInfpVi+PjxrirEyyym7Zq15dKrO4e7mD3RJSPiajrsvJCLQQnErHK0EyUxoIG/BA8dlZai1KPdnbGzx2eHjVz6G3sXgUq0acwp4o9uDyKeOzdS80EkpQ9lGCbbcZeifvK3KW4PuBupP8Ai4+xQt0B1R2Dd5z51H2m1tz7YHn8dK87N5PQw9JFgZekCnn8UMOdQlkjD7QjXbS7ziRAKszs2+VZh6NzS2SNiOLLZ7R+QpyhorXA9NQKaMvdm0oJzVjIEbSoBXpijwozVgWU95RAmTBjEePDhXpKPFUeW3ybZE330NcNsFqUoNNI7Myc1FSeGwHIazwqAvG3KUYGRCsQOWR08RHpVptthSMlrUo6xJIH70xXdmPJKd0mNBsA40meO9FGPJx2Rt22O1OIEIBSMgSSExwxa67Jp7Z7rW0QgqCl6wJIEnafpUvYWVsIgq7u5UxJ2J2zwHlT2y2Q5kJIJzlWp4kctlY/Q9mnnbFrlUWyEfmzPlVjYXKfA1DN2BKRrKt+3jFSbK8tgoxET77DRRFMJOoo80ip+TCfOtt0Lqwv8GAQQaY3hcTb89pmDsqQAA1PmaK+sAZfWkyytaGKHsqy+gCE/wCE4obgcx8KZvXI6z7ScY3p+lW9q078gKOpYPHfvitw+RLTBLEtozC021XbJRhIEp1BHvJrbLP7CeQqndJbAj+HUsASC2QebiB86uNn9hPIUybti0qQpQoUKwEqXWNcirZZ0MJcwJLiVOCJKkCcuGcHwqnOdWtj0IcPHHHDYK0S+FFJk6Gq9eJUAcIknTOBPE7qTOTHY42VJ7q3sX5Xf/tV9Kgb/wCrmzpQS0p1BAnvKC0+IIB9audgS53+0CcsxgJKSd2edVu22t9xvEUKOIGIUIG4YQN22aVyY/hH0UqxXEuzqZeKpHbtpEDLUqBnf3TlXqsV5ovZ2LK2n3haEnySsV6XSaog7RLNU6Omsa6eWgPW2coQpaSIUZ7OBEJzM4gMuNbIayVxpSbweKhGalJnbiMqH+kDxpebwhmFdhGba44yuWyhQScIUMMkaZSY2baJYLnUD2naQMyUBDcHmVJKpjj9KW/tLEtWaYnCJMZxJjzqOVanGlYSCSs6AYUBO8BRxEQM1RmaUWV7Kz1oWNKCy4kR2mKd2JEfEEVf+py88QLcmCkHgSBE8xEcgKrXWW0DdySYxJebKT/MHAfSKJ1RWs9u2E6hUHik4p9KKdKL/JPJW5I3uhQFCqyQFChQrjjy+HDKhyI8cjSTruVdUvv80n0P70k4da9GRMhBtzOd339KnOgtowlf6nI8MMfE1AGnVyWnBI4zUWaTUV/JXgS5Gk2pw5wJyGRyz51FWm70rBJOCecnwBg+dJWe8e0CSNYg7YVl8p864t0+8DlmDGJPpp41BJ3I9KKtUOLssnZhxKcasgQfZ1y0Oh5TTyzPtWZzCpKiowZxJIz/AFLVIpJd6JbZUpY7p7oj3jsCZzzjXxqnuWlS1FZPeUZP08BA8Ks+Pjt36JfkzUVxRqjSsCjESVZToBAE+IAPjTi1WtSoSjM6CNOJ/rVEuC/ykFtUnI4BuO4cOGynKnHDqvsxzM+Qq2aVEUXZbCGWRL7gkbJ28aes2/EO6ns0nQqHfVxSjUTvVHAGqPYm+9LYEjMuOeynkN/maslzPpK8LSlOOwSXVgmN+BOwT48aXFG2WRmyoSQVR2h0xd5fgPd8ABSiyToMtuYn41ywWTsmgFYlKiVK/MTqSnEYPKilhpZ7qUGDsyI4kZGk5ZGooSefWIASJG8LOvIR60+s0kSY4ZQfHM007ApyBy/UZPh/WpBAgClRDNiFttOHLfUZeV7dk2SIxHJIO85CaWvhwax7P9TVPvh10hDvZkoImE5uJCh3Th0PEa0nI3fQ3HFPY9s13vmVreWSdhOXloPDSn7FtcT3VZ8/rR7Dbe0aQo5YkgwQQZ25HMZ0nbFZUh1HRRslWLNjGe7hSrZyjaKgLjvJRcLZMjUbxU+p4SOI+FMxU+xOS10Nr9V/dHB+pr1dbq3Wf2E8hVLvxX93c5t/8rdXSz+wnkKq8Ez2KUKFCuAMb2seNGWoM+VUy+7Z2aVKUmQnXb6VNdMOndnsIShyVuLyDaSJwnLEon2U+p2VEX4gKCsXsqyVyOtIylGFkIxeSUtlXaNlZmUkwAdMI3RBGms8qgbrvH8J6VJUUqJ7kkJxZkcATn4mrLeNlQUGcJzmcs541VrocaxmylQbQ6tONwkBKEZyJ2GDyzpe+ihuuxtfl1kXYH1JibSylB0kdm6pUcJIz3pNegmzkOVZv1v2NLd2NIRGAWhERoAUunLhnWkN6CqYqiGTt2GqjdYNmS2048RCgWihe5UqB5xAMVK391g2OyOdm65LmUoQCtQnTFGSTwJmqr0z6wLvtNmLRdVKs0jCfaggSNQM6zkSaDB0yBuq3NWhKHUjsnYxYQcKhqhRTtUgkFM8INSzllCiDqpWpOZNUG7L5X/ENNDDhKUMqiSSlGNYM7O8oqNXJy68YjEvvZRiMeW2pmXRkVPrJeUpAAIU0ggGIMKkJAVG2PKY1mpzqusxQ80ShSdEqy2qmCCOB+5gPbT0cbKCnCCmQYOhKSCJG3MaUg71kuXa8luQ6knEtrJIQk6YSB3VHWNI1HeBox7pC59WzaxXagui/TOz29Esr7wEqbVAWnw2jiJFTtWEQKFChXHHlBCjMH3ZHgYilaatCFKMyIAG/UnPjTkGvTWiUYOBSfZ03HMftTy51JVM5EHT75VxaKZoBQqR/XhUuXH1TH4507LNZWsK8SVEcBp476f2rpI21GJKidmDX1IyqKctQSmRoRUT2RWStXhwGyocWN5JUX5cv6ceiQve/FWlaThwoRklMyZ2qUdpMenOkmXMhxpEogkDbRlLhQr1Ix4qjzZScnbHjT+Eg8RU0bcqJifCq5iz4D4/fxq52RX4aBGiU/AUJ1QYEeFrXE6cCY9BV36BtS4pRIMIiYOqiI12901HWBSf1g/pFXO7rKEDCSTiM945g7uGnnSGNRIqV9fpTF9UGSAdpIyIpyV7Dqch+/Go62PEHWc9KlnK2NiqHLJCyCdRnH3zp6KrrF7QowJnyy3b86U/tdatMuVGMuhUmrHV+symdhyPjlUay9kSQkp93afoBXbdfBSlIUfbWlscZOfkATUFbrWoOFMKwzkU6jTIp2jlNLyNJlXx/sjt+POL7yJ7sd1ORIGxPGJjwrl33gVJP+IU71pKT6gGRtGfA0azWmMxnr9+dct97hDaiqAAJJqO/ZY4+RtYbZhtjecSFA8cpFXCZKeCj5QazCz2rtLQ2UKkkgkDYnImTsyyjjWm2MHCMWpzpmP0T5PYW/B/d182/wDlbq6Wf2E8hVNvof3Vw/qb/wCVui9KusZiytKQ26lVoSjJAzGKBAUYic5I1gGrdIj2yx22/wBCFYEkKXGKAoDLfyrNOk3XA82pxptvs3PZlQzRxSPeMaHTOc6oPSPp87auyJShDrSioOt4go7AB+UbwDBgVE3rf7tqcDjygpQSlEhKU5CcoTkTJJnjWO77NfVLob3heCnVqW4oqUpRJJJJPMmtP6H9Jv4mzwo/itwlfEe6vxA8wayNBnFzp7dN6LszqXEHTJQ2KSdUn71ihONoMJcWajfjyeyO+NmvpULc3Qd+2tuJbUlsJSJU5igkn2e6CZgHOpm7Fs2hAdHeBzjaDuI51ar3vBN23apeRWQVZEd51WQSOWSfA0qC7H5HSMUvS+bS0hdieWSht0EonEkLRiEoOwEKOQyOsTWu3v10MCxE2ZK/4gpwhKkiG1RGInRQEyI1jOKwNy0lSypRlSiSTvJMk+dH/iop5MPHbaSoqUoqUZUpRMqKiQCSdpJJoqHElRUo7I8sz5VFlzKrX0W6vrVbWlONYEtpMFbiiATkVABIKjAIJMRA41xw+6AWQu2grIyShR8VQkemLyrTmmIjOqF0EsZZftCVpVjaU2zInCFEuBQPFUSCR7p3ibF0k6UosjcnvOKyQidTvUdiRtPgM9J5q5FeOuFhOmXStNkahMF1QOBJ8itQ/KD5nLfGQPPKUVLWSVqMknWTmSeNKXheC33VOuqxKUczsgaADYkbBSbScR4Zk8hTox4k858mPbrvVxlaVIUpC0mQQSCORFbf0D620PgNWxSUOaB0wlCuC9iVcdDw24IBkFHbJ9fqaK3aCTwEQOf9a2YZ7IQsESDIO0aUasB6o+sE2Z0WV9U2dxWFJJybWc0nglUwdxg7636imYPKVvsnZOuNzMLidJgAV1vOkbZaCtxSjqolR5kzSrFelG7SZPJLug6kUyfHx8fCn7py4U0K4VJE12RNnRYcqMCdmz611lB1UZ+A8KOHQfs11VCEIw0GUnLYG9/lSNoc73L1NKOORApmMyeFCT8HJD9CfZTtJ+OQrTLKFJyxoAG9JGXPSqD0XbxWlvIGCTBEjJJP0q/tJCdO4dx9nz+tKyd9DIEpdT+J1A7RCs9ADsz1qyrYOz7NQNzMqJmExloE/EfedWvB9/IVLJ9jlobuKBTO8Gfh8RVevxwoSM+8pWAEbzMExoYBniOMVY1J15+h1+FVjpLasKO6BKlJG/MKSZHGBSmvIW6QysB/DAHuDD5RHpFO0aVGXa8MfBRKfEaeafhUloB5fKiichekipUyNgxq8RA+BNIf2mRqAdlO+kqIQ25+VZSf8wPzAqFtK8RATzP341Pm6m0z0fjd41Q7N6mDkPP5VD3hd9ofzwqUj3Qkd2dM48899GNgedWUtiAIlR0Bj1PAVN3LNl7pUpQOpn5aRQjibVo7JminxHnRHor2XfeEGMh8T5z51Z1OT9KYG8E4MUjDrMiPHjzoWC0lfenuzlxpkIvQmc1Vg6wEqbui0GSFAN6ZES618qwBLxWcXgPrW69Zzh/si05+63I/6rWm6sEs57oqhiE7E3D3iN2EDlFBtRg/edJWpUL8PkaVPs0DQVpXeNLLNN2D3zyo72uVAJMXHZXlIUsAmzNutdsJIBxE4U8ZKc/CnF+W5IStpuOzW844gCYSgLOEgaCUhI4wast5XBb7rsGBRbLLwl5AUmUrUExOICVAgDuzBT41n7zie9M45ASfdCRIII5wfOh5HpqMPzr+xouiqNcWrOi0RBwnKtY6iekGF96yrMpdT2iJ/OgQoeKM/wDp1ks51MdHb1VZbQ1aE6tLCoG0D2hyKSU+NcczXemlrbu1dqWQrHaUsKbyJSpxheYJHskoUnM7lbax63Xm5aHC44ZUryA2AbgN1bz1q3Om2XYXW+8WwH0Ee8iJy5oUfOsIsliw99ZiJgcY28eFDpG4qUlSEUiIkcdtK+6TpOW4c+X702Lpwjy9cRPwFcd2kjT4aiKJgDrp02AGOQ2+dAe8dIAP+2kiqCeWH4fOli5mo/mSR4iPlRALNHvEbwCPv0r051Z9I/4q7mlKV30fhLk5koiCeJSUnxry6wv2TuMeBEj1mrBYbzdbSUtOKQmTkNp0nyA8q45jSc6dNKpqaUSvKvQi+ydodOKlJpHFXceVJA0ZSAkKhVdLlIKXR7Ewp1xLadVEDz+gk+FY5GqEbU9BE0VDgGpk+NLOsgvOAjILUANwBIy8qk7NYmxngHjJ+NSy+Qkx8cLaJLoK4oPFyMggjzI+laCu2EpxBoLG3eOYqr9CkpU44DuEcNcqtl23jZWbQUuuLKh7qW3FpHFZQDp/Wtc7XJncKdItd03fhQnuhO8DMCafkftR7LaUOIC21JWk6FJBB8Rt4Vx5W2lbZw0fUBl4ms1vK3KfeUdEoJCRsifa5yAfCrle18BlJUo94+ykak/IVRrEmMzrrz3g1tqoi5MU7U4sIEE99P8AMMiPvYDU4w/jTuOhG5X0NQl3Ndo+SCQECAQSMzmfQDzqZds5JnRQ0I0I3KFKMidpCVJUhwShWu8HYocQajrFcZDhxrBbGhBGJXMe7xqQU+Dk6lST+YSQfEUEoR7qx4TW3CM6b8BjlnBNIXJAGFIhIyypq9Z5p0ABqY5kD9/SjoWPdE8SIG7xrbtiyNF1AQpySmZCN55fP7MnY3CczGmQGgG4Ui+nOSZzNBpyMt/okRJ88qBw06x3pum0j9Lf/K1WGtqyA4VtHWEubrtO7C3/AMrVYmrLOhIbDQ3cVJ8T604Vp5U1UMyOINPmWitSUjVRCRzJAHLM1g2KXPdjj7yWmklTisgB5kk6BIGZJ0rR+gvVw63eCHLYlCWmR2ie8lSXHAe4kbcj34IHsjfVr6LdDmbA3A77yxC3NCqIJSn8rYMZbciZOhrfaFJSVJIWlOqFT4QdnjIPClOY9Y7RTuujpN2josyTIRC18Ve6n5+IrL3VictKc33bC5aHVmQVLUYOo2Rnu08KYKXpAjKmC/FBta6a4gUZelcAIPbFPEtkJCtQMjv3jLiT95UzcOh40qhczOQgepHyonKvJf7o6fPIszNneUpDDLLiVAAhTxKiEIKtcIQQIBAMZmqfbkfirCSSkZxB7qTnE57NvA1aerVDKrzQh5tC2ylQAcEgKgKBAOR5HKCd1WPrH6EpWrFYUpTiBxI9lJiCC2Bkmc8shtGprF+ShpJcTJHnZik+0zG7TwpS32JbS8LiFIVGihB58RxprNaJxSZzO1Xzmlh7J8/Uj6U2JzFOLOcyOBHrRAHYEiN6ZHNJPymnJt5BMDWD4wB8qQsg9n/MKTVQONK6R9BFtkrZ7yPy+8PDdVQIIra2LbvPCi3h0estqzcaBVEY0yhfmCJ8QaZHK49MZLCn2jG2TNJoEKita/8ALBlLa+zcWCcwHClSJ4hKQfEGRSNj6DWa0MqS40bM+g4cSVqXij3wFGFIPhzFVOcOKf8Af/ef8E3CXKjLHGztqZ6EvIbfW+57DCJgRKnFnChI/Ue94AmrVZ+qdfa/jvJLMZdlIWo7JxghIjdi+dJWroOEMldlOJrGXFYlYlKKBgBQQO8kS4dfeMbKny/IjqI2GCW2VaxXVmVKklRKuEkyfjT1+zJSPZ+Xwp2mzqR7YIUN8g+WymzqVOrDaBiUrKPiTuAGc1BFOTLHUUTXQyxEBTmeeQ4x+9XOw3cEAq99Wajt/oKbXFdoQ2lAEhOXjtPxqZw07O6SgvBnEtyfkY2B82a0oUmQ2+sNuD3caskOcFYsKTvCuAo/TbrBYsXcVK3igrS2kf8AbjPuAmeMAwKqvT2/xZuxGFRUFB5I0QpSDliM6AiSBvGlUe5LKu2PrffJcOIKJJjGuQYy2ADQaDCNKd8eNR7EfIkuXRbE2hxwBTxl1XeVsAJ0SBsSkQmOG8mni1YUevEHgaILOudFqnZOLPxB+VOrTcFocbGBv2v1JSpI3qSo5UckrkSxTYToq8MM/mJPmfpFWU1RkPqs7qm1gphRyOz6jQg7jVhst7pI1oThTOi7JVSaSNiSdUg+ArjVrB207aUKwjQkzd6B7op2WgBpu9KVRFI218BJpq7MsgLzvPAlRGZEqj4/XwpO7LRjSFbVAE8Bs+ZA4zUa6yXnYG+PP9qnjYgyoJTphB8dDHPWjQCJ6wP/AGy0fyo8PxW9eNYsHa2vrAV/6ZaP5Ucv8VvzrEQnSazIZDQUtEkH41YuhVgLtuYTsStLp5NkK9SAPGoMqq9dVbALj6z7SUISP8yiT/sTS5OkNgrkjTLwvBtCZWsNk90EqAJmN+uyql0l6QIaOFbgQYBCoGMTnBbGZBGekZ+IhOsa+gkjCuVJlKRM57VR96Vmkk5kk86XGN7Hynx6Q6vS8VPurdVGJZk4RA3ZDPYKbAUAmjxTBAZNA1xBoGuAJlWRpez5+aR9+VNTtpeyK+M+QUa0cSty3h2Vobcw4yl3JM4ZJxBMmDlJB8K2gYQVBQUtUpC3CO7iOQTiVoM/ZExInOsEeORP6/rWw9Xt9JtbDbROJ1AKSgqzOH/5CTsMzznWlTVjschDrJuFLljU6AntGQFggGcGIJWCd3eCo/TxNY5Xo6/bCrApp2EpcQpOwj7ketVW4+idltlkcStltLiPeQkIVEZKBG3WRplxoRddME1faMcB0pVtyCctfCnNqspZdW0r2kKKTxjL9/GkVRlsPy+tNFCqH8hsifXXOiLEnOfEGiuCDpqJHI/ZFcMmuONuStSJS8OzXsM9xX8p38DnUzdlsIGZPhU1bbtS4kpUkKB1BAIqvv3GtgfhSpGuEnNP8pOo4HzopD1PwyWtLi8IUlc7Y+tMmL/KVgL7vBQgHkdJ8ZqNXeIVE4kkCCNoI3p2Ui24FqjHPBQOfP8ApU+VvkUQS4lsWpKwQkgBQIUkiUGdYggpOew02taEtpBWQlprDhQkGCRAEge6NidJEnTKRua4E4UqWANwTliHE7qmhZsJlEDemIB5flrX6LlsS8yi6RnXSK6i+2ThKn1AJRgJKUCZ76h3SMyST4cVujfRUWdBk43liFL2AflTOzjtq9vWbtEFIxNmdUiDI4EQocR51A2u4LQVZuJUjaO8gnxGL73VqMZQ0Zco5O26/ALHEd2CBSxd30Uq7NtSilKcIOSYjIZRA26U0sjil2ZK1JwqKAVA5wdopWTY6L6Kh1vWIKsrboj8N3CeTg+qU1GdDABZmtk4uc4leVTnS3ouu3ICUOhtKVYoKSrEQMKZIUIABVsPtVHdGOgdobxtqeagd5EdpJJ1BlPdGh25nxqvA0lTIs6uXRc7tWkcwRntAIpU3ok9kArNTwTH8qjikjeBEcaglBTCwHTCiQB+XKI72+QcjnnUq4wVJOEHHiC0QmdFAk5DganyfuZTBfRV17IDrAAVaQIiG0/FfwmqyhKknI1b+kLbz6hFneUEAgqDa5VOpTloN3E1Eu3G6hBUttwITnjUhSYzjvSBGZqiMvqkQz/c2hkxe6061L2TpINpioJ1wU0xTMa13QC+NX6mNRTO33tj7qcyap7VpyB2TBqwWKxEJM6nuzzjTwpsFZllg6NWECXDyT8z40a9ly5I90Z8tPjTmzOYUhI0AiisALDxO38Pz/rXPZtLor3TlybstH8qP+VusW4+A+fyrWOl7x/gLSgjMBIOux1vwrJ1GlS2GGjgp3Yb6cswWWlQVpwes+lM8VI2k5Csm06OFZVKlElR2nWutjIUmjQ0o2cq447XTXJoGgE4DXRRJoyK44RVtpRg/P4Gk10djUfe6iAWf9lX81Puj18OWV8PMkBxAJEiRmCCCNohRyqOcV3T/NXbOe8OKf2+VccWqw9YFoW8pVpcLoXAUTqlO5CUwkDP2QKs91dNbEyD+MZMjuodwgcZTJOQ2ZRWXWY940mParPFGuTqiW6T2lDlrdcaVjQtUgwRqBlBAOVRqlUm2dR40ZdEA7aYK0ZZlGcbcJ1gbYOf+bhRQBRrC8UmUkgjMEbKev3aqZlHeAVOJIBxAEx4kjmDXHHpqaBTNChWwkdb7jad9tAPx86iE9DkIVKFLHAqKh6yaFCstGk2ifuBxTYDSycPuE7P0nhuPhVgSCNRQoVpMww4NBQmhQrRkjH7pK1HFBQeMemoMx5Ug9cKwkhtzLcQCqNwVp5jxoUKxxRvmxkixAUm5ZvCuUKW0aHbVmS8MDmS9h2KFLtXWWzlJ8aFCtR0ZY/bUaO62FpKVAKSoQQQCCDvB1oUK4wQ94dEbO6ypkNobk4gpCQFJV+bjuI3Vndu6BWhlYzbVG4qTI4SI9aFCuOSsbN9G3UrUkoOBQyIIIB4wanLIwcLYKYIyOR2ZUKFNhN6A4Jdkos0Vg4WU71qUv5D0ihQp5kq/TawKNitTpUrAAiEyYntGwTG3XbWRKSdx8jQoVPPYYhcJ3HyNI2hByyPkaFCsGggQY0PkaUaQY0Pka5QonHcJ3HyNApO4+RoUKAQpSdx8jRkJO4+RoUK44SW2dx8jRm0GRkddxoUKIA2E4TkddxoIBBSYPka5QoHAaBB0PkaDgMkwfI0KFE44EHFofI0coJ2HyNChQYUOLO0dx8jW69W/VhZnrCh20oJW4pSk5kdzJI8yCfGhQoHH//Z">
            <a:hlinkClick r:id="rId2"/>
            <a:extLst>
              <a:ext uri="{FF2B5EF4-FFF2-40B4-BE49-F238E27FC236}">
                <a16:creationId xmlns:a16="http://schemas.microsoft.com/office/drawing/2014/main" id="{648D9201-9072-45EC-B8C0-9CF821D3240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04975" y="-906463"/>
            <a:ext cx="4857750" cy="221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91142" name="Picture 10">
            <a:extLst>
              <a:ext uri="{FF2B5EF4-FFF2-40B4-BE49-F238E27FC236}">
                <a16:creationId xmlns:a16="http://schemas.microsoft.com/office/drawing/2014/main" id="{DFDE504F-C99C-4F60-93C5-C3B282EE6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388" y="1484313"/>
            <a:ext cx="31623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3" name="Rectangle 1">
            <a:extLst>
              <a:ext uri="{FF2B5EF4-FFF2-40B4-BE49-F238E27FC236}">
                <a16:creationId xmlns:a16="http://schemas.microsoft.com/office/drawing/2014/main" id="{90EABCE9-5C1E-4A49-BD7D-F4424758F0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1451" y="3284538"/>
            <a:ext cx="6480175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2400" b="0" dirty="0">
                <a:solidFill>
                  <a:srgbClr val="FF0000"/>
                </a:solidFill>
                <a:latin typeface="Arial" panose="020B0604020202020204" pitchFamily="34" charset="0"/>
              </a:rPr>
              <a:t>Vaša vprašanja glede starosti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2400" b="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2400" b="0" dirty="0">
                <a:solidFill>
                  <a:srgbClr val="0000FF"/>
                </a:solidFill>
                <a:latin typeface="Arial" panose="020B0604020202020204" pitchFamily="34" charset="0"/>
              </a:rPr>
              <a:t>Starost nima direktnega vpliva na učenje, sicer je znanstveno dokazano, da sposobnost  za učenje z leti počasi peša, ampak če obstaja volja po učenju je to minimalno.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2400" i="1" dirty="0">
                <a:solidFill>
                  <a:srgbClr val="0000FF"/>
                </a:solidFill>
                <a:latin typeface="Arial" panose="020B0604020202020204" pitchFamily="34" charset="0"/>
              </a:rPr>
              <a:t>Volja vedno najde pot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1200" b="0" dirty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  <a:endParaRPr lang="sl-SI" altLang="sl-SI" sz="18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">
            <a:extLst>
              <a:ext uri="{FF2B5EF4-FFF2-40B4-BE49-F238E27FC236}">
                <a16:creationId xmlns:a16="http://schemas.microsoft.com/office/drawing/2014/main" id="{008F867F-2E0A-4E96-9922-025DC59DAA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3" y="620713"/>
            <a:ext cx="8064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3600" dirty="0">
                <a:solidFill>
                  <a:srgbClr val="0000FF"/>
                </a:solidFill>
                <a:latin typeface="Arial" panose="020B0604020202020204" pitchFamily="34" charset="0"/>
              </a:rPr>
              <a:t>ZAKAJ VAM POZORNOST ODTAVA, KO BERETE? </a:t>
            </a:r>
            <a:endParaRPr lang="sl-SI" altLang="sl-SI" sz="3600" b="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92163" name="Rectangle 1">
            <a:extLst>
              <a:ext uri="{FF2B5EF4-FFF2-40B4-BE49-F238E27FC236}">
                <a16:creationId xmlns:a16="http://schemas.microsoft.com/office/drawing/2014/main" id="{057804E8-E857-47BB-9D7C-D7475F9A70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1" y="3213100"/>
            <a:ext cx="8353425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4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2400" dirty="0">
                <a:solidFill>
                  <a:srgbClr val="0000FF"/>
                </a:solidFill>
                <a:latin typeface="Arial" panose="020B0604020202020204" pitchFamily="34" charset="0"/>
              </a:rPr>
              <a:t>KATERI SO RAZLOGI?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2400" b="0" dirty="0">
                <a:solidFill>
                  <a:srgbClr val="0000FF"/>
                </a:solidFill>
                <a:latin typeface="Arial" panose="020B0604020202020204" pitchFamily="34" charset="0"/>
              </a:rPr>
              <a:t>1.</a:t>
            </a:r>
            <a:r>
              <a:rPr lang="sl-SI" altLang="sl-SI" sz="24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sl-SI" altLang="sl-SI" sz="2400" b="0" dirty="0">
                <a:solidFill>
                  <a:srgbClr val="0000FF"/>
                </a:solidFill>
                <a:latin typeface="Arial" panose="020B0604020202020204" pitchFamily="34" charset="0"/>
              </a:rPr>
              <a:t>Zunanje</a:t>
            </a:r>
            <a:r>
              <a:rPr lang="hr-HR" altLang="sl-SI" sz="2400" b="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sl-SI" altLang="sl-SI" sz="2400" b="0" dirty="0">
                <a:solidFill>
                  <a:srgbClr val="0000FF"/>
                </a:solidFill>
                <a:latin typeface="Arial" panose="020B0604020202020204" pitchFamily="34" charset="0"/>
              </a:rPr>
              <a:t>motnje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hr-HR" altLang="sl-SI" sz="2400" b="0" dirty="0">
                <a:solidFill>
                  <a:srgbClr val="0000FF"/>
                </a:solidFill>
                <a:latin typeface="Arial" panose="020B0604020202020204" pitchFamily="34" charset="0"/>
              </a:rPr>
              <a:t>2. </a:t>
            </a:r>
            <a:r>
              <a:rPr lang="sl-SI" altLang="sl-SI" sz="2400" b="0" dirty="0">
                <a:solidFill>
                  <a:srgbClr val="0000FF"/>
                </a:solidFill>
                <a:latin typeface="Arial" panose="020B0604020202020204" pitchFamily="34" charset="0"/>
              </a:rPr>
              <a:t>Notranje motnje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hr-HR" altLang="sl-SI" sz="2400" b="0" dirty="0">
                <a:solidFill>
                  <a:srgbClr val="0000FF"/>
                </a:solidFill>
                <a:latin typeface="Arial" panose="020B0604020202020204" pitchFamily="34" charset="0"/>
              </a:rPr>
              <a:t>3. </a:t>
            </a:r>
            <a:r>
              <a:rPr lang="sl-SI" altLang="sl-SI" sz="2400" b="0" dirty="0">
                <a:solidFill>
                  <a:srgbClr val="0000FF"/>
                </a:solidFill>
                <a:latin typeface="Arial" panose="020B0604020202020204" pitchFamily="34" charset="0"/>
              </a:rPr>
              <a:t>Izguba</a:t>
            </a:r>
            <a:r>
              <a:rPr lang="hr-HR" altLang="sl-SI" sz="2400" b="0" dirty="0">
                <a:solidFill>
                  <a:srgbClr val="0000FF"/>
                </a:solidFill>
                <a:latin typeface="Arial" panose="020B0604020202020204" pitchFamily="34" charset="0"/>
              </a:rPr>
              <a:t> zanimanja za temo</a:t>
            </a:r>
            <a:endParaRPr lang="sl-SI" altLang="sl-SI" sz="2400" b="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hr-HR" altLang="sl-SI" sz="2400" b="0" dirty="0">
                <a:solidFill>
                  <a:srgbClr val="0000FF"/>
                </a:solidFill>
                <a:latin typeface="Arial" panose="020B0604020202020204" pitchFamily="34" charset="0"/>
              </a:rPr>
              <a:t>4. Konflikt volje </a:t>
            </a:r>
            <a:r>
              <a:rPr lang="sl-SI" altLang="sl-SI" sz="2400" b="0" dirty="0">
                <a:solidFill>
                  <a:srgbClr val="0000FF"/>
                </a:solidFill>
                <a:latin typeface="Arial" panose="020B0604020202020204" pitchFamily="34" charset="0"/>
              </a:rPr>
              <a:t>in domišljije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92164" name="Picture 4">
            <a:extLst>
              <a:ext uri="{FF2B5EF4-FFF2-40B4-BE49-F238E27FC236}">
                <a16:creationId xmlns:a16="http://schemas.microsoft.com/office/drawing/2014/main" id="{EAD7E6DD-2A81-4709-AFDF-C9B5040D0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38" y="1820863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1">
            <a:extLst>
              <a:ext uri="{FF2B5EF4-FFF2-40B4-BE49-F238E27FC236}">
                <a16:creationId xmlns:a16="http://schemas.microsoft.com/office/drawing/2014/main" id="{057804E8-E857-47BB-9D7C-D7475F9A70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6822" y="1571105"/>
            <a:ext cx="7240386" cy="406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4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2400" dirty="0">
                <a:solidFill>
                  <a:srgbClr val="0000FF"/>
                </a:solidFill>
                <a:latin typeface="Arial" panose="020B0604020202020204" pitchFamily="34" charset="0"/>
              </a:rPr>
              <a:t>POMNJENJE IN POZORNOST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4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2400" dirty="0">
                <a:solidFill>
                  <a:srgbClr val="0000FF"/>
                </a:solidFill>
                <a:latin typeface="Arial" panose="020B0604020202020204" pitchFamily="34" charset="0"/>
              </a:rPr>
              <a:t>Pomnjenje je direktno povezano s pozornostjo.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2400" dirty="0">
                <a:solidFill>
                  <a:srgbClr val="0000FF"/>
                </a:solidFill>
                <a:latin typeface="Arial" panose="020B0604020202020204" pitchFamily="34" charset="0"/>
              </a:rPr>
              <a:t>Primer sprevodnika, ki je prodal vozovnico potniku za 10 x dražjo ceno, ker je bil obremenjen s svojo življenjsko težavo (bolezen v družini).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2400" dirty="0">
                <a:solidFill>
                  <a:srgbClr val="0000FF"/>
                </a:solidFill>
                <a:latin typeface="Arial" panose="020B0604020202020204" pitchFamily="34" charset="0"/>
              </a:rPr>
              <a:t>Kontrolor je prišel in ugotovil napako in je sprevodnik skoraj ostal brez službe.</a:t>
            </a:r>
            <a:endParaRPr lang="sl-SI" altLang="sl-SI" sz="2400" b="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9F244545-0FA6-5B78-5075-1F8B7F50E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667" y="83126"/>
            <a:ext cx="2800350" cy="1555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6255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1">
            <a:extLst>
              <a:ext uri="{FF2B5EF4-FFF2-40B4-BE49-F238E27FC236}">
                <a16:creationId xmlns:a16="http://schemas.microsoft.com/office/drawing/2014/main" id="{057804E8-E857-47BB-9D7C-D7475F9A70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7069" y="739833"/>
            <a:ext cx="7890107" cy="584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4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2400" dirty="0">
                <a:solidFill>
                  <a:srgbClr val="0000FF"/>
                </a:solidFill>
                <a:latin typeface="Arial" panose="020B0604020202020204" pitchFamily="34" charset="0"/>
              </a:rPr>
              <a:t>KAKO DO HITREGA BRANJA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2400" b="0" dirty="0">
                <a:solidFill>
                  <a:srgbClr val="0000FF"/>
                </a:solidFill>
                <a:latin typeface="Arial" panose="020B0604020202020204" pitchFamily="34" charset="0"/>
              </a:rPr>
              <a:t>Ključni nasveti</a:t>
            </a:r>
            <a:endParaRPr lang="sl-SI" altLang="sl-SI" sz="2400" b="0" dirty="0">
              <a:solidFill>
                <a:srgbClr val="CC3300"/>
              </a:solidFill>
              <a:latin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sl-SI" altLang="sl-SI" sz="20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sl-SI" altLang="sl-SI" sz="2400" dirty="0">
                <a:solidFill>
                  <a:srgbClr val="0000FF"/>
                </a:solidFill>
                <a:latin typeface="Arial" panose="020B0604020202020204" pitchFamily="34" charset="0"/>
              </a:rPr>
              <a:t>Berite stavke, ne besed.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sl-SI" altLang="sl-SI" sz="2400" dirty="0">
                <a:solidFill>
                  <a:srgbClr val="0000FF"/>
                </a:solidFill>
                <a:latin typeface="Arial" panose="020B0604020202020204" pitchFamily="34" charset="0"/>
              </a:rPr>
              <a:t>Zajemite čim več besed pri vsakem mirovanju oči.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sl-SI" altLang="sl-SI" sz="2400" dirty="0">
                <a:solidFill>
                  <a:srgbClr val="0000FF"/>
                </a:solidFill>
                <a:latin typeface="Arial" panose="020B0604020202020204" pitchFamily="34" charset="0"/>
              </a:rPr>
              <a:t>Skoncentrirajte se na besede in ne na črke.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sl-SI" altLang="sl-SI" sz="2400" dirty="0">
                <a:solidFill>
                  <a:srgbClr val="0000FF"/>
                </a:solidFill>
                <a:latin typeface="Arial" panose="020B0604020202020204" pitchFamily="34" charset="0"/>
              </a:rPr>
              <a:t>Glejte v zgornjo polovico besed in ne v spodnjo.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sl-SI" altLang="sl-SI" sz="2400" dirty="0">
                <a:solidFill>
                  <a:srgbClr val="0000FF"/>
                </a:solidFill>
                <a:latin typeface="Arial" panose="020B0604020202020204" pitchFamily="34" charset="0"/>
              </a:rPr>
              <a:t>Glejte na začetek besede.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sl-SI" altLang="sl-SI" sz="2400" dirty="0">
                <a:solidFill>
                  <a:srgbClr val="0000FF"/>
                </a:solidFill>
                <a:latin typeface="Arial" panose="020B0604020202020204" pitchFamily="34" charset="0"/>
              </a:rPr>
              <a:t>Oči naj se gibljejo vedno z leve proti desni.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sl-SI" altLang="sl-SI" sz="2400" dirty="0">
                <a:solidFill>
                  <a:srgbClr val="0000FF"/>
                </a:solidFill>
                <a:latin typeface="Arial" panose="020B0604020202020204" pitchFamily="34" charset="0"/>
              </a:rPr>
              <a:t>Izogibajte se vračanju na predhodno besedilo.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sl-SI" altLang="sl-SI" sz="2400" dirty="0">
                <a:solidFill>
                  <a:srgbClr val="FF0000"/>
                </a:solidFill>
                <a:latin typeface="Arial" panose="020B0604020202020204" pitchFamily="34" charset="0"/>
              </a:rPr>
              <a:t>Vaja - </a:t>
            </a:r>
            <a:r>
              <a:rPr lang="sl-SI" altLang="sl-SI" sz="2400" dirty="0" err="1">
                <a:solidFill>
                  <a:srgbClr val="FF0000"/>
                </a:solidFill>
                <a:latin typeface="Arial" panose="020B0604020202020204" pitchFamily="34" charset="0"/>
              </a:rPr>
              <a:t>Demosten</a:t>
            </a:r>
            <a:endParaRPr lang="sl-SI" altLang="sl-SI" sz="24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4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4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400" b="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4FEE8658-0E53-DC3A-3EE4-72D638104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3491" y="63384"/>
            <a:ext cx="1533525" cy="256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5481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EB8F22"/>
      </a:accent1>
      <a:accent2>
        <a:srgbClr val="CD4223"/>
      </a:accent2>
      <a:accent3>
        <a:srgbClr val="A89374"/>
      </a:accent3>
      <a:accent4>
        <a:srgbClr val="83AA67"/>
      </a:accent4>
      <a:accent5>
        <a:srgbClr val="4FA9C1"/>
      </a:accent5>
      <a:accent6>
        <a:srgbClr val="9390AF"/>
      </a:accent6>
      <a:hlink>
        <a:srgbClr val="EC7220"/>
      </a:hlink>
      <a:folHlink>
        <a:srgbClr val="F09355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EBEC8F79-A447-43FC-8E81-85E8468AF3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250</TotalTime>
  <Words>771</Words>
  <Application>Microsoft Office PowerPoint</Application>
  <PresentationFormat>Širokozaslonsko</PresentationFormat>
  <Paragraphs>137</Paragraphs>
  <Slides>40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40</vt:i4>
      </vt:variant>
    </vt:vector>
  </HeadingPairs>
  <TitlesOfParts>
    <vt:vector size="45" baseType="lpstr">
      <vt:lpstr>Arial</vt:lpstr>
      <vt:lpstr>Corbel</vt:lpstr>
      <vt:lpstr>Times New Roman</vt:lpstr>
      <vt:lpstr>Wingdings</vt:lpstr>
      <vt:lpstr>Parallax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  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Jelena Potokar</dc:creator>
  <cp:lastModifiedBy>Zorica Zaklan</cp:lastModifiedBy>
  <cp:revision>16</cp:revision>
  <dcterms:created xsi:type="dcterms:W3CDTF">2022-09-02T11:01:39Z</dcterms:created>
  <dcterms:modified xsi:type="dcterms:W3CDTF">2023-11-09T14:50:27Z</dcterms:modified>
</cp:coreProperties>
</file>