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sldIdLst>
    <p:sldId id="913" r:id="rId2"/>
    <p:sldId id="891" r:id="rId3"/>
    <p:sldId id="890" r:id="rId4"/>
    <p:sldId id="889" r:id="rId5"/>
    <p:sldId id="909" r:id="rId6"/>
    <p:sldId id="884" r:id="rId7"/>
    <p:sldId id="908" r:id="rId8"/>
    <p:sldId id="885" r:id="rId9"/>
    <p:sldId id="897" r:id="rId10"/>
    <p:sldId id="898" r:id="rId11"/>
    <p:sldId id="899" r:id="rId12"/>
    <p:sldId id="886" r:id="rId13"/>
    <p:sldId id="887" r:id="rId14"/>
    <p:sldId id="910" r:id="rId15"/>
    <p:sldId id="901" r:id="rId16"/>
    <p:sldId id="903" r:id="rId17"/>
    <p:sldId id="904" r:id="rId18"/>
    <p:sldId id="900" r:id="rId19"/>
    <p:sldId id="906" r:id="rId20"/>
    <p:sldId id="919" r:id="rId21"/>
    <p:sldId id="614" r:id="rId22"/>
    <p:sldId id="905" r:id="rId23"/>
    <p:sldId id="652" r:id="rId24"/>
    <p:sldId id="695" r:id="rId25"/>
    <p:sldId id="920" r:id="rId26"/>
    <p:sldId id="742" r:id="rId27"/>
    <p:sldId id="758" r:id="rId28"/>
    <p:sldId id="762" r:id="rId29"/>
    <p:sldId id="765" r:id="rId30"/>
    <p:sldId id="754" r:id="rId31"/>
    <p:sldId id="731" r:id="rId32"/>
    <p:sldId id="732" r:id="rId33"/>
    <p:sldId id="736" r:id="rId34"/>
    <p:sldId id="733" r:id="rId35"/>
    <p:sldId id="734" r:id="rId36"/>
    <p:sldId id="735" r:id="rId37"/>
    <p:sldId id="737" r:id="rId38"/>
    <p:sldId id="911" r:id="rId39"/>
    <p:sldId id="912" r:id="rId40"/>
    <p:sldId id="921" r:id="rId41"/>
    <p:sldId id="633" r:id="rId42"/>
    <p:sldId id="624" r:id="rId43"/>
    <p:sldId id="626" r:id="rId44"/>
    <p:sldId id="923" r:id="rId45"/>
    <p:sldId id="924" r:id="rId46"/>
    <p:sldId id="756" r:id="rId47"/>
    <p:sldId id="926" r:id="rId48"/>
    <p:sldId id="759" r:id="rId49"/>
    <p:sldId id="927" r:id="rId50"/>
    <p:sldId id="760" r:id="rId51"/>
    <p:sldId id="761" r:id="rId52"/>
    <p:sldId id="928" r:id="rId53"/>
    <p:sldId id="929" r:id="rId54"/>
    <p:sldId id="91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a:xfrm>
            <a:off x="5332412" y="5883275"/>
            <a:ext cx="4324044" cy="365125"/>
          </a:xfrm>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8716" y="5673725"/>
            <a:ext cx="1038225" cy="1047750"/>
          </a:xfrm>
          <a:prstGeom prst="rect">
            <a:avLst/>
          </a:prstGeom>
        </p:spPr>
      </p:pic>
    </p:spTree>
    <p:extLst>
      <p:ext uri="{BB962C8B-B14F-4D97-AF65-F5344CB8AC3E}">
        <p14:creationId xmlns:p14="http://schemas.microsoft.com/office/powerpoint/2010/main" val="289779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sl-SI"/>
              <a:t>Housing Co. d.o.o.</a:t>
            </a:r>
            <a:endParaRPr lang="sl-SI" dirty="0"/>
          </a:p>
        </p:txBody>
      </p:sp>
      <p:sp>
        <p:nvSpPr>
          <p:cNvPr id="6" name="Footer Placeholder 5"/>
          <p:cNvSpPr>
            <a:spLocks noGrp="1"/>
          </p:cNvSpPr>
          <p:nvPr>
            <p:ph type="ftr" sz="quarter" idx="11"/>
          </p:nvPr>
        </p:nvSpPr>
        <p:spPr/>
        <p:txBody>
          <a:bodyPr/>
          <a:lstStyle/>
          <a:p>
            <a:r>
              <a:rPr lang="sl-SI"/>
              <a:t>www.mojeznanje.si</a:t>
            </a:r>
            <a:endParaRPr lang="sl-SI"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354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86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85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99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1907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182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885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6128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3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060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269" y="2905125"/>
            <a:ext cx="1038225" cy="1047750"/>
          </a:xfrm>
          <a:prstGeom prst="rect">
            <a:avLst/>
          </a:prstGeom>
        </p:spPr>
      </p:pic>
    </p:spTree>
    <p:extLst>
      <p:ext uri="{BB962C8B-B14F-4D97-AF65-F5344CB8AC3E}">
        <p14:creationId xmlns:p14="http://schemas.microsoft.com/office/powerpoint/2010/main" val="221217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sl-SI"/>
              <a:t>Housing Co. d.o.o.</a:t>
            </a:r>
            <a:endParaRPr lang="sl-SI" dirty="0"/>
          </a:p>
        </p:txBody>
      </p:sp>
      <p:sp>
        <p:nvSpPr>
          <p:cNvPr id="6" name="Footer Placeholder 5"/>
          <p:cNvSpPr>
            <a:spLocks noGrp="1"/>
          </p:cNvSpPr>
          <p:nvPr>
            <p:ph type="ftr" sz="quarter" idx="11"/>
          </p:nvPr>
        </p:nvSpPr>
        <p:spPr/>
        <p:txBody>
          <a:bodyPr/>
          <a:lstStyle/>
          <a:p>
            <a:r>
              <a:rPr lang="sl-SI"/>
              <a:t>www.mojeznanje.si</a:t>
            </a:r>
            <a:endParaRPr lang="sl-SI"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52676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sl-SI"/>
              <a:t>Housing Co. d.o.o.</a:t>
            </a:r>
            <a:endParaRPr lang="sl-SI" dirty="0"/>
          </a:p>
        </p:txBody>
      </p:sp>
      <p:sp>
        <p:nvSpPr>
          <p:cNvPr id="8" name="Footer Placeholder 7"/>
          <p:cNvSpPr>
            <a:spLocks noGrp="1"/>
          </p:cNvSpPr>
          <p:nvPr>
            <p:ph type="ftr" sz="quarter" idx="11"/>
          </p:nvPr>
        </p:nvSpPr>
        <p:spPr/>
        <p:txBody>
          <a:bodyPr/>
          <a:lstStyle/>
          <a:p>
            <a:r>
              <a:rPr lang="sl-SI"/>
              <a:t>www.mojeznanje.si</a:t>
            </a:r>
            <a:endParaRPr lang="sl-SI"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68156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sl-SI"/>
              <a:t>Housing Co. d.o.o.</a:t>
            </a:r>
            <a:endParaRPr lang="sl-SI" dirty="0"/>
          </a:p>
        </p:txBody>
      </p:sp>
      <p:sp>
        <p:nvSpPr>
          <p:cNvPr id="4" name="Footer Placeholder 3"/>
          <p:cNvSpPr>
            <a:spLocks noGrp="1"/>
          </p:cNvSpPr>
          <p:nvPr>
            <p:ph type="ftr" sz="quarter" idx="11"/>
          </p:nvPr>
        </p:nvSpPr>
        <p:spPr/>
        <p:txBody>
          <a:bodyPr/>
          <a:lstStyle/>
          <a:p>
            <a:r>
              <a:rPr lang="sl-SI"/>
              <a:t>www.mojeznanje.si</a:t>
            </a:r>
            <a:endParaRPr lang="sl-SI"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075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l-SI"/>
              <a:t>Housing Co. d.o.o.</a:t>
            </a:r>
            <a:endParaRPr lang="sl-SI" dirty="0"/>
          </a:p>
        </p:txBody>
      </p:sp>
      <p:sp>
        <p:nvSpPr>
          <p:cNvPr id="3" name="Footer Placeholder 2"/>
          <p:cNvSpPr>
            <a:spLocks noGrp="1"/>
          </p:cNvSpPr>
          <p:nvPr>
            <p:ph type="ftr" sz="quarter" idx="11"/>
          </p:nvPr>
        </p:nvSpPr>
        <p:spPr/>
        <p:txBody>
          <a:bodyPr/>
          <a:lstStyle/>
          <a:p>
            <a:r>
              <a:rPr lang="sl-SI"/>
              <a:t>www.mojeznanje.si</a:t>
            </a:r>
            <a:endParaRPr lang="sl-SI"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21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sl-SI"/>
              <a:t>Housing Co. d.o.o.</a:t>
            </a:r>
            <a:endParaRPr lang="sl-SI" dirty="0"/>
          </a:p>
        </p:txBody>
      </p:sp>
      <p:sp>
        <p:nvSpPr>
          <p:cNvPr id="6" name="Footer Placeholder 5"/>
          <p:cNvSpPr>
            <a:spLocks noGrp="1"/>
          </p:cNvSpPr>
          <p:nvPr>
            <p:ph type="ftr" sz="quarter" idx="11"/>
          </p:nvPr>
        </p:nvSpPr>
        <p:spPr/>
        <p:txBody>
          <a:bodyPr/>
          <a:lstStyle/>
          <a:p>
            <a:r>
              <a:rPr lang="sl-SI"/>
              <a:t>www.mojeznanje.si</a:t>
            </a:r>
            <a:endParaRPr lang="sl-SI"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635" y="5673725"/>
            <a:ext cx="1038225" cy="1047750"/>
          </a:xfrm>
          <a:prstGeom prst="rect">
            <a:avLst/>
          </a:prstGeom>
        </p:spPr>
      </p:pic>
    </p:spTree>
    <p:extLst>
      <p:ext uri="{BB962C8B-B14F-4D97-AF65-F5344CB8AC3E}">
        <p14:creationId xmlns:p14="http://schemas.microsoft.com/office/powerpoint/2010/main" val="16213383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sl-SI"/>
              <a:t>Housing Co. d.o.o.</a:t>
            </a:r>
            <a:endParaRPr lang="sl-SI" dirty="0"/>
          </a:p>
        </p:txBody>
      </p:sp>
      <p:sp>
        <p:nvSpPr>
          <p:cNvPr id="6" name="Footer Placeholder 5"/>
          <p:cNvSpPr>
            <a:spLocks noGrp="1"/>
          </p:cNvSpPr>
          <p:nvPr>
            <p:ph type="ftr" sz="quarter" idx="11"/>
          </p:nvPr>
        </p:nvSpPr>
        <p:spPr/>
        <p:txBody>
          <a:bodyPr/>
          <a:lstStyle/>
          <a:p>
            <a:r>
              <a:rPr lang="sl-SI"/>
              <a:t>www.mojeznanje.si</a:t>
            </a:r>
            <a:endParaRPr lang="sl-SI"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635" y="5673725"/>
            <a:ext cx="1038225" cy="1047750"/>
          </a:xfrm>
          <a:prstGeom prst="rect">
            <a:avLst/>
          </a:prstGeom>
        </p:spPr>
      </p:pic>
    </p:spTree>
    <p:extLst>
      <p:ext uri="{BB962C8B-B14F-4D97-AF65-F5344CB8AC3E}">
        <p14:creationId xmlns:p14="http://schemas.microsoft.com/office/powerpoint/2010/main" val="86539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sl-SI"/>
              <a:t>Housing Co. d.o.o.</a:t>
            </a:r>
            <a:endParaRPr lang="sl-SI"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sl-SI"/>
              <a:t>www.mojeznanje.si</a:t>
            </a:r>
            <a:endParaRPr lang="sl-SI"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pic>
        <p:nvPicPr>
          <p:cNvPr id="14" name="Picture 1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315575" y="5646772"/>
            <a:ext cx="1038225" cy="1047750"/>
          </a:xfrm>
          <a:prstGeom prst="rect">
            <a:avLst/>
          </a:prstGeom>
        </p:spPr>
      </p:pic>
    </p:spTree>
    <p:extLst>
      <p:ext uri="{BB962C8B-B14F-4D97-AF65-F5344CB8AC3E}">
        <p14:creationId xmlns:p14="http://schemas.microsoft.com/office/powerpoint/2010/main" val="214480756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B8A38D52-ACD4-65AB-5038-66CBB227A5C8}"/>
              </a:ext>
            </a:extLst>
          </p:cNvPr>
          <p:cNvSpPr txBox="1"/>
          <p:nvPr/>
        </p:nvSpPr>
        <p:spPr>
          <a:xfrm>
            <a:off x="2609850" y="420914"/>
            <a:ext cx="6538024" cy="3323987"/>
          </a:xfrm>
          <a:prstGeom prst="rect">
            <a:avLst/>
          </a:prstGeom>
          <a:noFill/>
        </p:spPr>
        <p:txBody>
          <a:bodyPr wrap="square">
            <a:spAutoFit/>
          </a:bodyPr>
          <a:lstStyle/>
          <a:p>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br>
            <a:r>
              <a:rPr kumimoji="0" lang="sl-SI" altLang="sl-SI" sz="2400" b="1"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HITRO BRANJE III. DEL</a:t>
            </a:r>
          </a:p>
          <a:p>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br>
            <a:r>
              <a:rPr kumimoji="0" lang="sl-SI" altLang="sl-SI" sz="2400" b="0" i="1"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Niso me učili, kako pokazati svojo kreativnost, so me pa znali zaustaviti s svojimi pravili, ki jih ne morejo dokazati. Delajte to, za kar ste bili ustvarjeni in potem se ne boste več počutili, da ste v službi (</a:t>
            </a:r>
            <a:r>
              <a:rPr kumimoji="0" lang="sl-SI" altLang="sl-SI" sz="2400" b="0" i="1" u="none" strike="noStrike" kern="1200" cap="none" spc="0" normalizeH="0" baseline="0" noProof="0" dirty="0">
                <a:ln>
                  <a:noFill/>
                </a:ln>
                <a:solidFill>
                  <a:srgbClr val="0000CC"/>
                </a:solidFill>
                <a:effectLst/>
                <a:uLnTx/>
                <a:uFillTx/>
                <a:latin typeface="Arial" panose="020B0604020202020204" pitchFamily="34" charset="0"/>
                <a:ea typeface="+mj-ea"/>
                <a:cs typeface="+mj-cs"/>
              </a:rPr>
              <a:t>Mitja Drame)</a:t>
            </a:r>
            <a:br>
              <a:rPr kumimoji="0" lang="sl-SI" altLang="sl-SI" sz="2400" b="0" i="1" u="none" strike="noStrike" kern="1200" cap="none" spc="0" normalizeH="0" baseline="0" noProof="0" dirty="0">
                <a:ln>
                  <a:noFill/>
                </a:ln>
                <a:solidFill>
                  <a:srgbClr val="0000CC"/>
                </a:solidFill>
                <a:effectLst/>
                <a:uLnTx/>
                <a:uFillTx/>
                <a:latin typeface="Arial" panose="020B0604020202020204" pitchFamily="34" charset="0"/>
                <a:ea typeface="+mj-ea"/>
                <a:cs typeface="+mj-cs"/>
              </a:rPr>
            </a:br>
            <a:endParaRPr lang="sl-SI" dirty="0"/>
          </a:p>
        </p:txBody>
      </p:sp>
      <p:pic>
        <p:nvPicPr>
          <p:cNvPr id="4" name="Picture 2">
            <a:extLst>
              <a:ext uri="{FF2B5EF4-FFF2-40B4-BE49-F238E27FC236}">
                <a16:creationId xmlns:a16="http://schemas.microsoft.com/office/drawing/2014/main" id="{6D38066E-1F40-1DDA-7992-962724E31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1881187"/>
            <a:ext cx="26273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07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DFFAC50D-B850-EF9E-A8AD-DF5099CABC99}"/>
              </a:ext>
            </a:extLst>
          </p:cNvPr>
          <p:cNvPicPr>
            <a:picLocks noChangeAspect="1"/>
          </p:cNvPicPr>
          <p:nvPr/>
        </p:nvPicPr>
        <p:blipFill>
          <a:blip r:embed="rId2"/>
          <a:stretch>
            <a:fillRect/>
          </a:stretch>
        </p:blipFill>
        <p:spPr>
          <a:xfrm>
            <a:off x="3688080" y="1265679"/>
            <a:ext cx="4988560" cy="4154220"/>
          </a:xfrm>
          <a:prstGeom prst="rect">
            <a:avLst/>
          </a:prstGeom>
        </p:spPr>
      </p:pic>
    </p:spTree>
    <p:extLst>
      <p:ext uri="{BB962C8B-B14F-4D97-AF65-F5344CB8AC3E}">
        <p14:creationId xmlns:p14="http://schemas.microsoft.com/office/powerpoint/2010/main" val="180624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10AA3201-81AB-4E1F-2473-F244DB00867B}"/>
              </a:ext>
            </a:extLst>
          </p:cNvPr>
          <p:cNvPicPr>
            <a:picLocks noChangeAspect="1"/>
          </p:cNvPicPr>
          <p:nvPr/>
        </p:nvPicPr>
        <p:blipFill>
          <a:blip r:embed="rId2"/>
          <a:stretch>
            <a:fillRect/>
          </a:stretch>
        </p:blipFill>
        <p:spPr>
          <a:xfrm>
            <a:off x="3637280" y="1265679"/>
            <a:ext cx="4978400" cy="3877970"/>
          </a:xfrm>
          <a:prstGeom prst="rect">
            <a:avLst/>
          </a:prstGeom>
        </p:spPr>
      </p:pic>
    </p:spTree>
    <p:extLst>
      <p:ext uri="{BB962C8B-B14F-4D97-AF65-F5344CB8AC3E}">
        <p14:creationId xmlns:p14="http://schemas.microsoft.com/office/powerpoint/2010/main" val="134318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A814123B-D3C3-6FC5-368A-B24CC106FEA6}"/>
              </a:ext>
            </a:extLst>
          </p:cNvPr>
          <p:cNvPicPr>
            <a:picLocks noChangeAspect="1"/>
          </p:cNvPicPr>
          <p:nvPr/>
        </p:nvPicPr>
        <p:blipFill>
          <a:blip r:embed="rId2"/>
          <a:stretch>
            <a:fillRect/>
          </a:stretch>
        </p:blipFill>
        <p:spPr>
          <a:xfrm>
            <a:off x="3677920" y="1265679"/>
            <a:ext cx="5069840" cy="4154220"/>
          </a:xfrm>
          <a:prstGeom prst="rect">
            <a:avLst/>
          </a:prstGeom>
        </p:spPr>
      </p:pic>
    </p:spTree>
    <p:extLst>
      <p:ext uri="{BB962C8B-B14F-4D97-AF65-F5344CB8AC3E}">
        <p14:creationId xmlns:p14="http://schemas.microsoft.com/office/powerpoint/2010/main" val="106321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CEAEBC69-4A8B-1BEB-E8E1-8F983FE85667}"/>
              </a:ext>
            </a:extLst>
          </p:cNvPr>
          <p:cNvPicPr>
            <a:picLocks noChangeAspect="1"/>
          </p:cNvPicPr>
          <p:nvPr/>
        </p:nvPicPr>
        <p:blipFill>
          <a:blip r:embed="rId2"/>
          <a:stretch>
            <a:fillRect/>
          </a:stretch>
        </p:blipFill>
        <p:spPr>
          <a:xfrm>
            <a:off x="2679736" y="864524"/>
            <a:ext cx="7131014" cy="4793325"/>
          </a:xfrm>
          <a:prstGeom prst="rect">
            <a:avLst/>
          </a:prstGeom>
        </p:spPr>
      </p:pic>
    </p:spTree>
    <p:extLst>
      <p:ext uri="{BB962C8B-B14F-4D97-AF65-F5344CB8AC3E}">
        <p14:creationId xmlns:p14="http://schemas.microsoft.com/office/powerpoint/2010/main" val="270717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10A3D75-7651-95BA-7D78-F0A6F2751CFF}"/>
              </a:ext>
            </a:extLst>
          </p:cNvPr>
          <p:cNvPicPr>
            <a:picLocks noChangeAspect="1"/>
          </p:cNvPicPr>
          <p:nvPr/>
        </p:nvPicPr>
        <p:blipFill>
          <a:blip r:embed="rId2"/>
          <a:stretch>
            <a:fillRect/>
          </a:stretch>
        </p:blipFill>
        <p:spPr>
          <a:xfrm>
            <a:off x="3809802" y="609601"/>
            <a:ext cx="6515298" cy="4962524"/>
          </a:xfrm>
          <a:prstGeom prst="rect">
            <a:avLst/>
          </a:prstGeom>
        </p:spPr>
      </p:pic>
    </p:spTree>
    <p:extLst>
      <p:ext uri="{BB962C8B-B14F-4D97-AF65-F5344CB8AC3E}">
        <p14:creationId xmlns:p14="http://schemas.microsoft.com/office/powerpoint/2010/main" val="235819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E9FFBB20-32F8-4A48-19C9-E943B37FF452}"/>
              </a:ext>
            </a:extLst>
          </p:cNvPr>
          <p:cNvPicPr>
            <a:picLocks noChangeAspect="1"/>
          </p:cNvPicPr>
          <p:nvPr/>
        </p:nvPicPr>
        <p:blipFill>
          <a:blip r:embed="rId2"/>
          <a:stretch>
            <a:fillRect/>
          </a:stretch>
        </p:blipFill>
        <p:spPr>
          <a:xfrm>
            <a:off x="3019763" y="822960"/>
            <a:ext cx="7476787" cy="5482590"/>
          </a:xfrm>
          <a:prstGeom prst="rect">
            <a:avLst/>
          </a:prstGeom>
        </p:spPr>
      </p:pic>
    </p:spTree>
    <p:extLst>
      <p:ext uri="{BB962C8B-B14F-4D97-AF65-F5344CB8AC3E}">
        <p14:creationId xmlns:p14="http://schemas.microsoft.com/office/powerpoint/2010/main" val="491862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E33DA1BD-3D12-1FDB-9FE3-9D28A60BCFA1}"/>
              </a:ext>
            </a:extLst>
          </p:cNvPr>
          <p:cNvPicPr>
            <a:picLocks noChangeAspect="1"/>
          </p:cNvPicPr>
          <p:nvPr/>
        </p:nvPicPr>
        <p:blipFill>
          <a:blip r:embed="rId2"/>
          <a:stretch>
            <a:fillRect/>
          </a:stretch>
        </p:blipFill>
        <p:spPr>
          <a:xfrm>
            <a:off x="3240349" y="762000"/>
            <a:ext cx="7456225" cy="4543425"/>
          </a:xfrm>
          <a:prstGeom prst="rect">
            <a:avLst/>
          </a:prstGeom>
        </p:spPr>
      </p:pic>
    </p:spTree>
    <p:extLst>
      <p:ext uri="{BB962C8B-B14F-4D97-AF65-F5344CB8AC3E}">
        <p14:creationId xmlns:p14="http://schemas.microsoft.com/office/powerpoint/2010/main" val="86258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D90B1FD4-EA22-0A42-EB8E-32B7FE8D262C}"/>
              </a:ext>
            </a:extLst>
          </p:cNvPr>
          <p:cNvPicPr>
            <a:picLocks noChangeAspect="1"/>
          </p:cNvPicPr>
          <p:nvPr/>
        </p:nvPicPr>
        <p:blipFill>
          <a:blip r:embed="rId2"/>
          <a:stretch>
            <a:fillRect/>
          </a:stretch>
        </p:blipFill>
        <p:spPr>
          <a:xfrm>
            <a:off x="2762068" y="631767"/>
            <a:ext cx="7886882" cy="4883208"/>
          </a:xfrm>
          <a:prstGeom prst="rect">
            <a:avLst/>
          </a:prstGeom>
        </p:spPr>
      </p:pic>
    </p:spTree>
    <p:extLst>
      <p:ext uri="{BB962C8B-B14F-4D97-AF65-F5344CB8AC3E}">
        <p14:creationId xmlns:p14="http://schemas.microsoft.com/office/powerpoint/2010/main" val="534580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838A078B-B984-E285-0F79-CEC61FCDCDFA}"/>
              </a:ext>
            </a:extLst>
          </p:cNvPr>
          <p:cNvPicPr>
            <a:picLocks noChangeAspect="1"/>
          </p:cNvPicPr>
          <p:nvPr/>
        </p:nvPicPr>
        <p:blipFill>
          <a:blip r:embed="rId2"/>
          <a:stretch>
            <a:fillRect/>
          </a:stretch>
        </p:blipFill>
        <p:spPr>
          <a:xfrm>
            <a:off x="3240349" y="1056443"/>
            <a:ext cx="7332401" cy="4477582"/>
          </a:xfrm>
          <a:prstGeom prst="rect">
            <a:avLst/>
          </a:prstGeom>
        </p:spPr>
      </p:pic>
    </p:spTree>
    <p:extLst>
      <p:ext uri="{BB962C8B-B14F-4D97-AF65-F5344CB8AC3E}">
        <p14:creationId xmlns:p14="http://schemas.microsoft.com/office/powerpoint/2010/main" val="2651088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9ADE3EA5-ACCB-F919-C880-4DEA4C59595F}"/>
              </a:ext>
            </a:extLst>
          </p:cNvPr>
          <p:cNvPicPr>
            <a:picLocks noChangeAspect="1"/>
          </p:cNvPicPr>
          <p:nvPr/>
        </p:nvPicPr>
        <p:blipFill>
          <a:blip r:embed="rId2"/>
          <a:stretch>
            <a:fillRect/>
          </a:stretch>
        </p:blipFill>
        <p:spPr>
          <a:xfrm>
            <a:off x="3809801" y="1143000"/>
            <a:ext cx="6753423" cy="4400549"/>
          </a:xfrm>
          <a:prstGeom prst="rect">
            <a:avLst/>
          </a:prstGeom>
        </p:spPr>
      </p:pic>
    </p:spTree>
    <p:extLst>
      <p:ext uri="{BB962C8B-B14F-4D97-AF65-F5344CB8AC3E}">
        <p14:creationId xmlns:p14="http://schemas.microsoft.com/office/powerpoint/2010/main" val="186322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1">
            <a:extLst>
              <a:ext uri="{FF2B5EF4-FFF2-40B4-BE49-F238E27FC236}">
                <a16:creationId xmlns:a16="http://schemas.microsoft.com/office/drawing/2014/main" id="{057804E8-E857-47BB-9D7C-D7475F9A7094}"/>
              </a:ext>
            </a:extLst>
          </p:cNvPr>
          <p:cNvSpPr>
            <a:spLocks noChangeArrowheads="1"/>
          </p:cNvSpPr>
          <p:nvPr/>
        </p:nvSpPr>
        <p:spPr bwMode="auto">
          <a:xfrm>
            <a:off x="2618509" y="1072342"/>
            <a:ext cx="7798667"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Slika 1">
            <a:extLst>
              <a:ext uri="{FF2B5EF4-FFF2-40B4-BE49-F238E27FC236}">
                <a16:creationId xmlns:a16="http://schemas.microsoft.com/office/drawing/2014/main" id="{E8C1E085-A4A8-8B04-4EA7-23A55BF9AF4A}"/>
              </a:ext>
            </a:extLst>
          </p:cNvPr>
          <p:cNvPicPr>
            <a:picLocks noChangeAspect="1"/>
          </p:cNvPicPr>
          <p:nvPr/>
        </p:nvPicPr>
        <p:blipFill>
          <a:blip r:embed="rId2"/>
          <a:stretch>
            <a:fillRect/>
          </a:stretch>
        </p:blipFill>
        <p:spPr>
          <a:xfrm>
            <a:off x="3430773" y="854765"/>
            <a:ext cx="5662427" cy="4672275"/>
          </a:xfrm>
          <a:prstGeom prst="rect">
            <a:avLst/>
          </a:prstGeom>
        </p:spPr>
      </p:pic>
    </p:spTree>
    <p:extLst>
      <p:ext uri="{BB962C8B-B14F-4D97-AF65-F5344CB8AC3E}">
        <p14:creationId xmlns:p14="http://schemas.microsoft.com/office/powerpoint/2010/main" val="3244228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ZastonjKupon.si - Komu je uspelo? | Facebook">
            <a:extLst>
              <a:ext uri="{FF2B5EF4-FFF2-40B4-BE49-F238E27FC236}">
                <a16:creationId xmlns:a16="http://schemas.microsoft.com/office/drawing/2014/main" id="{56C412C9-B017-4240-F2F8-0EF9BF750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681" y="527050"/>
            <a:ext cx="551688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6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kovni rezultati za ali znaš prebrati">
            <a:extLst>
              <a:ext uri="{FF2B5EF4-FFF2-40B4-BE49-F238E27FC236}">
                <a16:creationId xmlns:a16="http://schemas.microsoft.com/office/drawing/2014/main" id="{2B6626A0-852A-CB81-4E5A-504588AF3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57150"/>
            <a:ext cx="4329112" cy="463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516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97F9897C-900A-5A88-9A24-71615B9267FB}"/>
              </a:ext>
            </a:extLst>
          </p:cNvPr>
          <p:cNvPicPr>
            <a:picLocks noChangeAspect="1"/>
          </p:cNvPicPr>
          <p:nvPr/>
        </p:nvPicPr>
        <p:blipFill>
          <a:blip r:embed="rId2"/>
          <a:stretch>
            <a:fillRect/>
          </a:stretch>
        </p:blipFill>
        <p:spPr>
          <a:xfrm>
            <a:off x="3333750" y="1143001"/>
            <a:ext cx="6991350" cy="4543424"/>
          </a:xfrm>
          <a:prstGeom prst="rect">
            <a:avLst/>
          </a:prstGeom>
        </p:spPr>
      </p:pic>
    </p:spTree>
    <p:extLst>
      <p:ext uri="{BB962C8B-B14F-4D97-AF65-F5344CB8AC3E}">
        <p14:creationId xmlns:p14="http://schemas.microsoft.com/office/powerpoint/2010/main" val="2411358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1CE9A093-3040-40CD-8DF7-254337D0E879}"/>
              </a:ext>
            </a:extLst>
          </p:cNvPr>
          <p:cNvSpPr>
            <a:spLocks noGrp="1" noChangeArrowheads="1"/>
          </p:cNvSpPr>
          <p:nvPr>
            <p:ph type="ctrTitle"/>
          </p:nvPr>
        </p:nvSpPr>
        <p:spPr>
          <a:xfrm>
            <a:off x="2209800" y="1643064"/>
            <a:ext cx="7772400" cy="1957387"/>
          </a:xfrm>
        </p:spPr>
        <p:txBody>
          <a:bodyPr/>
          <a:lstStyle/>
          <a:p>
            <a:pPr eaLnBrk="1" hangingPunct="1"/>
            <a:br>
              <a:rPr lang="sl-SI" altLang="sl-SI" sz="2000"/>
            </a:br>
            <a:br>
              <a:rPr lang="sl-SI" altLang="sl-SI" sz="2000"/>
            </a:br>
            <a:r>
              <a:rPr lang="sl-SI" altLang="sl-SI" sz="2000"/>
              <a:t>.</a:t>
            </a:r>
            <a:br>
              <a:rPr lang="sl-SI" altLang="sl-SI" sz="2000"/>
            </a:br>
            <a:br>
              <a:rPr lang="sl-SI" altLang="sl-SI" sz="2000"/>
            </a:br>
            <a:endParaRPr lang="sl-SI" altLang="sl-SI" sz="2000"/>
          </a:p>
        </p:txBody>
      </p:sp>
      <p:sp>
        <p:nvSpPr>
          <p:cNvPr id="130051" name="Pravokotnik 3">
            <a:extLst>
              <a:ext uri="{FF2B5EF4-FFF2-40B4-BE49-F238E27FC236}">
                <a16:creationId xmlns:a16="http://schemas.microsoft.com/office/drawing/2014/main" id="{3C4BBCC5-7032-4C48-B6F8-4EE77F11D7CD}"/>
              </a:ext>
            </a:extLst>
          </p:cNvPr>
          <p:cNvSpPr>
            <a:spLocks noChangeArrowheads="1"/>
          </p:cNvSpPr>
          <p:nvPr/>
        </p:nvSpPr>
        <p:spPr bwMode="auto">
          <a:xfrm>
            <a:off x="3771900" y="200026"/>
            <a:ext cx="70485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r>
              <a:rPr lang="sl-SI" altLang="sl-SI" sz="2000" dirty="0">
                <a:solidFill>
                  <a:srgbClr val="0000FF"/>
                </a:solidFill>
              </a:rPr>
              <a:t>VIZUALIZACIJA</a:t>
            </a:r>
          </a:p>
          <a:p>
            <a:pPr algn="ctr" defTabSz="914400" fontAlgn="base">
              <a:spcBef>
                <a:spcPct val="0"/>
              </a:spcBef>
              <a:spcAft>
                <a:spcPct val="0"/>
              </a:spcAft>
              <a:buClrTx/>
              <a:buSzTx/>
              <a:buNone/>
            </a:pPr>
            <a:r>
              <a:rPr lang="sl-SI" altLang="sl-SI" sz="2000" dirty="0">
                <a:solidFill>
                  <a:srgbClr val="0000FF"/>
                </a:solidFill>
              </a:rPr>
              <a:t>S pomočjo seznama Skrivnostnih premikov,  na primer prijetnih spominov, prizorov iz narave ali pa vaše najljubše glasbe, lahko v trenutku zamenjate frekvenco.</a:t>
            </a:r>
            <a:br>
              <a:rPr lang="sl-SI" altLang="sl-SI" sz="2000" dirty="0">
                <a:solidFill>
                  <a:srgbClr val="0000FF"/>
                </a:solidFill>
              </a:rPr>
            </a:br>
            <a:r>
              <a:rPr lang="sl-SI" altLang="sl-SI" sz="2000" dirty="0">
                <a:solidFill>
                  <a:srgbClr val="0000FF"/>
                </a:solidFill>
              </a:rPr>
              <a:t>Verjemite, da tisto, kar si želite, lahko dosežete. Da bi se želje uresničile poskusite že vizualizirati želeni cilj. Vnaprej ustvarjajte svoj dan, svojo kariero, svoje življenje …</a:t>
            </a:r>
          </a:p>
          <a:p>
            <a:pPr algn="ctr" defTabSz="914400" fontAlgn="base">
              <a:spcBef>
                <a:spcPct val="0"/>
              </a:spcBef>
              <a:spcAft>
                <a:spcPct val="0"/>
              </a:spcAft>
              <a:buClrTx/>
              <a:buSzTx/>
              <a:buNone/>
            </a:pPr>
            <a:r>
              <a:rPr lang="sl-SI" altLang="sl-SI" sz="2000" dirty="0">
                <a:solidFill>
                  <a:srgbClr val="FF0000"/>
                </a:solidFill>
              </a:rPr>
              <a:t>Tisto, kar potrebujete (prihod v vaše v življenje)</a:t>
            </a:r>
          </a:p>
          <a:p>
            <a:pPr algn="ctr" defTabSz="914400" fontAlgn="base">
              <a:spcBef>
                <a:spcPct val="0"/>
              </a:spcBef>
              <a:spcAft>
                <a:spcPct val="0"/>
              </a:spcAft>
              <a:buClrTx/>
              <a:buSzTx/>
              <a:buNone/>
            </a:pPr>
            <a:r>
              <a:rPr lang="sl-SI" altLang="sl-SI" sz="2000" dirty="0">
                <a:solidFill>
                  <a:srgbClr val="FF0000"/>
                </a:solidFill>
              </a:rPr>
              <a:t>Hormon serotonin (hormon sreče, naravni antidepresiv)</a:t>
            </a:r>
          </a:p>
        </p:txBody>
      </p:sp>
      <p:pic>
        <p:nvPicPr>
          <p:cNvPr id="130052" name="Slika 4">
            <a:extLst>
              <a:ext uri="{FF2B5EF4-FFF2-40B4-BE49-F238E27FC236}">
                <a16:creationId xmlns:a16="http://schemas.microsoft.com/office/drawing/2014/main" id="{17700129-BA98-43A4-A1D4-954D80A66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325" y="3429000"/>
            <a:ext cx="38163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DF785B27-A32E-4EE4-82E0-BB7EF6A5FEB2}"/>
              </a:ext>
            </a:extLst>
          </p:cNvPr>
          <p:cNvSpPr>
            <a:spLocks noGrp="1" noChangeArrowheads="1"/>
          </p:cNvSpPr>
          <p:nvPr>
            <p:ph type="ctrTitle"/>
          </p:nvPr>
        </p:nvSpPr>
        <p:spPr>
          <a:xfrm>
            <a:off x="1839913" y="333376"/>
            <a:ext cx="8577262" cy="2232025"/>
          </a:xfrm>
        </p:spPr>
        <p:txBody>
          <a:bodyPr/>
          <a:lstStyle/>
          <a:p>
            <a:pPr algn="ctr"/>
            <a:br>
              <a:rPr lang="sl-SI" altLang="sl-SI" sz="2000"/>
            </a:br>
            <a:endParaRPr lang="sl-SI" altLang="sl-SI"/>
          </a:p>
        </p:txBody>
      </p:sp>
      <p:sp>
        <p:nvSpPr>
          <p:cNvPr id="132099" name="Pravokotnik 3">
            <a:extLst>
              <a:ext uri="{FF2B5EF4-FFF2-40B4-BE49-F238E27FC236}">
                <a16:creationId xmlns:a16="http://schemas.microsoft.com/office/drawing/2014/main" id="{BD8894C2-3EF7-4103-87B1-EF235F1CA539}"/>
              </a:ext>
            </a:extLst>
          </p:cNvPr>
          <p:cNvSpPr>
            <a:spLocks noChangeArrowheads="1"/>
          </p:cNvSpPr>
          <p:nvPr/>
        </p:nvSpPr>
        <p:spPr bwMode="auto">
          <a:xfrm>
            <a:off x="4095750" y="1066802"/>
            <a:ext cx="588803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r>
              <a:rPr lang="sl-SI" altLang="sl-SI" sz="2400" dirty="0">
                <a:solidFill>
                  <a:srgbClr val="0000FF"/>
                </a:solidFill>
                <a:latin typeface="Arial" panose="020B0604020202020204" pitchFamily="34" charset="0"/>
              </a:rPr>
              <a:t>HITRO BRANJE JE PROCES, KI GA UTRDIMO Z VAJO</a:t>
            </a:r>
          </a:p>
          <a:p>
            <a:pPr algn="ctr" defTabSz="914400" fontAlgn="base">
              <a:spcBef>
                <a:spcPct val="0"/>
              </a:spcBef>
              <a:spcAft>
                <a:spcPct val="0"/>
              </a:spcAft>
              <a:buClrTx/>
              <a:buSzTx/>
              <a:buNone/>
            </a:pPr>
            <a:endParaRPr lang="sl-SI" altLang="sl-SI" sz="2400" dirty="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dirty="0">
                <a:solidFill>
                  <a:srgbClr val="FF0000"/>
                </a:solidFill>
                <a:latin typeface="Arial" panose="020B0604020202020204" pitchFamily="34" charset="0"/>
              </a:rPr>
              <a:t>Potrebujemo čas, da ga ponotranjimo </a:t>
            </a:r>
          </a:p>
          <a:p>
            <a:pPr algn="ctr" defTabSz="914400" fontAlgn="base">
              <a:spcBef>
                <a:spcPct val="0"/>
              </a:spcBef>
              <a:spcAft>
                <a:spcPct val="0"/>
              </a:spcAft>
              <a:buClrTx/>
              <a:buSzTx/>
              <a:buNone/>
            </a:pPr>
            <a:endParaRPr lang="sl-SI" altLang="sl-SI" sz="2400" u="sng" dirty="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u="sng" dirty="0">
                <a:solidFill>
                  <a:srgbClr val="FF0000"/>
                </a:solidFill>
                <a:latin typeface="Arial" panose="020B0604020202020204" pitchFamily="34" charset="0"/>
              </a:rPr>
              <a:t>Vaš cilj danes</a:t>
            </a:r>
            <a:r>
              <a:rPr lang="sl-SI" altLang="sl-SI" sz="2400" dirty="0">
                <a:solidFill>
                  <a:srgbClr val="0000FF"/>
                </a:solidFill>
                <a:latin typeface="Arial" panose="020B0604020202020204" pitchFamily="34" charset="0"/>
              </a:rPr>
              <a:t>: da spoznate vse bližnjice do hitrega branja, vključno z nasveti za dosego le-teh.</a:t>
            </a:r>
          </a:p>
          <a:p>
            <a:pPr algn="ctr" defTabSz="914400" fontAlgn="base">
              <a:spcBef>
                <a:spcPct val="0"/>
              </a:spcBef>
              <a:spcAft>
                <a:spcPct val="0"/>
              </a:spcAft>
              <a:buClrTx/>
              <a:buSzTx/>
              <a:buNone/>
            </a:pPr>
            <a:endParaRPr lang="sl-SI" altLang="sl-SI" sz="2400" dirty="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u="sng" dirty="0">
                <a:solidFill>
                  <a:srgbClr val="FF0000"/>
                </a:solidFill>
                <a:latin typeface="Arial" panose="020B0604020202020204" pitchFamily="34" charset="0"/>
              </a:rPr>
              <a:t>Vaš cilj jutri</a:t>
            </a:r>
            <a:r>
              <a:rPr lang="sl-SI" altLang="sl-SI" sz="2400" dirty="0">
                <a:solidFill>
                  <a:srgbClr val="0000FF"/>
                </a:solidFill>
                <a:latin typeface="Arial" panose="020B0604020202020204" pitchFamily="34" charset="0"/>
              </a:rPr>
              <a:t>: Ko zavestno skušate brati hitreje, naj bo vedno vsaj </a:t>
            </a:r>
            <a:r>
              <a:rPr lang="sl-SI" altLang="sl-SI" sz="2400" u="sng" dirty="0">
                <a:solidFill>
                  <a:srgbClr val="0000FF"/>
                </a:solidFill>
                <a:latin typeface="Arial" panose="020B0604020202020204" pitchFamily="34" charset="0"/>
              </a:rPr>
              <a:t>za eno besedo hitreje in hkrati razumljivo</a:t>
            </a:r>
            <a:r>
              <a:rPr lang="sl-SI" altLang="sl-SI" sz="2400" dirty="0">
                <a:solidFill>
                  <a:srgbClr val="0000FF"/>
                </a:solidFill>
                <a:latin typeface="Arial" panose="020B0604020202020204" pitchFamily="34" charset="0"/>
              </a:rPr>
              <a:t>.</a:t>
            </a:r>
          </a:p>
          <a:p>
            <a:pPr algn="ctr" defTabSz="914400" fontAlgn="base">
              <a:spcBef>
                <a:spcPct val="0"/>
              </a:spcBef>
              <a:spcAft>
                <a:spcPct val="0"/>
              </a:spcAft>
              <a:buClrTx/>
              <a:buSzTx/>
              <a:buNone/>
            </a:pPr>
            <a:endParaRPr lang="sl-SI" altLang="sl-SI" sz="2400" dirty="0">
              <a:solidFill>
                <a:srgbClr val="0000FF"/>
              </a:solidFill>
              <a:latin typeface="Arial" panose="020B0604020202020204" pitchFamily="34" charset="0"/>
            </a:endParaRPr>
          </a:p>
          <a:p>
            <a:pPr algn="ctr" defTabSz="914400" fontAlgn="base">
              <a:spcBef>
                <a:spcPct val="0"/>
              </a:spcBef>
              <a:spcAft>
                <a:spcPct val="0"/>
              </a:spcAft>
              <a:buClrTx/>
              <a:buSzTx/>
              <a:buNone/>
            </a:pPr>
            <a:endParaRPr lang="en-US" altLang="sl-SI" sz="2400" b="0" i="1" dirty="0">
              <a:solidFill>
                <a:srgbClr val="0000FF"/>
              </a:solidFill>
              <a:latin typeface="Arial" panose="020B0604020202020204" pitchFamily="34" charset="0"/>
            </a:endParaRPr>
          </a:p>
        </p:txBody>
      </p:sp>
      <p:sp>
        <p:nvSpPr>
          <p:cNvPr id="132100" name="AutoShape 6" descr="data:image/jpeg;base64,/9j/4AAQSkZJRgABAQAAAQABAAD/2wCEAAkGBhQSEBQUExQWFBQVFRQUFBUUFxcYFBUVFBQVFBQUFBUYHCYeGBkjGRQUHzAgIycpLCwsFR8xNTAqNSYrLCkBCQoKDgwOFA8PGi0kHBwpLCwsLCktLCwpLCwsLCwpKSwsLCwsLCwpKSwsLCkpKSwpKSksKSksKSwsLCksLCwpKf/AABEIAMIBAwMBIgACEQEDEQH/xAAbAAACAwEBAQAAAAAAAAAAAAABAgADBAUGB//EAEIQAAEDAQUDCgMGBAUFAQAAAAEAAhEDBBIhMUFRYZEFEyJScYGhsdHwFDLBBhVCgpLhU2Ki8TNDcsLSFiNUo7Jj/8QAGQEBAQEBAQEAAAAAAAAAAAAAAAECAwQF/8QAKxEAAgIBAwMDAwQDAAAAAAAAAAECERIDIVExQWEEIpETgaEyQrHwM3HR/9oADAMBAAIRAxEAPwDhISjCIavYcgBMFLihYlAYORvJLqIClAaUZSSpKUCwFG8qbyl5KFl3OKGoqpUlKBbfUlIGlOGlMQMEZSlqgCYix0EQ1S6mIsgKIchCIWlAljgp2lVSjeW8SWXiE4Wa+iHK0gagmlZmuTgq0QulFVjtTXlChIQuqc4pzqgJzanNqc4hzqWCXFEOdUVsHIkKSkLDsUDSs0LHlRLChadiULDeQLkLp2Jm0ylCxbyMq0M3IiiEoWUpg1aGWYK5tnaoUyCkrG0VsbRCtZRCWgYbhTNYV0RQCcUFdiHPbZ04sa2GmdiUtOxUGU2NIbOVqM7ELh3q0QxmkUC1bOZ3qfDbwqDFCELb8IiLOFkphhSV0RSCa41SynMkpgSt5axVuDdqWQzAlS8VaXhIawQC3yhe3qGqqn1UBaHI3lkNUoXioU296Cx3jtUUKdp1kB0VTuTxsPBbTTOxwQ7yu/0uDlkc/wC7hsIR+C3rog/zKxvv3Cv0mM0ck2Q7Ups5XcBGscAlLWHQe+9Z+my5HHZQ7eCubYQdnfgujzTNnn6IimNJ99yy4NFtGNvJH8wTjkYrWGjaeA9UzY2+CzUi2jM3kJ+w++5H7mePwu4LWKm//wCgrm2pwyeR+Y/VZ9w2Ob8A4aHgVBRcNPNdhvKNXrni0omvVO/8oPkrcu6Q2OU2m7dxVjaDtniFvDXagfphWNpjUBXfgHO5h3VUNmOyF1Gsp6jgYVo5va7is7izhOsvuEPgJ08F6EOp7Xf0pXuboT3tH0WbZTz55NVT7KQu1XO8eSwVm+5C0myHLqsKyVVttBOi51e8tWCl9RJzh2qGkdiHNFQB5xCVObKgplABSE4plS4VCgARCPNlNzSgFUT80ggPXCx1dnip8JV6p8Cu4OUQND+oHzAQ+9WbDxZ6q5y4M0jiGhUGbJ7gUHUHa0v6V2Tyq3q+LPVIeUm9Q+C0py4JS5ONzG2l4EIXGfwz3FwXWfbW9U/pPoqnW3dxa70XRTnx+SUjmgUtWvH5v2UuUv5xwXQ+O3N4FBtvHVpnj6ralPh/JnY5rqLdHP4Ks0NjncCux8azWnT4lEWmlrTHc79lc5cP8ClycM0T1vAoC+NfFehbzJ/Af1D/AIqc3S0bxP7KfVfdfwMfJwBWeNfFWtttTb5ei7HMU9g/UEvwdM6N/UmcX1QpnNHKNXrDgnHKVTW6e5bxyZTOreKh5Gp9cD837LOUOPwXcw/Hu1a08Qp8f/LHetw5Dp/xgPzj0R+4Wf8AkMHaQUy0/wCpj3GH44+wiLYDn5Lb9wN/8mnw9UDyFsrUTwH1Ub0+f5/4XcyFzT+I8UpszDr4han8iu61E9lRZ6lgc3O53VApUX0khbXYpPJjDqfBVu5MYOtwRcw+3hLO0+IP1Uek13RcvBW+wtVD7MNi1GqB+IcFXUtHYe79lzaruasxPoBVmgtT39irLt6zuUo5hDmVcXKX0BTzSHNKxzkt4pQsXmVE14qJQs3HlF/UA/V6ofeT+qP6vVdk8mjrH9LvolNiHWd+h69Bxs5I5XqDQcT6pm8vVhkBxK6fwe8/of6KfBnb/Q70T7CznD7Q2j279lP+obR7g/RdIWR3W/pd6IfBu7fyqbcFvyc7/qG0buA9EW/aCtqG/pC6DrE8fg4NHqh8O/8Ahu/QP+Sv2Ja5MB5ccfmaP0ot5aGrB+n91vFA60z+kf8AJNzLdWR3furbFo545Yb1Y7B+6ccss2HiVvbZ6esj8pVgslHaf0n/AIpm+Bsc4ctM2u8D5tVjeVmdva1n/BbxYqPWP6f2T/dtLb4D0UzfA25Ob95s/kPaxv0ah9409W0/0rpO5KpdZve1c23Ug19INAh1S67AfLzVV/8AtB7uMeo12KkmT42kfwsHYHD6qGvT3cT6rS6xDqjwQ+CGwDgrlPyT2mbnBt8SlInUcVqNiG0e+5A2MbRwWGpM1aMTqI3Ks0Qt5sY3cCgLGdg996mIyOc5oVZHausLC7q++KYWF3U98UxLkcQt7eKFzcV3RYndTy9Uwsb+r5JRMjhc0er5o/Cu6vmu4bI/q+KHw9XqpQyOKLA7s7lY3klx29wXXFKrsHBWNZU39wPopTGSOQ3kQ7+CdvIm48F1CH9Z3AoFrus7gUxZckYPuUILfcdtPj6qJiyZHphTon/MHBT4ej1/A+C8PYrQ+mIvYaA4jTRbxyptn19wuMdZPq6JLRkuh6kUaQP+J4H3qjzNI/5m/IrzNO2EjDxPriobQezv/ZdqfJyxPSvo0v4u3wzy7EnwtHr+B+q8860Zad+ChtWORnLA+9viqk+RiejFlo/xD4ofDUcucPDZ3Lzb7b27pz7sc0ptOkH6xszVp8ko9KaNHWrxVTn2YZ1295XA+J0LTx9Sk50dUe52lSpclpdzu1LVY251mn/SHO8pWOty1Y25X3dlMj/7IXMLAc2jsn0VbrIOrGOHvVZanybSjwaLT9oKWTKPe4gDtIbJ8VjZy24f5VN2+XD6lR3J8jQbs+OqX4GJxAA3FZb1OTolDgsqfaS6P8ETp/3HQPBaG0HVBSe64265tS6yXzLSHS9xEkte4YARO5Yvu7afDT6Lo2MXaYbM3cO7QFcNZzUU7OmmoX0NVPlGyYg842NrJw/KTvHctNJ9id/mjva5vmAuFaKLZJx3xsOfr3IsoN9/Vd4Sm1dnGUIJ9D0LLNY/4rTlrtVv3dZom9wBXnObG7gPRWXzt99kLp7u8jk4o9COTbPneOnWjHej8BZ+uf6vZXnOfO2e9AWiNTxV35GJ6UWGh1juwco2yWfreBXmviczJjap8bvJP9/fepvyMT0/wln2jgde5AWWz9YcCvMutm87BOnd3KfFYk3yDww2E96m/JcT0zrJQmL/AIHxU+BodfzXmfjCRrxndMx2oPtcjF2sAnLdGw4JvyTE9Q6x0MenlngfJFtkodfwK8qeUP5omREnvx104KG2RPSyxjPvJ95lN+S4nqzZKHX8CgbJRH4/Ary/xZ37hMDYoLaZE7c5IjgZ24Qm/IxPUGlQGdQILy7rRjt/NCib8jE5tKN3grucntUbSA0id2G/emNMdU55DAn3gsRgkdnJsnORsk7wrJw07Adu7iq7uGsYYRht7ESP5fMDw7l0MDOqjPZnrt3IX+HpPgiynGF0abcoGuxBzIOQzyxnHUQqQAqCfHXsOaUVxjkOCLhPoT34DVHh4+MQqgNzs6DHHTwjtQ57sj33JYjf+UotM4Hww8dUBBaD++kengpTqn37wzTDKfFG6pQFNU8NuSDXk6HDZ798UHbO7XQY4d/iFbcj3MKNIopqGPfqE9CpBxgTlG72Ut6NffeVmtlWKlDEYveP/RVd/tXLWXsZvTfuRre/H1VTK0YHx2aZ6o08ZxGmGE67U7hrhnB7D4KaP+NF1P1MIclcm993aFCP3XU5iEFU169xpcdAcNTu7VaW+/crk/aGs5tF5YWi4Wl94T0C6H7MQwl3cpJ0ipWzeKvsIi0Tj7z2fRU1RdcQSMCezA4+96BrA6jVLBf8X3dv096oOrbO6Z26QVRzuzfOfspX1I9Mz5qAvNcd2muvb9dUedB7eHmsr3jQYdh7tMkvPa+mHYEsprNUax3ToUzarc8sRlPvcsQrDbA7fOERW1w3CO/uUBsFUaCBO3XdgoajTiD55rGK2haMoy8pKgrz1jnOIQHSBnImPe9Rco2vd74KJYo6LagH4eEfVpnvVnxEAZjtc3s2BY3AfieAd7o8LyWlQEYRtyJ4wR4laohuFsOhkfknw0SmuYksPAfQ+Sy/Cnc7uf6qU2PAwDD2DFWiDWnlQDAAXjkOlhvIJyzjaexc60VqjsjiSI0bwAwyK5tC1l1rrh8S14bG4Mbd4zMbyutb7SKVHnnfLTdTL85uOJpOIjZzgMbl8T1Gs56605P23R9fQ0lHRc1+qrM1zmZc17pBJ6TrwM4kFuADcYAiYjGcR1qdpkAzGGMgTlksdflGk6jzzDzgA6DmYi8cgMJGOYzzyWqhaJaC8wXfhMSJyaSdRhO9fVhFQk0j5s25JNl7a+yeI85Momo46kjDNwhVc4Bq3DPpCUprCcC3slh8yu9rk5UzQXn+131QNQ9m/DDxmVQ62NAl1RgA1lkd5vQAq229kzz1M777BJOGUnaApaFM1sB2f1HtAyx/dODr448NViNtp4f9yjP+th8E33gw4c4wZfibHg6QraFM1h4/mjvWC3OmpRMyA95/9FRv+5XG3N/jUj2eXzZqi1WthuAPa4kkAgnAxjhpgDwXLVfsZuC9yNlmd0ZnM+WHqrQ6TkY95CEjKrWtAGQw/FxMhQ1hgGz3D1GK1BYxSJJ22xmumYGXW9+5TThlMbD5ZLCQTaBLXSKZcHZDFwbBg4zv2cNrp28Wn9kTuyNUI93aOJ8lyeXgfg7RMgmjVmJH4CMe7BdSq0zGepgHD+qFyftKXGyWgAEk0njSZIgao+jKupOQ7Vz1koVCTeNNk6yWDm3HAgybh4rcHxgcQdS0z5leS5P5RfZLDZmuaQS+5DoEOc+qbpnHQzlkF6gPIBJiACTDjkPmwx2FYi+xqS7jujS73t3bJ9wqK9pa3O6J0yHDQZcVyuRftC2uYDXXsXZyC3SBtAjVb61OXTGIBBDhA2g6nbprngpnkriVwcZVIts9VtQTTh2y6Zyw0O7YmqiNCNskjhLSuBTpBlodcAAuta6BAL5cXYEZgOaO7cu0wgAwY3gujiuenNyck+xrUgoqLXcYuy9R9QE5yz8AfG8lp2jS85wjRx8ilFTQk959F2OQ5bGMQNt317UoLccsd4jzSNdB+bwf6KXicnO7hPmgH5o7fH0KiVzXAwRxY1FAahUDRphreI8vogyqwj5gTv5w8M/oqAXzI5r8rgPqi61E/M8djXMw7jHmtmS8AHKCdopkT3uP0TGq/QVcs2tpgeGiynm3fPUx7W8OiEab6MxenZFxx4OCoPL/AGlDrPXFpaH3Hw2tIHRe0BrHi7oQA3tG9aLF9oqFqo1KLqjWc40Nh+oDgSN2WemcHJd2rYGvBF17mkQQWsukHQjCV895f+xwpy6i7oZ3armNd+UziM84714PUelU5Zdz26HqHBYvoejp2MUCSynUEYzRaKjHNaW4i46HO6QwIBgHZjaftfQiXSwT0ZpQ6WRevAOgQ5fM6dVzSDLh2Eg8V22cv0jDXUL+fzG+6Tdyc7HRed6Ul3f2O61Ivsvue2b9paJJcXNbIBEsdJaZukjTA5BWWf7RU2gy9rSSeiA75sAJJxnLZ4Lw7uVbObreZcSAGghwkDZenQE47s4ztPKtme75akgh14ERIuy6DgPlGgyCzjLyayj4Ovynym+pLWW1lOmWlppseQCHTeDuiJmYxKyVLZXIaHWx7gHNIu12RLSHNgE4EFuB0MLDStdkNS8BUGJeSYjPEERlifAapKAsZgX6owdMtBEERJMaDxXRSkuTDjF8HQPKlcvBNotMsDi0h1J56QDSGuDokg8AVz7V9pbU2oSK9YSA2XkBxa0kgGMMC53FSjRsRw51+IIMsmMQQZgAZZ9qpqWOzEf9u0HDE3qTsd8g4cFtaj73+TD014NPJvLlsqVLrLQ4F7rz3OIujBrS9xI6rWjuC9hTptHMs5xpZSkuN8kuLmkHc0m844b145tnsd26a5PymebxBAMwToZAj+UKGwWOC34iDIxNOXCMwIwxw4LlNuXd/DOkEo9l8n0Y28OJbekC44dIRg6ROkgtBjsS1LSHFoLh0ScYpkCWOacHAh2eoGh3L54LBZBI+J7DcIMGPD1TtstmwHxWRJD7pF4GAG543SCdPmO9YSkv3P8AJt4v9q/B7O0OBDrrmCpcDWuPNht7GMGtGUnYuJToWm84l9nN44ktaRIww6Qz3arjfd9mIbetIMF3SLfmGk5zB+qnwNk6M2gdGRNyL+JcCc5i9H5FtSku7+GYcYvsvlHZp1q7JxpO6ZP+C92ZmQWOm7pAnsWmwPdUs1xz2AloaS4VGm7gQem6CcDPd2LzrLHZGlhNoBicbhGUkOw34TuHcatksRgm0AkXR8jpIGEnu13LT1JNVv8ABFpxW+3yevNW8G36tM3SHYFwyJ6QDnuGUmQRmq7ZymCw3alw5gm67fF2XTOUQvO061iaP8Sm6bo6VAuMABuZ3BW/eliyLqR0JNmkwG4G8cdANq556nn4N4afj5G5G5ArNJfSrXfnBljfwuh10SYBMRuXp2Weuxjr9UOIBghsbgdm/Jecs32zo06wYelQLcX02XHNc4kuJaR0hkdvbkvct5OZVYKjaz3tcOiW82WkHYGMk4/vkuU9bVh12TOkNLTn5aOJycwCcMsMTjJOc93fK2Bw2eP1Tnk00yLrXuBGcYkESCAJEYI0xOTsdgwdO/GV6/S60McW9zyeq0pZZLoKXN6v18ZVZInJw7E9eo5sB2EkAScyTAA2mVUSdp99y9yafQ8TTXUIx+Wfr4BM4GMb3fN3vwRp1RqCT/q9UXUjORxyy7ogyVSFdz+Zvj6KJ+bG3/6UUBka6m0dJ9Rs5BgEditAplvz1o2SPLBE2okY9L9Q8iFScTlHverkLZHWQH5aDjvc/wDt5rG+g4HG63cKjR/uK6HwbnYc5TYNrnSe4BMbEyADVacpIBJPBasuRx7Zywyk3pYkjAc4XOP+kAx4Ly3K/LhrNummxoGXz3hvkugmNo1K9ha7G17gW9O7IJk0wMdAQSSrWcl0C1xi8+6SL5cWNOkl2AHZj3rx6muoyo9EIOSs+cU6BInGNTGC0ig0fK7onC+QQdJ6OJA36+C9c+wgtaLjC8gnJwYMMIBM4GM1l+HDQOi6o4SDdY26CbucnTbic1XdmVI818M2IDgGkwXkHFs4EgSQN2OialydeAa0hrSfmcCA/YZjuDYwnavVu5KAbehhyJvloEDTotO1T4AZvpMDScLsuOsXsIHGFlqRVNM8i2wlwhrYbqTqcekTlujTfMlRYCQQ1pjCScAd5OQHevSvsN0S5jiNOjcgaCcRKR9INpB1RgZngXE3dghNxkjznwfR6MXdXSBMbyfl3fWAEdZcLoEAHEHAkjDLPbgu9Tss0ybgcfwsESIyie+die00MG3aLS+pAGMnLG8WuHiruTI4DbNdbgOkdThd7Dt8kRZg0Tdh2QmYE6mSe6c16gclsA6FEtfgMjiMiZPdxVTOSGgwaRk5gNxjy0QZnmqFjEkuxjHE4E7JTGzg9It6IjI4bgMfeq9UzkinMmi5xwzGXBwVnwdN0ugM0GEZThBDo7A5RthTR5elZqbhee1wG1pERo1ome9WPpUi4uLXYCQARdgDANGOQjDiu/XsDXAOE4AzJx4QRCpPJrDdvHEzBvAC6eyAIIIUuxkvJwWig44tcNMyR2YLUOSaXVPFy9BQ5Ha3KADmSWknGdXfVXVbBAJaGwBJm6cs9TsWjDb5PNN5LpdXz+pRPI1Pqkd59V6N9ilslrQCAQYGyTjIjxTO5ExER2FxxG6B9UTsjvk8z9wMOADydx+kFeq+x/J1azkxUuUielTqEOkxg5rBBacsZHensNhDKt+8ABgGEuxMYAuBymMDnjguq+gSS4uI6PyCbgymQ1vmSvPqyTWJ6dFSTys2m1ET/wByJgQBdDgHExiHCA4TB2yufbaXOk33Pz/CYMdrQJQszoBwVodtw7VrS9OpLJjU15J0cx3JbQ9jhzrocw4vMYOacQdmfcui543jdJTYbeDkec7/AB9V64aajueaWo5COg6cYUaN0dwKj3HZ5eisoVG6tPaCB5jFdDmVE+4Ci2A0/wD9P6FEKc57W6EntH7oAjb4fug1MAR7lTYgBUKvFB+7i31VJko80VNgVUrU4vLbmRi8CC09hW60QGgx0jgMctVQxke5801TEQcuHkvLOEnNPsd4ziotdyg1IP0gYpmNaMYAPvLYmpNAwDYAyMz2b09wLuqOVsrcQUDRmMThoCQPBWw1Qu2FaMiGntxjvQdTbsiMcNcv24KGVAN3mlAFaztfm0HtAJ8VVTsLA4FrBIyIHotAd2oVmB8XhejKRkgA2gJ+XuxjthVVKgbUN+ALrSJwyLp+hV4pDY3GJ6I0mMI3lClycx+N0AB34WtAcRtgSQDOG0LMmqKihnKVMkjnGnYAdfqmY0uHzNdJzDRwzOK1VrC0Y3W/pHoiKRjBsbwFV7kOhk+HGE4HIlpLZPYFU/k/pAg5T8znmcMMiNds5LdkpKuK4FswU+TozbSOOPR4x4qW+g1tJ0NaCIi6I/ECMs810CAqbbZy+mWgxPAxoVcdiWVuZeaJe7ECSMjhnl7lFvJzI24QScyBlO1LTrXqYN2+5hAIkFwIiSCcDtWmtZw9sGROJg+B2qJJ9i2VWKywCJvCToIn+0QralFvVadT0ROOvals1F7cCQRu1/p2QrHSDOGX9s+/is/TVdDWTvqUUHAnAgjcZO9amt7fe5YbLF6SLh0DYg6yf5vTVbxVCultaE+zEcN48UsDa1WuxySXNw4LozAzG9iDmbMEQ33Cl1ALBURv7wooCikRrPcArpb/AD8GpcEpeFm/BBam6Y3wEt5NeCN0bEsAaSdE7mkZgjuS3VC0rLu/BtVQOcUFREMKl07FoyEOn8KYdkJWyf2kpH4bUoFhlApQfeKIKlAsayf7j1QgIA7kC5AOQlAEjE4HQkZ7Rke9QU+zinazYBOeezHRRqkEXWinAkHVZYW201WlsDwyWYMWYOkaYoaN/BAtVkKFdMzNCAKjlB12k492GYnCcIV6S02e+wtOo4bCmWxA2WzBjAG9p2kmMT4cFbe9wkaY27FHnDASdkx4la/0BHVheu3Hf6gOjxVoedPLzRDUpco5MobrpxiNn9k11V3t6bnETQCT2JQAcxHYUZ3nwUjf4BWyBFPtQNPt4qEuGgPYlNfcqCc2Nh4qKc8FEKZwr2NCKi5yIAhK5RRRFIEwRUQgQUtRFRClIeRkSOxFiii2+hCwqUR0kVFIlYLQMUQookupEGPfcnpjB/8Ap/3NUUWGaKCnYcFFFQOoooskIExUUQCFRRRAByAUUWgREqKLIAUyiioIpKiiqASFFFFsH//Z">
            <a:extLst>
              <a:ext uri="{FF2B5EF4-FFF2-40B4-BE49-F238E27FC236}">
                <a16:creationId xmlns:a16="http://schemas.microsoft.com/office/drawing/2014/main" id="{D84339AB-382D-461A-B1D9-D19446CC91AF}"/>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defTabSz="914400" fontAlgn="base">
              <a:spcBef>
                <a:spcPct val="0"/>
              </a:spcBef>
              <a:spcAft>
                <a:spcPct val="0"/>
              </a:spcAft>
              <a:buClrTx/>
              <a:buSzTx/>
              <a:buNone/>
            </a:pPr>
            <a:endParaRPr lang="en-US" altLang="sl-SI" sz="1800" b="0">
              <a:solidFill>
                <a:srgbClr val="000000"/>
              </a:solidFill>
              <a:latin typeface="Arial" panose="020B0604020202020204" pitchFamily="34" charset="0"/>
            </a:endParaRPr>
          </a:p>
        </p:txBody>
      </p:sp>
      <p:pic>
        <p:nvPicPr>
          <p:cNvPr id="132101" name="Picture 5">
            <a:extLst>
              <a:ext uri="{FF2B5EF4-FFF2-40B4-BE49-F238E27FC236}">
                <a16:creationId xmlns:a16="http://schemas.microsoft.com/office/drawing/2014/main" id="{6641C2D5-966E-49E7-B077-ADCDB371A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613" y="333376"/>
            <a:ext cx="2322512" cy="150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509FB9CC-CD44-FF47-916A-741B835DF7D0}"/>
              </a:ext>
            </a:extLst>
          </p:cNvPr>
          <p:cNvPicPr>
            <a:picLocks noChangeAspect="1"/>
          </p:cNvPicPr>
          <p:nvPr/>
        </p:nvPicPr>
        <p:blipFill>
          <a:blip r:embed="rId2"/>
          <a:stretch>
            <a:fillRect/>
          </a:stretch>
        </p:blipFill>
        <p:spPr>
          <a:xfrm>
            <a:off x="4724399" y="399025"/>
            <a:ext cx="6278881" cy="6059949"/>
          </a:xfrm>
          <a:prstGeom prst="rect">
            <a:avLst/>
          </a:prstGeom>
        </p:spPr>
      </p:pic>
    </p:spTree>
    <p:extLst>
      <p:ext uri="{BB962C8B-B14F-4D97-AF65-F5344CB8AC3E}">
        <p14:creationId xmlns:p14="http://schemas.microsoft.com/office/powerpoint/2010/main" val="156721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
            <a:extLst>
              <a:ext uri="{FF2B5EF4-FFF2-40B4-BE49-F238E27FC236}">
                <a16:creationId xmlns:a16="http://schemas.microsoft.com/office/drawing/2014/main" id="{3F6FD86E-01FD-4F6E-8156-8A8C95BFC33E}"/>
              </a:ext>
            </a:extLst>
          </p:cNvPr>
          <p:cNvSpPr>
            <a:spLocks noChangeArrowheads="1"/>
          </p:cNvSpPr>
          <p:nvPr/>
        </p:nvSpPr>
        <p:spPr bwMode="auto">
          <a:xfrm>
            <a:off x="2495550" y="333375"/>
            <a:ext cx="66246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lnSpc>
                <a:spcPct val="115000"/>
              </a:lnSpc>
              <a:spcBef>
                <a:spcPct val="0"/>
              </a:spcBef>
              <a:spcAft>
                <a:spcPts val="1000"/>
              </a:spcAft>
              <a:buNone/>
            </a:pPr>
            <a:r>
              <a:rPr lang="sl-SI" altLang="sl-SI">
                <a:solidFill>
                  <a:srgbClr val="0000FF"/>
                </a:solidFill>
                <a:ea typeface="Calibri" panose="020F0502020204030204" pitchFamily="34" charset="0"/>
                <a:cs typeface="Arial" panose="020B0604020202020204" pitchFamily="34" charset="0"/>
              </a:rPr>
              <a:t>UČINKOVITO UČENJE</a:t>
            </a:r>
            <a:endParaRPr lang="sl-SI" altLang="sl-SI" b="1">
              <a:solidFill>
                <a:srgbClr val="0000FF"/>
              </a:solidFill>
              <a:ea typeface="Calibri" panose="020F0502020204030204" pitchFamily="34" charset="0"/>
              <a:cs typeface="Arial" panose="020B0604020202020204" pitchFamily="34" charset="0"/>
            </a:endParaRPr>
          </a:p>
        </p:txBody>
      </p:sp>
      <p:sp>
        <p:nvSpPr>
          <p:cNvPr id="134147" name="Pravokotnik 5">
            <a:extLst>
              <a:ext uri="{FF2B5EF4-FFF2-40B4-BE49-F238E27FC236}">
                <a16:creationId xmlns:a16="http://schemas.microsoft.com/office/drawing/2014/main" id="{34F4FA59-B695-4C5E-9F68-28A43B69FE36}"/>
              </a:ext>
            </a:extLst>
          </p:cNvPr>
          <p:cNvSpPr>
            <a:spLocks noChangeArrowheads="1"/>
          </p:cNvSpPr>
          <p:nvPr/>
        </p:nvSpPr>
        <p:spPr bwMode="auto">
          <a:xfrm>
            <a:off x="2927350" y="1700214"/>
            <a:ext cx="6985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pPr>
            <a:r>
              <a:rPr lang="sl-SI" altLang="sl-SI" sz="2400" i="1" dirty="0">
                <a:solidFill>
                  <a:srgbClr val="0000FF"/>
                </a:solidFill>
              </a:rPr>
              <a:t>Večina ljudi odneha tik pred tem, ko bi uspeli. Obupajo korak pred ciljno vrvico. Ne gredo se več, čeprav teče zadnja minuta igre in imajo priložnost za zmagoviti gol.</a:t>
            </a:r>
            <a:endParaRPr lang="sl-SI" altLang="sl-SI" sz="2400" b="1" i="1" dirty="0">
              <a:solidFill>
                <a:srgbClr val="0000FF"/>
              </a:solidFill>
            </a:endParaRPr>
          </a:p>
          <a:p>
            <a:pPr algn="ctr" defTabSz="914400" fontAlgn="base">
              <a:spcBef>
                <a:spcPct val="0"/>
              </a:spcBef>
              <a:spcAft>
                <a:spcPct val="0"/>
              </a:spcAft>
              <a:buNone/>
            </a:pPr>
            <a:r>
              <a:rPr lang="sl-SI" altLang="sl-SI" sz="2400" i="1" dirty="0">
                <a:solidFill>
                  <a:srgbClr val="0000FF"/>
                </a:solidFill>
              </a:rPr>
              <a:t>H. ROSS PEROT</a:t>
            </a:r>
          </a:p>
          <a:p>
            <a:pPr defTabSz="914400" fontAlgn="base">
              <a:spcBef>
                <a:spcPct val="0"/>
              </a:spcBef>
              <a:spcAft>
                <a:spcPct val="0"/>
              </a:spcAft>
              <a:buNone/>
            </a:pPr>
            <a:endParaRPr lang="sl-SI" altLang="sl-SI" sz="2400" dirty="0">
              <a:solidFill>
                <a:srgbClr val="0000FF"/>
              </a:solidFill>
            </a:endParaRPr>
          </a:p>
          <a:p>
            <a:pPr defTabSz="914400" fontAlgn="base">
              <a:spcBef>
                <a:spcPct val="0"/>
              </a:spcBef>
              <a:spcAft>
                <a:spcPct val="0"/>
              </a:spcAft>
              <a:buNone/>
            </a:pPr>
            <a:endParaRPr lang="sl-SI" altLang="sl-SI" sz="2400" dirty="0">
              <a:solidFill>
                <a:srgbClr val="0000FF"/>
              </a:solidFill>
            </a:endParaRPr>
          </a:p>
          <a:p>
            <a:pPr defTabSz="914400" fontAlgn="base">
              <a:spcBef>
                <a:spcPct val="0"/>
              </a:spcBef>
              <a:spcAft>
                <a:spcPct val="0"/>
              </a:spcAft>
              <a:buNone/>
            </a:pPr>
            <a:endParaRPr lang="sl-SI" altLang="sl-SI" sz="1800" b="1" dirty="0">
              <a:solidFill>
                <a:srgbClr val="000000"/>
              </a:solidFill>
            </a:endParaRPr>
          </a:p>
        </p:txBody>
      </p:sp>
      <p:pic>
        <p:nvPicPr>
          <p:cNvPr id="134148" name="Picture 4">
            <a:extLst>
              <a:ext uri="{FF2B5EF4-FFF2-40B4-BE49-F238E27FC236}">
                <a16:creationId xmlns:a16="http://schemas.microsoft.com/office/drawing/2014/main" id="{DED6F5FC-F83A-452C-BCC8-872115D43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425" y="4076700"/>
            <a:ext cx="436403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Pravokotnik 1">
            <a:extLst>
              <a:ext uri="{FF2B5EF4-FFF2-40B4-BE49-F238E27FC236}">
                <a16:creationId xmlns:a16="http://schemas.microsoft.com/office/drawing/2014/main" id="{131DCE5E-025C-46FA-8332-EEB5D9D21635}"/>
              </a:ext>
            </a:extLst>
          </p:cNvPr>
          <p:cNvSpPr>
            <a:spLocks noChangeArrowheads="1"/>
          </p:cNvSpPr>
          <p:nvPr/>
        </p:nvSpPr>
        <p:spPr bwMode="auto">
          <a:xfrm>
            <a:off x="1992313" y="1268414"/>
            <a:ext cx="845185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 typeface="Wingdings" panose="05000000000000000000" pitchFamily="2" charset="2"/>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IZBOLJŠANJE SPOMINA</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Spomin lahko izboljšamo z izboljšanjem naslednjih sposobnosti:</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Sposobnost predstavljanja</a:t>
            </a:r>
            <a:r>
              <a:rPr kumimoji="0" lang="sl-SI" altLang="sl-SI" sz="2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sl-SI" altLang="sl-SI"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če hočemo spomin uspešno uporabljati, moramo poživiti tudi navidezno povsem vsakdanje in nezanimive informacije kot npr. zaporedje številk ali nakupovalni seznam.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To dosežemo s predstavo </a:t>
            </a:r>
            <a:r>
              <a:rPr kumimoji="0" lang="sl-SI" altLang="sl-SI"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v mislih naslikamo neko stvar, nato pa realno mentalno podobo spremenimo tako, da jo doživimo z različnih plati. </a:t>
            </a: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base" latinLnBrk="0" hangingPunct="1">
              <a:lnSpc>
                <a:spcPct val="115000"/>
              </a:lnSpc>
              <a:spcBef>
                <a:spcPct val="0"/>
              </a:spcBef>
              <a:spcAft>
                <a:spcPts val="1000"/>
              </a:spcAft>
              <a:buClrTx/>
              <a:buSzTx/>
              <a:buFont typeface="Wingdings" panose="05000000000000000000" pitchFamily="2" charset="2"/>
              <a:buNone/>
              <a:tabLst/>
              <a:defRPr/>
            </a:pP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45411" name="Picture 4">
            <a:extLst>
              <a:ext uri="{FF2B5EF4-FFF2-40B4-BE49-F238E27FC236}">
                <a16:creationId xmlns:a16="http://schemas.microsoft.com/office/drawing/2014/main" id="{6599DB9A-7F41-496C-B02A-FC1C3453F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201" y="115889"/>
            <a:ext cx="17319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ravokotnik 1">
            <a:extLst>
              <a:ext uri="{FF2B5EF4-FFF2-40B4-BE49-F238E27FC236}">
                <a16:creationId xmlns:a16="http://schemas.microsoft.com/office/drawing/2014/main" id="{5A875050-DC1F-4AAD-90ED-FF91BDD815CE}"/>
              </a:ext>
            </a:extLst>
          </p:cNvPr>
          <p:cNvSpPr>
            <a:spLocks noChangeArrowheads="1"/>
          </p:cNvSpPr>
          <p:nvPr/>
        </p:nvSpPr>
        <p:spPr bwMode="auto">
          <a:xfrm>
            <a:off x="2424114" y="1933575"/>
            <a:ext cx="7272337" cy="1938338"/>
          </a:xfrm>
          <a:prstGeom prst="rect">
            <a:avLst/>
          </a:prstGeom>
          <a:noFill/>
          <a:ln>
            <a:noFill/>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defRPr/>
            </a:pPr>
            <a:endParaRPr kumimoji="0" lang="sl-SI" altLang="sl-SI" sz="2400" b="0" i="0" u="none" strike="noStrike" kern="1200" cap="none" spc="0" normalizeH="0" baseline="0" noProof="0" dirty="0">
              <a:ln>
                <a:noFill/>
              </a:ln>
              <a:solidFill>
                <a:srgbClr val="0000FF"/>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charset="0"/>
              <a:ea typeface="+mn-ea"/>
              <a:cs typeface="+mn-cs"/>
            </a:endParaRPr>
          </a:p>
        </p:txBody>
      </p:sp>
      <p:sp>
        <p:nvSpPr>
          <p:cNvPr id="149507" name="Pravokotnik 1">
            <a:extLst>
              <a:ext uri="{FF2B5EF4-FFF2-40B4-BE49-F238E27FC236}">
                <a16:creationId xmlns:a16="http://schemas.microsoft.com/office/drawing/2014/main" id="{8510E454-4AB1-4C33-8BB4-8B6488305C3E}"/>
              </a:ext>
            </a:extLst>
          </p:cNvPr>
          <p:cNvSpPr>
            <a:spLocks noChangeArrowheads="1"/>
          </p:cNvSpPr>
          <p:nvPr/>
        </p:nvSpPr>
        <p:spPr bwMode="auto">
          <a:xfrm>
            <a:off x="2855914" y="2427289"/>
            <a:ext cx="64801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Sposobnost opazovanja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Stvari si zapomnimo bolje, če čim bolj izkoristimo vse čute.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Kadar popolnoma zbrano in zavestno opazujemo kak predmet, so spominske sledi, ki se vtisnejo v možgane, globlje, kakor tedaj, ko sprejemamo samo splošni vizualni vtis.</a:t>
            </a:r>
          </a:p>
        </p:txBody>
      </p:sp>
      <p:sp>
        <p:nvSpPr>
          <p:cNvPr id="149508" name="Pravokotnik 1">
            <a:extLst>
              <a:ext uri="{FF2B5EF4-FFF2-40B4-BE49-F238E27FC236}">
                <a16:creationId xmlns:a16="http://schemas.microsoft.com/office/drawing/2014/main" id="{9D499E6F-D93A-4544-BE4B-1C9038DB27D2}"/>
              </a:ext>
            </a:extLst>
          </p:cNvPr>
          <p:cNvSpPr>
            <a:spLocks noChangeArrowheads="1"/>
          </p:cNvSpPr>
          <p:nvPr/>
        </p:nvSpPr>
        <p:spPr bwMode="auto">
          <a:xfrm>
            <a:off x="3432176" y="549275"/>
            <a:ext cx="49498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1" u="none" strike="noStrike" kern="1200" cap="none" spc="0" normalizeH="0" baseline="0" noProof="0">
                <a:ln>
                  <a:noFill/>
                </a:ln>
                <a:solidFill>
                  <a:srgbClr val="0000FF"/>
                </a:solidFill>
                <a:effectLst/>
                <a:uLnTx/>
                <a:uFillTx/>
                <a:latin typeface="Arial" panose="020B0604020202020204" pitchFamily="34" charset="0"/>
                <a:ea typeface="+mn-ea"/>
                <a:cs typeface="+mn-cs"/>
              </a:rPr>
              <a:t>KAR SLIŠIM, POZABIM,</a:t>
            </a:r>
            <a:endParaRPr kumimoji="0" lang="sl-SI" altLang="sl-SI" sz="24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1" u="none" strike="noStrike" kern="1200" cap="none" spc="0" normalizeH="0" baseline="0" noProof="0">
                <a:ln>
                  <a:noFill/>
                </a:ln>
                <a:solidFill>
                  <a:srgbClr val="0000FF"/>
                </a:solidFill>
                <a:effectLst/>
                <a:uLnTx/>
                <a:uFillTx/>
                <a:latin typeface="Arial" panose="020B0604020202020204" pitchFamily="34" charset="0"/>
                <a:ea typeface="+mn-ea"/>
                <a:cs typeface="+mn-cs"/>
              </a:rPr>
              <a:t>KAR VIDIM, SI ZAPOMNIM,</a:t>
            </a:r>
            <a:endParaRPr kumimoji="0" lang="sl-SI" altLang="sl-SI" sz="24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1" u="none" strike="noStrike" kern="1200" cap="none" spc="0" normalizeH="0" baseline="0" noProof="0">
                <a:ln>
                  <a:noFill/>
                </a:ln>
                <a:solidFill>
                  <a:srgbClr val="0000FF"/>
                </a:solidFill>
                <a:effectLst/>
                <a:uLnTx/>
                <a:uFillTx/>
                <a:latin typeface="Arial" panose="020B0604020202020204" pitchFamily="34" charset="0"/>
                <a:ea typeface="+mn-ea"/>
                <a:cs typeface="+mn-cs"/>
              </a:rPr>
              <a:t>KAR NAREDIM, RAZUMEM.</a:t>
            </a:r>
            <a:endParaRPr kumimoji="0" lang="sl-SI" altLang="sl-SI" sz="24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1" u="none" strike="noStrike" kern="1200" cap="none" spc="0" normalizeH="0" baseline="0" noProof="0">
                <a:ln>
                  <a:noFill/>
                </a:ln>
                <a:solidFill>
                  <a:srgbClr val="0000FF"/>
                </a:solidFill>
                <a:effectLst/>
                <a:uLnTx/>
                <a:uFillTx/>
                <a:latin typeface="Arial" panose="020B0604020202020204" pitchFamily="34" charset="0"/>
                <a:ea typeface="+mn-ea"/>
                <a:cs typeface="+mn-cs"/>
              </a:rPr>
              <a:t>KITAJSKI PREGOVOR</a:t>
            </a:r>
            <a:endParaRPr kumimoji="0" lang="sl-SI" altLang="sl-SI" sz="24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149509" name="AutoShape 6" descr="data:image/jpeg;base64,/9j/4AAQSkZJRgABAQAAAQABAAD/2wCEAAkGBxQSEhUUExQUFhUWFhgWFRgYFRQWFBYXFxcYGBcUFhcZHCggHB0lGxUWIzIhJSkrLy4uGB8zODMtNygtLisBCgoKDg0OGxAQGywmICQvMCwsLDQsLCwsLCwsNCwsLCwsLCw0LywsLCwsLCwsLCwsLCwsLCwsLCwsLCwsLCwsLP/AABEIANwA5gMBEQACEQEDEQH/xAAbAAACAgMBAAAAAAAAAAAAAAAABAMFAQIGB//EAEYQAAIBAgQDBQMIBggGAwAAAAECAwARBBIhMQVBUQYTImFxMoGRFEJSYpKhscEVI1Ny0dIWM0OCk6Ky8AckY3PC4TSD4v/EABsBAAIDAQEBAAAAAAAAAAAAAAAEAgMFAQYH/8QAPhEAAQMCAwQGCAYBAwUBAAAAAQACAwQREiExBRNBUTJhcYGRoRQiQrHB0eHwBiMzUmKSFUNT8RZygqLSJP/aAAwDAQACEQMRAD8A9xoQihCKEIoQihCKEIoQihCKELBYda4XAcUWWjTr1qszsHFSDCVgTr1rgnjPFdwFbhx1FWB7ToVGxWb124XEXouELBcdRXC5o4rtitTMvUVEysHFdwlaNiRVZqWDRdEZWhxXlVZqjwClulj5UegrnpTuS7ugj5UelHpR5I3S2XFdRUm1QOoUTGeCnVwdjTLXtdoVAgjVbVJcRQhFCEUIRQhFCEUIRQhFCEUIRQhRSTgetUyTNbkpBhKi+VeVU+lHkp7rrWDij0rhqncAu7sLR5yardO9wsuhgCiqlTS3E8csEZkbW2gA3ZjoqDzJrtuaFWcD45mikOIKo8JPeW9kIdUYdQRpfmQa41zZWh8eYK64Fhwu1SsXHJpsRCiKscbsxOYZpWRFLEkbJfQW1OtRinhkc9rcy3U8O7mpPjc0Au4q0xXaDCxkh54wRofFe3rbarRG46BV3CsY3DAEaggEHqDqKgRZdWaEIoQihCKEIoQihCKELINF0LcTt1q0TyDio4GrPyhuv3V30iTmubtq3TEnnVjak3zXDGOCaBpy6pWa6hFCEUIRQhFCEUISs2I5D40nLUcGq1sfEpalFaihCKEKHGYpYkaRzZVFyfyHU10C5shcxxDi0kkkTQTFI5IBIoyI2ucg5gdb6gb8jVFZUeixh2G+djmrIIxK4i9knNiMRJLGJsjIisVZRl8ZsAWUk65c1iOprNqtoxTUxaz1XEi46uopuGmcyW5zCxicCkjI7XuhuLbNzAYcwDqPOs2CslhjfG3R3l1hMvha9wceCMXhS5Qh2W1w2U2LKwsyX5A6VOjrXUwfhGZGXURxXJoBKRfgoRIElRBAzpGM4UWWIveyZmOlhqbam9q0aCVjGuqJ3+schxPXYJaoY5xEbBkM1e8M45iJZxGYYym8rIznutCVuSACTppvzrUgkZNGZGggcL8UnIwxuwnVdHUlFFCEUIRQhFCEUIRQhFCEUIRQhFCE9hj4RWjAbsCXf0lLVyiihCKEIoQihCgxTaetLVLrNtzVkYzSdIq5FCEUIRQhUXa1vBCOTTqG9yOyg/3lHwqmqLm08hbrb45qyEAyNBVBh8CEkZwTZhbL81dSxK9Lk3tXnp6580LYn+zx58M+xabIQx5cOKbpKxOauuoxOufJcZwMxHMC9rmrTC8R70j1b2uo424sI1WsOJVyyqbldG8r+ddlp5Imte8WDtFxsjXEgHRTVQppTCTzweCOYEsxYL3Ad3Y7k2NzpYX0sAK9PTVrp7NjhyGV8VgFmSwNZm5+fYuw4RNK8QaeMRya3UEHTkdCbX6XNq0HgA5JUJyooRQhFCEUIRQhFCEUIRQhFCEUITGEbW1NUzrHCq5BldN06qUUIRQhFCEUISmLbUUjVHMBXR6JellYihCKEKHGYZZY2jf2XUqdbGx6GugkG4QV5/Bw+HO0ZAMkDi7Kzakaq9wdyNxyNxWVtGaqp3k4rsfwIHh3cE7TMikbpmE/icWkeXOwXMbAna++/KsaCllmB3YvbVOvlay2I6qODhjzoMRG2VyxEQa+TuvZJI5lvbB8lFeohoImU+4kGuZ53+miznSOc/eNPZ2J7EdnARGI3KlSe9e13lV7Z9eTEqLHlypssjc0Nc3IaDgLaKOF17g9q2l4BeW6uI4siqVQWfwZrANyHivfeoyxRykOkFyNL6eCGhzbhpsD4qomw8+HWQrEoUzER55SS2ZrIALE7a6nrSlZs+Kd+8e+wA0AHDX7spxzPjGEC9zxK2HDFxM5jUpHIEVmkN+9AN7CJQQTsdb2Gm9UbKbIIt4XnBcgN+aKtzcWG2fP5Lu8JDkRULM5VQuZjdmsLZmPU0+Tc3SoUtcQihCKEIoQihCKEIoQihCKEIoQtozqPWpMNnBcdorCtVLLNCEUIRQhFCEhMdT8KzZnYnlMMFgo6qUkUIRQhUHan5SwWOFGMZBaZ1eNXyj+zTMwIvzPTapWOE4SMXC+iARf1tFQ8OxMbR3jUqi3ABUqNOnUedeVq4JmzBshBceu+vu7FrxPYWXaMh1WW/CpO9mjzxOAY5MwdDls2QjxeyQa9FQUT6QyAkEG1iOq6SklEpabc1f4jiEMNleSNOQUkDTlpyFPBrnaKJc0KTCYyOXN3bq+U2bKb2Nr2+BrhaRquhwOih4jxERFVCl5JDZI1tc23Yk6KoG5PpvXWtuuOdZJcRkdk/5jDK0QIZ8smdlt88LYE2301qQA4FQcTxC5LEYor3UHdS5yT3UoQuQisbSxZTmbQrbYa60mygkFU6cOs08OfUeC66YGIMtcr0vhGMWWJWVi1hlYsuV866MHX5rX5VY9uF2YVATlRXUUIRQhFCEUIRQhFCEUIRQhFCFlNxXW9IIOisa1kqs0IRQhFCFqxtXHGwugKvJrJJubppYoQihCKELme2WIkvDCiM6yFi6oVDMEtZTciyXOp9BzqW7c6N2A2PPl9V1pGIXF1zvFMVIqvE0M0bGJmUoFkFhpplvzIG3OsyHZEkcrZcTX2Od7jv7U4+qDmlliMlbYjGYuKOKPJETJkiSRWIKMw9pomHIAnQ8q3cLS4lK3cBZWvDMHEi+CzEk53Nmd2BsxZuZuD6bVBznFWNa0Ko4hisNh545VKJeR4ZiosCcmYBwo1IIHpc1MBzmkKBIa4EJvg2IR2aVmGeZ3SO/0IiQEX4FvfXHgjLkusI1PFWM2MUSLFqWdWaw+ai7s3QXIHqarAyupki9lUcLaX5LhO6Cm/dh2J1WK92IFtbgW99WOtiN1W2+EWVr2dGZsRKPYkkGT63doEZx5FgdfKqpcrBVk3JKuqpQihCKEIoQihCKEIoXUULiKEIoQsiujVBViK1QbpVZrqEUIRQhL4t9LUrUvsMKsjGd0pSSuRQhFCEUIVDxXwYuNibCWFoVPRw2cD1IJ9ctXx9AhdZk5LcGEwUSYp1zewoyBMviy+0Tdi9lPwqbraNVrb6uTHGomKK6LmaKRZMvNgLhgPPKTbzrjDnZEguLqhHE1XOsWLhjRmLZXjf5RGXN2CrcXNybXB3qzDfUKvFyKc4bBkAmKOsUCP3Kt/WyFrtJM4+k1tBvqetcceHE+S60cToEYnDMA4EPyiCRhKoVwsqM1ictyNL6gg31NAPXYoIPLJRwYWSzpBBJCZABJPM4Z8u3h8RZiATYGwFBI1J7kAHQDvVdxzERxYgRkSmOOCOMCOXu92JKtobgqFva1VSVDYm3dx6roLHE2bwTsfbrKoVMMAoFlHeWAA0AFlpM1UJzufBdEL1n+nzfsF/xT/JXPSoeZ8F3cvWjdvZOUCe+Rv5a56XD1o3LupRnt3Pyih+Ln8656ZFyPku7h3NaHt1iP2cHwk/mrnpkf7T5I3DuawO3OJ+hB9mT+ej0yL9p8QjcO5rDduMTyWAf3H/nrhrY/2nx+i7uDzWB23xXSH7D/AM9HprP2nx+iNx1pPFdtMbJ4IzCA11ZgjBlNvmnMdRbe2lOMkjDC94IsL26lUWG9gbroML22IAEmHboSkit77NlNUCqgd7Vu0KW5kHBWuH7XYRt5DGf+ojoPtEZfvq5oxdEg9hVZuNQrTB4+KW/dSJJlsDlYMBcXGo8qC0jVAN1aYVri3SnqZ9225KiQWKnphQRQhYNCEhK1yay5HXcSmWiwWlQXUUIRQhFCFDjMIkqFJFDKdwfLYg8iOorocWm4QQua4lwVIpcL45mTvWsskjOgIjdk31JuNL3phkhcCgdIAq4xMuRGaxOVS1hubC9h56VEC+SZJsLrWEq4VxY5gCDYXsRca103GS4LHNacQwCTpkkBtuCCVZTa2ZSNQdaGuLTcIc0OGazh4lhjVb2WNQLsfmqNya4cyuizQlsBxEujyuuSIXMbE6tGBrIw5A62HS1SLQDYKIfcXOi8/wAdeVmlLMGlcNay2AJAAsRyQCkZZ45JSwtBDQc8+H1QGODcQOpR8k+s3+X+FZvpLT/pt8/mmN2f3HyQuBZsuQOxb2bZfEBuRYXI+tt51q09G59jIxoHff3pWSYNya4nwW2B4HiGBN0kt7WRlCx2+nKy92Tyygmm30UIbk0X71SJ33zJSmInjjNnZlNtFIXMw6pYWYeYJFZ/o02LDum9udvemN4y18RU4w9yAoYki+pVbDTc286pjs7ESGAA2vYm/ZmrcBJAbe+uq0lTKxVo5NACSpDWB0FwuutjsKuMRLcTCzPS7bX8VEtIdZwPjdbpBm1Hs8rl7nrz61IOwNAk6XEBrcvJWxUrpQXNNh2lLcSiICgr7TgAiRwep0PkDVkTgLuxZAHItb8FXPTvjAvxPM/FS4VBmUDYXt+H51ml7nQyOcczYfFdDRjaB1p6s9MIrt7ZoXY/8P8AChcO8gABllc7WJCeAferfGvRNuI2NJ4LMdm82XY4Mb03SjUqmTgmacVSKELFCFXNufWsl2pTQ0WK4hFCEUIRQhFCFRds8XHHhyzOqurK8Qv4mdDcADfUXHoavp2Oe8NaL3UXEDNTYDGJNGsiG6sLjy6g+YrrmlpsU01wcLhV/wAmmw5PcBZIiSe6JyuhJue7ba19cp671K4drqo2LdNFk8WmvYYOa/m8IX45zRgHMIxnkj5DLMb4nKsYNxChJU21Blc2zbeyLD1oxBvRXLF3SVL2j4uJv1UZBiHtsNpCPmj6o5nntSVXVCBth0j5dam1u8PUqOXdf3r/AAUmsumFmSH+NvEhXyatHWui7N9nDiAZHsI7ER3BIkbbMwuLxjpfxem+pRUohs9/S931Sc8+L1W6J6DB+0rIZHNi0WYAWA8L42UaAcxENANADvWkTfNKpDG8Q7w2TJMRs7LbCRW5YeDZ7fTY/wAKXmqWRa68uPfySdTXRwZHM8vmqDEjO5uc2UjM7WLO45DTwqvJRYX9Kzqqse1lr5uGnBo+ZTmzYZJfz5eOg4Bb4GQ3ciOZtQoyROwsBrZgLbk8+VSio5XQMDR1+P0WqyojY9xdqpMFMMjykEBizDMMpyrotwfT76jKw42w8rDvOqYifZjpeefcNFWwcSUKMytfnYA6nU7HrWhNs+ZziQpQVG7YGuafelmxJmZWysqrewa1ySPa0PS2/WqZ4txTuDtTZKTTGaVtgQAm8IPEfT8T/wCqyZMqftd7h9V1v6ncm6SVyKEL0DscmXBw+YZvtOzfnXpXCxt2e5ZfNdPAtgK0Im4WgJdxuVJVqiihCwaEKubc+tZLtSmhosVxCKEIoQihC43/AIldoXwsKrE2V5L3ItmCiw06XJ38q2NibPbW1IY/ojMqmeTA3JeO4nFvISXZmJ6kn8a+j01BT036TAOvis5z3O1KuOAdq58ICqEFTqQy5h6gXBHxrJ2n+H2Vb95GcJOvIq+GqdGLLo5+I4nGIHaRsOOeRmyLGgOeYjfVrRgX1O1eNkp2wvLLg24psyl2aQwmDgkGss4Y/Tkjib4SS3+6oix0XAb5hWP9HnZSI5cQVO+WeOTToQs23uruEIu5bcP4HiXcxrLCWsSqy3jY2+bbKDtzAYacqz6iggfmQQeYVzKh7Qscb4VPh2iM8ZRA3jdTmhylSCDIBdN7ZiBa96ro6IROdncG3ipSz4wLartsLxeQ2KAZY47iNRkRUC3EkzkHKCNVjGtiCfJwtHFLLluJ8cM5C92yxuO8WBCM0gP9piJL2P7t7etKySmxwmwGRcefIBZ1RUucDgOEDIuPPkB8UtO0oUICglkOVFuFSMW2DHUk7DTc6aUrTxRyyXF7N1J4lJUdPHPNkMm6k+0UqrgJcCwA25i3I+elZkkb3VGB+pNvFe0a4CPENAEzHG0MXheVTbYSNlLMfonTdulbEdXJvMDbYR1cAuPpYxHiOvbxKMamWNEChhdVKklQyrqQSNRcL99LwnE98hNtTfWxOivljOBsTeOSy64UizYWZeZMU5P3Ow/Chstc0+pUA/8Ac23uS5pp2cDlyKqmjCgWzWOZhmN2AYjKCeoWwqytkc6M4jc3APaBn5oDSAy/EE+NreSmwY9o+g+Av+dZtRlFGO0+J+i7H0nFM0mrlrIbAnoCfuqyIYntHMj3qLjZpK9O4NDkw8K9I0H+UV6J5u4rMGivhWmEss11CKELWQ2BNQe7C0ldAuVXVlplFCEUIRQhR4idY1Z3IVVF2J2AFdAJNgi68I7Z8eOMxDOLhB4UHQC9vfqT76+lfh/ZhpIMcg9Z3kFmzyYnZKjggZyAoJJ8ifwrYqaqOnjMkhsB4nsVLWlxsF2eJ7PJF8nhIJmP6yUaHKpsqIB+0LHT38q8A/a1TJO+VriAcrX4cuWnFaBha1oB1XRMosIxYqhu5FsryLoFX6keqjqbmvPbQqcI3bTnxWTtKrwDdN1OvYlsZiwpIdVI83jB+DkUjDTue0FjiO428QkIKVz2gscR3Ot4hQJHBIReAa+y3doVNvrpcD41J+/iB9fThfPwKk8VEINpNNRc38Cpm4VGbWzrbbLJItj1Fm091QbXzNGvkoN2jUD2lDFhWZiyz4gBbgFppJMzbMWVyVZeWUix1pp1a+NoDgMRzPCw4d6ddtGWJoDrFxzPCw4DtTWJx2JnvBLKncgDvBFF3Wc6WjY5jpbUgW5CpSVgEYc0WJ0vn3/JWTbSO5DmixOnHLn8lMVPsouZyrZVFtcovb02+NIQROmdrlx++azKSmkqn2Gmp++azPxCLBJmOGBntcNI0KyO9thYs49ANBW2GC1gQAF7BgbE0Na1UqqSQG3dyzW21JdgPLlWI2Xezvm/aMvcE61lmtZzP1KemN3Rf3n+yLD72FSjyje7sHjr5JuTN7W9p8PqoZ2vJ+6APe2p+4D41NowwjrPuVkXrTE/tFvH6KLEHS3NiF+O/wB16nAPWxHhn8vNWVJ9TANXG3z8ktjvaH7v51TOfyRf93wSlSAJQBwHxW2D2P7x/AUpV+wP4j3lUxe12qelFatZVuCPpeH3sbD8aao23nZ2+7NVTG0ZXrSJYAdLD4VtcUhwVkK1kqs0IRQhQYs+H30vUn1FOPVJ0gr0UIRQhFCFRdtOHJPhW7x2QJ47i+pAsFK3F73sPO1M0kzoZWvbqO9Qe24sV51iv+HrpF3hddFuyeItm5IOR1IF69Mz8UVV7EN8D81UaJoF7ruuDdnIIAhCAyKBdzcnNzIB0Hurzs1RJK4ucb3Kdjia0BV/E+zk3evNBKC7m5EgtlGUqMjqLggEgXGl770MlAFlB8JOYKTljkgyCWLIhIRWV1dMxGinZhtvasyejJBeHXOvJecrNlSMDpcV+KUxeIUkWlRLaEOgOt+Ra1qjHFI1ubCb8j8krFBI1tjGT2O+ATkEikeAqR9W1r+71pORrgfWB70nKx7XeuCD1rTGSEAKpszmw8h85vcPyqyBovjdo3P5DvVlMwYi92jc+08B3olYRoAo10VF6nkPzPoaI276Ql/aT9+ARG0zyFzzlqT9+AW+Hhyrbc6knmSdSahLJvHX8OoKuWTeOxeA5BV0+OhEzLJcuAvdkTiBFzXzCRswOth10tWxQR/lXHHVeh2SGNgxEZkpDFBQIMQpjLSrJ+rQgLGoy7ubs733LGpVjA+IsNxmOF/ILYiNnBygkxDF1ZSFyhhoyknNbqpHKk6aOKJjgWudf+JGiufI8kEEC3WpcPi2Vy7EOSoUXIFhck+yo3P4VORrHNwNY4C99FJk7muxOIJ01SiPL4m7wKWYta4ZRc6DUXItYVcSywbu3G3coNmlaSQ8C/epVxLgh5DGcoNrXUa2uTe/S3vqvC3CWta4X7Fd6W/EHuwm3xWBijIxNlygAAhibnW99B1FK1jQyNrc9ScwjfGV5cRwAT2E9n3n8aRrOmB/EKUWh7SpqUVqn4dHmngXrNH9zhj/AKaf2cPzr8gUvUn8tepCtQJNWIrXSqzQhFCEvjNh60rVdEdqsj1SlJK5FCEUIRQhU/aggRIWNlE8Re+1s1tfK5WrYel3LnEKSSdQyqTq5OXzsLk+lqlZNX4LeQ2BOux21PuHOgIK5mHikeS44khW17ssRkHra3wy3q0t/iqcX8lXITK5kaSSVQ36kv4RYqLuqCwGpaxte1Z9dNb8tvHX/led2tVuLt0x2XFRwRl/EWlAB2Pd2YD90HSl5XtZkGt7r/FITPEfqhre4Oy8eKc0HkKVzcbJMAuIA1UGFGa8hGraL5Jy9L7n3dKvnOECJvDXrP04JioIYNy3hr1u4+GgWIPGxf5ouqef0n9+w9POuyflMEfE5n4Bdl/KYIuJzd8AtsbiO7W+5Oijqx/LmfSqoWBzs8gMz2LlHTOqJQwd6qVgG5AJ3LEC5PMk1RLUyPdkSBwAOQHJfQIoGRMDQBkkcZAkQZ0VVZiNbA25mwItyrZ2KZa2qZC9xwjuP1VFQxjGkgapL9IyE3uGOm4FiOY0Gnur1+09iU5YMJIJNrkn7y1SccrmHJWkOPUgFrLc23BF/Xl77V4as2XPAThdiHUU/HUsdkRZOpE5WRgl1jF2OYDkSQAeem3mKjTbOkqIt419u34KbpcJOWi1TCSlb3S51ysGBH1bjy8q3P8Ap1jmAhxBsvOu/ETWPc3DcA6quOa7ZgAcxGhJGmm/urCr49y8RXvhFr+a3aaQSs3gHSzTmG9ke/8AE0rW/rEdQ9yvh6ClpRWqx7NpfFw+TM3wRv41pbOHrPPV8UrUn1R2r0qIXI9a1IxdwCUdon61Ess0IWoX/fT0oQocZsPWlarojtVkeqUpJXIoQihCKELWWMMCrAFSLEEAgjoQa6CRogrkOPcNiwZSXCRokviulyI2iAzSltfDlAFiOZA50zEXSXBUb4DcKXh3aJMTGRERHOVJRJQbZraEEWzrf6JrhZYq5srX3AOaqEx2KbNHMyRyLo4SJQbG/ijdiQVOutr9dapqZ9zbC3I6G6yK6vnpzbAM9CswxBVCjYAAegrHe8vcXHUrzMjy95edTmtkUAWAAHQaCuOcXG5N1xzi43JulMW+ZliHMZpPJBsP7x09L0zCN20zHsHb9E1TjdsM57G9v0963xLXIjU2JF2tuqbE+V9h7+lRhAaDK7QadZ+nFRgaGgzP0GnW76alTqABpYAD3ACqLlxz1KXJL3XOZKp3m7xs/wA3aP05t6m3wqVS/dt3LdfaPXy7l7fZNAKePE7pFZpBa6TxOQvZ2sMh0JsBc7i+l9DW9st08UZlgGd9QOHWqHCF0mGU2FvNKRYcd6BE2cEeIBcx110K8tOnzq9DHXz1Jb6RkAVSYoI52jFdupKkxkKyWUkjU5rGzAZSCPvGlOymOWwHatWp3NTgaw5Zk25ALpGh+S8LUXLFlS5NszZstgfPKAKTjja1oaMgT71klt4rX149qoY+0EjnIIgGO3it79j5/CtCZ7g31XNN8stVgzbCgpxvTJdo1GWaiQ3sTudT79a+f1jsU7z1/RejhGGMDqT2H9lfSqaz9d/arIf0wpKVVqu+xiXxQP0Y3PxKj+Na2zh6jz1j4pOqObR2r0PCjxVqU4u9KSdFO1oKhFCEUIS+M2HrStV0R2qyPVKUkrkUIRQhFCEUIXnPbIOca0LyeCSOOTMcotEGYGAHSw7xQ21zcXOlqZEuCElozSdXKY2FzRc8FpiDEVyllAGxDKCttipvoRWRGahr8YBvxyOa85F6THJjaDfs1UKcRUvmkxCSPlCC2UWUG+oXdiTqabqBNK0NEZA1T1Y6pqwBuyLKQ8TS6qBIzNqqrG5ZgNyBbbz2pVtFK7l4jJKt2XUuNrDxUuKeVFzdw4FwLuyIq3NgWNyQvnarfQCAS52nAAk9yZbsWTV7gElhp3jlaCSInEECRsrxlWDFgmVmYclta3411sbaxgkhd6gyzBFiNfNXVOy5HvDWOAAGQ++aucL2VZ7ySySRSOQSsTCyhRZVYkG51N+WtOtYxrAy1wOa1IdnRtiDH52VLx7hU0RySTSMkmiSCyjX+zcADxWB151TKBE3eRsBA1HHtCnHQU7XWwgciokUAADYCw9BXnnuL3Fx1K2ALCyzUV1c/wASlzSHy0Hur6x+GaTcULSdXZrHndjkJVnwdngdJYmKSKp1Ftc+6sCLEWVTSb2ipme/hfJPbPoW1AcXcLKbFSS4iVmeQvI4CKWChVzHYBQNNVNtarMYjxW6h3lMmBlOJMHIN7zr8E6vCGhkVX7v2S1kZyn0VJVgADq3wpagpZI5jjfiHDqXmtuSbqnDQLElGNAzA2HgR395GUfi1aE5s6/IErCo7lliek5rfDMqoFfPScUtzxPxXvdGp6H2V9B+FVVRvM/tKlF0B2Lel1Yum7BJ+smboka/FnP5Vs0ItB2k/BI1B9fuXd4Mb1q0o1KUl4JqnFUihCKEJfGbD1pWq6I7VZHqlKSVyKEIoQihC867X9rH79oo2YJHdSUYqzSDS+YA+FTcW5kUyxrGj1tStKi2VPVN3rQMN+JIvbXRc7gOGT41iQS2UC7SPe1ybLcqfM2/jVFVWxUrQ6RxF9AB5p987KSQxGnYSNcye7MJ+bAYjARF1SAgtqGWNwXcn2dFYddzzpVtRR7RfgDn3A4EtyHPgsSVhdJ+WywJyGufIaJnh3byRdJYoitv7Ishv6G4t76Qqfw9BIbslN+vP5LRbsau4sHiEiO18y4mSZVUrIVGVrXEYHs573HM6Ai5rboqWKnp2wg6anmeaqdsmua79O9+z55Lv+F8QjxUWZdQRldTYkG2qsP93FWEFpSxBuWuFiMiOS807U4Aw4lhZ8tl7vMcw7sFiqrqbAMWAFTDQ0XZlfM9vNaWy3xYXxPjDjrckDLv5dSsez3aySAZJFaSIAWObxRm9rkn5mo3vb0qZYHC/HsSFVHuZDbDh4AODiPiu54rEk0TxFluy6AMLhhqpHoQKqGRVTrFq4OF7qCdyAT6868zUR7uVzORTTHYmgrGIlCKzHZQTRBEZZGsHEoe7C0lczI1zuATzv8Af7hrX1wzxspWxQuBNrZEZcz4LFsVcYEgRqbixF99vX0FZ0UjMOIZX8vsL1GzjGynGfWU/wBl8VG0yM7ooAeTVgBp4VBufrA+6k3SNIGfElZ8k7XMaL6kuPuHkrafGJLNKyspAIjUggg5Brb+8x+FMUuG5N/sLx+33ufK1oBsFW4iUNHK45sIx6KwU/eXqqpktBJJ3dwVVJERUQRcvWPafpZVjHf314SEYpWjrHvXtH5NKsUFgB5ClpjeRx5k+9WMFmgLNVqS6/sDH4Jm6uq/ZUH/AMzW7TC0DR2+ZWfMbyFdng9jWlS6FLS6pmm1UihCKEJfGbD1paq6I7VZHqlKRVyKEIoQtZL2Nt7G3rbSgIK8FxBJZr7319bXP30xJ0ivoWyQ0UUWHkPHj5r0bsOqjDeHcu2b1FgB9kL8a8lt8u9JAOgaLed/NeRnJNRIXa4j9PJKf8Qie6j6Z2+OQ2+7NV/4etil52HhfP4K7Z4BrYsWlz42yXA16Ne5RQhX/ZfjwwmcsrMrrsCAAUOhJO2jke6rgMTM15Ha9K99aBEM3Nuc7aZK6wnGWxmJQx4eUFInvZcPLoWSxXvSFGvO1TaAGnNefrIHwuAkHnf3Lru5K4LEGcuAY5LrKuHXKAp/YgLY+ZJrntCyTXnMnYuZYEmBSRiqMVC5HUFbk5ma2g9DWUzbULp3RG7bGwN7g520WtFVNawNkiY4dlj4quwTyZFsJQMotcRkW5WvU6ncmR18Bz4kg96XZitlfyU0iO4s3eWuDtGNjcXt5iqmPhYbt3Y/sVIh7sji8lgYM5s+XxdbRXqxtc1jcONtuxxUDCSb2PksSqQfFa5uRfur/G1XwyOfGd2QR/2u+ag9gDvWBv2hbJAQxcXzEAE5k2Go5+dVtqXMGFrgP/BykYw7MjzChfh6PrkzEnky7+5q66rkGrwO1rh70CJvI+IS+GgVHsscq31JLAodCdg5vqeldmmlEbw9zTlwHNcaxpe0gHvTpF9Pd+VZtJ+s08s/BMS9AqyrPTCKELt+wy2w5PWVz8LD8q9BELRMHUFmydMrq8HsafpdCqJeCZptVIoQihChxY8PvpepHqKcfSSVIK9FCEUIQWtqdANT0FudCF5EOzpk72bOqw5naNnDZmjuSGIBsBbbrpXZquISiKxLshlzT1NtuopWCJliBzC34FPiMLYKsZ74glGz+AKLFyetioI9BVTqKDasm6bf1MsWXh3JKt2kWl1RLbPgOJVtjDiMbAy5IVXOMjZ31yGxYDLsfEKSZS0uzak2e4mxByFs/u6iyucC19rEWP0VM3Y+bkV+3/8AkU36fTHifBeib+LD7UX/ALfRJTdnp1kSPIS0hIWzJyFyTroAOdquFRAY3SY8m65FX/8AVDXZNiN+36LqeyvZcxyyHERKQqqIycrqSxJcjTl4RqKxdp7Wa6FjaZ5zJvwIHDxWPWVTqyXePbawtrcKs7QB4Z5JMGkkaHLCzQqQrvfUDJzzOBp0rZ2ZvjSs3pu43OZztw8lVSmiDz6RfqA81F2f4LLjJG+U97kjZe8EwYlmFm7uzG99rk8j51XtPaHocdtXuBt1dfyV1VLSSgMpo7Di43v2Lqu0nH44keJPHKUKhF9lbggZ22X038q83Q0Ej3tnlOFt73Op45Dj7ku1jpDhjF/d3lcZgZrgJaxVRpuCLWuDzrUq4c9603a4nuPIphocw7t4sQPEJqkgpp7CcEd4RM0yxggvYx5gE1KknMDfLr76ce6Bkm5DCTkL4rZ8eB4pDfP14JPgl2j7xhq+2nzBou/XU++m6hrYiImaDr4lP0oxNxu4+5aYCGNp87wSFVJfwwOwyjwxmyjUFg7X8hT74qow2jzNhx56/JZtQWvvgGd/JN8ThgxLORh85iQRqpi7tzNO1hbMBqqI7ffUaON9NC91Sbdp0CVa0g2SXG8NHFIiJDLD4CcreyRcAFbMR1qusqIZ4McJBzzITcAIfYpJdx6j8RWdTZOJ5A+5MyaDtCsKz0wihC73sYtsKvm0h/zmvRgWY0dQ9yzCbuPaulwexpyl0Kpl4Jmm1UihCKELSZbqarlF2ELrTYqvrMTKKEIoQqnta5GDmtzUKT0VmVWPuUmrIumFF2i5/j4AgCjRc0anplzqLfhWHRuJmc72rOI7bJZnSVNK3jlPNYwB78zE/cPhXpPwzGG0jnjU3SG13XkiYdCfkul4aoEMYGoCLY9fCNa8nUuLpnk8ynTqmapXFyuGXuuKBm+exAJ+jJHpbyzLataovNs8tb+2/e05+S0YcO5BGoOfYdFc9qO0BiPdQkd5a7sRfuwdrDmx+7nWRs+hYWb+cer7I/cfl70zDC+Z+BvDU8lxLi4sSxF82rG+YnNmHQ5tdK1hWSB+MW7LDTktYbMp8GG3fxTmC7Uzfro10lZlLyaclyFlH0mCqb+ppvaNPBI6OpkFwBkOZ1F+oLFpqZ0krogbW1KTAt/u59SeZrNkkdI7E5eliiZE3CwZLF7MrdDY+jaH8vhV1P64dEeI8xmEntBnqCQag+RyKfdSfCN2IVfVjlH3mlaZodIL6DM9gzWdK7CwlWXajADD4No43mdpSkKK0pYam5yjS2imnKGc1FTjcGgC7ibZrOw3FhxVJiMLlj0gkuAFAM5OvsrYB7HU7bU+x4e/N459Hh22Tz2FjOgb6a8ey6tuBYOM6rDi1DNZG71wqooyrc975MdjvXK2tkjeTFI0ADTj7llFzmnIqTCEyzODFJLGkjvdZxG5YAQxsWzA6LG/P51604g6SJu9AJIF+9SuTmdVXcfX/mD4JY7RoMsk3fbliSDmOm2lZe0WMia2NjQAc8k1TXJJJSkA8Q/3yP8A6rNjyjkd1W8SmXdJo+8k7SKvRQdEL0PsolsJD5qT8WJr0h4DqHuWWr/B7Gm6XQqmXgmabVaKEIoQsGuHNCr5EsbVlvbhcQmWm4utaiuooQuW7YDEsckaSHDmM953Xd52JvdWzG4XL03vVjb2u0i/WgYb+touXaTEPB3dpWiZAFZsJKzZSNDnRrEgWN6g2jLZd7u89cnZHusoYIr3DvJQ4fB4gtn/AFzXQIT8imAYAkhtTv4j8aZpHSUgLYmWBN83DiqqilgnAD3aZ6J7h82LgjSNYJJAoKrfDzobXNgTYjTakptnsnkL3eqT1hSdGzgfJSPx7FKDnwUgsCScuIsLb691aq/8LHwk8gq8A5ql4rxaTEx5/ks8bKA0TrHLKkguNLhBaxAYHyPWnqTZ5guMWIHhb74KQ9XQpcuW8TNmZjmZvpMdz5enK1qxqsneYbWDcgOQXraCNjIRhN76nr+ixSydW8GAmaOSVIiyo7ZmSJizrYaFs2uXfY8+tehMTZqZjOoW6sl5b0h0FW9/Wb9ajjcMAVNwdQRzrBkifG7C4L0kUrJGhzStZTpuBqNT5kVfR33otyPuS+0CBTu7vernhWIjGJjzuihQ0l2dQLjRRqerX91VRwSiB5DTc2boeOZ91lh1DwbAFSdpeJwyzw2njyQhpDZlIZ2uoG/IX+NMUVNLHC+7Dd2XdqoQYd4HONrKo4rx+IaIwYhHYWuRnAtGvxJ+FO01I8XLha9h3XzTFRVMJGE8z38Ff/0kw8WG8DG6R2UFHF2C2A260i7Z1RJPicMic8+CxsJuluBdp8LDGTJKAWYBQAWbKihVLW2uQW1+lXpgRwVoS3aCYPiHZSCPCAQQRoo5j1NYW1j+Y0dSdpR6pSmF9r3H8RWecqc9bgPAEq8fqDsTdJK5AoOiF6N2aFsJB/2wfjrXpX6rKCvMHsaapdCqpOCZptVooQihCKEJXGLsaTqm6FWxnglqUVqKEJbHcQihBMjovhLWZgCQoJNhz2qTWk6LhK5bh3BWMMZGGYEqCdMIbk6n2nvz52p0kc1UrPh/Z0tYuqKAfZeDDszDyaNyB0qJeOC4rrGwrHDZbRqvs+MxLe+xK621qANyurmcXIL6TINNb4vFEefsgD31b3eSFS9mmIQB5h3Yd1UCTGi0Yc2KPHZSLai41qbieCE12p4ErA4nC3eM/wBaoBupAH6xQRcg/OHv60hVU+/H8hp1p+hrTTus7on7uuTH+/41hljg7CRmvTNkaW4gbjmvUOxEIiwSM1lD5pjfYKxuCf7tq9FhwgNHAALxkr8b3OPEkrzTEYFMsUiAI7s5tyKEuwuPQrry0pWeYOMjZM2C3j1J2G8WB7Ol5JZoZGsDGAAdbuDe21refWk45KaK5EhuRYZHJN1FRLO0NLbWNznqpBgz0T/fuqBqIv3v++9Lbt3ILY4H9z7NR9KjHF/iF3dOPJZ+Rn6n2T/Gu+lx/wA/7D5I3LurwWDgv3Psmu+mM5v8Qubl38fBRTcP00SMnz0/8TUhWR/vePBc3R5BYjjCiwAAF9BsNajWuu8Z3yC7CLA9pTWEGp9B+dUy5U7RzJPgpt/UPYmaSVyDXWi5AXL2XpXAVthoB/0k/wBIr0knSKyxornB7H1pulHqlVSapimlWihCKEIoQoMX7Pvpep6CnH0knSCvRQhcF284GoJnziSWRgkcUkayL5oh0KgC56U3AHSkRi47CqpJGxAvdawXP4DA4lzaOCKUJo3dq4W/TOWAuOgvU5qbAS3eG65BVCRodgsOvVTyZ4/6yDuT9b5Sov5MBl+BqDKR7v8AWPgFKSpDRlFfsPzIWv6YZdmn3t4MRibf5ha1ddTTDoyA/wDiusmjdqwjvSfEO1s1skcmOD3Gb9Zfw313FwSL2NDIZr+sQe4rrnR2yBXW4fB8TyD/AOVa2n67D3+GUa1Eh/NvgfmuXj5FSj9KDb5Qf3hgyPjvRZ1/Z80Xj6/Jcn2j4XPG/wCsDo8tzlQYfKOrAA+Efia5LugBI+2XE3+yrIpZLFjCbHgmsRxiZ41jlztGoVFjAjijIFgveEMSwGmm1UGpa8HA4DK5OZPcMlIRYcyCo2YsSzWzEW09lQNlXyrEnnD7NZk0eJPMp1jCDd2vu6kUsrEVxCKEIoQiuoRXChVxP4n8TWhVfqW5ADyS8fRTWEGh9fyFQqQd2zqHvJ+S7GfWP3opwaUe3C4t5K4G4utZTZT6H8KnC3FI0dYXH5NK9TwEeWKNekaD4KBXoHG7iswaK1w48Ip+AWYFQ83cpauUUUIRQhFCFBjGAQkkAKLknQADe9UVAG7JJU4+kucbtLhuUub9xJH/ANK1nkgakDvCYAJ4LT+lOH6y36dxLf8A01HHHa+NviPmjC7kVyXavtPhppYgjsCgkRyyOuQuoyk3HUWrVoPy33doRqs7aEbpIrNFyCDbsKu+zXavDxYeKKRWiCIqh1UvE+mrhkB3OuuutckppBna45qbKmNxtex5HIhXcvaLCyqyJicOWYWs72BB3BFwdqowlpzCv10SH6Ezjwtg7eQnb8JqmX9q4qPhXDcz4pe+wsf68IVvLr3ca2ynvgcviOmut6sx2GiFapwNE1bEYU/vK/x1nqsyX4Ltir7h0uFS4hkhF7XtIp223Y1WblC4PtZLfGzXYHSPLqD4Mmn+bPWXtMPIZYZZ+P8AwnaSwBVPOfZHVh9wJ/KkacWEhPBpTEns9qlpRWooQihCKEIoQiuoRRZCrY2uAeuvxp+r/Wcl4smBMQv4dPosfidPwq+Vl3hv8mN8Bc+9QabA9hKYvrboP9/hWeW4mYubrffimL2NuQWWW4t1sPibfnVlI3/9DR1qMx/LK9ZtWwkFZKNK1WjJKlZqSEUIRQhFCFQ9rZiEVRsx193KsDb8rmxNYNCc+5PULQXEnguWryVlqJbFrnMcdyBLIqNY2OXVmF+VwpHvpyi9Qvlt0Glw7dB5lL1LiG25pvtLCiRx4dFVEckuFUC6ILlfexW/leu7MlleZKl7i5zbBtz7Tsr9wukXgDIKmXg0axRv4ojJmlJRmUJBGMxAQaFmBXlu/lXptn1c76l8If6sYAJ4lx6+rMJaWGNw9ZoN1rwzgzTOEMjr4S73yPlBNlUZl3vz+qahVfiCSGJ8jRcYsLb8TqVWKGAno+8e5WEvYjfJImv0oFuffGVrOZ+Lz/qQg9lvkrDQj2XOHefiubi7OGLEOc6GLMEbJEZJHlsT3cSvmJOt2NwBW1HtV8jG7mOz3C4abWDebjwvwtmVF9M1wAeSbcbke6yssVgki0ZHRtwrYeAMR1/rQKaZW1/+3H24j/8AKWdQRH2n+JS0jqbaX/8Arw/4d6avFVWHVsfn8lEbPiGjn/2SsaO7ZUhjvlzN+rjuBewuC/WuVG0WU7QZbC/UrI9nYz6rnf2TPD+zZIVppJAwYtkVgEUG4AFtt+vlXl6vbDS9wiY2x42+C24qUhoxE5K0Xg0Y5yf4j/xrOO0peTf6hX7hvM+K2/REf1/8R/41z/JT/wAf6hG4b1+JR+iY/r/4j/xo/wAjNyb/AFC7uW8z4lYHCI+sn2zR/kZP2s/qEbkcz4oPCU+lJ9q/4ij/ACD+LGf1RuRzPisfohfpyf5P5a76fzjb5/Nc3P8AIrV+Dg/2j/BP5a6NoNBvum+fzQYT+4+SgXs8AABI2gsLqp2qx202ucXOiFz1lREBAsHKKPs+yrlE3K2sd7C5PJvOrzthhcHGPQ36XVbkoejOAsHeSDwabxESRkmwF0ZbD3E9TUW7QphhBY4BueoOakYpMzcZ9S3k4bOLFGizBlIBD20YHU+6u09dSxyYyHceS5JFI5tsl0n9IMWB/V4Zj/3JVH+g0yNrU3EO8B81T6LJzC7bh0rPEjOAGKgkAlgCeQJAv8K9HC8Pja4cQs94s4hM1aoooQihCKEKOeBXBVgCDyNVyxMlaWvFwpNcWm4XH8c4Z3LeG+Q7E8j0vXjNqbP9FfdnRPl1LXpp963PVUuLhLAFWyurB0a17Mu1xzB1B8jSVNMInEuF2kEEdR+PJWyx422SXGMdPK8RbDt4VdHMbK62cAhlBs26jS3OtClipYonMZKMy0jELEW4E6cUg+GW+iSx/FHeGFDDMrIjwn9XIysMi5XNhoCY7W+tWvQRwQTzPErSJM9RkbnLXrVLmPsPVOStuAcWijkkaQlcyR2uknhsXzITl5XBvtrWTtPZshgjjgIfYknMDW3WpMNiSQr5e0OF/bxj1NvxFYf+Irf9o+XzVmILn4+Kxo948RhleCaSVe8kHdyxz3JswOhBYjna21eopxPTvbI6JxD2NabDNpblmOR1VBAItdO4ntTnN74MGw2x62+6LNWh6XYfpyf0PzUcKUPE1b2mw7efyvFvvyAAoNc8C+6f4Ae8roYo5I5u9Zw8DAxgAd5PJbJmNgxU75tifSs6qqaWsa3elzSDyHHvTEO8jvhbe614RxF5gc8MkTC3tKQreakj7jrWTWUjID+XI146jmO0J6KQv1aQrGkVaihCKEIoQihCKEIoQihCyiFjZQSegFz8KkxjnnC0XPVmuFwbmSn4+CTn5lvUgfnWgzZFW4XweYVBqohxTmF7NOfbYKPLU/wp2DYEpN5HADqzKpfXNHRF1awdn4V1ILfvH8hpWvFsaljNyCe37slXVkrstFZ7WAGm2nKtUADIJVb11CKEIoQihCKELV1BFiLiuOaHCxC6CRmFXTcChb5lvQkfdtWbJsikeb4bdhI+iYbVyt4qL+jkP1/tf+qp/wAFS9fipemy9Xgo27Mx8mce8fwqt34fpyciVIV0nIKGbsx9GQgeYv8Ahal5Pw60n8t9u0XU2159pqQl7OTX0CsOt7fjSLthVTT6tj32V4rYiM0vN2VkYgtFGxGovkNj1F6m3Zm0WCzSf7LhqYDr7lsvZuYbRqPQpVZ2TXnUf+31UvSoPsLYcAn+gPtL/Gof4Ws/b5hd9Lh5+S1k4JOPmE+hU/nVbtkVbfY8wuiqiPtKFuGzD+zf4VUdn1Q1jKnv4z7QWP0fL+zf7JrnoFT+w+CN9H+4LZeGTHaNvhUhs6qOkZXDPGPaU6cBnPzAPVlq9uxqw+z5hQNXEOPkmouzEh9pkHpc/wAKbj/D8x6bgPP5Kp1cwaApqDswo9tyfQWpuH8PMH6jyezJVOr3HohPx8CgHzL+pY/nT7NkUbfYv2kqg1cp4rf9DQfs1++rP8ZSf7YXPSZf3I/Q8H7Nfvo/xlJ/thHpMv7k1Dh1T2VA9ABTUcMcYsxoCqc9ztSpatUUUIRQhFCEUIRQhFCEUIRQhFCEUIRQhFCEUIRQhFCEUIRQhFCFihCDQuIoXVmhCKEIoQihCKEIoQihCKEIoQihCKEIoQihC//Z">
            <a:extLst>
              <a:ext uri="{FF2B5EF4-FFF2-40B4-BE49-F238E27FC236}">
                <a16:creationId xmlns:a16="http://schemas.microsoft.com/office/drawing/2014/main" id="{42179E36-F185-4AAC-AA2D-97BF3B7E3BCD}"/>
              </a:ext>
            </a:extLst>
          </p:cNvPr>
          <p:cNvSpPr>
            <a:spLocks noChangeAspect="1" noChangeArrowheads="1"/>
          </p:cNvSpPr>
          <p:nvPr/>
        </p:nvSpPr>
        <p:spPr bwMode="auto">
          <a:xfrm>
            <a:off x="164465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49510" name="Picture 7">
            <a:extLst>
              <a:ext uri="{FF2B5EF4-FFF2-40B4-BE49-F238E27FC236}">
                <a16:creationId xmlns:a16="http://schemas.microsoft.com/office/drawing/2014/main" id="{8FCE119F-A0D7-4111-80DA-9B8B1B398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925" y="2117725"/>
            <a:ext cx="188753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
            <a:extLst>
              <a:ext uri="{FF2B5EF4-FFF2-40B4-BE49-F238E27FC236}">
                <a16:creationId xmlns:a16="http://schemas.microsoft.com/office/drawing/2014/main" id="{35634506-E935-4BEB-8B33-225BBBC9FDE7}"/>
              </a:ext>
            </a:extLst>
          </p:cNvPr>
          <p:cNvSpPr>
            <a:spLocks noChangeArrowheads="1"/>
          </p:cNvSpPr>
          <p:nvPr/>
        </p:nvSpPr>
        <p:spPr bwMode="auto">
          <a:xfrm>
            <a:off x="1919289" y="2708276"/>
            <a:ext cx="83534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0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7747" name="Pravokotnik 3">
            <a:extLst>
              <a:ext uri="{FF2B5EF4-FFF2-40B4-BE49-F238E27FC236}">
                <a16:creationId xmlns:a16="http://schemas.microsoft.com/office/drawing/2014/main" id="{AED75E09-4726-4617-8B50-6562A5DA2E32}"/>
              </a:ext>
            </a:extLst>
          </p:cNvPr>
          <p:cNvSpPr>
            <a:spLocks noChangeArrowheads="1"/>
          </p:cNvSpPr>
          <p:nvPr/>
        </p:nvSpPr>
        <p:spPr bwMode="auto">
          <a:xfrm>
            <a:off x="3790949" y="2133600"/>
            <a:ext cx="7858125" cy="4585871"/>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800" b="1" i="0" u="none" strike="noStrike" kern="1200" cap="none" spc="0" normalizeH="0" baseline="0" noProof="0" dirty="0">
                <a:ln>
                  <a:noFill/>
                </a:ln>
                <a:solidFill>
                  <a:srgbClr val="FF0000"/>
                </a:solidFill>
                <a:effectLst/>
                <a:uLnTx/>
                <a:uFillTx/>
                <a:latin typeface="Arial" charset="0"/>
                <a:ea typeface="+mn-ea"/>
                <a:cs typeface="+mn-cs"/>
              </a:rPr>
              <a:t>Metoda zgodbe in prispodobe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l-SI" altLang="sl-SI" sz="2400" b="0" i="0" u="none" strike="noStrike" kern="1200" cap="none" spc="0" normalizeH="0" baseline="0" noProof="0" dirty="0">
                <a:ln>
                  <a:noFill/>
                </a:ln>
                <a:solidFill>
                  <a:srgbClr val="0000FF"/>
                </a:solidFill>
                <a:effectLst/>
                <a:uLnTx/>
                <a:uFillTx/>
                <a:latin typeface="Arial" charset="0"/>
                <a:ea typeface="+mn-ea"/>
                <a:cs typeface="+mn-cs"/>
              </a:rPr>
              <a:t>Pomnjenje s pripovedovanjem zgodbe je prijetna priložnost, da razširimo svojo domišljijo.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0" i="0" u="none" strike="noStrike" kern="1200" cap="none" spc="0" normalizeH="0" baseline="0" noProof="0" dirty="0">
              <a:ln>
                <a:noFill/>
              </a:ln>
              <a:solidFill>
                <a:srgbClr val="0000FF"/>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sl-SI" altLang="sl-SI" sz="2400" b="0" i="0" u="none" strike="noStrike" kern="1200" cap="none" spc="0" normalizeH="0" baseline="0" noProof="0" dirty="0">
                <a:ln>
                  <a:noFill/>
                </a:ln>
                <a:solidFill>
                  <a:srgbClr val="0000FF"/>
                </a:solidFill>
                <a:effectLst/>
                <a:uLnTx/>
                <a:uFillTx/>
                <a:latin typeface="Arial" charset="0"/>
                <a:ea typeface="+mn-ea"/>
                <a:cs typeface="+mn-cs"/>
              </a:rPr>
              <a:t>Pri tej metodi </a:t>
            </a:r>
            <a:r>
              <a:rPr kumimoji="0" lang="sl-SI" altLang="sl-SI" sz="2400" b="1" i="0" u="none" strike="noStrike" kern="1200" cap="none" spc="0" normalizeH="0" baseline="0" noProof="0" dirty="0">
                <a:ln>
                  <a:noFill/>
                </a:ln>
                <a:solidFill>
                  <a:srgbClr val="0000FF"/>
                </a:solidFill>
                <a:effectLst/>
                <a:uLnTx/>
                <a:uFillTx/>
                <a:latin typeface="Arial" charset="0"/>
                <a:ea typeface="+mn-ea"/>
                <a:cs typeface="+mn-cs"/>
              </a:rPr>
              <a:t>nanizamo v zgodbi</a:t>
            </a:r>
            <a:r>
              <a:rPr kumimoji="0" lang="sl-SI" altLang="sl-SI" sz="2400" b="0" i="0" u="none" strike="noStrike" kern="1200" cap="none" spc="0" normalizeH="0" baseline="0" noProof="0" dirty="0">
                <a:ln>
                  <a:noFill/>
                </a:ln>
                <a:solidFill>
                  <a:srgbClr val="0000FF"/>
                </a:solidFill>
                <a:effectLst/>
                <a:uLnTx/>
                <a:uFillTx/>
                <a:latin typeface="Arial" charset="0"/>
                <a:ea typeface="+mn-ea"/>
                <a:cs typeface="+mn-cs"/>
              </a:rPr>
              <a:t>, ki smo si jo sami prikrojili, seznam reči ali dogodkov, ki si jih moramo zapomniti.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dirty="0">
              <a:ln>
                <a:noFill/>
              </a:ln>
              <a:solidFill>
                <a:srgbClr val="0000FF"/>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sl-SI" altLang="sl-SI" sz="2400" b="0" i="0" u="none" strike="noStrike" kern="1200" cap="none" spc="0" normalizeH="0" baseline="0" noProof="0" dirty="0">
                <a:ln>
                  <a:noFill/>
                </a:ln>
                <a:solidFill>
                  <a:srgbClr val="0000FF"/>
                </a:solidFill>
                <a:effectLst/>
                <a:uLnTx/>
                <a:uFillTx/>
                <a:latin typeface="Arial" charset="0"/>
                <a:ea typeface="+mn-ea"/>
                <a:cs typeface="+mn-cs"/>
              </a:rPr>
              <a:t>Za vsak nov seznam si izmislimo </a:t>
            </a:r>
            <a:r>
              <a:rPr kumimoji="0" lang="sl-SI" altLang="sl-SI" sz="2400" b="1" i="0" u="none" strike="noStrike" kern="1200" cap="none" spc="0" normalizeH="0" baseline="0" noProof="0" dirty="0">
                <a:ln>
                  <a:noFill/>
                </a:ln>
                <a:solidFill>
                  <a:srgbClr val="0000FF"/>
                </a:solidFill>
                <a:effectLst/>
                <a:uLnTx/>
                <a:uFillTx/>
                <a:latin typeface="Arial" charset="0"/>
                <a:ea typeface="+mn-ea"/>
                <a:cs typeface="+mn-cs"/>
              </a:rPr>
              <a:t>novo zgodbo</a:t>
            </a:r>
            <a:r>
              <a:rPr kumimoji="0" lang="sl-SI" altLang="sl-SI" sz="2400" b="0" i="0" u="none" strike="noStrike" kern="1200" cap="none" spc="0" normalizeH="0" baseline="0" noProof="0" dirty="0">
                <a:ln>
                  <a:noFill/>
                </a:ln>
                <a:solidFill>
                  <a:srgbClr val="0000FF"/>
                </a:solidFill>
                <a:effectLst/>
                <a:uLnTx/>
                <a:uFillTx/>
                <a:latin typeface="Arial" charset="0"/>
                <a:ea typeface="+mn-ea"/>
                <a:cs typeface="+mn-cs"/>
              </a:rPr>
              <a:t>, ki si jo zlahka zapomnimo, ker si pomagamo s svojo domišljijo. </a:t>
            </a:r>
          </a:p>
        </p:txBody>
      </p:sp>
      <p:pic>
        <p:nvPicPr>
          <p:cNvPr id="150532" name="Picture 4">
            <a:extLst>
              <a:ext uri="{FF2B5EF4-FFF2-40B4-BE49-F238E27FC236}">
                <a16:creationId xmlns:a16="http://schemas.microsoft.com/office/drawing/2014/main" id="{0D29BF1B-751D-4C2C-AC37-78030448D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963" y="95250"/>
            <a:ext cx="259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D6DAE58B-1AE7-25F7-C424-AC9B85C59629}"/>
              </a:ext>
            </a:extLst>
          </p:cNvPr>
          <p:cNvPicPr>
            <a:picLocks noChangeAspect="1"/>
          </p:cNvPicPr>
          <p:nvPr/>
        </p:nvPicPr>
        <p:blipFill>
          <a:blip r:embed="rId2"/>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1680902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ravokotnik 1">
            <a:extLst>
              <a:ext uri="{FF2B5EF4-FFF2-40B4-BE49-F238E27FC236}">
                <a16:creationId xmlns:a16="http://schemas.microsoft.com/office/drawing/2014/main" id="{6E3A6FD8-AFF5-4F65-A792-52330DEC1A34}"/>
              </a:ext>
            </a:extLst>
          </p:cNvPr>
          <p:cNvSpPr>
            <a:spLocks noChangeArrowheads="1"/>
          </p:cNvSpPr>
          <p:nvPr/>
        </p:nvSpPr>
        <p:spPr bwMode="auto">
          <a:xfrm>
            <a:off x="2855914" y="1844676"/>
            <a:ext cx="6911975" cy="4893647"/>
          </a:xfrm>
          <a:prstGeom prst="rect">
            <a:avLst/>
          </a:prstGeom>
          <a:noFill/>
          <a:ln>
            <a:noFill/>
          </a:ln>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pPr>
            <a:r>
              <a:rPr lang="sl-SI" altLang="sl-SI" sz="2400">
                <a:solidFill>
                  <a:srgbClr val="0000FF"/>
                </a:solidFill>
              </a:rPr>
              <a:t>Učite se z razumevanjem in s pomočjo asociacij</a:t>
            </a:r>
            <a:r>
              <a:rPr lang="sl-SI" altLang="sl-SI" sz="2400" b="1">
                <a:solidFill>
                  <a:srgbClr val="0000FF"/>
                </a:solidFill>
              </a:rPr>
              <a:t> (dober zgled je film </a:t>
            </a:r>
            <a:r>
              <a:rPr lang="sl-SI" altLang="sl-SI" sz="2400" i="1">
                <a:solidFill>
                  <a:srgbClr val="FF0000"/>
                </a:solidFill>
              </a:rPr>
              <a:t>Revni milijonar</a:t>
            </a:r>
            <a:r>
              <a:rPr lang="sl-SI" altLang="sl-SI" sz="2400" b="1">
                <a:solidFill>
                  <a:srgbClr val="FF0000"/>
                </a:solidFill>
              </a:rPr>
              <a:t>).</a:t>
            </a:r>
            <a:r>
              <a:rPr lang="sl-SI" altLang="sl-SI" sz="2400" b="1">
                <a:solidFill>
                  <a:srgbClr val="0000FF"/>
                </a:solidFill>
              </a:rPr>
              <a:t> </a:t>
            </a:r>
          </a:p>
          <a:p>
            <a:pPr defTabSz="914400" eaLnBrk="0" fontAlgn="base" hangingPunct="0">
              <a:spcBef>
                <a:spcPct val="0"/>
              </a:spcBef>
              <a:spcAft>
                <a:spcPct val="0"/>
              </a:spcAft>
              <a:buNone/>
            </a:pPr>
            <a:r>
              <a:rPr lang="sl-SI" altLang="sl-SI" sz="2400" b="1">
                <a:solidFill>
                  <a:srgbClr val="0000FF"/>
                </a:solidFill>
              </a:rPr>
              <a:t> </a:t>
            </a:r>
          </a:p>
          <a:p>
            <a:pPr defTabSz="914400" eaLnBrk="0" fontAlgn="base" hangingPunct="0">
              <a:spcBef>
                <a:spcPct val="0"/>
              </a:spcBef>
              <a:spcAft>
                <a:spcPct val="0"/>
              </a:spcAft>
            </a:pPr>
            <a:r>
              <a:rPr lang="sl-SI" altLang="sl-SI" sz="2400" b="1">
                <a:solidFill>
                  <a:srgbClr val="0000FF"/>
                </a:solidFill>
              </a:rPr>
              <a:t>Glavni igralec uspešno odgovarja na vsa vprašanja pri Kvizu Milijonar tako, da se spomni dogodkov iz svojega življenja in jih poveže z vprašanji. </a:t>
            </a:r>
          </a:p>
          <a:p>
            <a:pPr defTabSz="914400" fontAlgn="base">
              <a:spcBef>
                <a:spcPct val="0"/>
              </a:spcBef>
              <a:spcAft>
                <a:spcPct val="0"/>
              </a:spcAft>
            </a:pPr>
            <a:endParaRPr lang="sl-SI" altLang="sl-SI" sz="2400" b="1">
              <a:solidFill>
                <a:srgbClr val="0000FF"/>
              </a:solidFill>
            </a:endParaRPr>
          </a:p>
          <a:p>
            <a:pPr algn="ctr" defTabSz="914400" fontAlgn="base">
              <a:spcBef>
                <a:spcPct val="0"/>
              </a:spcBef>
              <a:spcAft>
                <a:spcPct val="0"/>
              </a:spcAft>
              <a:buNone/>
            </a:pPr>
            <a:r>
              <a:rPr lang="sl-SI" altLang="sl-SI" sz="2400">
                <a:solidFill>
                  <a:srgbClr val="0000FF"/>
                </a:solidFill>
              </a:rPr>
              <a:t>Učite se sproti,</a:t>
            </a:r>
            <a:r>
              <a:rPr lang="sl-SI" altLang="sl-SI" sz="2400" b="1">
                <a:solidFill>
                  <a:srgbClr val="0000FF"/>
                </a:solidFill>
              </a:rPr>
              <a:t> da boste imeli dovolj časa za utrditev snovi – </a:t>
            </a:r>
            <a:r>
              <a:rPr lang="sl-SI" altLang="sl-SI" sz="2400" b="1">
                <a:solidFill>
                  <a:srgbClr val="FF0000"/>
                </a:solidFill>
              </a:rPr>
              <a:t>za trajno pomnenje</a:t>
            </a:r>
            <a:r>
              <a:rPr lang="sl-SI" altLang="sl-SI" sz="2400" b="1">
                <a:solidFill>
                  <a:srgbClr val="0000FF"/>
                </a:solidFill>
              </a:rPr>
              <a:t> neke snovi je treba snov ponoviti takoj, nato naslednjega dne, čez teden dni in nato čez mesec dni.</a:t>
            </a:r>
          </a:p>
        </p:txBody>
      </p:sp>
      <p:pic>
        <p:nvPicPr>
          <p:cNvPr id="142339" name="Picture 4">
            <a:extLst>
              <a:ext uri="{FF2B5EF4-FFF2-40B4-BE49-F238E27FC236}">
                <a16:creationId xmlns:a16="http://schemas.microsoft.com/office/drawing/2014/main" id="{7F50A13E-77DD-49EC-B2C1-5E841D0D7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114" y="152401"/>
            <a:ext cx="324167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a:extLst>
              <a:ext uri="{FF2B5EF4-FFF2-40B4-BE49-F238E27FC236}">
                <a16:creationId xmlns:a16="http://schemas.microsoft.com/office/drawing/2014/main" id="{7026AA5B-9AEE-4BD3-BBAE-8689F04926F4}"/>
              </a:ext>
            </a:extLst>
          </p:cNvPr>
          <p:cNvSpPr>
            <a:spLocks noChangeArrowheads="1"/>
          </p:cNvSpPr>
          <p:nvPr/>
        </p:nvSpPr>
        <p:spPr bwMode="auto">
          <a:xfrm>
            <a:off x="2351088" y="620714"/>
            <a:ext cx="7561262"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None/>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ZAZNAVNI TIPI - TEST</a:t>
            </a:r>
            <a:r>
              <a:rPr kumimoji="0" lang="it-IT"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None/>
              <a:tabLst/>
              <a:defRPr/>
            </a:pPr>
            <a:r>
              <a:rPr kumimoji="0" lang="it-IT" altLang="sl-SI" sz="2400" b="1" i="1"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it-IT"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Odvisno od tega, kateri reprezentacijski sistem oziroma čutni kanal uporabljamo, se z nekaterimi lažje ali slabše razumemo.</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None/>
              <a:tabLst/>
              <a:defRPr/>
            </a:pPr>
            <a:r>
              <a:rPr kumimoji="0" lang="en-US"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VIZUALNI TIP  </a:t>
            </a:r>
            <a:r>
              <a:rPr kumimoji="0" lang="en-US" altLang="sl-SI" sz="2400" b="1" i="1"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sym typeface="Webdings" panose="05030102010509060703" pitchFamily="18" charset="2"/>
              </a:rPr>
              <a:t></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da-DK"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je urejen</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da-DK"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govori hitro</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da-DK"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je zelo dober v načrtovanju</a:t>
            </a:r>
            <a:endParaRPr kumimoji="0" lang="sl-SI"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0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a:t>
            </a:r>
            <a:r>
              <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35171" name="Picture 3">
            <a:extLst>
              <a:ext uri="{FF2B5EF4-FFF2-40B4-BE49-F238E27FC236}">
                <a16:creationId xmlns:a16="http://schemas.microsoft.com/office/drawing/2014/main" id="{B78BA96C-2734-4E5B-8AE4-E6A76746D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239" y="4932364"/>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
            <a:extLst>
              <a:ext uri="{FF2B5EF4-FFF2-40B4-BE49-F238E27FC236}">
                <a16:creationId xmlns:a16="http://schemas.microsoft.com/office/drawing/2014/main" id="{237B3EB8-EED9-49B8-A75D-6BE02F673352}"/>
              </a:ext>
            </a:extLst>
          </p:cNvPr>
          <p:cNvSpPr>
            <a:spLocks noChangeArrowheads="1"/>
          </p:cNvSpPr>
          <p:nvPr/>
        </p:nvSpPr>
        <p:spPr bwMode="auto">
          <a:xfrm>
            <a:off x="3124200" y="115890"/>
            <a:ext cx="8810624" cy="605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eaLnBrk="0" fontAlgn="base" hangingPunct="0">
              <a:spcAft>
                <a:spcPct val="0"/>
              </a:spcAft>
              <a:buClr>
                <a:srgbClr val="330066"/>
              </a:buClr>
              <a:buNone/>
            </a:pPr>
            <a:r>
              <a:rPr lang="en-US" altLang="sl-SI" sz="2400" dirty="0">
                <a:solidFill>
                  <a:srgbClr val="3333FF"/>
                </a:solidFill>
                <a:latin typeface="Arial" panose="020B0604020202020204" pitchFamily="34" charset="0"/>
                <a:cs typeface="Arial" panose="020B0604020202020204" pitchFamily="34" charset="0"/>
              </a:rPr>
              <a:t>VIZUALNI TIP  </a:t>
            </a:r>
            <a:r>
              <a:rPr lang="en-US" altLang="sl-SI" sz="2400" i="1" dirty="0">
                <a:solidFill>
                  <a:srgbClr val="3333FF"/>
                </a:solidFill>
                <a:latin typeface="Arial" panose="020B0604020202020204" pitchFamily="34" charset="0"/>
                <a:cs typeface="Arial" panose="020B0604020202020204" pitchFamily="34" charset="0"/>
                <a:sym typeface="Webdings" panose="05030102010509060703" pitchFamily="18" charset="2"/>
              </a:rPr>
              <a:t></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da-DK"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potrebuje pregled, </a:t>
            </a:r>
            <a:r>
              <a:rPr lang="nb-NO" altLang="sl-SI" sz="2400" dirty="0">
                <a:solidFill>
                  <a:srgbClr val="FF0000"/>
                </a:solidFill>
                <a:latin typeface="Arial" panose="020B0604020202020204" pitchFamily="34" charset="0"/>
                <a:cs typeface="Arial" panose="020B0604020202020204" pitchFamily="34" charset="0"/>
              </a:rPr>
              <a:t>“veliko sliko” </a:t>
            </a:r>
            <a:r>
              <a:rPr lang="nb-NO" altLang="sl-SI" sz="2400" dirty="0">
                <a:solidFill>
                  <a:srgbClr val="3333FF"/>
                </a:solidFill>
                <a:latin typeface="Arial" panose="020B0604020202020204" pitchFamily="34" charset="0"/>
                <a:cs typeface="Arial" panose="020B0604020202020204" pitchFamily="34" charset="0"/>
              </a:rPr>
              <a:t>in namen projekta, da bi</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 začel delati na njem</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riše med telefonskim pogovorom ali dolgočasnim </a:t>
            </a:r>
            <a:r>
              <a:rPr lang="sl-SI" altLang="sl-SI" sz="2400" dirty="0">
                <a:solidFill>
                  <a:srgbClr val="3333FF"/>
                </a:solidFill>
                <a:latin typeface="Arial" panose="020B0604020202020204" pitchFamily="34" charset="0"/>
                <a:cs typeface="Arial" panose="020B0604020202020204" pitchFamily="34" charset="0"/>
              </a:rPr>
              <a:t> </a:t>
            </a:r>
          </a:p>
          <a:p>
            <a:pPr defTabSz="914400" eaLnBrk="0" fontAlgn="base" hangingPunct="0">
              <a:spcAft>
                <a:spcPct val="0"/>
              </a:spcAft>
              <a:buClr>
                <a:srgbClr val="330066"/>
              </a:buClr>
              <a:buNone/>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sestankom</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pozabi prenesti ustna sporočila</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ponavadi odgovarja na vprašanja  le z “DA” ali “NE”</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bo raje nekaj demonstriral kot pripravil govor na to temo</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ima rad umetnost</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včasih se “izklopi”</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pogosto ve, kaj bi rad povedal, vendar ne najde pravih</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sl-SI" altLang="sl-SI" sz="2400" dirty="0">
                <a:solidFill>
                  <a:srgbClr val="FF0000"/>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 besed</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ima rad kontrastne barve</a:t>
            </a:r>
            <a:r>
              <a:rPr lang="sl-SI" altLang="sl-SI" sz="1200" b="0" dirty="0">
                <a:solidFill>
                  <a:srgbClr val="0000FF"/>
                </a:solidFill>
                <a:latin typeface="Arial" panose="020B0604020202020204" pitchFamily="34" charset="0"/>
              </a:rPr>
              <a:t>.</a:t>
            </a:r>
            <a:r>
              <a:rPr lang="sl-SI" altLang="sl-SI" sz="1800" b="0" dirty="0">
                <a:solidFill>
                  <a:srgbClr val="000000"/>
                </a:solidFill>
                <a:latin typeface="Arial" panose="020B0604020202020204" pitchFamily="34" charset="0"/>
              </a:rPr>
              <a:t> </a:t>
            </a:r>
          </a:p>
          <a:p>
            <a:pPr defTabSz="914400" fontAlgn="base">
              <a:spcBef>
                <a:spcPct val="0"/>
              </a:spcBef>
              <a:spcAft>
                <a:spcPct val="0"/>
              </a:spcAft>
              <a:buClrTx/>
              <a:buSzTx/>
              <a:buNone/>
            </a:pPr>
            <a:endParaRPr lang="sl-SI" altLang="sl-SI" sz="1800" b="0" dirty="0">
              <a:solidFill>
                <a:srgbClr val="000000"/>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
            <a:extLst>
              <a:ext uri="{FF2B5EF4-FFF2-40B4-BE49-F238E27FC236}">
                <a16:creationId xmlns:a16="http://schemas.microsoft.com/office/drawing/2014/main" id="{E6EC1511-A1AF-4600-B6BA-B0B6C32A4097}"/>
              </a:ext>
            </a:extLst>
          </p:cNvPr>
          <p:cNvSpPr>
            <a:spLocks noChangeArrowheads="1"/>
          </p:cNvSpPr>
          <p:nvPr/>
        </p:nvSpPr>
        <p:spPr bwMode="auto">
          <a:xfrm>
            <a:off x="2063751" y="620713"/>
            <a:ext cx="8208963" cy="708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None/>
              <a:tabLst/>
              <a:defRPr/>
            </a:pPr>
            <a:r>
              <a:rPr kumimoji="0" lang="it-IT"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REPREZENTACIJSKI SISTEMI IN VAKOG </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None/>
              <a:tabLst/>
              <a:defRPr/>
            </a:pPr>
            <a:r>
              <a:rPr kumimoji="0" lang="it-IT" altLang="sl-SI" sz="2400" b="1" i="1"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None/>
              <a:tabLst/>
              <a:defRPr/>
            </a:pPr>
            <a:r>
              <a:rPr kumimoji="0" lang="en-GB"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KINESTETIČNI TIP</a:t>
            </a:r>
            <a:r>
              <a:rPr kumimoji="0" lang="en-GB" altLang="sl-SI" sz="2400" b="1" i="1"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en-US"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sym typeface="Webdings" panose="05030102010509060703" pitchFamily="18" charset="2"/>
              </a:rPr>
              <a:t></a:t>
            </a:r>
            <a:r>
              <a:rPr kumimoji="0" lang="en-GB"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a:t>
            </a:r>
            <a:r>
              <a:rPr kumimoji="0" lang="en-US"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da-DK"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govori počasi</a:t>
            </a: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en-GB"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se rad </a:t>
            </a: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dotakne</a:t>
            </a:r>
            <a:r>
              <a:rPr kumimoji="0" lang="en-GB"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drugi</a:t>
            </a:r>
            <a:r>
              <a:rPr kumimoji="0" lang="en-GB"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h</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1">
                <a:ln>
                  <a:noFill/>
                </a:ln>
                <a:solidFill>
                  <a:srgbClr val="3333FF"/>
                </a:solidFill>
                <a:effectLst/>
                <a:uLnTx/>
                <a:uFillTx/>
                <a:latin typeface="Arial" panose="020B0604020202020204" pitchFamily="34" charset="0"/>
                <a:ea typeface="+mn-ea"/>
                <a:cs typeface="Arial" panose="020B0604020202020204" pitchFamily="34" charset="0"/>
              </a:rPr>
              <a:t> stoji zelo blizu sogovorcu</a:t>
            </a: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nb-NO"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ima rad gibanje in športne aktivnosti</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nb-NO"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zelo zgodaj razvije mišice</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nb-NO"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uči se skozi izkušnje</a:t>
            </a:r>
            <a:endParaRPr kumimoji="0" lang="sl-SI"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nb-NO"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stvari si zapomni le, če jih poskusi</a:t>
            </a:r>
            <a:endParaRPr kumimoji="0" lang="sl-SI"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nb-NO"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med branjem vleče prst po tekstu</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nb-NO"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uporablja veliko gest med govorom</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endParaRPr kumimoji="0" lang="sl-SI" altLang="sl-SI" sz="2400" b="1" i="0" u="none" strike="noStrike" kern="1200" cap="none" spc="0" normalizeH="0" baseline="0" noProof="0">
              <a:ln>
                <a:noFill/>
              </a:ln>
              <a:solidFill>
                <a:srgbClr val="3333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endParaRPr kumimoji="0" lang="sl-SI" altLang="sl-SI" sz="2400" b="1" i="0" u="none" strike="noStrike" kern="1200" cap="none" spc="0" normalizeH="0" baseline="0" noProof="0">
              <a:ln>
                <a:noFill/>
              </a:ln>
              <a:solidFill>
                <a:srgbClr val="3333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0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a:t>
            </a:r>
            <a:r>
              <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40291" name="Picture 3">
            <a:extLst>
              <a:ext uri="{FF2B5EF4-FFF2-40B4-BE49-F238E27FC236}">
                <a16:creationId xmlns:a16="http://schemas.microsoft.com/office/drawing/2014/main" id="{74FEA79B-4578-4580-A83B-14E980151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163" y="1341438"/>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a:extLst>
              <a:ext uri="{FF2B5EF4-FFF2-40B4-BE49-F238E27FC236}">
                <a16:creationId xmlns:a16="http://schemas.microsoft.com/office/drawing/2014/main" id="{323EF588-75F4-46B7-A0D3-CFC3F74B8E25}"/>
              </a:ext>
            </a:extLst>
          </p:cNvPr>
          <p:cNvSpPr>
            <a:spLocks noChangeArrowheads="1"/>
          </p:cNvSpPr>
          <p:nvPr/>
        </p:nvSpPr>
        <p:spPr bwMode="auto">
          <a:xfrm>
            <a:off x="3057524" y="276225"/>
            <a:ext cx="8715375" cy="63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eaLnBrk="0" fontAlgn="base" hangingPunct="0">
              <a:spcAft>
                <a:spcPct val="0"/>
              </a:spcAft>
              <a:buClr>
                <a:srgbClr val="330066"/>
              </a:buClr>
              <a:buNone/>
            </a:pPr>
            <a:r>
              <a:rPr lang="it-IT" altLang="sl-SI" sz="2400" dirty="0">
                <a:solidFill>
                  <a:srgbClr val="3333FF"/>
                </a:solidFill>
                <a:latin typeface="Arial" panose="020B0604020202020204" pitchFamily="34" charset="0"/>
                <a:cs typeface="Arial" panose="020B0604020202020204" pitchFamily="34" charset="0"/>
              </a:rPr>
              <a:t>REPREZENTACIJSKI SISTEMI IN VAKOG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it-IT" altLang="sl-SI" sz="2400" i="1" dirty="0">
                <a:solidFill>
                  <a:srgbClr val="3333FF"/>
                </a:solidFill>
                <a:latin typeface="Arial" panose="020B0604020202020204" pitchFamily="34" charset="0"/>
                <a:cs typeface="Arial" panose="020B0604020202020204" pitchFamily="34" charset="0"/>
              </a:rPr>
              <a:t>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en-US" altLang="sl-SI" sz="2400" dirty="0">
                <a:solidFill>
                  <a:srgbClr val="3333FF"/>
                </a:solidFill>
                <a:latin typeface="Arial" panose="020B0604020202020204" pitchFamily="34" charset="0"/>
                <a:cs typeface="Arial" panose="020B0604020202020204" pitchFamily="34" charset="0"/>
              </a:rPr>
              <a:t>VIZUALNI TIP  </a:t>
            </a:r>
            <a:r>
              <a:rPr lang="en-US" altLang="sl-SI" sz="2400" i="1" dirty="0">
                <a:solidFill>
                  <a:srgbClr val="3333FF"/>
                </a:solidFill>
                <a:latin typeface="Arial" panose="020B0604020202020204" pitchFamily="34" charset="0"/>
                <a:cs typeface="Arial" panose="020B0604020202020204" pitchFamily="34" charset="0"/>
                <a:sym typeface="Webdings" panose="05030102010509060703" pitchFamily="18" charset="2"/>
              </a:rPr>
              <a:t></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da-DK" altLang="sl-SI" sz="2400" dirty="0">
                <a:solidFill>
                  <a:srgbClr val="3333FF"/>
                </a:solidFill>
                <a:latin typeface="Arial" panose="020B0604020202020204" pitchFamily="34" charset="0"/>
                <a:cs typeface="Arial" panose="020B0604020202020204" pitchFamily="34" charset="0"/>
              </a:rPr>
              <a:t> videz mu je pomemben bodisi pri oblačenju ali pri</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sl-SI" altLang="sl-SI" sz="2400" dirty="0">
                <a:solidFill>
                  <a:srgbClr val="3333FF"/>
                </a:solidFill>
                <a:latin typeface="Arial" panose="020B0604020202020204" pitchFamily="34" charset="0"/>
                <a:cs typeface="Arial" panose="020B0604020202020204" pitchFamily="34" charset="0"/>
              </a:rPr>
              <a:t>  </a:t>
            </a:r>
            <a:r>
              <a:rPr lang="da-DK" altLang="sl-SI" sz="2400" dirty="0">
                <a:solidFill>
                  <a:srgbClr val="3333FF"/>
                </a:solidFill>
                <a:latin typeface="Arial" panose="020B0604020202020204" pitchFamily="34" charset="0"/>
                <a:cs typeface="Arial" panose="020B0604020202020204" pitchFamily="34" charset="0"/>
              </a:rPr>
              <a:t> predstavitvah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da-DK" altLang="sl-SI" sz="2400" dirty="0">
                <a:solidFill>
                  <a:srgbClr val="3333FF"/>
                </a:solidFill>
                <a:latin typeface="Arial" panose="020B0604020202020204" pitchFamily="34" charset="0"/>
                <a:cs typeface="Arial" panose="020B0604020202020204" pitchFamily="34" charset="0"/>
              </a:rPr>
              <a:t>zelo dobro črkuje in dobesedno vizualizira besede</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FF0000"/>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si zapomni vse, kar je videl</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ima dober spomin zaradi vizualnih asociacij</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raje ima pisna kot ustna navodila</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pogosto sprašuje druge, če lahko ponovijo, kar so</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 povedali</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je hiter bralec</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raje sam bere kot da mu drugi berejo</a:t>
            </a:r>
            <a:endParaRPr lang="sl-SI" altLang="sl-SI" sz="2400" dirty="0">
              <a:solidFill>
                <a:srgbClr val="3333FF"/>
              </a:solidFill>
              <a:latin typeface="Arial" panose="020B0604020202020204" pitchFamily="34" charset="0"/>
              <a:cs typeface="Arial" panose="020B0604020202020204" pitchFamily="34" charset="0"/>
            </a:endParaRPr>
          </a:p>
          <a:p>
            <a:pPr defTabSz="914400" fontAlgn="base">
              <a:spcBef>
                <a:spcPct val="0"/>
              </a:spcBef>
              <a:spcAft>
                <a:spcPct val="0"/>
              </a:spcAft>
              <a:buClrTx/>
              <a:buSzTx/>
              <a:buNone/>
            </a:pPr>
            <a:endParaRPr lang="sl-SI" altLang="sl-SI" sz="1800" b="0" dirty="0">
              <a:solidFill>
                <a:srgbClr val="000000"/>
              </a:solidFill>
              <a:latin typeface="Arial" panose="020B0604020202020204" pitchFamily="34" charset="0"/>
            </a:endParaRPr>
          </a:p>
          <a:p>
            <a:pPr defTabSz="914400" fontAlgn="base">
              <a:spcBef>
                <a:spcPct val="0"/>
              </a:spcBef>
              <a:spcAft>
                <a:spcPct val="0"/>
              </a:spcAft>
              <a:buClrTx/>
              <a:buSzTx/>
              <a:buNone/>
            </a:pPr>
            <a:endParaRPr lang="sl-SI" altLang="sl-SI" sz="1800" b="0" dirty="0">
              <a:solidFill>
                <a:srgbClr val="000000"/>
              </a:solidFill>
              <a:latin typeface="Arial" panose="020B0604020202020204" pitchFamily="34" charset="0"/>
            </a:endParaRPr>
          </a:p>
        </p:txBody>
      </p:sp>
      <p:pic>
        <p:nvPicPr>
          <p:cNvPr id="137219" name="Picture 3">
            <a:extLst>
              <a:ext uri="{FF2B5EF4-FFF2-40B4-BE49-F238E27FC236}">
                <a16:creationId xmlns:a16="http://schemas.microsoft.com/office/drawing/2014/main" id="{7C1879DC-EC33-4935-B674-E3FAA0430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37" y="0"/>
            <a:ext cx="1966914"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
            <a:extLst>
              <a:ext uri="{FF2B5EF4-FFF2-40B4-BE49-F238E27FC236}">
                <a16:creationId xmlns:a16="http://schemas.microsoft.com/office/drawing/2014/main" id="{11F974DD-26A5-4E16-A468-2EEA0A5E9C46}"/>
              </a:ext>
            </a:extLst>
          </p:cNvPr>
          <p:cNvSpPr>
            <a:spLocks noChangeArrowheads="1"/>
          </p:cNvSpPr>
          <p:nvPr/>
        </p:nvSpPr>
        <p:spPr bwMode="auto">
          <a:xfrm>
            <a:off x="3457575" y="0"/>
            <a:ext cx="8162925"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defTabSz="914400" eaLnBrk="0" fontAlgn="base" hangingPunct="0">
              <a:spcAft>
                <a:spcPct val="0"/>
              </a:spcAft>
              <a:buClr>
                <a:srgbClr val="330066"/>
              </a:buClr>
              <a:buNone/>
            </a:pPr>
            <a:r>
              <a:rPr lang="it-IT" altLang="sl-SI" sz="2400" dirty="0" err="1">
                <a:solidFill>
                  <a:srgbClr val="3333FF"/>
                </a:solidFill>
                <a:latin typeface="Arial" panose="020B0604020202020204" pitchFamily="34" charset="0"/>
                <a:cs typeface="Arial" panose="020B0604020202020204" pitchFamily="34" charset="0"/>
              </a:rPr>
              <a:t>REPREZENTACIJSKI</a:t>
            </a:r>
            <a:r>
              <a:rPr lang="it-IT" altLang="sl-SI" sz="2400" dirty="0">
                <a:solidFill>
                  <a:srgbClr val="3333FF"/>
                </a:solidFill>
                <a:latin typeface="Arial" panose="020B0604020202020204" pitchFamily="34" charset="0"/>
                <a:cs typeface="Arial" panose="020B0604020202020204" pitchFamily="34" charset="0"/>
              </a:rPr>
              <a:t> SISTEMI IN </a:t>
            </a:r>
            <a:r>
              <a:rPr lang="it-IT" altLang="sl-SI" sz="2400" dirty="0" err="1">
                <a:solidFill>
                  <a:srgbClr val="3333FF"/>
                </a:solidFill>
                <a:latin typeface="Arial" panose="020B0604020202020204" pitchFamily="34" charset="0"/>
                <a:cs typeface="Arial" panose="020B0604020202020204" pitchFamily="34" charset="0"/>
              </a:rPr>
              <a:t>VAKOG</a:t>
            </a:r>
            <a:r>
              <a:rPr lang="it-IT" altLang="sl-SI" sz="2400" dirty="0">
                <a:solidFill>
                  <a:srgbClr val="3333FF"/>
                </a:solidFill>
                <a:latin typeface="Arial" panose="020B0604020202020204" pitchFamily="34" charset="0"/>
                <a:cs typeface="Arial" panose="020B0604020202020204" pitchFamily="34" charset="0"/>
              </a:rPr>
              <a:t>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it-IT" altLang="sl-SI" sz="2400" i="1" dirty="0">
                <a:solidFill>
                  <a:srgbClr val="3333FF"/>
                </a:solidFill>
                <a:latin typeface="Arial" panose="020B0604020202020204" pitchFamily="34" charset="0"/>
                <a:cs typeface="Arial" panose="020B0604020202020204" pitchFamily="34" charset="0"/>
              </a:rPr>
              <a:t>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en-US" altLang="sl-SI" sz="2400" dirty="0" err="1">
                <a:solidFill>
                  <a:srgbClr val="3333FF"/>
                </a:solidFill>
                <a:latin typeface="Arial" panose="020B0604020202020204" pitchFamily="34" charset="0"/>
                <a:cs typeface="Arial" panose="020B0604020202020204" pitchFamily="34" charset="0"/>
              </a:rPr>
              <a:t>AVDITIVNI</a:t>
            </a:r>
            <a:r>
              <a:rPr lang="en-US" altLang="sl-SI" sz="2400" dirty="0">
                <a:solidFill>
                  <a:srgbClr val="3333FF"/>
                </a:solidFill>
                <a:latin typeface="Arial" panose="020B0604020202020204" pitchFamily="34" charset="0"/>
                <a:cs typeface="Arial" panose="020B0604020202020204" pitchFamily="34" charset="0"/>
              </a:rPr>
              <a:t> TIP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govori melodi</a:t>
            </a:r>
            <a:r>
              <a:rPr lang="sl-SI" altLang="sl-SI" sz="2400" dirty="0" err="1">
                <a:solidFill>
                  <a:srgbClr val="FF0000"/>
                </a:solidFill>
                <a:latin typeface="Arial" panose="020B0604020202020204" pitchFamily="34" charset="0"/>
                <a:cs typeface="Arial" panose="020B0604020202020204" pitchFamily="34" charset="0"/>
              </a:rPr>
              <a:t>čn</a:t>
            </a:r>
            <a:r>
              <a:rPr lang="en-US" altLang="sl-SI" sz="2400" dirty="0">
                <a:solidFill>
                  <a:srgbClr val="FF0000"/>
                </a:solidFill>
                <a:latin typeface="Arial" panose="020B0604020202020204" pitchFamily="34" charset="0"/>
                <a:cs typeface="Arial" panose="020B0604020202020204" pitchFamily="34" charset="0"/>
              </a:rPr>
              <a:t>o</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pogovarja se sam s sabo (notranji dialog)</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ga lahko zmoti hrup</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premika ustnice med tihim branjem</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uživa v branju naglas in posluš</a:t>
            </a:r>
            <a:r>
              <a:rPr lang="sl-SI" altLang="sl-SI" sz="2400" dirty="0">
                <a:solidFill>
                  <a:srgbClr val="3333FF"/>
                </a:solidFill>
                <a:latin typeface="Arial" panose="020B0604020202020204" pitchFamily="34" charset="0"/>
                <a:cs typeface="Arial" panose="020B0604020202020204" pitchFamily="34" charset="0"/>
              </a:rPr>
              <a:t>a</a:t>
            </a:r>
            <a:r>
              <a:rPr lang="nb-NO" altLang="sl-SI" sz="2400" dirty="0">
                <a:solidFill>
                  <a:srgbClr val="3333FF"/>
                </a:solidFill>
                <a:latin typeface="Arial" panose="020B0604020202020204" pitchFamily="34" charset="0"/>
                <a:cs typeface="Arial" panose="020B0604020202020204" pitchFamily="34" charset="0"/>
              </a:rPr>
              <a:t>nju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lahko ponovi dobesedno,</a:t>
            </a:r>
            <a:r>
              <a:rPr lang="sl-SI" altLang="sl-SI" sz="2400" dirty="0">
                <a:solidFill>
                  <a:srgbClr val="FF0000"/>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kar je slišal</a:t>
            </a:r>
            <a:endParaRPr lang="sl-SI" altLang="sl-SI" sz="2400" dirty="0">
              <a:solidFill>
                <a:srgbClr val="FF0000"/>
              </a:solidFill>
              <a:latin typeface="Arial" panose="020B0604020202020204" pitchFamily="34" charset="0"/>
              <a:cs typeface="Arial" panose="020B0604020202020204" pitchFamily="34" charset="0"/>
            </a:endParaRPr>
          </a:p>
          <a:p>
            <a:pPr defTabSz="914400" fontAlgn="base">
              <a:spcBef>
                <a:spcPct val="0"/>
              </a:spcBef>
              <a:spcAft>
                <a:spcPct val="0"/>
              </a:spcAft>
              <a:buClrTx/>
              <a:buSzTx/>
              <a:buNone/>
            </a:pPr>
            <a:endParaRPr lang="sl-SI" altLang="sl-SI" sz="2400" b="0" dirty="0">
              <a:solidFill>
                <a:srgbClr val="3333FF"/>
              </a:solidFill>
              <a:latin typeface="Arial" panose="020B0604020202020204" pitchFamily="34" charset="0"/>
              <a:cs typeface="Arial" panose="020B0604020202020204" pitchFamily="34" charset="0"/>
            </a:endParaRPr>
          </a:p>
          <a:p>
            <a:pPr defTabSz="914400" fontAlgn="base">
              <a:spcBef>
                <a:spcPct val="0"/>
              </a:spcBef>
              <a:spcAft>
                <a:spcPct val="0"/>
              </a:spcAft>
              <a:buClrTx/>
              <a:buSzTx/>
              <a:buNone/>
            </a:pPr>
            <a:r>
              <a:rPr lang="sl-SI" altLang="sl-SI" sz="2400" b="0" dirty="0">
                <a:solidFill>
                  <a:srgbClr val="3333FF"/>
                </a:solidFill>
                <a:latin typeface="Arial" panose="020B0604020202020204" pitchFamily="34" charset="0"/>
                <a:cs typeface="Arial" panose="020B0604020202020204" pitchFamily="34" charset="0"/>
              </a:rPr>
              <a:t>. </a:t>
            </a:r>
          </a:p>
          <a:p>
            <a:pPr defTabSz="914400" fontAlgn="base">
              <a:spcBef>
                <a:spcPct val="0"/>
              </a:spcBef>
              <a:spcAft>
                <a:spcPct val="0"/>
              </a:spcAft>
              <a:buClrTx/>
              <a:buSzTx/>
              <a:buNone/>
            </a:pPr>
            <a:endParaRPr lang="sl-SI" altLang="sl-SI" sz="2400" b="0" dirty="0">
              <a:solidFill>
                <a:srgbClr val="3333FF"/>
              </a:solidFill>
              <a:latin typeface="Arial" panose="020B0604020202020204" pitchFamily="34" charset="0"/>
              <a:cs typeface="Arial" panose="020B0604020202020204" pitchFamily="34" charset="0"/>
            </a:endParaRPr>
          </a:p>
        </p:txBody>
      </p:sp>
      <p:pic>
        <p:nvPicPr>
          <p:cNvPr id="138243" name="Picture 3">
            <a:extLst>
              <a:ext uri="{FF2B5EF4-FFF2-40B4-BE49-F238E27FC236}">
                <a16:creationId xmlns:a16="http://schemas.microsoft.com/office/drawing/2014/main" id="{22CDEE58-967D-46DC-9A71-523971C75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864" y="4649789"/>
            <a:ext cx="34956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a:extLst>
              <a:ext uri="{FF2B5EF4-FFF2-40B4-BE49-F238E27FC236}">
                <a16:creationId xmlns:a16="http://schemas.microsoft.com/office/drawing/2014/main" id="{E445061D-5AAB-4979-A785-959A334E88B2}"/>
              </a:ext>
            </a:extLst>
          </p:cNvPr>
          <p:cNvSpPr>
            <a:spLocks noChangeArrowheads="1"/>
          </p:cNvSpPr>
          <p:nvPr/>
        </p:nvSpPr>
        <p:spPr bwMode="auto">
          <a:xfrm>
            <a:off x="2752725" y="133350"/>
            <a:ext cx="9134475"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eaLnBrk="0" fontAlgn="base" hangingPunct="0">
              <a:spcAft>
                <a:spcPct val="0"/>
              </a:spcAft>
              <a:buClr>
                <a:srgbClr val="330066"/>
              </a:buClr>
              <a:buNone/>
            </a:pPr>
            <a:r>
              <a:rPr lang="it-IT" altLang="sl-SI" sz="2400" dirty="0">
                <a:solidFill>
                  <a:srgbClr val="3333FF"/>
                </a:solidFill>
                <a:latin typeface="Arial" panose="020B0604020202020204" pitchFamily="34" charset="0"/>
                <a:cs typeface="Arial" panose="020B0604020202020204" pitchFamily="34" charset="0"/>
              </a:rPr>
              <a:t>REPREZENTACIJSKI SISTEMI IN VAKOG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it-IT" altLang="sl-SI" sz="2400" i="1" dirty="0">
                <a:solidFill>
                  <a:srgbClr val="3333FF"/>
                </a:solidFill>
                <a:latin typeface="Arial" panose="020B0604020202020204" pitchFamily="34" charset="0"/>
                <a:cs typeface="Arial" panose="020B0604020202020204" pitchFamily="34" charset="0"/>
              </a:rPr>
              <a:t>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en-US" altLang="sl-SI" sz="2400" dirty="0">
                <a:solidFill>
                  <a:srgbClr val="3333FF"/>
                </a:solidFill>
                <a:latin typeface="Arial" panose="020B0604020202020204" pitchFamily="34" charset="0"/>
                <a:cs typeface="Arial" panose="020B0604020202020204" pitchFamily="34" charset="0"/>
              </a:rPr>
              <a:t>AVDITIVNI TIP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da-DK"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pisanje mu ne gre preveč dobro</a:t>
            </a:r>
            <a:r>
              <a:rPr lang="sl-SI" altLang="sl-SI" sz="2400" dirty="0">
                <a:solidFill>
                  <a:srgbClr val="3333FF"/>
                </a:solidFill>
                <a:latin typeface="Arial" panose="020B0604020202020204" pitchFamily="34" charset="0"/>
                <a:cs typeface="Arial" panose="020B0604020202020204" pitchFamily="34" charset="0"/>
              </a:rPr>
              <a:t>,</a:t>
            </a:r>
            <a:r>
              <a:rPr lang="nb-NO" altLang="sl-SI" sz="2400" dirty="0">
                <a:solidFill>
                  <a:srgbClr val="3333FF"/>
                </a:solidFill>
                <a:latin typeface="Arial" panose="020B0604020202020204" pitchFamily="34" charset="0"/>
                <a:cs typeface="Arial" panose="020B0604020202020204" pitchFamily="34" charset="0"/>
              </a:rPr>
              <a:t> pripovedovanje pa</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 zelo</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FF0000"/>
                </a:solidFill>
                <a:latin typeface="Arial" panose="020B0604020202020204" pitchFamily="34" charset="0"/>
                <a:cs typeface="Arial" panose="020B0604020202020204" pitchFamily="34" charset="0"/>
              </a:rPr>
              <a:t> ima</a:t>
            </a:r>
            <a:r>
              <a:rPr lang="en-US" altLang="sl-SI" sz="2400" dirty="0">
                <a:solidFill>
                  <a:srgbClr val="FF0000"/>
                </a:solidFill>
                <a:latin typeface="Arial" panose="020B0604020202020204" pitchFamily="34" charset="0"/>
                <a:cs typeface="Arial" panose="020B0604020202020204" pitchFamily="34" charset="0"/>
              </a:rPr>
              <a:t> </a:t>
            </a:r>
            <a:r>
              <a:rPr lang="sl-SI" altLang="sl-SI" sz="2400" dirty="0">
                <a:solidFill>
                  <a:srgbClr val="FF0000"/>
                </a:solidFill>
                <a:latin typeface="Arial" panose="020B0604020202020204" pitchFamily="34" charset="0"/>
                <a:cs typeface="Arial" panose="020B0604020202020204" pitchFamily="34" charset="0"/>
              </a:rPr>
              <a:t>bogat besedni </a:t>
            </a:r>
            <a:r>
              <a:rPr lang="en-US" altLang="sl-SI" sz="2400" dirty="0">
                <a:solidFill>
                  <a:srgbClr val="FF0000"/>
                </a:solidFill>
                <a:latin typeface="Arial" panose="020B0604020202020204" pitchFamily="34" charset="0"/>
                <a:cs typeface="Arial" panose="020B0604020202020204" pitchFamily="34" charset="0"/>
              </a:rPr>
              <a:t>z</a:t>
            </a:r>
            <a:r>
              <a:rPr lang="sl-SI" altLang="sl-SI" sz="2400" dirty="0" err="1">
                <a:solidFill>
                  <a:srgbClr val="FF0000"/>
                </a:solidFill>
                <a:latin typeface="Arial" panose="020B0604020202020204" pitchFamily="34" charset="0"/>
                <a:cs typeface="Arial" panose="020B0604020202020204" pitchFamily="34" charset="0"/>
              </a:rPr>
              <a:t>akla</a:t>
            </a:r>
            <a:r>
              <a:rPr lang="en-US" altLang="sl-SI" sz="2400" dirty="0">
                <a:solidFill>
                  <a:srgbClr val="FF0000"/>
                </a:solidFill>
                <a:latin typeface="Arial" panose="020B0604020202020204" pitchFamily="34" charset="0"/>
                <a:cs typeface="Arial" panose="020B0604020202020204" pitchFamily="34" charset="0"/>
              </a:rPr>
              <a:t>d</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ima</a:t>
            </a:r>
            <a:r>
              <a:rPr lang="en-US" altLang="sl-SI" sz="2400" dirty="0">
                <a:solidFill>
                  <a:srgbClr val="3333FF"/>
                </a:solidFill>
                <a:latin typeface="Arial" panose="020B0604020202020204" pitchFamily="34" charset="0"/>
                <a:cs typeface="Arial" panose="020B0604020202020204" pitchFamily="34" charset="0"/>
              </a:rPr>
              <a:t> rad </a:t>
            </a:r>
            <a:r>
              <a:rPr lang="sl-SI" altLang="sl-SI" sz="2400" dirty="0">
                <a:solidFill>
                  <a:srgbClr val="3333FF"/>
                </a:solidFill>
                <a:latin typeface="Arial" panose="020B0604020202020204" pitchFamily="34" charset="0"/>
                <a:cs typeface="Arial" panose="020B0604020202020204" pitchFamily="34" charset="0"/>
              </a:rPr>
              <a:t>glasb</a:t>
            </a:r>
            <a:r>
              <a:rPr lang="en-US" altLang="sl-SI" sz="2400" dirty="0">
                <a:solidFill>
                  <a:srgbClr val="3333FF"/>
                </a:solidFill>
                <a:latin typeface="Arial" panose="020B0604020202020204" pitchFamily="34" charset="0"/>
                <a:cs typeface="Arial" panose="020B0604020202020204" pitchFamily="34" charset="0"/>
              </a:rPr>
              <a:t>o</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spomni</a:t>
            </a:r>
            <a:r>
              <a:rPr lang="en-US" altLang="sl-SI" sz="2400" dirty="0">
                <a:solidFill>
                  <a:srgbClr val="3333FF"/>
                </a:solidFill>
                <a:latin typeface="Arial" panose="020B0604020202020204" pitchFamily="34" charset="0"/>
                <a:cs typeface="Arial" panose="020B0604020202020204" pitchFamily="34" charset="0"/>
              </a:rPr>
              <a:t> se </a:t>
            </a:r>
            <a:r>
              <a:rPr lang="sl-SI" altLang="sl-SI" sz="2400" dirty="0">
                <a:solidFill>
                  <a:srgbClr val="3333FF"/>
                </a:solidFill>
                <a:latin typeface="Arial" panose="020B0604020202020204" pitchFamily="34" charset="0"/>
                <a:cs typeface="Arial" panose="020B0604020202020204" pitchFamily="34" charset="0"/>
              </a:rPr>
              <a:t>pogovorov</a:t>
            </a:r>
            <a:r>
              <a:rPr lang="en-US" altLang="sl-SI" sz="2400" dirty="0">
                <a:solidFill>
                  <a:srgbClr val="3333FF"/>
                </a:solidFill>
                <a:latin typeface="Arial" panose="020B0604020202020204" pitchFamily="34" charset="0"/>
                <a:cs typeface="Arial" panose="020B0604020202020204" pitchFamily="34" charset="0"/>
              </a:rPr>
              <a:t> </a:t>
            </a:r>
            <a:r>
              <a:rPr lang="sl-SI" altLang="sl-SI" sz="2400" dirty="0">
                <a:solidFill>
                  <a:srgbClr val="3333FF"/>
                </a:solidFill>
                <a:latin typeface="Arial" panose="020B0604020202020204" pitchFamily="34" charset="0"/>
                <a:cs typeface="Arial" panose="020B0604020202020204" pitchFamily="34" charset="0"/>
              </a:rPr>
              <a:t>iz</a:t>
            </a:r>
            <a:r>
              <a:rPr lang="en-US" altLang="sl-SI" sz="2400" dirty="0">
                <a:solidFill>
                  <a:srgbClr val="3333FF"/>
                </a:solidFill>
                <a:latin typeface="Arial" panose="020B0604020202020204" pitchFamily="34" charset="0"/>
                <a:cs typeface="Arial" panose="020B0604020202020204" pitchFamily="34" charset="0"/>
              </a:rPr>
              <a:t> p</a:t>
            </a:r>
            <a:r>
              <a:rPr lang="sl-SI" altLang="sl-SI" sz="2400" dirty="0" err="1">
                <a:solidFill>
                  <a:srgbClr val="3333FF"/>
                </a:solidFill>
                <a:latin typeface="Arial" panose="020B0604020202020204" pitchFamily="34" charset="0"/>
                <a:cs typeface="Arial" panose="020B0604020202020204" pitchFamily="34" charset="0"/>
              </a:rPr>
              <a:t>reteklosti</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FF0000"/>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je komuniktiven, rad se pogovarja, uživa v dolgih diskusijah</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ima težave </a:t>
            </a:r>
            <a:r>
              <a:rPr lang="en-GB" altLang="sl-SI" sz="2400" dirty="0">
                <a:solidFill>
                  <a:srgbClr val="3333FF"/>
                </a:solidFill>
                <a:latin typeface="Arial" panose="020B0604020202020204" pitchFamily="34" charset="0"/>
                <a:cs typeface="Arial" panose="020B0604020202020204" pitchFamily="34" charset="0"/>
              </a:rPr>
              <a:t>s </a:t>
            </a:r>
            <a:r>
              <a:rPr lang="sl-SI" altLang="sl-SI" sz="2400" dirty="0">
                <a:solidFill>
                  <a:srgbClr val="3333FF"/>
                </a:solidFill>
                <a:latin typeface="Arial" panose="020B0604020202020204" pitchFamily="34" charset="0"/>
                <a:cs typeface="Arial" panose="020B0604020202020204" pitchFamily="34" charset="0"/>
              </a:rPr>
              <a:t>črkovanje</a:t>
            </a:r>
            <a:r>
              <a:rPr lang="en-GB" altLang="sl-SI" sz="2400" dirty="0">
                <a:solidFill>
                  <a:srgbClr val="3333FF"/>
                </a:solidFill>
                <a:latin typeface="Arial" panose="020B0604020202020204" pitchFamily="34" charset="0"/>
                <a:cs typeface="Arial" panose="020B0604020202020204" pitchFamily="34" charset="0"/>
              </a:rPr>
              <a:t>m</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en-GB" altLang="sl-SI" sz="2400" dirty="0">
                <a:solidFill>
                  <a:srgbClr val="3333FF"/>
                </a:solidFill>
                <a:latin typeface="Arial" panose="020B0604020202020204" pitchFamily="34" charset="0"/>
                <a:cs typeface="Arial" panose="020B0604020202020204" pitchFamily="34" charset="0"/>
              </a:rPr>
              <a:t>rad </a:t>
            </a:r>
            <a:r>
              <a:rPr lang="sl-SI" altLang="sl-SI" sz="2400" dirty="0" err="1">
                <a:solidFill>
                  <a:srgbClr val="3333FF"/>
                </a:solidFill>
                <a:latin typeface="Arial" panose="020B0604020202020204" pitchFamily="34" charset="0"/>
                <a:cs typeface="Arial" panose="020B0604020202020204" pitchFamily="34" charset="0"/>
              </a:rPr>
              <a:t>posluš</a:t>
            </a:r>
            <a:r>
              <a:rPr lang="en-GB" altLang="sl-SI" sz="2400" dirty="0">
                <a:solidFill>
                  <a:srgbClr val="3333FF"/>
                </a:solidFill>
                <a:latin typeface="Arial" panose="020B0604020202020204" pitchFamily="34" charset="0"/>
                <a:cs typeface="Arial" panose="020B0604020202020204" pitchFamily="34" charset="0"/>
              </a:rPr>
              <a:t>a in </a:t>
            </a:r>
            <a:r>
              <a:rPr lang="sl-SI" altLang="sl-SI" sz="2400" dirty="0">
                <a:solidFill>
                  <a:srgbClr val="3333FF"/>
                </a:solidFill>
                <a:latin typeface="Arial" panose="020B0604020202020204" pitchFamily="34" charset="0"/>
                <a:cs typeface="Arial" panose="020B0604020202020204" pitchFamily="34" charset="0"/>
              </a:rPr>
              <a:t>pripoveduje</a:t>
            </a:r>
            <a:r>
              <a:rPr lang="en-GB" altLang="sl-SI" sz="2400" dirty="0">
                <a:solidFill>
                  <a:srgbClr val="3333FF"/>
                </a:solidFill>
                <a:latin typeface="Arial" panose="020B0604020202020204" pitchFamily="34" charset="0"/>
                <a:cs typeface="Arial" panose="020B0604020202020204" pitchFamily="34" charset="0"/>
              </a:rPr>
              <a:t> vice</a:t>
            </a:r>
            <a:r>
              <a:rPr lang="sl-SI" altLang="sl-SI" sz="1200" b="0" dirty="0">
                <a:solidFill>
                  <a:srgbClr val="0000FF"/>
                </a:solidFill>
                <a:latin typeface="Arial" panose="020B0604020202020204" pitchFamily="34" charset="0"/>
              </a:rPr>
              <a:t>.</a:t>
            </a:r>
            <a:r>
              <a:rPr lang="sl-SI" altLang="sl-SI" sz="1800" b="0" dirty="0">
                <a:solidFill>
                  <a:srgbClr val="000000"/>
                </a:solidFill>
                <a:latin typeface="Arial" panose="020B0604020202020204" pitchFamily="34" charset="0"/>
              </a:rPr>
              <a:t> </a:t>
            </a:r>
          </a:p>
          <a:p>
            <a:pPr defTabSz="914400" fontAlgn="base">
              <a:spcBef>
                <a:spcPct val="0"/>
              </a:spcBef>
              <a:spcAft>
                <a:spcPct val="0"/>
              </a:spcAft>
              <a:buClrTx/>
              <a:buSzTx/>
              <a:buNone/>
            </a:pPr>
            <a:endParaRPr lang="sl-SI" altLang="sl-SI" sz="1800" b="0" dirty="0">
              <a:solidFill>
                <a:srgbClr val="000000"/>
              </a:solidFill>
              <a:latin typeface="Arial" panose="020B0604020202020204" pitchFamily="34" charset="0"/>
            </a:endParaRPr>
          </a:p>
        </p:txBody>
      </p:sp>
      <p:pic>
        <p:nvPicPr>
          <p:cNvPr id="139267" name="Picture 3">
            <a:extLst>
              <a:ext uri="{FF2B5EF4-FFF2-40B4-BE49-F238E27FC236}">
                <a16:creationId xmlns:a16="http://schemas.microsoft.com/office/drawing/2014/main" id="{295FD74B-6C78-4DEA-AA33-9990EFEDD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939" y="5084764"/>
            <a:ext cx="24288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
            <a:extLst>
              <a:ext uri="{FF2B5EF4-FFF2-40B4-BE49-F238E27FC236}">
                <a16:creationId xmlns:a16="http://schemas.microsoft.com/office/drawing/2014/main" id="{B5FC857D-EFB1-4D24-A527-D43D6470959C}"/>
              </a:ext>
            </a:extLst>
          </p:cNvPr>
          <p:cNvSpPr>
            <a:spLocks noChangeArrowheads="1"/>
          </p:cNvSpPr>
          <p:nvPr/>
        </p:nvSpPr>
        <p:spPr bwMode="auto">
          <a:xfrm>
            <a:off x="3190875" y="142876"/>
            <a:ext cx="8734425" cy="598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eaLnBrk="0" fontAlgn="base" hangingPunct="0">
              <a:spcAft>
                <a:spcPct val="0"/>
              </a:spcAft>
              <a:buClr>
                <a:srgbClr val="330066"/>
              </a:buClr>
              <a:buNone/>
            </a:pPr>
            <a:r>
              <a:rPr lang="it-IT" altLang="sl-SI" sz="2400" dirty="0" err="1">
                <a:solidFill>
                  <a:srgbClr val="3333FF"/>
                </a:solidFill>
                <a:latin typeface="Arial" panose="020B0604020202020204" pitchFamily="34" charset="0"/>
                <a:cs typeface="Arial" panose="020B0604020202020204" pitchFamily="34" charset="0"/>
              </a:rPr>
              <a:t>REPREZENTACIJSKI</a:t>
            </a:r>
            <a:r>
              <a:rPr lang="it-IT" altLang="sl-SI" sz="2400" dirty="0">
                <a:solidFill>
                  <a:srgbClr val="3333FF"/>
                </a:solidFill>
                <a:latin typeface="Arial" panose="020B0604020202020204" pitchFamily="34" charset="0"/>
                <a:cs typeface="Arial" panose="020B0604020202020204" pitchFamily="34" charset="0"/>
              </a:rPr>
              <a:t> SISTEMI IN </a:t>
            </a:r>
            <a:r>
              <a:rPr lang="it-IT" altLang="sl-SI" sz="2400" dirty="0" err="1">
                <a:solidFill>
                  <a:srgbClr val="3333FF"/>
                </a:solidFill>
                <a:latin typeface="Arial" panose="020B0604020202020204" pitchFamily="34" charset="0"/>
                <a:cs typeface="Arial" panose="020B0604020202020204" pitchFamily="34" charset="0"/>
              </a:rPr>
              <a:t>VAKOG</a:t>
            </a:r>
            <a:r>
              <a:rPr lang="it-IT" altLang="sl-SI" sz="2400" dirty="0">
                <a:solidFill>
                  <a:srgbClr val="3333FF"/>
                </a:solidFill>
                <a:latin typeface="Arial" panose="020B0604020202020204" pitchFamily="34" charset="0"/>
                <a:cs typeface="Arial" panose="020B0604020202020204" pitchFamily="34" charset="0"/>
              </a:rPr>
              <a:t> </a:t>
            </a:r>
            <a:endParaRPr lang="sl-SI" altLang="sl-SI" sz="2400" dirty="0">
              <a:solidFill>
                <a:srgbClr val="3333FF"/>
              </a:solidFill>
              <a:latin typeface="Arial" panose="020B0604020202020204" pitchFamily="34" charset="0"/>
              <a:cs typeface="Arial" panose="020B0604020202020204" pitchFamily="34" charset="0"/>
            </a:endParaRPr>
          </a:p>
          <a:p>
            <a:pPr algn="ctr" defTabSz="914400" eaLnBrk="0" fontAlgn="base" hangingPunct="0">
              <a:spcAft>
                <a:spcPct val="0"/>
              </a:spcAft>
              <a:buClr>
                <a:srgbClr val="330066"/>
              </a:buClr>
              <a:buNone/>
            </a:pPr>
            <a:r>
              <a:rPr lang="it-IT" altLang="sl-SI" sz="2400" i="1" dirty="0">
                <a:solidFill>
                  <a:srgbClr val="3333FF"/>
                </a:solidFill>
                <a:latin typeface="Arial" panose="020B0604020202020204" pitchFamily="34" charset="0"/>
                <a:cs typeface="Arial" panose="020B0604020202020204" pitchFamily="34" charset="0"/>
              </a:rPr>
              <a:t>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en-GB" altLang="sl-SI" sz="2400" dirty="0" err="1">
                <a:solidFill>
                  <a:srgbClr val="3333FF"/>
                </a:solidFill>
                <a:latin typeface="Arial" panose="020B0604020202020204" pitchFamily="34" charset="0"/>
                <a:cs typeface="Arial" panose="020B0604020202020204" pitchFamily="34" charset="0"/>
              </a:rPr>
              <a:t>KINESTETIČNI</a:t>
            </a:r>
            <a:r>
              <a:rPr lang="en-GB" altLang="sl-SI" sz="2400" dirty="0">
                <a:solidFill>
                  <a:srgbClr val="3333FF"/>
                </a:solidFill>
                <a:latin typeface="Arial" panose="020B0604020202020204" pitchFamily="34" charset="0"/>
                <a:cs typeface="Arial" panose="020B0604020202020204" pitchFamily="34" charset="0"/>
              </a:rPr>
              <a:t> TIP</a:t>
            </a:r>
            <a:r>
              <a:rPr lang="en-GB" altLang="sl-SI" sz="2400" i="1" dirty="0">
                <a:solidFill>
                  <a:srgbClr val="3333FF"/>
                </a:solidFill>
                <a:latin typeface="Arial" panose="020B0604020202020204" pitchFamily="34" charset="0"/>
                <a:cs typeface="Arial" panose="020B0604020202020204" pitchFamily="34" charset="0"/>
              </a:rPr>
              <a:t>  </a:t>
            </a:r>
            <a:r>
              <a:rPr lang="en-US" altLang="sl-SI" sz="2400" dirty="0">
                <a:solidFill>
                  <a:srgbClr val="3333FF"/>
                </a:solidFill>
                <a:latin typeface="Arial" panose="020B0604020202020204" pitchFamily="34" charset="0"/>
                <a:cs typeface="Arial" panose="020B0604020202020204" pitchFamily="34" charset="0"/>
                <a:sym typeface="Webdings" panose="05030102010509060703" pitchFamily="18" charset="2"/>
              </a:rPr>
              <a:t></a:t>
            </a:r>
            <a:r>
              <a:rPr lang="en-GB" altLang="sl-SI" sz="2400" dirty="0">
                <a:solidFill>
                  <a:srgbClr val="3333FF"/>
                </a:solidFill>
                <a:latin typeface="Arial" panose="020B0604020202020204" pitchFamily="34" charset="0"/>
                <a:cs typeface="Arial" panose="020B0604020202020204" pitchFamily="34" charset="0"/>
              </a:rPr>
              <a:t>,</a:t>
            </a:r>
            <a:r>
              <a:rPr lang="en-US" altLang="sl-SI" sz="2400" dirty="0">
                <a:solidFill>
                  <a:srgbClr val="3333FF"/>
                </a:solidFill>
                <a:latin typeface="Arial" panose="020B0604020202020204" pitchFamily="34" charset="0"/>
                <a:cs typeface="Arial" panose="020B0604020202020204" pitchFamily="34" charset="0"/>
                <a:sym typeface="Wingdings" panose="05000000000000000000" pitchFamily="2" charset="2"/>
              </a:rPr>
              <a:t></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it-IT" altLang="sl-SI" sz="2400" dirty="0">
                <a:solidFill>
                  <a:srgbClr val="FF0000"/>
                </a:solidFill>
                <a:latin typeface="Arial" panose="020B0604020202020204" pitchFamily="34" charset="0"/>
                <a:cs typeface="Arial" panose="020B0604020202020204" pitchFamily="34" charset="0"/>
              </a:rPr>
              <a:t>ne more </a:t>
            </a:r>
            <a:r>
              <a:rPr lang="it-IT" altLang="sl-SI" sz="2400" dirty="0" err="1">
                <a:solidFill>
                  <a:srgbClr val="FF0000"/>
                </a:solidFill>
                <a:latin typeface="Arial" panose="020B0604020202020204" pitchFamily="34" charset="0"/>
                <a:cs typeface="Arial" panose="020B0604020202020204" pitchFamily="34" charset="0"/>
              </a:rPr>
              <a:t>biti</a:t>
            </a:r>
            <a:r>
              <a:rPr lang="it-IT" altLang="sl-SI" sz="2400" dirty="0">
                <a:solidFill>
                  <a:srgbClr val="FF0000"/>
                </a:solidFill>
                <a:latin typeface="Arial" panose="020B0604020202020204" pitchFamily="34" charset="0"/>
                <a:cs typeface="Arial" panose="020B0604020202020204" pitchFamily="34" charset="0"/>
              </a:rPr>
              <a:t> dolgo </a:t>
            </a:r>
            <a:r>
              <a:rPr lang="it-IT" altLang="sl-SI" sz="2400" dirty="0" err="1">
                <a:solidFill>
                  <a:srgbClr val="FF0000"/>
                </a:solidFill>
                <a:latin typeface="Arial" panose="020B0604020202020204" pitchFamily="34" charset="0"/>
                <a:cs typeface="Arial" panose="020B0604020202020204" pitchFamily="34" charset="0"/>
              </a:rPr>
              <a:t>pri</a:t>
            </a:r>
            <a:r>
              <a:rPr lang="it-IT" altLang="sl-SI" sz="2400" dirty="0">
                <a:solidFill>
                  <a:srgbClr val="FF0000"/>
                </a:solidFill>
                <a:latin typeface="Arial" panose="020B0604020202020204" pitchFamily="34" charset="0"/>
                <a:cs typeface="Arial" panose="020B0604020202020204" pitchFamily="34" charset="0"/>
              </a:rPr>
              <a:t> </a:t>
            </a:r>
            <a:r>
              <a:rPr lang="it-IT" altLang="sl-SI" sz="2400" dirty="0" err="1">
                <a:solidFill>
                  <a:srgbClr val="FF0000"/>
                </a:solidFill>
                <a:latin typeface="Arial" panose="020B0604020202020204" pitchFamily="34" charset="0"/>
                <a:cs typeface="Arial" panose="020B0604020202020204" pitchFamily="34" charset="0"/>
              </a:rPr>
              <a:t>miru</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it-IT" altLang="sl-SI" sz="2400" dirty="0">
                <a:solidFill>
                  <a:srgbClr val="3333FF"/>
                </a:solidFill>
                <a:latin typeface="Arial" panose="020B0604020202020204" pitchFamily="34" charset="0"/>
                <a:cs typeface="Arial" panose="020B0604020202020204" pitchFamily="34" charset="0"/>
              </a:rPr>
              <a:t>ne </a:t>
            </a:r>
            <a:r>
              <a:rPr lang="it-IT" altLang="sl-SI" sz="2400" dirty="0" err="1">
                <a:solidFill>
                  <a:srgbClr val="3333FF"/>
                </a:solidFill>
                <a:latin typeface="Arial" panose="020B0604020202020204" pitchFamily="34" charset="0"/>
                <a:cs typeface="Arial" panose="020B0604020202020204" pitchFamily="34" charset="0"/>
              </a:rPr>
              <a:t>spomni</a:t>
            </a:r>
            <a:r>
              <a:rPr lang="it-IT" altLang="sl-SI" sz="2400" dirty="0">
                <a:solidFill>
                  <a:srgbClr val="3333FF"/>
                </a:solidFill>
                <a:latin typeface="Arial" panose="020B0604020202020204" pitchFamily="34" charset="0"/>
                <a:cs typeface="Arial" panose="020B0604020202020204" pitchFamily="34" charset="0"/>
              </a:rPr>
              <a:t> se </a:t>
            </a:r>
            <a:r>
              <a:rPr lang="it-IT" altLang="sl-SI" sz="2400" dirty="0" err="1">
                <a:solidFill>
                  <a:srgbClr val="3333FF"/>
                </a:solidFill>
                <a:latin typeface="Arial" panose="020B0604020202020204" pitchFamily="34" charset="0"/>
                <a:cs typeface="Arial" panose="020B0604020202020204" pitchFamily="34" charset="0"/>
              </a:rPr>
              <a:t>zemljepisa</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razen</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če</a:t>
            </a:r>
            <a:r>
              <a:rPr lang="it-IT" altLang="sl-SI" sz="2400" dirty="0">
                <a:solidFill>
                  <a:srgbClr val="3333FF"/>
                </a:solidFill>
                <a:latin typeface="Arial" panose="020B0604020202020204" pitchFamily="34" charset="0"/>
                <a:cs typeface="Arial" panose="020B0604020202020204" pitchFamily="34" charset="0"/>
              </a:rPr>
              <a:t> ni </a:t>
            </a:r>
            <a:r>
              <a:rPr lang="it-IT" altLang="sl-SI" sz="2400" dirty="0" err="1">
                <a:solidFill>
                  <a:srgbClr val="3333FF"/>
                </a:solidFill>
                <a:latin typeface="Arial" panose="020B0604020202020204" pitchFamily="34" charset="0"/>
                <a:cs typeface="Arial" panose="020B0604020202020204" pitchFamily="34" charset="0"/>
              </a:rPr>
              <a:t>obiskal</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določene</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dežele</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uporablja</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besede</a:t>
            </a:r>
            <a:r>
              <a:rPr lang="it-IT" altLang="sl-SI" sz="2400" dirty="0">
                <a:solidFill>
                  <a:srgbClr val="3333FF"/>
                </a:solidFill>
                <a:latin typeface="Arial" panose="020B0604020202020204" pitchFamily="34" charset="0"/>
                <a:cs typeface="Arial" panose="020B0604020202020204" pitchFamily="34" charset="0"/>
              </a:rPr>
              <a:t> z </a:t>
            </a:r>
            <a:r>
              <a:rPr lang="it-IT" altLang="sl-SI" sz="2400" dirty="0" err="1">
                <a:solidFill>
                  <a:srgbClr val="3333FF"/>
                </a:solidFill>
                <a:latin typeface="Arial" panose="020B0604020202020204" pitchFamily="34" charset="0"/>
                <a:cs typeface="Arial" panose="020B0604020202020204" pitchFamily="34" charset="0"/>
              </a:rPr>
              <a:t>aktivnim</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pomenom</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gremo</a:t>
            </a:r>
            <a:r>
              <a:rPr lang="it-IT" altLang="sl-SI" sz="2400" dirty="0">
                <a:solidFill>
                  <a:srgbClr val="3333FF"/>
                </a:solidFill>
                <a:latin typeface="Arial" panose="020B0604020202020204" pitchFamily="34" charset="0"/>
                <a:cs typeface="Arial" panose="020B0604020202020204" pitchFamily="34" charset="0"/>
              </a:rPr>
              <a:t>,</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sl-SI" altLang="sl-SI" sz="2400" dirty="0">
                <a:solidFill>
                  <a:srgbClr val="3333FF"/>
                </a:solidFill>
                <a:latin typeface="Arial" panose="020B0604020202020204" pitchFamily="34" charset="0"/>
                <a:cs typeface="Arial" panose="020B0604020202020204" pitchFamily="34" charset="0"/>
              </a:rPr>
              <a:t>  </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naredimo</a:t>
            </a:r>
            <a:r>
              <a:rPr lang="sl-SI" altLang="sl-SI" sz="2400" dirty="0">
                <a:solidFill>
                  <a:srgbClr val="3333FF"/>
                </a:solidFill>
                <a:latin typeface="Arial" panose="020B0604020202020204" pitchFamily="34" charset="0"/>
                <a:cs typeface="Arial" panose="020B0604020202020204" pitchFamily="34" charset="0"/>
              </a:rPr>
              <a:t> </a:t>
            </a:r>
            <a:r>
              <a:rPr lang="it-IT" altLang="sl-SI" sz="2400" dirty="0">
                <a:solidFill>
                  <a:srgbClr val="3333FF"/>
                </a:solidFill>
                <a:latin typeface="Arial" panose="020B0604020202020204" pitchFamily="34" charset="0"/>
                <a:cs typeface="Arial" panose="020B0604020202020204" pitchFamily="34" charset="0"/>
              </a:rPr>
              <a:t>…)</a:t>
            </a:r>
            <a:r>
              <a:rPr lang="sl-SI" altLang="sl-SI" sz="2400" dirty="0">
                <a:solidFill>
                  <a:srgbClr val="3333FF"/>
                </a:solidFill>
                <a:latin typeface="Arial" panose="020B0604020202020204" pitchFamily="34" charset="0"/>
                <a:cs typeface="Arial" panose="020B0604020202020204" pitchFamily="34" charset="0"/>
              </a:rPr>
              <a:t> </a:t>
            </a: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lahko</a:t>
            </a:r>
            <a:r>
              <a:rPr lang="en-GB" altLang="sl-SI" sz="2400" dirty="0">
                <a:solidFill>
                  <a:srgbClr val="3333FF"/>
                </a:solidFill>
                <a:latin typeface="Arial" panose="020B0604020202020204" pitchFamily="34" charset="0"/>
                <a:cs typeface="Arial" panose="020B0604020202020204" pitchFamily="34" charset="0"/>
              </a:rPr>
              <a:t> </a:t>
            </a:r>
            <a:r>
              <a:rPr lang="sl-SI" altLang="sl-SI" sz="2400" dirty="0">
                <a:solidFill>
                  <a:srgbClr val="3333FF"/>
                </a:solidFill>
                <a:latin typeface="Arial" panose="020B0604020202020204" pitchFamily="34" charset="0"/>
                <a:cs typeface="Arial" panose="020B0604020202020204" pitchFamily="34" charset="0"/>
              </a:rPr>
              <a:t>ima</a:t>
            </a:r>
            <a:r>
              <a:rPr lang="en-GB" altLang="sl-SI" sz="2400" dirty="0">
                <a:solidFill>
                  <a:srgbClr val="3333FF"/>
                </a:solidFill>
                <a:latin typeface="Arial" panose="020B0604020202020204" pitchFamily="34" charset="0"/>
                <a:cs typeface="Arial" panose="020B0604020202020204" pitchFamily="34" charset="0"/>
              </a:rPr>
              <a:t> </a:t>
            </a:r>
            <a:r>
              <a:rPr lang="sl-SI" altLang="sl-SI" sz="2400" dirty="0">
                <a:solidFill>
                  <a:srgbClr val="3333FF"/>
                </a:solidFill>
                <a:latin typeface="Arial" panose="020B0604020202020204" pitchFamily="34" charset="0"/>
                <a:cs typeface="Arial" panose="020B0604020202020204" pitchFamily="34" charset="0"/>
              </a:rPr>
              <a:t>zelo neberljiv rokopis</a:t>
            </a: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it-IT" altLang="sl-SI" sz="2400" dirty="0">
                <a:solidFill>
                  <a:srgbClr val="3333FF"/>
                </a:solidFill>
                <a:latin typeface="Arial" panose="020B0604020202020204" pitchFamily="34" charset="0"/>
                <a:cs typeface="Arial" panose="020B0604020202020204" pitchFamily="34" charset="0"/>
              </a:rPr>
              <a:t>ima </a:t>
            </a:r>
            <a:r>
              <a:rPr lang="it-IT" altLang="sl-SI" sz="2400" dirty="0" err="1">
                <a:solidFill>
                  <a:srgbClr val="3333FF"/>
                </a:solidFill>
                <a:latin typeface="Arial" panose="020B0604020202020204" pitchFamily="34" charset="0"/>
                <a:cs typeface="Arial" panose="020B0604020202020204" pitchFamily="34" charset="0"/>
              </a:rPr>
              <a:t>rad</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aktivne</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vaje</a:t>
            </a:r>
            <a:r>
              <a:rPr lang="it-IT" altLang="sl-SI" sz="2400" dirty="0">
                <a:solidFill>
                  <a:srgbClr val="3333FF"/>
                </a:solidFill>
                <a:latin typeface="Arial" panose="020B0604020202020204" pitchFamily="34" charset="0"/>
                <a:cs typeface="Arial" panose="020B0604020202020204" pitchFamily="34" charset="0"/>
              </a:rPr>
              <a:t> in </a:t>
            </a:r>
            <a:r>
              <a:rPr lang="it-IT" altLang="sl-SI" sz="2400" dirty="0" err="1">
                <a:solidFill>
                  <a:srgbClr val="3333FF"/>
                </a:solidFill>
                <a:latin typeface="Arial" panose="020B0604020202020204" pitchFamily="34" charset="0"/>
                <a:cs typeface="Arial" panose="020B0604020202020204" pitchFamily="34" charset="0"/>
              </a:rPr>
              <a:t>igrice</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ima </a:t>
            </a:r>
            <a:r>
              <a:rPr lang="en-US" altLang="sl-SI" sz="2400" dirty="0">
                <a:solidFill>
                  <a:srgbClr val="3333FF"/>
                </a:solidFill>
                <a:latin typeface="Arial" panose="020B0604020202020204" pitchFamily="34" charset="0"/>
                <a:cs typeface="Arial" panose="020B0604020202020204" pitchFamily="34" charset="0"/>
              </a:rPr>
              <a:t>rad </a:t>
            </a:r>
            <a:r>
              <a:rPr lang="sl-SI" altLang="sl-SI" sz="2400" dirty="0">
                <a:solidFill>
                  <a:srgbClr val="3333FF"/>
                </a:solidFill>
                <a:latin typeface="Arial" panose="020B0604020202020204" pitchFamily="34" charset="0"/>
                <a:cs typeface="Arial" panose="020B0604020202020204" pitchFamily="34" charset="0"/>
              </a:rPr>
              <a:t>temne</a:t>
            </a:r>
            <a:r>
              <a:rPr lang="en-US" altLang="sl-SI" sz="2400" dirty="0">
                <a:solidFill>
                  <a:srgbClr val="3333FF"/>
                </a:solidFill>
                <a:latin typeface="Arial" panose="020B0604020202020204" pitchFamily="34" charset="0"/>
                <a:cs typeface="Arial" panose="020B0604020202020204" pitchFamily="34" charset="0"/>
              </a:rPr>
              <a:t> </a:t>
            </a:r>
            <a:r>
              <a:rPr lang="sl-SI" altLang="sl-SI" sz="2400" dirty="0">
                <a:solidFill>
                  <a:srgbClr val="3333FF"/>
                </a:solidFill>
                <a:latin typeface="Arial" panose="020B0604020202020204" pitchFamily="34" charset="0"/>
                <a:cs typeface="Arial" panose="020B0604020202020204" pitchFamily="34" charset="0"/>
              </a:rPr>
              <a:t>barve</a:t>
            </a: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ima </a:t>
            </a:r>
            <a:r>
              <a:rPr lang="en-US" altLang="sl-SI" sz="2400" dirty="0">
                <a:solidFill>
                  <a:srgbClr val="3333FF"/>
                </a:solidFill>
                <a:latin typeface="Arial" panose="020B0604020202020204" pitchFamily="34" charset="0"/>
                <a:cs typeface="Arial" panose="020B0604020202020204" pitchFamily="34" charset="0"/>
              </a:rPr>
              <a:t>rad </a:t>
            </a:r>
            <a:r>
              <a:rPr lang="sl-SI" altLang="sl-SI" sz="2400" dirty="0">
                <a:solidFill>
                  <a:srgbClr val="3333FF"/>
                </a:solidFill>
                <a:latin typeface="Arial" panose="020B0604020202020204" pitchFamily="34" charset="0"/>
                <a:cs typeface="Arial" panose="020B0604020202020204" pitchFamily="34" charset="0"/>
              </a:rPr>
              <a:t>mehke</a:t>
            </a:r>
            <a:r>
              <a:rPr lang="en-US" altLang="sl-SI" sz="2400" dirty="0">
                <a:solidFill>
                  <a:srgbClr val="3333FF"/>
                </a:solidFill>
                <a:latin typeface="Arial" panose="020B0604020202020204" pitchFamily="34" charset="0"/>
                <a:cs typeface="Arial" panose="020B0604020202020204" pitchFamily="34" charset="0"/>
              </a:rPr>
              <a:t> </a:t>
            </a:r>
            <a:r>
              <a:rPr lang="sl-SI" altLang="sl-SI" sz="2400" dirty="0">
                <a:solidFill>
                  <a:srgbClr val="3333FF"/>
                </a:solidFill>
                <a:latin typeface="Arial" panose="020B0604020202020204" pitchFamily="34" charset="0"/>
                <a:cs typeface="Arial" panose="020B0604020202020204" pitchFamily="34" charset="0"/>
              </a:rPr>
              <a:t>tkanine</a:t>
            </a:r>
            <a:r>
              <a:rPr lang="sl-SI" altLang="sl-SI" sz="2400" b="0" dirty="0">
                <a:solidFill>
                  <a:srgbClr val="3333FF"/>
                </a:solidFill>
                <a:latin typeface="Arial" panose="020B0604020202020204" pitchFamily="34" charset="0"/>
                <a:cs typeface="Arial" panose="020B0604020202020204" pitchFamily="34" charset="0"/>
              </a:rPr>
              <a:t> </a:t>
            </a:r>
          </a:p>
          <a:p>
            <a:pPr defTabSz="914400" fontAlgn="base">
              <a:spcBef>
                <a:spcPct val="0"/>
              </a:spcBef>
              <a:spcAft>
                <a:spcPct val="0"/>
              </a:spcAft>
              <a:buClrTx/>
              <a:buSzTx/>
              <a:buNone/>
            </a:pPr>
            <a:endParaRPr lang="sl-SI" altLang="sl-SI" sz="1800" b="0" dirty="0">
              <a:solidFill>
                <a:srgbClr val="000000"/>
              </a:solidFill>
              <a:latin typeface="Arial" panose="020B0604020202020204" pitchFamily="34" charset="0"/>
            </a:endParaRPr>
          </a:p>
        </p:txBody>
      </p:sp>
      <p:pic>
        <p:nvPicPr>
          <p:cNvPr id="141315" name="Picture 3">
            <a:extLst>
              <a:ext uri="{FF2B5EF4-FFF2-40B4-BE49-F238E27FC236}">
                <a16:creationId xmlns:a16="http://schemas.microsoft.com/office/drawing/2014/main" id="{AB13A562-2487-4531-B1B3-CD6BD5873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950" y="3969816"/>
            <a:ext cx="2095500" cy="153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96E38CD-1A56-684A-6292-82562F745784}"/>
              </a:ext>
            </a:extLst>
          </p:cNvPr>
          <p:cNvPicPr>
            <a:picLocks noChangeAspect="1"/>
          </p:cNvPicPr>
          <p:nvPr/>
        </p:nvPicPr>
        <p:blipFill>
          <a:blip r:embed="rId2"/>
          <a:stretch>
            <a:fillRect/>
          </a:stretch>
        </p:blipFill>
        <p:spPr>
          <a:xfrm>
            <a:off x="3305175" y="1047751"/>
            <a:ext cx="7467600" cy="4295774"/>
          </a:xfrm>
          <a:prstGeom prst="rect">
            <a:avLst/>
          </a:prstGeom>
        </p:spPr>
      </p:pic>
    </p:spTree>
    <p:extLst>
      <p:ext uri="{BB962C8B-B14F-4D97-AF65-F5344CB8AC3E}">
        <p14:creationId xmlns:p14="http://schemas.microsoft.com/office/powerpoint/2010/main" val="1768434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AC3466EA-9191-8B38-5E60-D191E5148515}"/>
              </a:ext>
            </a:extLst>
          </p:cNvPr>
          <p:cNvPicPr>
            <a:picLocks noChangeAspect="1"/>
          </p:cNvPicPr>
          <p:nvPr/>
        </p:nvPicPr>
        <p:blipFill>
          <a:blip r:embed="rId2"/>
          <a:stretch>
            <a:fillRect/>
          </a:stretch>
        </p:blipFill>
        <p:spPr>
          <a:xfrm>
            <a:off x="2647949" y="609601"/>
            <a:ext cx="8353425" cy="4534048"/>
          </a:xfrm>
          <a:prstGeom prst="rect">
            <a:avLst/>
          </a:prstGeom>
        </p:spPr>
      </p:pic>
    </p:spTree>
    <p:extLst>
      <p:ext uri="{BB962C8B-B14F-4D97-AF65-F5344CB8AC3E}">
        <p14:creationId xmlns:p14="http://schemas.microsoft.com/office/powerpoint/2010/main" val="305027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6C096A6F-B457-E138-F6EA-F964B5FA647B}"/>
              </a:ext>
            </a:extLst>
          </p:cNvPr>
          <p:cNvPicPr>
            <a:picLocks noChangeAspect="1"/>
          </p:cNvPicPr>
          <p:nvPr/>
        </p:nvPicPr>
        <p:blipFill>
          <a:blip r:embed="rId2"/>
          <a:stretch>
            <a:fillRect/>
          </a:stretch>
        </p:blipFill>
        <p:spPr>
          <a:xfrm>
            <a:off x="3240350" y="1127760"/>
            <a:ext cx="5832530" cy="4632959"/>
          </a:xfrm>
          <a:prstGeom prst="rect">
            <a:avLst/>
          </a:prstGeom>
        </p:spPr>
      </p:pic>
    </p:spTree>
    <p:extLst>
      <p:ext uri="{BB962C8B-B14F-4D97-AF65-F5344CB8AC3E}">
        <p14:creationId xmlns:p14="http://schemas.microsoft.com/office/powerpoint/2010/main" val="663129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A493B12F-64A5-40BF-962B-9F8AEE1493F2}"/>
              </a:ext>
            </a:extLst>
          </p:cNvPr>
          <p:cNvSpPr>
            <a:spLocks noChangeArrowheads="1"/>
          </p:cNvSpPr>
          <p:nvPr/>
        </p:nvSpPr>
        <p:spPr bwMode="auto">
          <a:xfrm>
            <a:off x="2208213" y="620713"/>
            <a:ext cx="806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r>
              <a:rPr lang="sl-SI" altLang="sl-SI" sz="3600" dirty="0">
                <a:solidFill>
                  <a:srgbClr val="0000FF"/>
                </a:solidFill>
                <a:latin typeface="Arial" panose="020B0604020202020204" pitchFamily="34" charset="0"/>
              </a:rPr>
              <a:t>Usklajevanje</a:t>
            </a:r>
            <a:endParaRPr lang="sl-SI" altLang="sl-SI" sz="3600" b="0" dirty="0">
              <a:solidFill>
                <a:srgbClr val="0000FF"/>
              </a:solidFill>
              <a:latin typeface="Arial" panose="020B0604020202020204" pitchFamily="34" charset="0"/>
            </a:endParaRPr>
          </a:p>
        </p:txBody>
      </p:sp>
      <p:sp>
        <p:nvSpPr>
          <p:cNvPr id="79875" name="Rectangle 1">
            <a:extLst>
              <a:ext uri="{FF2B5EF4-FFF2-40B4-BE49-F238E27FC236}">
                <a16:creationId xmlns:a16="http://schemas.microsoft.com/office/drawing/2014/main" id="{3E8A9D7B-517C-4FCB-BF09-4B5EBBC28426}"/>
              </a:ext>
            </a:extLst>
          </p:cNvPr>
          <p:cNvSpPr>
            <a:spLocks noChangeArrowheads="1"/>
          </p:cNvSpPr>
          <p:nvPr/>
        </p:nvSpPr>
        <p:spPr bwMode="auto">
          <a:xfrm>
            <a:off x="1919289" y="2349500"/>
            <a:ext cx="8497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r>
              <a:rPr lang="sl-SI" altLang="sl-SI" sz="2400" dirty="0">
                <a:solidFill>
                  <a:srgbClr val="0000FF"/>
                </a:solidFill>
                <a:latin typeface="Arial" panose="020B0604020202020204" pitchFamily="34" charset="0"/>
              </a:rPr>
              <a:t>Pišemo z levo in desno roko. </a:t>
            </a:r>
          </a:p>
          <a:p>
            <a:pPr algn="ctr" defTabSz="914400" fontAlgn="base">
              <a:spcBef>
                <a:spcPct val="0"/>
              </a:spcBef>
              <a:spcAft>
                <a:spcPct val="0"/>
              </a:spcAft>
              <a:buClrTx/>
              <a:buSzTx/>
              <a:buNone/>
            </a:pPr>
            <a:endParaRPr lang="sl-SI" altLang="sl-SI" sz="2400" dirty="0">
              <a:solidFill>
                <a:srgbClr val="0000FF"/>
              </a:solidFill>
              <a:latin typeface="Arial" panose="020B0604020202020204" pitchFamily="34" charset="0"/>
            </a:endParaRPr>
          </a:p>
        </p:txBody>
      </p:sp>
      <p:sp>
        <p:nvSpPr>
          <p:cNvPr id="4" name="Freeform 3">
            <a:extLst>
              <a:ext uri="{FF2B5EF4-FFF2-40B4-BE49-F238E27FC236}">
                <a16:creationId xmlns:a16="http://schemas.microsoft.com/office/drawing/2014/main" id="{808822E8-087C-470D-BAA3-370C4123E771}"/>
              </a:ext>
            </a:extLst>
          </p:cNvPr>
          <p:cNvSpPr/>
          <p:nvPr/>
        </p:nvSpPr>
        <p:spPr>
          <a:xfrm>
            <a:off x="2320925" y="3357564"/>
            <a:ext cx="7519988" cy="1076325"/>
          </a:xfrm>
          <a:custGeom>
            <a:avLst/>
            <a:gdLst>
              <a:gd name="connsiteX0" fmla="*/ 0 w 5888355"/>
              <a:gd name="connsiteY0" fmla="*/ 683195 h 786460"/>
              <a:gd name="connsiteX1" fmla="*/ 427703 w 5888355"/>
              <a:gd name="connsiteY1" fmla="*/ 108008 h 786460"/>
              <a:gd name="connsiteX2" fmla="*/ 929148 w 5888355"/>
              <a:gd name="connsiteY2" fmla="*/ 683195 h 786460"/>
              <a:gd name="connsiteX3" fmla="*/ 1637071 w 5888355"/>
              <a:gd name="connsiteY3" fmla="*/ 78511 h 786460"/>
              <a:gd name="connsiteX4" fmla="*/ 2227006 w 5888355"/>
              <a:gd name="connsiteY4" fmla="*/ 742189 h 786460"/>
              <a:gd name="connsiteX5" fmla="*/ 3097161 w 5888355"/>
              <a:gd name="connsiteY5" fmla="*/ 4769 h 786460"/>
              <a:gd name="connsiteX6" fmla="*/ 3687097 w 5888355"/>
              <a:gd name="connsiteY6" fmla="*/ 712692 h 786460"/>
              <a:gd name="connsiteX7" fmla="*/ 4542503 w 5888355"/>
              <a:gd name="connsiteY7" fmla="*/ 108008 h 786460"/>
              <a:gd name="connsiteX8" fmla="*/ 5176684 w 5888355"/>
              <a:gd name="connsiteY8" fmla="*/ 786434 h 786460"/>
              <a:gd name="connsiteX9" fmla="*/ 5810864 w 5888355"/>
              <a:gd name="connsiteY9" fmla="*/ 78511 h 786460"/>
              <a:gd name="connsiteX10" fmla="*/ 5855110 w 5888355"/>
              <a:gd name="connsiteY10" fmla="*/ 49014 h 78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8355" h="786460">
                <a:moveTo>
                  <a:pt x="0" y="683195"/>
                </a:moveTo>
                <a:cubicBezTo>
                  <a:pt x="136422" y="395601"/>
                  <a:pt x="272845" y="108008"/>
                  <a:pt x="427703" y="108008"/>
                </a:cubicBezTo>
                <a:cubicBezTo>
                  <a:pt x="582561" y="108008"/>
                  <a:pt x="727587" y="688111"/>
                  <a:pt x="929148" y="683195"/>
                </a:cubicBezTo>
                <a:cubicBezTo>
                  <a:pt x="1130709" y="678279"/>
                  <a:pt x="1420761" y="68679"/>
                  <a:pt x="1637071" y="78511"/>
                </a:cubicBezTo>
                <a:cubicBezTo>
                  <a:pt x="1853381" y="88343"/>
                  <a:pt x="1983658" y="754479"/>
                  <a:pt x="2227006" y="742189"/>
                </a:cubicBezTo>
                <a:cubicBezTo>
                  <a:pt x="2470354" y="729899"/>
                  <a:pt x="2853813" y="9685"/>
                  <a:pt x="3097161" y="4769"/>
                </a:cubicBezTo>
                <a:cubicBezTo>
                  <a:pt x="3340509" y="-147"/>
                  <a:pt x="3446207" y="695486"/>
                  <a:pt x="3687097" y="712692"/>
                </a:cubicBezTo>
                <a:cubicBezTo>
                  <a:pt x="3927987" y="729898"/>
                  <a:pt x="4294239" y="95718"/>
                  <a:pt x="4542503" y="108008"/>
                </a:cubicBezTo>
                <a:cubicBezTo>
                  <a:pt x="4790767" y="120298"/>
                  <a:pt x="4965291" y="791350"/>
                  <a:pt x="5176684" y="786434"/>
                </a:cubicBezTo>
                <a:cubicBezTo>
                  <a:pt x="5388077" y="781518"/>
                  <a:pt x="5697793" y="201414"/>
                  <a:pt x="5810864" y="78511"/>
                </a:cubicBezTo>
                <a:cubicBezTo>
                  <a:pt x="5923935" y="-44392"/>
                  <a:pt x="5889522" y="2311"/>
                  <a:pt x="5855110" y="490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sl-SI" dirty="0">
              <a:solidFill>
                <a:srgbClr val="FFFFFF"/>
              </a:solidFill>
              <a:latin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a:extLst>
              <a:ext uri="{FF2B5EF4-FFF2-40B4-BE49-F238E27FC236}">
                <a16:creationId xmlns:a16="http://schemas.microsoft.com/office/drawing/2014/main" id="{AB3ABA75-43E2-4BA4-A013-1E94FD1884FB}"/>
              </a:ext>
            </a:extLst>
          </p:cNvPr>
          <p:cNvSpPr>
            <a:spLocks noChangeArrowheads="1"/>
          </p:cNvSpPr>
          <p:nvPr/>
        </p:nvSpPr>
        <p:spPr bwMode="auto">
          <a:xfrm>
            <a:off x="3162301" y="1267619"/>
            <a:ext cx="6481763" cy="812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a:solidFill>
                <a:srgbClr val="0000FF"/>
              </a:solidFill>
              <a:latin typeface="Arial" panose="020B0604020202020204" pitchFamily="34" charset="0"/>
            </a:endParaRPr>
          </a:p>
        </p:txBody>
      </p:sp>
      <p:sp>
        <p:nvSpPr>
          <p:cNvPr id="3" name="Freeform 2">
            <a:extLst>
              <a:ext uri="{FF2B5EF4-FFF2-40B4-BE49-F238E27FC236}">
                <a16:creationId xmlns:a16="http://schemas.microsoft.com/office/drawing/2014/main" id="{1E60D120-34C6-461C-9A00-E9E6AA282248}"/>
              </a:ext>
            </a:extLst>
          </p:cNvPr>
          <p:cNvSpPr/>
          <p:nvPr/>
        </p:nvSpPr>
        <p:spPr>
          <a:xfrm>
            <a:off x="3521075" y="2487614"/>
            <a:ext cx="6775450" cy="796925"/>
          </a:xfrm>
          <a:custGeom>
            <a:avLst/>
            <a:gdLst>
              <a:gd name="connsiteX0" fmla="*/ 0 w 7252679"/>
              <a:gd name="connsiteY0" fmla="*/ 916286 h 1425569"/>
              <a:gd name="connsiteX1" fmla="*/ 383458 w 7252679"/>
              <a:gd name="connsiteY1" fmla="*/ 518080 h 1425569"/>
              <a:gd name="connsiteX2" fmla="*/ 1091381 w 7252679"/>
              <a:gd name="connsiteY2" fmla="*/ 931034 h 1425569"/>
              <a:gd name="connsiteX3" fmla="*/ 1474839 w 7252679"/>
              <a:gd name="connsiteY3" fmla="*/ 282105 h 1425569"/>
              <a:gd name="connsiteX4" fmla="*/ 2035277 w 7252679"/>
              <a:gd name="connsiteY4" fmla="*/ 606570 h 1425569"/>
              <a:gd name="connsiteX5" fmla="*/ 2654710 w 7252679"/>
              <a:gd name="connsiteY5" fmla="*/ 237860 h 1425569"/>
              <a:gd name="connsiteX6" fmla="*/ 2920181 w 7252679"/>
              <a:gd name="connsiteY6" fmla="*/ 872041 h 1425569"/>
              <a:gd name="connsiteX7" fmla="*/ 3244645 w 7252679"/>
              <a:gd name="connsiteY7" fmla="*/ 223112 h 1425569"/>
              <a:gd name="connsiteX8" fmla="*/ 3790335 w 7252679"/>
              <a:gd name="connsiteY8" fmla="*/ 842544 h 1425569"/>
              <a:gd name="connsiteX9" fmla="*/ 4129548 w 7252679"/>
              <a:gd name="connsiteY9" fmla="*/ 75628 h 1425569"/>
              <a:gd name="connsiteX10" fmla="*/ 4424516 w 7252679"/>
              <a:gd name="connsiteY10" fmla="*/ 606570 h 1425569"/>
              <a:gd name="connsiteX11" fmla="*/ 4748981 w 7252679"/>
              <a:gd name="connsiteY11" fmla="*/ 621318 h 1425569"/>
              <a:gd name="connsiteX12" fmla="*/ 4630993 w 7252679"/>
              <a:gd name="connsiteY12" fmla="*/ 223112 h 1425569"/>
              <a:gd name="connsiteX13" fmla="*/ 5442155 w 7252679"/>
              <a:gd name="connsiteY13" fmla="*/ 341099 h 1425569"/>
              <a:gd name="connsiteX14" fmla="*/ 5191432 w 7252679"/>
              <a:gd name="connsiteY14" fmla="*/ 945783 h 1425569"/>
              <a:gd name="connsiteX15" fmla="*/ 5707626 w 7252679"/>
              <a:gd name="connsiteY15" fmla="*/ 488583 h 1425569"/>
              <a:gd name="connsiteX16" fmla="*/ 5589639 w 7252679"/>
              <a:gd name="connsiteY16" fmla="*/ 193615 h 1425569"/>
              <a:gd name="connsiteX17" fmla="*/ 6150077 w 7252679"/>
              <a:gd name="connsiteY17" fmla="*/ 282105 h 1425569"/>
              <a:gd name="connsiteX18" fmla="*/ 6268064 w 7252679"/>
              <a:gd name="connsiteY18" fmla="*/ 724557 h 1425569"/>
              <a:gd name="connsiteX19" fmla="*/ 6651523 w 7252679"/>
              <a:gd name="connsiteY19" fmla="*/ 680312 h 1425569"/>
              <a:gd name="connsiteX20" fmla="*/ 6651523 w 7252679"/>
              <a:gd name="connsiteY20" fmla="*/ 105125 h 1425569"/>
              <a:gd name="connsiteX21" fmla="*/ 7138219 w 7252679"/>
              <a:gd name="connsiteY21" fmla="*/ 119873 h 1425569"/>
              <a:gd name="connsiteX22" fmla="*/ 7241458 w 7252679"/>
              <a:gd name="connsiteY22" fmla="*/ 1314492 h 1425569"/>
              <a:gd name="connsiteX23" fmla="*/ 6946490 w 7252679"/>
              <a:gd name="connsiteY23" fmla="*/ 1373486 h 1425569"/>
              <a:gd name="connsiteX24" fmla="*/ 6946490 w 7252679"/>
              <a:gd name="connsiteY24" fmla="*/ 1373486 h 14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52679" h="1425569">
                <a:moveTo>
                  <a:pt x="0" y="916286"/>
                </a:moveTo>
                <a:cubicBezTo>
                  <a:pt x="100780" y="715954"/>
                  <a:pt x="201561" y="515622"/>
                  <a:pt x="383458" y="518080"/>
                </a:cubicBezTo>
                <a:cubicBezTo>
                  <a:pt x="565355" y="520538"/>
                  <a:pt x="909484" y="970363"/>
                  <a:pt x="1091381" y="931034"/>
                </a:cubicBezTo>
                <a:cubicBezTo>
                  <a:pt x="1273278" y="891705"/>
                  <a:pt x="1317523" y="336182"/>
                  <a:pt x="1474839" y="282105"/>
                </a:cubicBezTo>
                <a:cubicBezTo>
                  <a:pt x="1632155" y="228028"/>
                  <a:pt x="1838632" y="613944"/>
                  <a:pt x="2035277" y="606570"/>
                </a:cubicBezTo>
                <a:cubicBezTo>
                  <a:pt x="2231922" y="599196"/>
                  <a:pt x="2507226" y="193615"/>
                  <a:pt x="2654710" y="237860"/>
                </a:cubicBezTo>
                <a:cubicBezTo>
                  <a:pt x="2802194" y="282105"/>
                  <a:pt x="2821859" y="874499"/>
                  <a:pt x="2920181" y="872041"/>
                </a:cubicBezTo>
                <a:cubicBezTo>
                  <a:pt x="3018503" y="869583"/>
                  <a:pt x="3099619" y="228028"/>
                  <a:pt x="3244645" y="223112"/>
                </a:cubicBezTo>
                <a:cubicBezTo>
                  <a:pt x="3389671" y="218196"/>
                  <a:pt x="3642851" y="867125"/>
                  <a:pt x="3790335" y="842544"/>
                </a:cubicBezTo>
                <a:cubicBezTo>
                  <a:pt x="3937819" y="817963"/>
                  <a:pt x="4023851" y="114957"/>
                  <a:pt x="4129548" y="75628"/>
                </a:cubicBezTo>
                <a:cubicBezTo>
                  <a:pt x="4235245" y="36299"/>
                  <a:pt x="4321277" y="515622"/>
                  <a:pt x="4424516" y="606570"/>
                </a:cubicBezTo>
                <a:cubicBezTo>
                  <a:pt x="4527755" y="697518"/>
                  <a:pt x="4714568" y="685228"/>
                  <a:pt x="4748981" y="621318"/>
                </a:cubicBezTo>
                <a:cubicBezTo>
                  <a:pt x="4783394" y="557408"/>
                  <a:pt x="4515464" y="269815"/>
                  <a:pt x="4630993" y="223112"/>
                </a:cubicBezTo>
                <a:cubicBezTo>
                  <a:pt x="4746522" y="176409"/>
                  <a:pt x="5348749" y="220654"/>
                  <a:pt x="5442155" y="341099"/>
                </a:cubicBezTo>
                <a:cubicBezTo>
                  <a:pt x="5535561" y="461544"/>
                  <a:pt x="5147187" y="921202"/>
                  <a:pt x="5191432" y="945783"/>
                </a:cubicBezTo>
                <a:cubicBezTo>
                  <a:pt x="5235677" y="970364"/>
                  <a:pt x="5641258" y="613944"/>
                  <a:pt x="5707626" y="488583"/>
                </a:cubicBezTo>
                <a:cubicBezTo>
                  <a:pt x="5773994" y="363222"/>
                  <a:pt x="5515897" y="228028"/>
                  <a:pt x="5589639" y="193615"/>
                </a:cubicBezTo>
                <a:cubicBezTo>
                  <a:pt x="5663381" y="159202"/>
                  <a:pt x="6037006" y="193615"/>
                  <a:pt x="6150077" y="282105"/>
                </a:cubicBezTo>
                <a:cubicBezTo>
                  <a:pt x="6263148" y="370595"/>
                  <a:pt x="6184490" y="658189"/>
                  <a:pt x="6268064" y="724557"/>
                </a:cubicBezTo>
                <a:cubicBezTo>
                  <a:pt x="6351638" y="790925"/>
                  <a:pt x="6587613" y="783551"/>
                  <a:pt x="6651523" y="680312"/>
                </a:cubicBezTo>
                <a:cubicBezTo>
                  <a:pt x="6715433" y="577073"/>
                  <a:pt x="6570407" y="198531"/>
                  <a:pt x="6651523" y="105125"/>
                </a:cubicBezTo>
                <a:cubicBezTo>
                  <a:pt x="6732639" y="11719"/>
                  <a:pt x="7039896" y="-81688"/>
                  <a:pt x="7138219" y="119873"/>
                </a:cubicBezTo>
                <a:cubicBezTo>
                  <a:pt x="7236542" y="321434"/>
                  <a:pt x="7273413" y="1105557"/>
                  <a:pt x="7241458" y="1314492"/>
                </a:cubicBezTo>
                <a:cubicBezTo>
                  <a:pt x="7209503" y="1523427"/>
                  <a:pt x="6946490" y="1373486"/>
                  <a:pt x="6946490" y="1373486"/>
                </a:cubicBezTo>
                <a:lnTo>
                  <a:pt x="6946490" y="137348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sl-SI">
              <a:solidFill>
                <a:srgbClr val="FFFFFF"/>
              </a:solidFill>
              <a:latin typeface="Times New Roman"/>
            </a:endParaRPr>
          </a:p>
        </p:txBody>
      </p:sp>
      <p:sp>
        <p:nvSpPr>
          <p:cNvPr id="4" name="Freeform 3">
            <a:extLst>
              <a:ext uri="{FF2B5EF4-FFF2-40B4-BE49-F238E27FC236}">
                <a16:creationId xmlns:a16="http://schemas.microsoft.com/office/drawing/2014/main" id="{5D9827C5-D7E5-42EA-BAF5-CF18FA2D2087}"/>
              </a:ext>
            </a:extLst>
          </p:cNvPr>
          <p:cNvSpPr/>
          <p:nvPr/>
        </p:nvSpPr>
        <p:spPr>
          <a:xfrm>
            <a:off x="3590925" y="3552825"/>
            <a:ext cx="6775450" cy="1778000"/>
          </a:xfrm>
          <a:custGeom>
            <a:avLst/>
            <a:gdLst>
              <a:gd name="connsiteX0" fmla="*/ 0 w 7854576"/>
              <a:gd name="connsiteY0" fmla="*/ 951019 h 1777801"/>
              <a:gd name="connsiteX1" fmla="*/ 176980 w 7854576"/>
              <a:gd name="connsiteY1" fmla="*/ 331587 h 1777801"/>
              <a:gd name="connsiteX2" fmla="*/ 958645 w 7854576"/>
              <a:gd name="connsiteY2" fmla="*/ 1231238 h 1777801"/>
              <a:gd name="connsiteX3" fmla="*/ 1445341 w 7854576"/>
              <a:gd name="connsiteY3" fmla="*/ 331587 h 1777801"/>
              <a:gd name="connsiteX4" fmla="*/ 1386348 w 7854576"/>
              <a:gd name="connsiteY4" fmla="*/ 1776929 h 1777801"/>
              <a:gd name="connsiteX5" fmla="*/ 1828800 w 7854576"/>
              <a:gd name="connsiteY5" fmla="*/ 538064 h 1777801"/>
              <a:gd name="connsiteX6" fmla="*/ 1784554 w 7854576"/>
              <a:gd name="connsiteY6" fmla="*/ 95612 h 1777801"/>
              <a:gd name="connsiteX7" fmla="*/ 2492477 w 7854576"/>
              <a:gd name="connsiteY7" fmla="*/ 95612 h 1777801"/>
              <a:gd name="connsiteX8" fmla="*/ 2477729 w 7854576"/>
              <a:gd name="connsiteY8" fmla="*/ 1128000 h 1777801"/>
              <a:gd name="connsiteX9" fmla="*/ 3097161 w 7854576"/>
              <a:gd name="connsiteY9" fmla="*/ 449574 h 1777801"/>
              <a:gd name="connsiteX10" fmla="*/ 3657600 w 7854576"/>
              <a:gd name="connsiteY10" fmla="*/ 980516 h 1777801"/>
              <a:gd name="connsiteX11" fmla="*/ 3952567 w 7854576"/>
              <a:gd name="connsiteY11" fmla="*/ 1555703 h 1777801"/>
              <a:gd name="connsiteX12" fmla="*/ 4011561 w 7854576"/>
              <a:gd name="connsiteY12" fmla="*/ 361083 h 1777801"/>
              <a:gd name="connsiteX13" fmla="*/ 4689987 w 7854576"/>
              <a:gd name="connsiteY13" fmla="*/ 302090 h 1777801"/>
              <a:gd name="connsiteX14" fmla="*/ 4704735 w 7854576"/>
              <a:gd name="connsiteY14" fmla="*/ 331587 h 1777801"/>
              <a:gd name="connsiteX15" fmla="*/ 4763729 w 7854576"/>
              <a:gd name="connsiteY15" fmla="*/ 1393471 h 1777801"/>
              <a:gd name="connsiteX16" fmla="*/ 5486400 w 7854576"/>
              <a:gd name="connsiteY16" fmla="*/ 552812 h 1777801"/>
              <a:gd name="connsiteX17" fmla="*/ 6061587 w 7854576"/>
              <a:gd name="connsiteY17" fmla="*/ 434825 h 1777801"/>
              <a:gd name="connsiteX18" fmla="*/ 6061587 w 7854576"/>
              <a:gd name="connsiteY18" fmla="*/ 213600 h 1777801"/>
              <a:gd name="connsiteX19" fmla="*/ 6209071 w 7854576"/>
              <a:gd name="connsiteY19" fmla="*/ 213600 h 1777801"/>
              <a:gd name="connsiteX20" fmla="*/ 6194322 w 7854576"/>
              <a:gd name="connsiteY20" fmla="*/ 921522 h 1777801"/>
              <a:gd name="connsiteX21" fmla="*/ 6356554 w 7854576"/>
              <a:gd name="connsiteY21" fmla="*/ 1319729 h 1777801"/>
              <a:gd name="connsiteX22" fmla="*/ 6548283 w 7854576"/>
              <a:gd name="connsiteY22" fmla="*/ 965767 h 1777801"/>
              <a:gd name="connsiteX23" fmla="*/ 6622025 w 7854576"/>
              <a:gd name="connsiteY23" fmla="*/ 803535 h 1777801"/>
              <a:gd name="connsiteX24" fmla="*/ 6813754 w 7854576"/>
              <a:gd name="connsiteY24" fmla="*/ 803535 h 1777801"/>
              <a:gd name="connsiteX25" fmla="*/ 6828503 w 7854576"/>
              <a:gd name="connsiteY25" fmla="*/ 1186993 h 1777801"/>
              <a:gd name="connsiteX26" fmla="*/ 7093974 w 7854576"/>
              <a:gd name="connsiteY26" fmla="*/ 1157496 h 1777801"/>
              <a:gd name="connsiteX27" fmla="*/ 7477432 w 7854576"/>
              <a:gd name="connsiteY27" fmla="*/ 715045 h 1777801"/>
              <a:gd name="connsiteX28" fmla="*/ 7816645 w 7854576"/>
              <a:gd name="connsiteY28" fmla="*/ 1201741 h 1777801"/>
              <a:gd name="connsiteX29" fmla="*/ 7816645 w 7854576"/>
              <a:gd name="connsiteY29" fmla="*/ 1245987 h 1777801"/>
              <a:gd name="connsiteX30" fmla="*/ 7551174 w 7854576"/>
              <a:gd name="connsiteY30" fmla="*/ 1334477 h 1777801"/>
              <a:gd name="connsiteX31" fmla="*/ 7551174 w 7854576"/>
              <a:gd name="connsiteY31" fmla="*/ 1334477 h 177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54576" h="1777801">
                <a:moveTo>
                  <a:pt x="0" y="951019"/>
                </a:moveTo>
                <a:cubicBezTo>
                  <a:pt x="8603" y="617951"/>
                  <a:pt x="17206" y="284884"/>
                  <a:pt x="176980" y="331587"/>
                </a:cubicBezTo>
                <a:cubicBezTo>
                  <a:pt x="336754" y="378290"/>
                  <a:pt x="747252" y="1231238"/>
                  <a:pt x="958645" y="1231238"/>
                </a:cubicBezTo>
                <a:cubicBezTo>
                  <a:pt x="1170038" y="1231238"/>
                  <a:pt x="1374057" y="240639"/>
                  <a:pt x="1445341" y="331587"/>
                </a:cubicBezTo>
                <a:cubicBezTo>
                  <a:pt x="1516625" y="422535"/>
                  <a:pt x="1322438" y="1742516"/>
                  <a:pt x="1386348" y="1776929"/>
                </a:cubicBezTo>
                <a:cubicBezTo>
                  <a:pt x="1450258" y="1811342"/>
                  <a:pt x="1762432" y="818283"/>
                  <a:pt x="1828800" y="538064"/>
                </a:cubicBezTo>
                <a:cubicBezTo>
                  <a:pt x="1895168" y="257845"/>
                  <a:pt x="1673941" y="169354"/>
                  <a:pt x="1784554" y="95612"/>
                </a:cubicBezTo>
                <a:cubicBezTo>
                  <a:pt x="1895167" y="21870"/>
                  <a:pt x="2376948" y="-76453"/>
                  <a:pt x="2492477" y="95612"/>
                </a:cubicBezTo>
                <a:cubicBezTo>
                  <a:pt x="2608006" y="267677"/>
                  <a:pt x="2376948" y="1069006"/>
                  <a:pt x="2477729" y="1128000"/>
                </a:cubicBezTo>
                <a:cubicBezTo>
                  <a:pt x="2578510" y="1186994"/>
                  <a:pt x="2900516" y="474155"/>
                  <a:pt x="3097161" y="449574"/>
                </a:cubicBezTo>
                <a:cubicBezTo>
                  <a:pt x="3293806" y="424993"/>
                  <a:pt x="3515032" y="796161"/>
                  <a:pt x="3657600" y="980516"/>
                </a:cubicBezTo>
                <a:cubicBezTo>
                  <a:pt x="3800168" y="1164871"/>
                  <a:pt x="3893574" y="1658942"/>
                  <a:pt x="3952567" y="1555703"/>
                </a:cubicBezTo>
                <a:cubicBezTo>
                  <a:pt x="4011561" y="1452464"/>
                  <a:pt x="3888658" y="570018"/>
                  <a:pt x="4011561" y="361083"/>
                </a:cubicBezTo>
                <a:cubicBezTo>
                  <a:pt x="4134464" y="152148"/>
                  <a:pt x="4574458" y="307006"/>
                  <a:pt x="4689987" y="302090"/>
                </a:cubicBezTo>
                <a:cubicBezTo>
                  <a:pt x="4805516" y="297174"/>
                  <a:pt x="4692445" y="149690"/>
                  <a:pt x="4704735" y="331587"/>
                </a:cubicBezTo>
                <a:cubicBezTo>
                  <a:pt x="4717025" y="513484"/>
                  <a:pt x="4633452" y="1356600"/>
                  <a:pt x="4763729" y="1393471"/>
                </a:cubicBezTo>
                <a:cubicBezTo>
                  <a:pt x="4894007" y="1430342"/>
                  <a:pt x="5270090" y="712586"/>
                  <a:pt x="5486400" y="552812"/>
                </a:cubicBezTo>
                <a:cubicBezTo>
                  <a:pt x="5702710" y="393038"/>
                  <a:pt x="5965723" y="491360"/>
                  <a:pt x="6061587" y="434825"/>
                </a:cubicBezTo>
                <a:cubicBezTo>
                  <a:pt x="6157451" y="378290"/>
                  <a:pt x="6037006" y="250471"/>
                  <a:pt x="6061587" y="213600"/>
                </a:cubicBezTo>
                <a:cubicBezTo>
                  <a:pt x="6086168" y="176729"/>
                  <a:pt x="6186949" y="95613"/>
                  <a:pt x="6209071" y="213600"/>
                </a:cubicBezTo>
                <a:cubicBezTo>
                  <a:pt x="6231194" y="331587"/>
                  <a:pt x="6169742" y="737167"/>
                  <a:pt x="6194322" y="921522"/>
                </a:cubicBezTo>
                <a:cubicBezTo>
                  <a:pt x="6218902" y="1105877"/>
                  <a:pt x="6297561" y="1312355"/>
                  <a:pt x="6356554" y="1319729"/>
                </a:cubicBezTo>
                <a:cubicBezTo>
                  <a:pt x="6415548" y="1327103"/>
                  <a:pt x="6504038" y="1051799"/>
                  <a:pt x="6548283" y="965767"/>
                </a:cubicBezTo>
                <a:cubicBezTo>
                  <a:pt x="6592528" y="879735"/>
                  <a:pt x="6577780" y="830574"/>
                  <a:pt x="6622025" y="803535"/>
                </a:cubicBezTo>
                <a:cubicBezTo>
                  <a:pt x="6666270" y="776496"/>
                  <a:pt x="6779341" y="739625"/>
                  <a:pt x="6813754" y="803535"/>
                </a:cubicBezTo>
                <a:cubicBezTo>
                  <a:pt x="6848167" y="867445"/>
                  <a:pt x="6781800" y="1128000"/>
                  <a:pt x="6828503" y="1186993"/>
                </a:cubicBezTo>
                <a:cubicBezTo>
                  <a:pt x="6875206" y="1245986"/>
                  <a:pt x="6985819" y="1236154"/>
                  <a:pt x="7093974" y="1157496"/>
                </a:cubicBezTo>
                <a:cubicBezTo>
                  <a:pt x="7202129" y="1078838"/>
                  <a:pt x="7356987" y="707671"/>
                  <a:pt x="7477432" y="715045"/>
                </a:cubicBezTo>
                <a:cubicBezTo>
                  <a:pt x="7597877" y="722419"/>
                  <a:pt x="7760110" y="1113251"/>
                  <a:pt x="7816645" y="1201741"/>
                </a:cubicBezTo>
                <a:cubicBezTo>
                  <a:pt x="7873180" y="1290231"/>
                  <a:pt x="7860890" y="1223864"/>
                  <a:pt x="7816645" y="1245987"/>
                </a:cubicBezTo>
                <a:cubicBezTo>
                  <a:pt x="7772400" y="1268110"/>
                  <a:pt x="7551174" y="1334477"/>
                  <a:pt x="7551174" y="1334477"/>
                </a:cubicBezTo>
                <a:lnTo>
                  <a:pt x="7551174" y="133447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sl-SI">
              <a:solidFill>
                <a:srgbClr val="FFFFFF"/>
              </a:solidFill>
              <a:latin typeface="Times New Roman"/>
            </a:endParaRPr>
          </a:p>
        </p:txBody>
      </p:sp>
      <p:sp>
        <p:nvSpPr>
          <p:cNvPr id="119813" name="Rectangle 4">
            <a:extLst>
              <a:ext uri="{FF2B5EF4-FFF2-40B4-BE49-F238E27FC236}">
                <a16:creationId xmlns:a16="http://schemas.microsoft.com/office/drawing/2014/main" id="{A419B712-5543-42EE-BCD4-C306019E6CE4}"/>
              </a:ext>
            </a:extLst>
          </p:cNvPr>
          <p:cNvSpPr>
            <a:spLocks noChangeArrowheads="1"/>
          </p:cNvSpPr>
          <p:nvPr/>
        </p:nvSpPr>
        <p:spPr bwMode="auto">
          <a:xfrm>
            <a:off x="2927351" y="549275"/>
            <a:ext cx="62642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r>
              <a:rPr lang="sl-SI" altLang="sl-SI" sz="2800">
                <a:solidFill>
                  <a:srgbClr val="0000FF"/>
                </a:solidFill>
                <a:latin typeface="Arial" panose="020B0604020202020204" pitchFamily="34" charset="0"/>
              </a:rPr>
              <a:t>IGRA ZRCALJENJA</a:t>
            </a:r>
          </a:p>
          <a:p>
            <a:pPr algn="ctr" defTabSz="914400" fontAlgn="base">
              <a:spcBef>
                <a:spcPct val="0"/>
              </a:spcBef>
              <a:spcAft>
                <a:spcPct val="0"/>
              </a:spcAft>
              <a:buClrTx/>
              <a:buSzTx/>
              <a:buNone/>
            </a:pPr>
            <a:r>
              <a:rPr lang="sl-SI" altLang="sl-SI" sz="2400">
                <a:solidFill>
                  <a:srgbClr val="FF0000"/>
                </a:solidFill>
                <a:latin typeface="Arial" panose="020B0604020202020204" pitchFamily="34" charset="0"/>
              </a:rPr>
              <a:t>Vaja: za pripravo miselnih vzorcev </a:t>
            </a:r>
          </a:p>
          <a:p>
            <a:pPr algn="ctr" defTabSz="914400" fontAlgn="base">
              <a:spcBef>
                <a:spcPct val="0"/>
              </a:spcBef>
              <a:spcAft>
                <a:spcPct val="0"/>
              </a:spcAft>
              <a:buClrTx/>
              <a:buSzTx/>
              <a:buNone/>
            </a:pPr>
            <a:endParaRPr lang="sl-SI" altLang="sl-SI" sz="240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a:solidFill>
                  <a:srgbClr val="0000FF"/>
                </a:solidFill>
                <a:latin typeface="Arial" panose="020B0604020202020204" pitchFamily="34" charset="0"/>
              </a:rPr>
              <a:t>Rišite izmenoma z levo in desno roko v zrcalni podobi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a:extLst>
              <a:ext uri="{FF2B5EF4-FFF2-40B4-BE49-F238E27FC236}">
                <a16:creationId xmlns:a16="http://schemas.microsoft.com/office/drawing/2014/main" id="{F4FC8146-9689-45A3-B04E-683BD286BBE5}"/>
              </a:ext>
            </a:extLst>
          </p:cNvPr>
          <p:cNvSpPr>
            <a:spLocks noChangeArrowheads="1"/>
          </p:cNvSpPr>
          <p:nvPr/>
        </p:nvSpPr>
        <p:spPr bwMode="auto">
          <a:xfrm>
            <a:off x="2619374" y="476250"/>
            <a:ext cx="908685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r>
              <a:rPr lang="sl-SI" altLang="sl-SI" sz="2800" dirty="0">
                <a:solidFill>
                  <a:srgbClr val="0000FF"/>
                </a:solidFill>
                <a:latin typeface="Arial" panose="020B0604020202020204" pitchFamily="34" charset="0"/>
              </a:rPr>
              <a:t>Zlata pravila bralne strategije in koraki do boljšega učenja</a:t>
            </a:r>
          </a:p>
          <a:p>
            <a:pPr algn="ctr" defTabSz="914400" fontAlgn="base">
              <a:spcBef>
                <a:spcPct val="0"/>
              </a:spcBef>
              <a:spcAft>
                <a:spcPct val="0"/>
              </a:spcAft>
              <a:buClrTx/>
              <a:buSzTx/>
              <a:buNone/>
            </a:pPr>
            <a:endParaRPr lang="sl-SI" altLang="sl-SI" sz="2400" dirty="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dirty="0">
                <a:solidFill>
                  <a:srgbClr val="0000FF"/>
                </a:solidFill>
                <a:latin typeface="Arial" panose="020B0604020202020204" pitchFamily="34" charset="0"/>
              </a:rPr>
              <a:t>1. </a:t>
            </a:r>
            <a:r>
              <a:rPr lang="sl-SI" altLang="sl-SI" sz="2400" b="0" dirty="0">
                <a:solidFill>
                  <a:srgbClr val="0000FF"/>
                </a:solidFill>
                <a:latin typeface="Arial" panose="020B0604020202020204" pitchFamily="34" charset="0"/>
              </a:rPr>
              <a:t>Strategi, vodje, menedžerji geniji </a:t>
            </a:r>
            <a:r>
              <a:rPr lang="sl-SI" altLang="sl-SI" sz="2400" dirty="0">
                <a:solidFill>
                  <a:srgbClr val="0000FF"/>
                </a:solidFill>
                <a:latin typeface="Arial" panose="020B0604020202020204" pitchFamily="34" charset="0"/>
              </a:rPr>
              <a:t>znajo izluščiti bistvo</a:t>
            </a:r>
          </a:p>
          <a:p>
            <a:pPr algn="ctr" defTabSz="914400" fontAlgn="base">
              <a:spcBef>
                <a:spcPct val="0"/>
              </a:spcBef>
              <a:spcAft>
                <a:spcPct val="0"/>
              </a:spcAft>
              <a:buClrTx/>
              <a:buSzTx/>
              <a:buNone/>
            </a:pPr>
            <a:r>
              <a:rPr lang="sl-SI" altLang="sl-SI" sz="2400" dirty="0">
                <a:solidFill>
                  <a:srgbClr val="FF0000"/>
                </a:solidFill>
                <a:latin typeface="Arial" panose="020B0604020202020204" pitchFamily="34" charset="0"/>
              </a:rPr>
              <a:t>1. Ne berejo tistega, kar ni potrebn</a:t>
            </a:r>
            <a:r>
              <a:rPr lang="sl-SI" altLang="sl-SI" sz="2400" b="0" dirty="0">
                <a:solidFill>
                  <a:srgbClr val="FF0000"/>
                </a:solidFill>
                <a:latin typeface="Arial" panose="020B0604020202020204" pitchFamily="34" charset="0"/>
              </a:rPr>
              <a:t>o</a:t>
            </a:r>
          </a:p>
          <a:p>
            <a:pPr algn="ctr" defTabSz="914400" fontAlgn="base">
              <a:spcBef>
                <a:spcPct val="0"/>
              </a:spcBef>
              <a:spcAft>
                <a:spcPct val="0"/>
              </a:spcAft>
              <a:buClrTx/>
              <a:buSzTx/>
              <a:buNone/>
            </a:pPr>
            <a:r>
              <a:rPr lang="sl-SI" altLang="sl-SI" sz="2400" b="0" dirty="0">
                <a:solidFill>
                  <a:srgbClr val="0000FF"/>
                </a:solidFill>
                <a:latin typeface="Arial" panose="020B0604020202020204" pitchFamily="34" charset="0"/>
              </a:rPr>
              <a:t>2. Prebrane stvari </a:t>
            </a:r>
            <a:r>
              <a:rPr lang="sl-SI" altLang="sl-SI" sz="2400" dirty="0">
                <a:solidFill>
                  <a:srgbClr val="0000FF"/>
                </a:solidFill>
                <a:latin typeface="Arial" panose="020B0604020202020204" pitchFamily="34" charset="0"/>
              </a:rPr>
              <a:t>povežejo z že obstoječim znanjem in </a:t>
            </a:r>
            <a:r>
              <a:rPr lang="sl-SI" altLang="sl-SI" sz="2400" dirty="0" err="1">
                <a:solidFill>
                  <a:srgbClr val="0000FF"/>
                </a:solidFill>
                <a:latin typeface="Arial" panose="020B0604020202020204" pitchFamily="34" charset="0"/>
              </a:rPr>
              <a:t>izkušanjami</a:t>
            </a:r>
            <a:endParaRPr lang="sl-SI" altLang="sl-SI" sz="2400" dirty="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dirty="0" err="1">
                <a:solidFill>
                  <a:srgbClr val="FF0000"/>
                </a:solidFill>
                <a:latin typeface="Arial" panose="020B0604020202020204" pitchFamily="34" charset="0"/>
              </a:rPr>
              <a:t>3.Torej</a:t>
            </a:r>
            <a:r>
              <a:rPr lang="sl-SI" altLang="sl-SI" sz="2400" dirty="0">
                <a:solidFill>
                  <a:srgbClr val="FF0000"/>
                </a:solidFill>
                <a:latin typeface="Arial" panose="020B0604020202020204" pitchFamily="34" charset="0"/>
              </a:rPr>
              <a:t> genialci vedo, katere stvari si morajo zapomniti, </a:t>
            </a:r>
            <a:r>
              <a:rPr lang="sl-SI" altLang="sl-SI" sz="2400" dirty="0">
                <a:solidFill>
                  <a:srgbClr val="0000FF"/>
                </a:solidFill>
                <a:latin typeface="Arial" panose="020B0604020202020204" pitchFamily="34" charset="0"/>
              </a:rPr>
              <a:t>da bodo lahko celotno gradivo poklicali iz spomina</a:t>
            </a:r>
          </a:p>
          <a:p>
            <a:pPr algn="ctr" defTabSz="914400" fontAlgn="base">
              <a:spcBef>
                <a:spcPct val="0"/>
              </a:spcBef>
              <a:spcAft>
                <a:spcPct val="0"/>
              </a:spcAft>
              <a:buClrTx/>
              <a:buSzTx/>
              <a:buNone/>
            </a:pPr>
            <a:r>
              <a:rPr lang="sl-SI" altLang="sl-SI" sz="2400" u="sng" dirty="0">
                <a:solidFill>
                  <a:srgbClr val="0000FF"/>
                </a:solidFill>
                <a:latin typeface="Arial" panose="020B0604020202020204" pitchFamily="34" charset="0"/>
              </a:rPr>
              <a:t>Metode:</a:t>
            </a:r>
            <a:r>
              <a:rPr lang="sl-SI" altLang="sl-SI" sz="2400" b="0" u="sng" dirty="0">
                <a:solidFill>
                  <a:srgbClr val="0000FF"/>
                </a:solidFill>
                <a:latin typeface="Arial" panose="020B0604020202020204" pitchFamily="34" charset="0"/>
              </a:rPr>
              <a:t> </a:t>
            </a:r>
            <a:r>
              <a:rPr lang="sl-SI" altLang="sl-SI" sz="2400" b="0" dirty="0">
                <a:solidFill>
                  <a:srgbClr val="0000FF"/>
                </a:solidFill>
                <a:latin typeface="Arial" panose="020B0604020202020204" pitchFamily="34" charset="0"/>
              </a:rPr>
              <a:t>povzetki, </a:t>
            </a:r>
            <a:r>
              <a:rPr lang="sl-SI" altLang="sl-SI" sz="2400" b="0" dirty="0" err="1">
                <a:solidFill>
                  <a:srgbClr val="0000FF"/>
                </a:solidFill>
                <a:latin typeface="Arial" panose="020B0604020202020204" pitchFamily="34" charset="0"/>
              </a:rPr>
              <a:t>plonkci</a:t>
            </a:r>
            <a:r>
              <a:rPr lang="sl-SI" altLang="sl-SI" sz="2400" b="0" dirty="0">
                <a:solidFill>
                  <a:srgbClr val="0000FF"/>
                </a:solidFill>
                <a:latin typeface="Arial" panose="020B0604020202020204" pitchFamily="34" charset="0"/>
              </a:rPr>
              <a:t>, </a:t>
            </a:r>
            <a:r>
              <a:rPr lang="sl-SI" altLang="sl-SI" sz="2400" b="0" dirty="0" err="1">
                <a:solidFill>
                  <a:srgbClr val="0000FF"/>
                </a:solidFill>
                <a:latin typeface="Arial" panose="020B0604020202020204" pitchFamily="34" charset="0"/>
              </a:rPr>
              <a:t>Pawer</a:t>
            </a:r>
            <a:r>
              <a:rPr lang="sl-SI" altLang="sl-SI" sz="2400" b="0" dirty="0">
                <a:solidFill>
                  <a:srgbClr val="0000FF"/>
                </a:solidFill>
                <a:latin typeface="Arial" panose="020B0604020202020204" pitchFamily="34" charset="0"/>
              </a:rPr>
              <a:t> </a:t>
            </a:r>
            <a:r>
              <a:rPr lang="sl-SI" altLang="sl-SI" sz="2400" b="0" dirty="0" err="1">
                <a:solidFill>
                  <a:srgbClr val="0000FF"/>
                </a:solidFill>
                <a:latin typeface="Arial" panose="020B0604020202020204" pitchFamily="34" charset="0"/>
              </a:rPr>
              <a:t>Point</a:t>
            </a:r>
            <a:r>
              <a:rPr lang="sl-SI" altLang="sl-SI" sz="2400" b="0" dirty="0">
                <a:solidFill>
                  <a:srgbClr val="0000FF"/>
                </a:solidFill>
                <a:latin typeface="Arial" panose="020B0604020202020204" pitchFamily="34" charset="0"/>
              </a:rPr>
              <a:t>  prezentacija, karton v rokah, oporne točke, miselni vzorci ...</a:t>
            </a:r>
          </a:p>
          <a:p>
            <a:pPr algn="ctr" defTabSz="914400" fontAlgn="base">
              <a:spcBef>
                <a:spcPct val="0"/>
              </a:spcBef>
              <a:spcAft>
                <a:spcPct val="0"/>
              </a:spcAft>
              <a:buClrTx/>
              <a:buSzTx/>
              <a:buNone/>
            </a:pPr>
            <a:endParaRPr lang="sl-SI" altLang="sl-SI" sz="1800" b="0" dirty="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dirty="0">
              <a:solidFill>
                <a:srgbClr val="0000FF"/>
              </a:solidFill>
              <a:latin typeface="Arial" panose="020B0604020202020204" pitchFamily="34" charset="0"/>
            </a:endParaRPr>
          </a:p>
        </p:txBody>
      </p:sp>
      <p:pic>
        <p:nvPicPr>
          <p:cNvPr id="122883" name="Picture 3">
            <a:extLst>
              <a:ext uri="{FF2B5EF4-FFF2-40B4-BE49-F238E27FC236}">
                <a16:creationId xmlns:a16="http://schemas.microsoft.com/office/drawing/2014/main" id="{0FC779BC-1F33-424A-BE0F-C676C36BC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9" y="4875213"/>
            <a:ext cx="38877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E9596AC3-3239-41B4-91B8-8216713BA348}"/>
              </a:ext>
            </a:extLst>
          </p:cNvPr>
          <p:cNvSpPr>
            <a:spLocks noChangeArrowheads="1"/>
          </p:cNvSpPr>
          <p:nvPr/>
        </p:nvSpPr>
        <p:spPr bwMode="auto">
          <a:xfrm>
            <a:off x="2279651" y="476251"/>
            <a:ext cx="9255124" cy="5908675"/>
          </a:xfrm>
          <a:prstGeom prst="rect">
            <a:avLst/>
          </a:prstGeom>
          <a:noFill/>
          <a:ln>
            <a:noFill/>
          </a:ln>
        </p:spPr>
        <p:txBody>
          <a:bodyPr wrap="square">
            <a:spAutoFit/>
          </a:bodyPr>
          <a:lstStyle>
            <a:lvl1pPr eaLnBrk="0" hangingPunct="0">
              <a:spcBef>
                <a:spcPct val="20000"/>
              </a:spcBef>
              <a:buClr>
                <a:schemeClr val="tx2"/>
              </a:buClr>
              <a:buSzPct val="70000"/>
              <a:buFont typeface="Wingdings" pitchFamily="2" charset="2"/>
              <a:buChar char="l"/>
              <a:defRPr sz="2200" b="1">
                <a:solidFill>
                  <a:schemeClr val="tx2"/>
                </a:solidFill>
                <a:latin typeface="Times New Roman" pitchFamily="18" charset="0"/>
              </a:defRPr>
            </a:lvl1pPr>
            <a:lvl2pPr marL="742950" indent="-285750" eaLnBrk="0" hangingPunct="0">
              <a:spcBef>
                <a:spcPct val="20000"/>
              </a:spcBef>
              <a:buClr>
                <a:schemeClr val="accent2"/>
              </a:buClr>
              <a:buSzPct val="70000"/>
              <a:buFont typeface="Wingdings" pitchFamily="2" charset="2"/>
              <a:buChar char="l"/>
              <a:defRPr sz="2000" b="1">
                <a:solidFill>
                  <a:schemeClr val="tx2"/>
                </a:solidFill>
                <a:latin typeface="Times New Roman" pitchFamily="18" charset="0"/>
              </a:defRPr>
            </a:lvl2pPr>
            <a:lvl3pPr marL="1143000" indent="-228600" eaLnBrk="0" hangingPunct="0">
              <a:spcBef>
                <a:spcPct val="20000"/>
              </a:spcBef>
              <a:buClr>
                <a:schemeClr val="accent1"/>
              </a:buClr>
              <a:buSzPct val="70000"/>
              <a:buFont typeface="Wingdings" pitchFamily="2" charset="2"/>
              <a:buChar char="l"/>
              <a:defRPr sz="1900">
                <a:solidFill>
                  <a:schemeClr val="tx2"/>
                </a:solidFill>
                <a:latin typeface="Times New Roman" pitchFamily="18" charset="0"/>
              </a:defRPr>
            </a:lvl3pPr>
            <a:lvl4pPr marL="1600200" indent="-228600" eaLnBrk="0" hangingPunct="0">
              <a:spcBef>
                <a:spcPct val="20000"/>
              </a:spcBef>
              <a:buClr>
                <a:schemeClr val="tx2"/>
              </a:buClr>
              <a:buSzPct val="75000"/>
              <a:buFont typeface="Wingdings" pitchFamily="2" charset="2"/>
              <a:buChar char="§"/>
              <a:defRPr sz="1600">
                <a:solidFill>
                  <a:schemeClr val="tx2"/>
                </a:solidFill>
                <a:latin typeface="Arial" charset="0"/>
              </a:defRPr>
            </a:lvl4pPr>
            <a:lvl5pPr marL="2057400" indent="-228600" eaLnBrk="0" hangingPunct="0">
              <a:spcBef>
                <a:spcPct val="20000"/>
              </a:spcBef>
              <a:buClr>
                <a:schemeClr val="folHlink"/>
              </a:buClr>
              <a:buSzPct val="80000"/>
              <a:buFont typeface="Wingdings" pitchFamily="2" charset="2"/>
              <a:buChar char="§"/>
              <a:defRPr sz="1600">
                <a:solidFill>
                  <a:schemeClr val="tx2"/>
                </a:solidFill>
                <a:latin typeface="Arial Narrow"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9pPr>
          </a:lstStyle>
          <a:p>
            <a:pPr algn="ctr" defTabSz="914400" eaLnBrk="1" fontAlgn="base" hangingPunct="1">
              <a:spcBef>
                <a:spcPct val="0"/>
              </a:spcBef>
              <a:spcAft>
                <a:spcPct val="0"/>
              </a:spcAft>
              <a:buClrTx/>
              <a:buSzTx/>
              <a:buNone/>
              <a:defRPr/>
            </a:pPr>
            <a:br>
              <a:rPr lang="sl-SI" altLang="sl-SI" sz="1800" b="0" dirty="0">
                <a:solidFill>
                  <a:srgbClr val="0000FF"/>
                </a:solidFill>
                <a:latin typeface="Arial" charset="0"/>
              </a:rPr>
            </a:br>
            <a:r>
              <a:rPr lang="sl-SI" altLang="sl-SI" sz="2400" dirty="0">
                <a:solidFill>
                  <a:srgbClr val="0000FF"/>
                </a:solidFill>
                <a:latin typeface="Arial" charset="0"/>
              </a:rPr>
              <a:t>IZDELOVANJE MISELNIH MAP (Mind map)</a:t>
            </a: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Pišemo ključne besede</a:t>
            </a: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Izdelujemo miselne vzorce (Mind map)</a:t>
            </a: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Najučinkovitejše je ročno pisanje</a:t>
            </a: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Lahko uporabimo tudi računalniške programe</a:t>
            </a: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Free Mind (računalniški program za pripravo miselnih vzorcev)</a:t>
            </a: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r>
              <a:rPr lang="sl-SI" altLang="sl-SI" sz="2400" dirty="0">
                <a:solidFill>
                  <a:srgbClr val="0000FF"/>
                </a:solidFill>
                <a:latin typeface="Arial" charset="0"/>
              </a:rPr>
              <a:t>Učinek je večji, če jih naredimo sami</a:t>
            </a:r>
          </a:p>
        </p:txBody>
      </p:sp>
      <p:pic>
        <p:nvPicPr>
          <p:cNvPr id="123907" name="Picture 3">
            <a:extLst>
              <a:ext uri="{FF2B5EF4-FFF2-40B4-BE49-F238E27FC236}">
                <a16:creationId xmlns:a16="http://schemas.microsoft.com/office/drawing/2014/main" id="{4EC9E2FF-A915-46AD-9F71-00268B4AC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412" y="1574800"/>
            <a:ext cx="436403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
            <a:extLst>
              <a:ext uri="{FF2B5EF4-FFF2-40B4-BE49-F238E27FC236}">
                <a16:creationId xmlns:a16="http://schemas.microsoft.com/office/drawing/2014/main" id="{6A7292F4-B7EC-475F-932D-0DBAFC90A4C4}"/>
              </a:ext>
            </a:extLst>
          </p:cNvPr>
          <p:cNvSpPr>
            <a:spLocks noChangeArrowheads="1"/>
          </p:cNvSpPr>
          <p:nvPr/>
        </p:nvSpPr>
        <p:spPr bwMode="auto">
          <a:xfrm>
            <a:off x="3810000" y="476250"/>
            <a:ext cx="8086725" cy="5539978"/>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a:spcBef>
                <a:spcPct val="0"/>
              </a:spcBef>
              <a:buClrTx/>
              <a:buSzTx/>
              <a:buNone/>
              <a:defRPr/>
            </a:pPr>
            <a:r>
              <a:rPr lang="sl-SI" altLang="sl-SI" sz="2400" kern="0" dirty="0">
                <a:solidFill>
                  <a:srgbClr val="0000FF"/>
                </a:solidFill>
                <a:latin typeface="Arial" panose="020B0604020202020204" pitchFamily="34" charset="0"/>
              </a:rPr>
              <a:t>Miselni vzorec iz prebranega gradiva</a:t>
            </a:r>
          </a:p>
          <a:p>
            <a:pPr algn="ctr" defTabSz="914400">
              <a:spcBef>
                <a:spcPct val="0"/>
              </a:spcBef>
              <a:buClrTx/>
              <a:buSzTx/>
              <a:buNone/>
              <a:defRPr/>
            </a:pPr>
            <a:endParaRPr lang="sl-SI" altLang="sl-SI" sz="2400" b="0" kern="0" dirty="0">
              <a:solidFill>
                <a:srgbClr val="0000FF"/>
              </a:solidFill>
              <a:latin typeface="Arial" panose="020B0604020202020204" pitchFamily="34" charset="0"/>
            </a:endParaRPr>
          </a:p>
          <a:p>
            <a:pPr algn="ctr" defTabSz="914400">
              <a:spcBef>
                <a:spcPct val="0"/>
              </a:spcBef>
              <a:buClrTx/>
              <a:buSzTx/>
              <a:buNone/>
              <a:defRPr/>
            </a:pPr>
            <a:r>
              <a:rPr lang="sl-SI" altLang="sl-SI" sz="2400" kern="0" dirty="0" err="1">
                <a:solidFill>
                  <a:srgbClr val="FF0000"/>
                </a:solidFill>
                <a:latin typeface="Arial" panose="020B0604020202020204" pitchFamily="34" charset="0"/>
              </a:rPr>
              <a:t>Demosten</a:t>
            </a:r>
            <a:r>
              <a:rPr lang="sl-SI" altLang="sl-SI" sz="2400" kern="0" dirty="0">
                <a:solidFill>
                  <a:srgbClr val="FF0000"/>
                </a:solidFill>
                <a:latin typeface="Arial" panose="020B0604020202020204" pitchFamily="34" charset="0"/>
              </a:rPr>
              <a:t>, Sokratov trojni filter, „Angeli in  Demoni“, Prebudite genija v sebi …</a:t>
            </a:r>
          </a:p>
          <a:p>
            <a:pPr algn="ctr" defTabSz="914400">
              <a:spcBef>
                <a:spcPct val="0"/>
              </a:spcBef>
              <a:buClrTx/>
              <a:buSzTx/>
              <a:buNone/>
              <a:defRPr/>
            </a:pPr>
            <a:endParaRPr lang="sl-SI" altLang="sl-SI" sz="2400" b="0" kern="0" dirty="0">
              <a:solidFill>
                <a:srgbClr val="FF0000"/>
              </a:solidFill>
              <a:latin typeface="Arial" panose="020B0604020202020204" pitchFamily="34" charset="0"/>
            </a:endParaRPr>
          </a:p>
          <a:p>
            <a:pPr algn="ctr" defTabSz="914400">
              <a:spcBef>
                <a:spcPct val="0"/>
              </a:spcBef>
              <a:buClrTx/>
              <a:buSzTx/>
              <a:buNone/>
              <a:defRPr/>
            </a:pPr>
            <a:r>
              <a:rPr lang="sl-SI" altLang="sl-SI" sz="2400" b="0" kern="0" dirty="0">
                <a:solidFill>
                  <a:srgbClr val="FF0000"/>
                </a:solidFill>
                <a:latin typeface="Arial" panose="020B0604020202020204" pitchFamily="34" charset="0"/>
              </a:rPr>
              <a:t>Odgovori na vprašanja – v tiskani verziji</a:t>
            </a:r>
          </a:p>
          <a:p>
            <a:pPr algn="ctr" defTabSz="914400">
              <a:spcBef>
                <a:spcPct val="0"/>
              </a:spcBef>
              <a:buClrTx/>
              <a:buSzTx/>
              <a:buNone/>
              <a:defRPr/>
            </a:pPr>
            <a:endParaRPr lang="sl-SI" altLang="sl-SI" sz="2400" b="0" kern="0" dirty="0">
              <a:solidFill>
                <a:srgbClr val="FF0000"/>
              </a:solidFill>
              <a:latin typeface="Arial" panose="020B0604020202020204" pitchFamily="34" charset="0"/>
            </a:endParaRPr>
          </a:p>
          <a:p>
            <a:pPr algn="ctr" defTabSz="914400">
              <a:spcBef>
                <a:spcPct val="0"/>
              </a:spcBef>
              <a:buClrTx/>
              <a:buSzTx/>
              <a:buNone/>
              <a:defRPr/>
            </a:pPr>
            <a:endParaRPr lang="sl-SI" altLang="sl-SI" sz="2400" b="0" kern="0" dirty="0">
              <a:solidFill>
                <a:srgbClr val="0000FF"/>
              </a:solidFill>
              <a:latin typeface="Arial" panose="020B0604020202020204" pitchFamily="34" charset="0"/>
            </a:endParaRPr>
          </a:p>
          <a:p>
            <a:pPr algn="ctr" defTabSz="914400">
              <a:spcBef>
                <a:spcPct val="0"/>
              </a:spcBef>
              <a:buClrTx/>
              <a:buSzTx/>
              <a:buNone/>
              <a:defRPr/>
            </a:pPr>
            <a:r>
              <a:rPr lang="sl-SI" altLang="sl-SI" sz="2400" b="0" kern="0" dirty="0">
                <a:solidFill>
                  <a:srgbClr val="0000FF"/>
                </a:solidFill>
                <a:latin typeface="Arial" panose="020B0604020202020204" pitchFamily="34" charset="0"/>
              </a:rPr>
              <a:t>Pomembno: Kaj želijo profesorji, spraševalci, komisija, vodje ...</a:t>
            </a:r>
          </a:p>
          <a:p>
            <a:pPr algn="ctr" defTabSz="914400">
              <a:spcBef>
                <a:spcPct val="0"/>
              </a:spcBef>
              <a:buClrTx/>
              <a:buSzTx/>
              <a:buNone/>
              <a:defRPr/>
            </a:pPr>
            <a:endParaRPr lang="sl-SI" altLang="sl-SI" sz="2400" b="0" kern="0" dirty="0">
              <a:solidFill>
                <a:srgbClr val="0000FF"/>
              </a:solidFill>
              <a:latin typeface="Arial" panose="020B0604020202020204" pitchFamily="34" charset="0"/>
            </a:endParaRPr>
          </a:p>
          <a:p>
            <a:pPr algn="ctr" defTabSz="914400">
              <a:spcBef>
                <a:spcPct val="0"/>
              </a:spcBef>
              <a:buClrTx/>
              <a:buSzTx/>
              <a:buNone/>
              <a:defRPr/>
            </a:pPr>
            <a:endParaRPr lang="sl-SI" altLang="sl-SI" sz="1800" b="0" kern="0" dirty="0">
              <a:solidFill>
                <a:srgbClr val="0000FF"/>
              </a:solidFill>
              <a:latin typeface="Arial" panose="020B0604020202020204" pitchFamily="34" charset="0"/>
            </a:endParaRPr>
          </a:p>
          <a:p>
            <a:pPr algn="ctr" defTabSz="914400">
              <a:spcBef>
                <a:spcPct val="0"/>
              </a:spcBef>
              <a:buClrTx/>
              <a:buSzTx/>
              <a:buNone/>
              <a:defRPr/>
            </a:pPr>
            <a:endParaRPr lang="sl-SI" altLang="sl-SI" sz="1800" b="0" kern="0" dirty="0">
              <a:solidFill>
                <a:srgbClr val="0000FF"/>
              </a:solidFill>
              <a:latin typeface="Arial" panose="020B0604020202020204" pitchFamily="34" charset="0"/>
            </a:endParaRPr>
          </a:p>
          <a:p>
            <a:pPr algn="ctr" defTabSz="914400">
              <a:spcBef>
                <a:spcPct val="0"/>
              </a:spcBef>
              <a:buClrTx/>
              <a:buSzTx/>
              <a:buNone/>
              <a:defRPr/>
            </a:pPr>
            <a:endParaRPr lang="sl-SI" altLang="sl-SI" sz="1800" b="0" kern="0" dirty="0">
              <a:solidFill>
                <a:srgbClr val="0000FF"/>
              </a:solidFill>
              <a:latin typeface="Arial" panose="020B0604020202020204" pitchFamily="34" charset="0"/>
            </a:endParaRPr>
          </a:p>
          <a:p>
            <a:pPr algn="ctr" defTabSz="914400">
              <a:spcBef>
                <a:spcPct val="0"/>
              </a:spcBef>
              <a:buClrTx/>
              <a:buSzTx/>
              <a:buNone/>
              <a:defRPr/>
            </a:pPr>
            <a:endParaRPr lang="sl-SI" altLang="sl-SI" sz="1800" b="0" kern="0" dirty="0">
              <a:solidFill>
                <a:srgbClr val="0000FF"/>
              </a:solidFill>
              <a:latin typeface="Arial" panose="020B0604020202020204" pitchFamily="34" charset="0"/>
            </a:endParaRPr>
          </a:p>
          <a:p>
            <a:pPr algn="ctr" defTabSz="914400">
              <a:spcBef>
                <a:spcPct val="0"/>
              </a:spcBef>
              <a:buClrTx/>
              <a:buSzTx/>
              <a:buNone/>
              <a:defRPr/>
            </a:pPr>
            <a:endParaRPr lang="sl-SI" altLang="sl-SI" sz="1800" b="0" kern="0" dirty="0">
              <a:solidFill>
                <a:srgbClr val="0000FF"/>
              </a:solidFill>
              <a:latin typeface="Arial" panose="020B0604020202020204" pitchFamily="34" charset="0"/>
            </a:endParaRPr>
          </a:p>
        </p:txBody>
      </p:sp>
      <p:pic>
        <p:nvPicPr>
          <p:cNvPr id="124931" name="Picture 3">
            <a:extLst>
              <a:ext uri="{FF2B5EF4-FFF2-40B4-BE49-F238E27FC236}">
                <a16:creationId xmlns:a16="http://schemas.microsoft.com/office/drawing/2014/main" id="{25468D22-C25D-4BD1-A850-7E69D2440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70375"/>
            <a:ext cx="41529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D405509F-24A1-44CF-9184-D2C25CA0D5EB}"/>
              </a:ext>
            </a:extLst>
          </p:cNvPr>
          <p:cNvSpPr>
            <a:spLocks noChangeArrowheads="1"/>
          </p:cNvSpPr>
          <p:nvPr/>
        </p:nvSpPr>
        <p:spPr bwMode="auto">
          <a:xfrm>
            <a:off x="3933825" y="765176"/>
            <a:ext cx="5475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r>
              <a:rPr lang="sl-SI" altLang="sl-SI" sz="2400" dirty="0">
                <a:solidFill>
                  <a:srgbClr val="0000FF"/>
                </a:solidFill>
                <a:latin typeface="Arial" panose="020B0604020202020204" pitchFamily="34" charset="0"/>
              </a:rPr>
              <a:t>Primer miselnega vzorca (</a:t>
            </a:r>
            <a:r>
              <a:rPr lang="sl-SI" altLang="sl-SI" sz="2400" dirty="0" err="1">
                <a:solidFill>
                  <a:srgbClr val="0000FF"/>
                </a:solidFill>
                <a:latin typeface="Arial" panose="020B0604020202020204" pitchFamily="34" charset="0"/>
              </a:rPr>
              <a:t>Mind</a:t>
            </a:r>
            <a:r>
              <a:rPr lang="sl-SI" altLang="sl-SI" sz="2400" dirty="0">
                <a:solidFill>
                  <a:srgbClr val="0000FF"/>
                </a:solidFill>
                <a:latin typeface="Arial" panose="020B0604020202020204" pitchFamily="34" charset="0"/>
              </a:rPr>
              <a:t> map) za učenje jezikov </a:t>
            </a:r>
            <a:r>
              <a:rPr lang="sl-SI" altLang="sl-SI" sz="2400" dirty="0" err="1">
                <a:solidFill>
                  <a:srgbClr val="0000FF"/>
                </a:solidFill>
                <a:latin typeface="Arial" panose="020B0604020202020204" pitchFamily="34" charset="0"/>
              </a:rPr>
              <a:t>Visual</a:t>
            </a:r>
            <a:r>
              <a:rPr lang="sl-SI" altLang="sl-SI" sz="2400" dirty="0">
                <a:solidFill>
                  <a:srgbClr val="0000FF"/>
                </a:solidFill>
                <a:latin typeface="Arial" panose="020B0604020202020204" pitchFamily="34" charset="0"/>
              </a:rPr>
              <a:t> </a:t>
            </a:r>
            <a:r>
              <a:rPr lang="sl-SI" altLang="sl-SI" sz="2400" dirty="0" err="1">
                <a:solidFill>
                  <a:srgbClr val="0000FF"/>
                </a:solidFill>
                <a:latin typeface="Arial" panose="020B0604020202020204" pitchFamily="34" charset="0"/>
              </a:rPr>
              <a:t>Thesaurus</a:t>
            </a:r>
            <a:endParaRPr lang="sl-SI" altLang="sl-SI" sz="2400" dirty="0">
              <a:solidFill>
                <a:srgbClr val="0000FF"/>
              </a:solidFill>
              <a:latin typeface="Arial" panose="020B0604020202020204" pitchFamily="34" charset="0"/>
            </a:endParaRPr>
          </a:p>
        </p:txBody>
      </p:sp>
      <p:pic>
        <p:nvPicPr>
          <p:cNvPr id="125955" name="Picture 1" descr="Visual thesaurus">
            <a:extLst>
              <a:ext uri="{FF2B5EF4-FFF2-40B4-BE49-F238E27FC236}">
                <a16:creationId xmlns:a16="http://schemas.microsoft.com/office/drawing/2014/main" id="{653E957B-1F5A-48D4-84B7-F28FA9ECE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476" y="2200275"/>
            <a:ext cx="4392613"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Pravokotnik 1">
            <a:extLst>
              <a:ext uri="{FF2B5EF4-FFF2-40B4-BE49-F238E27FC236}">
                <a16:creationId xmlns:a16="http://schemas.microsoft.com/office/drawing/2014/main" id="{7774DE0E-6520-45CB-BB54-D6E7A6ADE968}"/>
              </a:ext>
            </a:extLst>
          </p:cNvPr>
          <p:cNvSpPr>
            <a:spLocks noChangeArrowheads="1"/>
          </p:cNvSpPr>
          <p:nvPr/>
        </p:nvSpPr>
        <p:spPr bwMode="auto">
          <a:xfrm>
            <a:off x="3400424" y="336550"/>
            <a:ext cx="7267575" cy="538609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defRPr/>
            </a:pPr>
            <a:r>
              <a:rPr lang="sl-SI" altLang="sl-SI" sz="3200" b="1" dirty="0">
                <a:solidFill>
                  <a:srgbClr val="0000FF"/>
                </a:solidFill>
              </a:rPr>
              <a:t>KAKO SE USPEŠNO UČITI?</a:t>
            </a:r>
          </a:p>
          <a:p>
            <a:pPr algn="ctr" defTabSz="914400" eaLnBrk="1" fontAlgn="base" hangingPunct="1">
              <a:spcBef>
                <a:spcPct val="0"/>
              </a:spcBef>
              <a:spcAft>
                <a:spcPct val="0"/>
              </a:spcAft>
              <a:defRPr/>
            </a:pPr>
            <a:endParaRPr lang="sl-SI" altLang="sl-SI" sz="2400" dirty="0">
              <a:solidFill>
                <a:srgbClr val="0000FF"/>
              </a:solidFill>
            </a:endParaRPr>
          </a:p>
          <a:p>
            <a:pPr marL="342900" indent="-342900" defTabSz="914400" eaLnBrk="1" fontAlgn="base" hangingPunct="1">
              <a:spcBef>
                <a:spcPct val="0"/>
              </a:spcBef>
              <a:spcAft>
                <a:spcPct val="0"/>
              </a:spcAft>
              <a:buFont typeface="Arial" panose="020B0604020202020204" pitchFamily="34" charset="0"/>
              <a:buChar char="•"/>
              <a:defRPr/>
            </a:pPr>
            <a:r>
              <a:rPr lang="sl-SI" altLang="sl-SI" sz="2400" b="1" dirty="0">
                <a:solidFill>
                  <a:srgbClr val="0000FF"/>
                </a:solidFill>
              </a:rPr>
              <a:t>Sprostite se pred učenjem </a:t>
            </a:r>
            <a:r>
              <a:rPr lang="sl-SI" altLang="sl-SI" sz="2400" b="1" dirty="0">
                <a:solidFill>
                  <a:srgbClr val="FF0000"/>
                </a:solidFill>
              </a:rPr>
              <a:t>(sprostitvene vaje) </a:t>
            </a:r>
            <a:r>
              <a:rPr lang="sl-SI" altLang="sl-SI" sz="2400" dirty="0">
                <a:solidFill>
                  <a:srgbClr val="0000FF"/>
                </a:solidFill>
              </a:rPr>
              <a:t>– v stanju sproščenosti se lažje učimo kot sicer.</a:t>
            </a:r>
          </a:p>
          <a:p>
            <a:pPr marL="342900" indent="-342900" defTabSz="914400" eaLnBrk="1" fontAlgn="base" hangingPunct="1">
              <a:spcBef>
                <a:spcPct val="0"/>
              </a:spcBef>
              <a:spcAft>
                <a:spcPct val="0"/>
              </a:spcAft>
              <a:buFont typeface="Arial" panose="020B0604020202020204" pitchFamily="34" charset="0"/>
              <a:buChar char="•"/>
              <a:defRPr/>
            </a:pPr>
            <a:endParaRPr lang="sl-SI" altLang="sl-SI" sz="2400" dirty="0">
              <a:solidFill>
                <a:srgbClr val="0000FF"/>
              </a:solidFill>
            </a:endParaRPr>
          </a:p>
          <a:p>
            <a:pPr marL="342900" indent="-342900" defTabSz="914400" eaLnBrk="1" fontAlgn="base" hangingPunct="1">
              <a:spcBef>
                <a:spcPct val="0"/>
              </a:spcBef>
              <a:spcAft>
                <a:spcPct val="0"/>
              </a:spcAft>
              <a:buFont typeface="Arial" panose="020B0604020202020204" pitchFamily="34" charset="0"/>
              <a:buChar char="•"/>
              <a:defRPr/>
            </a:pPr>
            <a:r>
              <a:rPr lang="sl-SI" altLang="sl-SI" sz="2400" b="1" dirty="0">
                <a:solidFill>
                  <a:srgbClr val="0000FF"/>
                </a:solidFill>
              </a:rPr>
              <a:t>Za pravilen začetek učenja sledite naslednjim korakom:</a:t>
            </a:r>
          </a:p>
          <a:p>
            <a:pPr marL="342900" indent="-342900" defTabSz="914400" eaLnBrk="1" fontAlgn="base" hangingPunct="1">
              <a:spcBef>
                <a:spcPct val="0"/>
              </a:spcBef>
              <a:spcAft>
                <a:spcPct val="0"/>
              </a:spcAft>
              <a:buFont typeface="Arial" panose="020B0604020202020204" pitchFamily="34" charset="0"/>
              <a:buChar char="•"/>
              <a:defRPr/>
            </a:pPr>
            <a:endParaRPr lang="sl-SI" altLang="sl-SI" sz="2400" dirty="0">
              <a:solidFill>
                <a:srgbClr val="0000FF"/>
              </a:solidFill>
            </a:endParaRPr>
          </a:p>
          <a:p>
            <a:pPr defTabSz="914400" eaLnBrk="1" fontAlgn="base" hangingPunct="1">
              <a:spcBef>
                <a:spcPct val="0"/>
              </a:spcBef>
              <a:spcAft>
                <a:spcPct val="0"/>
              </a:spcAft>
              <a:defRPr/>
            </a:pPr>
            <a:r>
              <a:rPr lang="sl-SI" altLang="sl-SI" sz="2400" b="1" dirty="0">
                <a:solidFill>
                  <a:srgbClr val="0000FF"/>
                </a:solidFill>
              </a:rPr>
              <a:t>    1. Preletite snov</a:t>
            </a:r>
            <a:r>
              <a:rPr lang="sl-SI" altLang="sl-SI" sz="2400" dirty="0">
                <a:solidFill>
                  <a:srgbClr val="0000FF"/>
                </a:solidFill>
              </a:rPr>
              <a:t> – za to, da si ustvarite </a:t>
            </a:r>
            <a:r>
              <a:rPr lang="sl-SI" altLang="sl-SI" sz="2400" b="1" dirty="0">
                <a:solidFill>
                  <a:srgbClr val="FF0000"/>
                </a:solidFill>
              </a:rPr>
              <a:t>okvirno sliko </a:t>
            </a:r>
            <a:r>
              <a:rPr lang="sl-SI" altLang="sl-SI" sz="2400" dirty="0">
                <a:solidFill>
                  <a:srgbClr val="0000FF"/>
                </a:solidFill>
              </a:rPr>
              <a:t>o tem,</a:t>
            </a:r>
          </a:p>
          <a:p>
            <a:pPr defTabSz="914400" eaLnBrk="1" fontAlgn="base" hangingPunct="1">
              <a:spcBef>
                <a:spcPct val="0"/>
              </a:spcBef>
              <a:spcAft>
                <a:spcPct val="0"/>
              </a:spcAft>
              <a:defRPr/>
            </a:pPr>
            <a:r>
              <a:rPr lang="sl-SI" altLang="sl-SI" sz="2400" dirty="0">
                <a:solidFill>
                  <a:srgbClr val="0000FF"/>
                </a:solidFill>
              </a:rPr>
              <a:t>        kakšna je snov, ki se je morate naučiti:</a:t>
            </a:r>
          </a:p>
          <a:p>
            <a:pPr defTabSz="914400" eaLnBrk="1" fontAlgn="base" hangingPunct="1">
              <a:spcBef>
                <a:spcPct val="0"/>
              </a:spcBef>
              <a:spcAft>
                <a:spcPct val="0"/>
              </a:spcAft>
              <a:defRPr/>
            </a:pPr>
            <a:r>
              <a:rPr lang="sl-SI" altLang="sl-SI" sz="2400" dirty="0">
                <a:solidFill>
                  <a:srgbClr val="0000FF"/>
                </a:solidFill>
              </a:rPr>
              <a:t> </a:t>
            </a:r>
          </a:p>
          <a:p>
            <a:pPr marL="342900" indent="-342900" defTabSz="914400" eaLnBrk="1" fontAlgn="base" hangingPunct="1">
              <a:spcBef>
                <a:spcPct val="0"/>
              </a:spcBef>
              <a:spcAft>
                <a:spcPct val="0"/>
              </a:spcAft>
              <a:buFont typeface="Arial" panose="020B0604020202020204" pitchFamily="34" charset="0"/>
              <a:buChar char="•"/>
              <a:defRPr/>
            </a:pPr>
            <a:r>
              <a:rPr lang="sl-SI" altLang="sl-SI" sz="2400" dirty="0">
                <a:solidFill>
                  <a:srgbClr val="0000FF"/>
                </a:solidFill>
              </a:rPr>
              <a:t>    najprej preglejte zapiske in preberite naslove, </a:t>
            </a:r>
          </a:p>
          <a:p>
            <a:pPr marL="342900" indent="-342900" defTabSz="914400" eaLnBrk="1" fontAlgn="base" hangingPunct="1">
              <a:spcBef>
                <a:spcPct val="0"/>
              </a:spcBef>
              <a:spcAft>
                <a:spcPct val="0"/>
              </a:spcAft>
              <a:buFont typeface="Arial" panose="020B0604020202020204" pitchFamily="34" charset="0"/>
              <a:buChar char="•"/>
              <a:defRPr/>
            </a:pPr>
            <a:r>
              <a:rPr lang="sl-SI" altLang="sl-SI" sz="2400" dirty="0">
                <a:solidFill>
                  <a:srgbClr val="0000FF"/>
                </a:solidFill>
              </a:rPr>
              <a:t>    podnaslove, poglejte tudi slike in grafe.</a:t>
            </a:r>
          </a:p>
        </p:txBody>
      </p:sp>
      <p:pic>
        <p:nvPicPr>
          <p:cNvPr id="143363" name="Picture 3">
            <a:extLst>
              <a:ext uri="{FF2B5EF4-FFF2-40B4-BE49-F238E27FC236}">
                <a16:creationId xmlns:a16="http://schemas.microsoft.com/office/drawing/2014/main" id="{6AF261A9-59EF-4480-B07D-D73C56998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864" y="5883275"/>
            <a:ext cx="172878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Pravokotnik 1">
            <a:extLst>
              <a:ext uri="{FF2B5EF4-FFF2-40B4-BE49-F238E27FC236}">
                <a16:creationId xmlns:a16="http://schemas.microsoft.com/office/drawing/2014/main" id="{131DCE5E-025C-46FA-8332-EEB5D9D21635}"/>
              </a:ext>
            </a:extLst>
          </p:cNvPr>
          <p:cNvSpPr>
            <a:spLocks noChangeArrowheads="1"/>
          </p:cNvSpPr>
          <p:nvPr/>
        </p:nvSpPr>
        <p:spPr bwMode="auto">
          <a:xfrm>
            <a:off x="3143251" y="839790"/>
            <a:ext cx="7300913" cy="513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lnSpc>
                <a:spcPct val="115000"/>
              </a:lnSpc>
              <a:spcBef>
                <a:spcPct val="0"/>
              </a:spcBef>
              <a:spcAft>
                <a:spcPts val="1000"/>
              </a:spcAft>
              <a:buClrTx/>
              <a:buSzTx/>
              <a:buNone/>
            </a:pPr>
            <a:r>
              <a:rPr lang="sl-SI" altLang="sl-SI" sz="3600" dirty="0">
                <a:solidFill>
                  <a:srgbClr val="0000FF"/>
                </a:solidFill>
                <a:latin typeface="Arial" panose="020B0604020202020204" pitchFamily="34" charset="0"/>
                <a:ea typeface="Calibri" panose="020F0502020204030204" pitchFamily="34" charset="0"/>
                <a:cs typeface="Arial" panose="020B0604020202020204" pitchFamily="34" charset="0"/>
              </a:rPr>
              <a:t>IZBOLJŠANJE SPOMINA</a:t>
            </a:r>
          </a:p>
          <a:p>
            <a:pPr defTabSz="914400" fontAlgn="base">
              <a:spcBef>
                <a:spcPct val="0"/>
              </a:spcBef>
              <a:spcAft>
                <a:spcPct val="0"/>
              </a:spcAft>
              <a:buClrTx/>
              <a:buSzTx/>
              <a:buNone/>
            </a:pPr>
            <a:r>
              <a:rPr lang="sl-SI" altLang="sl-SI" sz="2400" b="0" dirty="0">
                <a:solidFill>
                  <a:srgbClr val="0000FF"/>
                </a:solidFill>
                <a:latin typeface="Arial" panose="020B0604020202020204" pitchFamily="34" charset="0"/>
                <a:ea typeface="Calibri" panose="020F0502020204030204" pitchFamily="34" charset="0"/>
                <a:cs typeface="Arial" panose="020B0604020202020204" pitchFamily="34" charset="0"/>
              </a:rPr>
              <a:t>Spomin lahko izboljšamo z izboljšanjem naslednjih sposobnosti:</a:t>
            </a:r>
          </a:p>
          <a:p>
            <a:pPr defTabSz="914400" fontAlgn="base">
              <a:spcBef>
                <a:spcPct val="0"/>
              </a:spcBef>
              <a:spcAft>
                <a:spcPct val="0"/>
              </a:spcAft>
              <a:buClrTx/>
              <a:buSzTx/>
              <a:buNone/>
            </a:pPr>
            <a:endParaRPr lang="sl-SI" altLang="sl-SI" sz="2400" b="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defTabSz="914400" fontAlgn="base">
              <a:spcBef>
                <a:spcPct val="0"/>
              </a:spcBef>
              <a:spcAft>
                <a:spcPct val="0"/>
              </a:spcAft>
              <a:buClrTx/>
              <a:buSzTx/>
              <a:buNone/>
            </a:pPr>
            <a:r>
              <a:rPr lang="sl-SI" altLang="sl-SI" sz="2400" dirty="0">
                <a:solidFill>
                  <a:srgbClr val="FF0000"/>
                </a:solidFill>
                <a:latin typeface="Arial" panose="020B0604020202020204" pitchFamily="34" charset="0"/>
                <a:ea typeface="Calibri" panose="020F0502020204030204" pitchFamily="34" charset="0"/>
                <a:cs typeface="Arial" panose="020B0604020202020204" pitchFamily="34" charset="0"/>
              </a:rPr>
              <a:t>Sposobnost predstavljanja</a:t>
            </a:r>
            <a:r>
              <a:rPr lang="sl-SI" altLang="sl-SI" sz="2400" b="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sl-SI" altLang="sl-SI" sz="2400" b="0" dirty="0">
                <a:solidFill>
                  <a:srgbClr val="0000FF"/>
                </a:solidFill>
                <a:latin typeface="Arial" panose="020B0604020202020204" pitchFamily="34" charset="0"/>
                <a:ea typeface="Calibri" panose="020F0502020204030204" pitchFamily="34" charset="0"/>
                <a:cs typeface="Arial" panose="020B0604020202020204" pitchFamily="34" charset="0"/>
              </a:rPr>
              <a:t>– če hočemo spomin uspešno uporabljati, moramo poživiti tudi navidezno povsem vsakdanje in nezanimive informacije kot npr. zaporedje številk ali nakupovalni seznam. </a:t>
            </a:r>
          </a:p>
          <a:p>
            <a:pPr defTabSz="914400" fontAlgn="base">
              <a:spcBef>
                <a:spcPct val="0"/>
              </a:spcBef>
              <a:spcAft>
                <a:spcPct val="0"/>
              </a:spcAft>
              <a:buClrTx/>
              <a:buSzTx/>
              <a:buNone/>
            </a:pPr>
            <a:r>
              <a:rPr lang="sl-SI" altLang="sl-SI" sz="2400" dirty="0">
                <a:solidFill>
                  <a:srgbClr val="FF0000"/>
                </a:solidFill>
                <a:latin typeface="Arial" panose="020B0604020202020204" pitchFamily="34" charset="0"/>
                <a:ea typeface="Calibri" panose="020F0502020204030204" pitchFamily="34" charset="0"/>
                <a:cs typeface="Arial" panose="020B0604020202020204" pitchFamily="34" charset="0"/>
              </a:rPr>
              <a:t>To dosežemo s predstavo </a:t>
            </a:r>
            <a:r>
              <a:rPr lang="sl-SI" altLang="sl-SI" sz="2400" b="0" dirty="0">
                <a:solidFill>
                  <a:srgbClr val="0000FF"/>
                </a:solidFill>
                <a:latin typeface="Arial" panose="020B0604020202020204" pitchFamily="34" charset="0"/>
                <a:ea typeface="Calibri" panose="020F0502020204030204" pitchFamily="34" charset="0"/>
                <a:cs typeface="Arial" panose="020B0604020202020204" pitchFamily="34" charset="0"/>
              </a:rPr>
              <a:t>– v mislih naslikamo neko stvar, nato pa realno mentalno podobo spremenimo tako, da jo doživimo z različnih plati. </a:t>
            </a:r>
            <a:endParaRPr lang="sl-SI" altLang="sl-SI" sz="360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algn="ctr" defTabSz="914400" fontAlgn="base">
              <a:lnSpc>
                <a:spcPct val="115000"/>
              </a:lnSpc>
              <a:spcBef>
                <a:spcPct val="0"/>
              </a:spcBef>
              <a:spcAft>
                <a:spcPts val="1000"/>
              </a:spcAft>
              <a:buClrTx/>
              <a:buSzTx/>
              <a:buNone/>
            </a:pPr>
            <a:endParaRPr lang="sl-SI" altLang="sl-SI" sz="3600" dirty="0">
              <a:solidFill>
                <a:srgbClr val="0000FF"/>
              </a:solidFill>
              <a:latin typeface="Arial" panose="020B0604020202020204" pitchFamily="34" charset="0"/>
              <a:ea typeface="Calibri" panose="020F0502020204030204" pitchFamily="34" charset="0"/>
              <a:cs typeface="Arial" panose="020B0604020202020204" pitchFamily="34" charset="0"/>
            </a:endParaRPr>
          </a:p>
        </p:txBody>
      </p:sp>
      <p:pic>
        <p:nvPicPr>
          <p:cNvPr id="145411" name="Picture 4">
            <a:extLst>
              <a:ext uri="{FF2B5EF4-FFF2-40B4-BE49-F238E27FC236}">
                <a16:creationId xmlns:a16="http://schemas.microsoft.com/office/drawing/2014/main" id="{6599DB9A-7F41-496C-B02A-FC1C3453F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201" y="115889"/>
            <a:ext cx="1731963"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ravokotnik 1">
            <a:extLst>
              <a:ext uri="{FF2B5EF4-FFF2-40B4-BE49-F238E27FC236}">
                <a16:creationId xmlns:a16="http://schemas.microsoft.com/office/drawing/2014/main" id="{49A0F127-7729-4A4C-A745-2F8BB6071C4E}"/>
              </a:ext>
            </a:extLst>
          </p:cNvPr>
          <p:cNvSpPr>
            <a:spLocks noChangeArrowheads="1"/>
          </p:cNvSpPr>
          <p:nvPr/>
        </p:nvSpPr>
        <p:spPr bwMode="auto">
          <a:xfrm>
            <a:off x="2162174" y="2349500"/>
            <a:ext cx="9458325" cy="5078313"/>
          </a:xfrm>
          <a:prstGeom prst="rect">
            <a:avLst/>
          </a:prstGeom>
          <a:noFill/>
          <a:ln>
            <a:noFill/>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buFont typeface="Arial" charset="0"/>
              <a:buChar char="•"/>
              <a:defRPr/>
            </a:pPr>
            <a:endParaRPr lang="sl-SI" altLang="sl-SI" sz="2400" dirty="0">
              <a:solidFill>
                <a:srgbClr val="0000FF"/>
              </a:solidFill>
            </a:endParaRPr>
          </a:p>
          <a:p>
            <a:pPr marL="0" indent="0" algn="ctr" defTabSz="914400" eaLnBrk="1" fontAlgn="base" hangingPunct="1">
              <a:spcBef>
                <a:spcPct val="0"/>
              </a:spcBef>
              <a:spcAft>
                <a:spcPct val="0"/>
              </a:spcAft>
              <a:defRPr/>
            </a:pPr>
            <a:r>
              <a:rPr lang="sl-SI" sz="2400" b="1" dirty="0">
                <a:solidFill>
                  <a:srgbClr val="0000FF"/>
                </a:solidFill>
              </a:rPr>
              <a:t>2. Sposobnost miselnega povezovanja –</a:t>
            </a:r>
            <a:r>
              <a:rPr lang="sl-SI" sz="2400" dirty="0">
                <a:solidFill>
                  <a:srgbClr val="FF0000"/>
                </a:solidFill>
              </a:rPr>
              <a:t> </a:t>
            </a:r>
            <a:r>
              <a:rPr lang="sl-SI" sz="2400" b="1" dirty="0">
                <a:solidFill>
                  <a:srgbClr val="FF0000"/>
                </a:solidFill>
              </a:rPr>
              <a:t>asociacija:</a:t>
            </a:r>
          </a:p>
          <a:p>
            <a:pPr marL="514350" indent="-514350" algn="ctr" defTabSz="914400" eaLnBrk="1" fontAlgn="base" hangingPunct="1">
              <a:spcBef>
                <a:spcPct val="0"/>
              </a:spcBef>
              <a:spcAft>
                <a:spcPct val="0"/>
              </a:spcAft>
              <a:buAutoNum type="alphaLcParenR"/>
              <a:defRPr/>
            </a:pPr>
            <a:r>
              <a:rPr lang="sl-SI" sz="2400" b="1" dirty="0">
                <a:solidFill>
                  <a:srgbClr val="FF0000"/>
                </a:solidFill>
              </a:rPr>
              <a:t>hortikultura </a:t>
            </a:r>
            <a:r>
              <a:rPr lang="sl-SI" sz="2400" b="1" dirty="0">
                <a:solidFill>
                  <a:srgbClr val="0070C0"/>
                </a:solidFill>
              </a:rPr>
              <a:t>(</a:t>
            </a:r>
            <a:r>
              <a:rPr lang="sl-SI" sz="2400" b="1" dirty="0">
                <a:solidFill>
                  <a:srgbClr val="0000FF"/>
                </a:solidFill>
              </a:rPr>
              <a:t>lat. </a:t>
            </a:r>
            <a:r>
              <a:rPr lang="sl-SI" sz="2400" b="1" dirty="0" err="1">
                <a:solidFill>
                  <a:srgbClr val="0000FF"/>
                </a:solidFill>
              </a:rPr>
              <a:t>hortus</a:t>
            </a:r>
            <a:r>
              <a:rPr lang="sl-SI" sz="2400" b="1" dirty="0">
                <a:solidFill>
                  <a:srgbClr val="0000FF"/>
                </a:solidFill>
              </a:rPr>
              <a:t> – vrt – urejanje okolice);</a:t>
            </a:r>
          </a:p>
          <a:p>
            <a:pPr marL="514350" indent="-514350" algn="ctr" defTabSz="914400" eaLnBrk="1" fontAlgn="base" hangingPunct="1">
              <a:spcBef>
                <a:spcPct val="0"/>
              </a:spcBef>
              <a:spcAft>
                <a:spcPct val="0"/>
              </a:spcAft>
              <a:buAutoNum type="alphaLcParenR"/>
              <a:defRPr/>
            </a:pPr>
            <a:r>
              <a:rPr lang="sl-SI" sz="2400" b="1" dirty="0">
                <a:solidFill>
                  <a:srgbClr val="FF0000"/>
                </a:solidFill>
              </a:rPr>
              <a:t>signifikacija (lat.  </a:t>
            </a:r>
            <a:r>
              <a:rPr lang="sl-SI" sz="2400" b="1" dirty="0" err="1">
                <a:solidFill>
                  <a:srgbClr val="FF0000"/>
                </a:solidFill>
              </a:rPr>
              <a:t>significatio</a:t>
            </a:r>
            <a:r>
              <a:rPr lang="sl-SI" sz="2400" b="1" dirty="0">
                <a:solidFill>
                  <a:srgbClr val="FF0000"/>
                </a:solidFill>
              </a:rPr>
              <a:t> – </a:t>
            </a:r>
            <a:r>
              <a:rPr lang="sl-SI" sz="2400" b="1" dirty="0">
                <a:solidFill>
                  <a:srgbClr val="0000FF"/>
                </a:solidFill>
              </a:rPr>
              <a:t>označevanje;</a:t>
            </a:r>
          </a:p>
          <a:p>
            <a:pPr marL="514350" indent="-514350" algn="ctr" defTabSz="914400" eaLnBrk="1" fontAlgn="base" hangingPunct="1">
              <a:spcBef>
                <a:spcPct val="0"/>
              </a:spcBef>
              <a:spcAft>
                <a:spcPct val="0"/>
              </a:spcAft>
              <a:buAutoNum type="alphaLcParenR"/>
              <a:defRPr/>
            </a:pPr>
            <a:r>
              <a:rPr lang="sl-SI" sz="2400" b="1" dirty="0" err="1">
                <a:solidFill>
                  <a:srgbClr val="FF0000"/>
                </a:solidFill>
              </a:rPr>
              <a:t>denacifikacija</a:t>
            </a:r>
            <a:r>
              <a:rPr lang="sl-SI" sz="2400" b="1" dirty="0">
                <a:solidFill>
                  <a:srgbClr val="FF0000"/>
                </a:solidFill>
              </a:rPr>
              <a:t> (nemško </a:t>
            </a:r>
            <a:r>
              <a:rPr lang="sl-SI" sz="2400" b="1" dirty="0" err="1">
                <a:solidFill>
                  <a:srgbClr val="FF0000"/>
                </a:solidFill>
              </a:rPr>
              <a:t>Entnazifizierung</a:t>
            </a:r>
            <a:r>
              <a:rPr lang="sl-SI" sz="2400" b="1" dirty="0">
                <a:solidFill>
                  <a:srgbClr val="FF0000"/>
                </a:solidFill>
              </a:rPr>
              <a:t>) </a:t>
            </a:r>
            <a:r>
              <a:rPr lang="sl-SI" sz="2400" b="1" dirty="0">
                <a:solidFill>
                  <a:srgbClr val="0000FF"/>
                </a:solidFill>
              </a:rPr>
              <a:t>je naziv za skupino postopkov, ki so jih uvedli zavezniki v Nemčiji in Avstriji po 2. svetovni vojni (želeli so zatreti nacistično ideologijo);</a:t>
            </a:r>
          </a:p>
          <a:p>
            <a:pPr marL="514350" indent="-514350" algn="ctr" defTabSz="914400" eaLnBrk="1" fontAlgn="base" hangingPunct="1">
              <a:spcBef>
                <a:spcPct val="0"/>
              </a:spcBef>
              <a:spcAft>
                <a:spcPct val="0"/>
              </a:spcAft>
              <a:buAutoNum type="alphaLcParenR"/>
              <a:defRPr/>
            </a:pPr>
            <a:r>
              <a:rPr lang="sl-SI" sz="2400" b="1" dirty="0" err="1">
                <a:solidFill>
                  <a:srgbClr val="FF0000"/>
                </a:solidFill>
              </a:rPr>
              <a:t>influencer</a:t>
            </a:r>
            <a:r>
              <a:rPr lang="sl-SI" sz="2400" b="1" dirty="0">
                <a:solidFill>
                  <a:srgbClr val="0000FF"/>
                </a:solidFill>
              </a:rPr>
              <a:t> – vplivnež …)</a:t>
            </a:r>
          </a:p>
          <a:p>
            <a:pPr algn="ctr" defTabSz="914400" eaLnBrk="1" fontAlgn="base" hangingPunct="1">
              <a:spcBef>
                <a:spcPct val="0"/>
              </a:spcBef>
              <a:spcAft>
                <a:spcPct val="0"/>
              </a:spcAft>
              <a:buFont typeface="Arial" pitchFamily="34" charset="0"/>
              <a:buChar char="•"/>
              <a:defRPr/>
            </a:pPr>
            <a:r>
              <a:rPr lang="sl-SI" sz="2400" dirty="0">
                <a:solidFill>
                  <a:srgbClr val="0000FF"/>
                </a:solidFill>
              </a:rPr>
              <a:t> To je </a:t>
            </a:r>
            <a:r>
              <a:rPr lang="sl-SI" sz="2400" b="1" dirty="0">
                <a:solidFill>
                  <a:srgbClr val="0000FF"/>
                </a:solidFill>
              </a:rPr>
              <a:t>miselna povezava med posameznimi pojmi in predstavami</a:t>
            </a:r>
            <a:r>
              <a:rPr lang="sl-SI" sz="2400" dirty="0">
                <a:solidFill>
                  <a:srgbClr val="0000FF"/>
                </a:solidFill>
              </a:rPr>
              <a:t>, tako da ena izzove drugo. </a:t>
            </a:r>
          </a:p>
          <a:p>
            <a:pPr algn="ctr" defTabSz="914400" eaLnBrk="1" fontAlgn="base" hangingPunct="1">
              <a:spcBef>
                <a:spcPct val="0"/>
              </a:spcBef>
              <a:spcAft>
                <a:spcPct val="0"/>
              </a:spcAft>
              <a:buFont typeface="Arial" pitchFamily="34" charset="0"/>
              <a:buChar char="•"/>
              <a:defRPr/>
            </a:pPr>
            <a:r>
              <a:rPr lang="sl-SI" sz="2400" dirty="0">
                <a:solidFill>
                  <a:srgbClr val="0000FF"/>
                </a:solidFill>
              </a:rPr>
              <a:t>Takšne povezave ustvarjamo nenehno.</a:t>
            </a:r>
          </a:p>
          <a:p>
            <a:pPr algn="ctr" defTabSz="914400" eaLnBrk="1" fontAlgn="base" hangingPunct="1">
              <a:spcBef>
                <a:spcPct val="0"/>
              </a:spcBef>
              <a:spcAft>
                <a:spcPct val="0"/>
              </a:spcAft>
              <a:buFont typeface="Arial" pitchFamily="34" charset="0"/>
              <a:buChar char="•"/>
              <a:defRPr/>
            </a:pPr>
            <a:r>
              <a:rPr lang="sl-SI" sz="2400" b="1" dirty="0">
                <a:solidFill>
                  <a:srgbClr val="FF0000"/>
                </a:solidFill>
              </a:rPr>
              <a:t>Mentalni obliž za možgane </a:t>
            </a:r>
          </a:p>
          <a:p>
            <a:pPr marL="0" indent="0" algn="ctr" defTabSz="914400" eaLnBrk="1" fontAlgn="base" hangingPunct="1">
              <a:spcBef>
                <a:spcPct val="0"/>
              </a:spcBef>
              <a:spcAft>
                <a:spcPct val="0"/>
              </a:spcAft>
              <a:defRPr/>
            </a:pPr>
            <a:endParaRPr lang="sl-SI" altLang="sl-SI" sz="2400" b="1" dirty="0">
              <a:solidFill>
                <a:srgbClr val="0000FF"/>
              </a:solidFill>
            </a:endParaRPr>
          </a:p>
        </p:txBody>
      </p:sp>
      <p:pic>
        <p:nvPicPr>
          <p:cNvPr id="2" name="Slika 1">
            <a:extLst>
              <a:ext uri="{FF2B5EF4-FFF2-40B4-BE49-F238E27FC236}">
                <a16:creationId xmlns:a16="http://schemas.microsoft.com/office/drawing/2014/main" id="{A8D4B384-E385-4436-AABA-6F2D4978F161}"/>
              </a:ext>
            </a:extLst>
          </p:cNvPr>
          <p:cNvPicPr>
            <a:picLocks noChangeAspect="1"/>
          </p:cNvPicPr>
          <p:nvPr/>
        </p:nvPicPr>
        <p:blipFill>
          <a:blip r:embed="rId2"/>
          <a:stretch>
            <a:fillRect/>
          </a:stretch>
        </p:blipFill>
        <p:spPr>
          <a:xfrm>
            <a:off x="5705476" y="179911"/>
            <a:ext cx="3181350" cy="2066139"/>
          </a:xfrm>
          <a:prstGeom prst="rect">
            <a:avLst/>
          </a:prstGeom>
        </p:spPr>
      </p:pic>
      <p:pic>
        <p:nvPicPr>
          <p:cNvPr id="3" name="Slika 2">
            <a:extLst>
              <a:ext uri="{FF2B5EF4-FFF2-40B4-BE49-F238E27FC236}">
                <a16:creationId xmlns:a16="http://schemas.microsoft.com/office/drawing/2014/main" id="{40317A42-C3D1-48E2-B3F8-8F22829F00D9}"/>
              </a:ext>
            </a:extLst>
          </p:cNvPr>
          <p:cNvPicPr>
            <a:picLocks noChangeAspect="1"/>
          </p:cNvPicPr>
          <p:nvPr/>
        </p:nvPicPr>
        <p:blipFill>
          <a:blip r:embed="rId3"/>
          <a:stretch>
            <a:fillRect/>
          </a:stretch>
        </p:blipFill>
        <p:spPr>
          <a:xfrm>
            <a:off x="2388094" y="179911"/>
            <a:ext cx="3098306" cy="206613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ravokotnik 1">
            <a:extLst>
              <a:ext uri="{FF2B5EF4-FFF2-40B4-BE49-F238E27FC236}">
                <a16:creationId xmlns:a16="http://schemas.microsoft.com/office/drawing/2014/main" id="{49A0F127-7729-4A4C-A745-2F8BB6071C4E}"/>
              </a:ext>
            </a:extLst>
          </p:cNvPr>
          <p:cNvSpPr>
            <a:spLocks noChangeArrowheads="1"/>
          </p:cNvSpPr>
          <p:nvPr/>
        </p:nvSpPr>
        <p:spPr bwMode="auto">
          <a:xfrm>
            <a:off x="2208213" y="2349500"/>
            <a:ext cx="7416800" cy="830997"/>
          </a:xfrm>
          <a:prstGeom prst="rect">
            <a:avLst/>
          </a:prstGeom>
          <a:noFill/>
          <a:ln>
            <a:noFill/>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buFont typeface="Arial" charset="0"/>
              <a:buChar char="•"/>
              <a:defRPr/>
            </a:pPr>
            <a:endParaRPr lang="sl-SI" altLang="sl-SI" sz="2400" dirty="0">
              <a:solidFill>
                <a:srgbClr val="0000FF"/>
              </a:solidFill>
            </a:endParaRPr>
          </a:p>
          <a:p>
            <a:pPr marL="0" indent="0" algn="ctr" defTabSz="914400" eaLnBrk="1" fontAlgn="base" hangingPunct="1">
              <a:spcBef>
                <a:spcPct val="0"/>
              </a:spcBef>
              <a:spcAft>
                <a:spcPct val="0"/>
              </a:spcAft>
              <a:defRPr/>
            </a:pPr>
            <a:endParaRPr lang="sl-SI" altLang="sl-SI" sz="2400" b="1" dirty="0">
              <a:solidFill>
                <a:srgbClr val="0000FF"/>
              </a:solidFill>
            </a:endParaRPr>
          </a:p>
        </p:txBody>
      </p:sp>
      <p:pic>
        <p:nvPicPr>
          <p:cNvPr id="4" name="Slika 3">
            <a:extLst>
              <a:ext uri="{FF2B5EF4-FFF2-40B4-BE49-F238E27FC236}">
                <a16:creationId xmlns:a16="http://schemas.microsoft.com/office/drawing/2014/main" id="{C123135B-D1D2-4B5A-B8AC-AD7569945949}"/>
              </a:ext>
            </a:extLst>
          </p:cNvPr>
          <p:cNvPicPr>
            <a:picLocks noChangeAspect="1"/>
          </p:cNvPicPr>
          <p:nvPr/>
        </p:nvPicPr>
        <p:blipFill>
          <a:blip r:embed="rId2"/>
          <a:stretch>
            <a:fillRect/>
          </a:stretch>
        </p:blipFill>
        <p:spPr>
          <a:xfrm>
            <a:off x="3755254" y="639192"/>
            <a:ext cx="4791845" cy="2263805"/>
          </a:xfrm>
          <a:prstGeom prst="rect">
            <a:avLst/>
          </a:prstGeom>
        </p:spPr>
      </p:pic>
      <p:graphicFrame>
        <p:nvGraphicFramePr>
          <p:cNvPr id="2" name="Tabela 1">
            <a:extLst>
              <a:ext uri="{FF2B5EF4-FFF2-40B4-BE49-F238E27FC236}">
                <a16:creationId xmlns:a16="http://schemas.microsoft.com/office/drawing/2014/main" id="{21D1EB82-9C68-4849-85F2-E27025CBF081}"/>
              </a:ext>
            </a:extLst>
          </p:cNvPr>
          <p:cNvGraphicFramePr>
            <a:graphicFrameLocks noGrp="1"/>
          </p:cNvGraphicFramePr>
          <p:nvPr/>
        </p:nvGraphicFramePr>
        <p:xfrm>
          <a:off x="3027285" y="3313906"/>
          <a:ext cx="6205492" cy="3114104"/>
        </p:xfrm>
        <a:graphic>
          <a:graphicData uri="http://schemas.openxmlformats.org/drawingml/2006/table">
            <a:tbl>
              <a:tblPr firstRow="1" firstCol="1" bandRow="1">
                <a:tableStyleId>{5C22544A-7EE6-4342-B048-85BDC9FD1C3A}</a:tableStyleId>
              </a:tblPr>
              <a:tblGrid>
                <a:gridCol w="6205492">
                  <a:extLst>
                    <a:ext uri="{9D8B030D-6E8A-4147-A177-3AD203B41FA5}">
                      <a16:colId xmlns:a16="http://schemas.microsoft.com/office/drawing/2014/main" val="4070742971"/>
                    </a:ext>
                  </a:extLst>
                </a:gridCol>
              </a:tblGrid>
              <a:tr h="0">
                <a:tc>
                  <a:txBody>
                    <a:bodyPr/>
                    <a:lstStyle/>
                    <a:p>
                      <a:pPr algn="ctr">
                        <a:lnSpc>
                          <a:spcPct val="107000"/>
                        </a:lnSpc>
                        <a:spcAft>
                          <a:spcPts val="800"/>
                        </a:spcAft>
                      </a:pPr>
                      <a:r>
                        <a:rPr lang="sl-SI" sz="2400" u="sng" dirty="0" err="1">
                          <a:solidFill>
                            <a:srgbClr val="0070C0"/>
                          </a:solidFill>
                          <a:effectLst/>
                        </a:rPr>
                        <a:t>Kineziologija</a:t>
                      </a:r>
                      <a:r>
                        <a:rPr lang="sl-SI" sz="2400" u="sng" dirty="0">
                          <a:solidFill>
                            <a:srgbClr val="0070C0"/>
                          </a:solidFill>
                          <a:effectLst/>
                        </a:rPr>
                        <a:t> </a:t>
                      </a:r>
                      <a:r>
                        <a:rPr lang="sl-SI" sz="2400" dirty="0">
                          <a:solidFill>
                            <a:srgbClr val="0070C0"/>
                          </a:solidFill>
                          <a:effectLst/>
                        </a:rPr>
                        <a:t>veda o gibanju. Izhaja iz grške besede </a:t>
                      </a:r>
                      <a:r>
                        <a:rPr lang="sl-SI" sz="2400" dirty="0" err="1">
                          <a:solidFill>
                            <a:srgbClr val="0070C0"/>
                          </a:solidFill>
                          <a:effectLst/>
                        </a:rPr>
                        <a:t>kinesis</a:t>
                      </a:r>
                      <a:r>
                        <a:rPr lang="sl-SI" sz="2400" dirty="0">
                          <a:solidFill>
                            <a:srgbClr val="0070C0"/>
                          </a:solidFill>
                          <a:effectLst/>
                        </a:rPr>
                        <a:t> - gibanje.</a:t>
                      </a:r>
                    </a:p>
                    <a:p>
                      <a:pPr algn="ctr">
                        <a:lnSpc>
                          <a:spcPct val="107000"/>
                        </a:lnSpc>
                        <a:spcAft>
                          <a:spcPts val="800"/>
                        </a:spcAft>
                      </a:pPr>
                      <a:r>
                        <a:rPr lang="sl-SI" sz="2400" b="1" u="sng" kern="1200" dirty="0">
                          <a:solidFill>
                            <a:srgbClr val="0070C0"/>
                          </a:solidFill>
                          <a:effectLst/>
                          <a:latin typeface="+mn-lt"/>
                          <a:ea typeface="+mn-ea"/>
                          <a:cs typeface="+mn-cs"/>
                        </a:rPr>
                        <a:t>Kineziolog</a:t>
                      </a:r>
                      <a:r>
                        <a:rPr lang="sl-SI" sz="2400" b="1" kern="1200" dirty="0">
                          <a:solidFill>
                            <a:srgbClr val="0070C0"/>
                          </a:solidFill>
                          <a:effectLst/>
                          <a:latin typeface="+mn-lt"/>
                          <a:ea typeface="+mn-ea"/>
                          <a:cs typeface="+mn-cs"/>
                        </a:rPr>
                        <a:t> je strokovnjak, ki poskuša s svojim strokovnim delom upoštevati znanje, principe in načela biomehanike, anatomije, fiziologije, medicine športa, psihologije, sociologije, antropologije, filozofije in pedagogike.</a:t>
                      </a:r>
                      <a:endParaRPr lang="sl-SI"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4943264"/>
                  </a:ext>
                </a:extLst>
              </a:tr>
            </a:tbl>
          </a:graphicData>
        </a:graphic>
      </p:graphicFrame>
    </p:spTree>
    <p:extLst>
      <p:ext uri="{BB962C8B-B14F-4D97-AF65-F5344CB8AC3E}">
        <p14:creationId xmlns:p14="http://schemas.microsoft.com/office/powerpoint/2010/main" val="94035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AB3EAD71-8D6E-4C70-EF2A-1E3535BF7145}"/>
              </a:ext>
            </a:extLst>
          </p:cNvPr>
          <p:cNvPicPr>
            <a:picLocks noChangeAspect="1"/>
          </p:cNvPicPr>
          <p:nvPr/>
        </p:nvPicPr>
        <p:blipFill>
          <a:blip r:embed="rId2"/>
          <a:stretch>
            <a:fillRect/>
          </a:stretch>
        </p:blipFill>
        <p:spPr>
          <a:xfrm>
            <a:off x="3809802" y="1714351"/>
            <a:ext cx="4572396" cy="3429297"/>
          </a:xfrm>
          <a:prstGeom prst="rect">
            <a:avLst/>
          </a:prstGeom>
        </p:spPr>
      </p:pic>
    </p:spTree>
    <p:extLst>
      <p:ext uri="{BB962C8B-B14F-4D97-AF65-F5344CB8AC3E}">
        <p14:creationId xmlns:p14="http://schemas.microsoft.com/office/powerpoint/2010/main" val="1609500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Pravokotnik 1">
            <a:extLst>
              <a:ext uri="{FF2B5EF4-FFF2-40B4-BE49-F238E27FC236}">
                <a16:creationId xmlns:a16="http://schemas.microsoft.com/office/drawing/2014/main" id="{8F0E80A9-F547-4C1D-9109-5DC4D46E59ED}"/>
              </a:ext>
            </a:extLst>
          </p:cNvPr>
          <p:cNvSpPr>
            <a:spLocks noChangeArrowheads="1"/>
          </p:cNvSpPr>
          <p:nvPr/>
        </p:nvSpPr>
        <p:spPr bwMode="auto">
          <a:xfrm>
            <a:off x="1992314" y="476250"/>
            <a:ext cx="7775575" cy="624840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r>
              <a:rPr lang="sl-SI" altLang="sl-SI" sz="2400" b="1" dirty="0">
                <a:solidFill>
                  <a:srgbClr val="0000FF"/>
                </a:solidFill>
              </a:rPr>
              <a:t>3. </a:t>
            </a:r>
            <a:r>
              <a:rPr lang="sl-SI" altLang="sl-SI" sz="3200" b="1" dirty="0">
                <a:solidFill>
                  <a:srgbClr val="0000FF"/>
                </a:solidFill>
              </a:rPr>
              <a:t>Sposobnost prostorskega predstavljanja</a:t>
            </a:r>
            <a:r>
              <a:rPr lang="sl-SI" altLang="sl-SI" sz="3200" dirty="0">
                <a:solidFill>
                  <a:srgbClr val="0000FF"/>
                </a:solidFill>
              </a:rPr>
              <a:t> </a:t>
            </a:r>
          </a:p>
          <a:p>
            <a:pPr defTabSz="914400" eaLnBrk="1" fontAlgn="base" hangingPunct="1">
              <a:spcBef>
                <a:spcPct val="0"/>
              </a:spcBef>
              <a:spcAft>
                <a:spcPct val="0"/>
              </a:spcAft>
              <a:defRPr/>
            </a:pPr>
            <a:endParaRPr lang="sl-SI" altLang="sl-SI" sz="2400" dirty="0">
              <a:solidFill>
                <a:srgbClr val="0000FF"/>
              </a:solidFill>
            </a:endParaRPr>
          </a:p>
          <a:p>
            <a:pPr defTabSz="914400" eaLnBrk="1" fontAlgn="base" hangingPunct="1">
              <a:spcBef>
                <a:spcPct val="0"/>
              </a:spcBef>
              <a:spcAft>
                <a:spcPct val="0"/>
              </a:spcAft>
              <a:defRPr/>
            </a:pPr>
            <a:r>
              <a:rPr lang="sl-SI" altLang="sl-SI" sz="2400" dirty="0">
                <a:solidFill>
                  <a:srgbClr val="0000FF"/>
                </a:solidFill>
              </a:rPr>
              <a:t>Pri starih Grkih in Rimljanih je bila to </a:t>
            </a:r>
            <a:r>
              <a:rPr lang="sl-SI" altLang="sl-SI" sz="2400" b="1" dirty="0">
                <a:solidFill>
                  <a:srgbClr val="FF0000"/>
                </a:solidFill>
              </a:rPr>
              <a:t>najbolj cenjena metoda pomnenja</a:t>
            </a:r>
            <a:r>
              <a:rPr lang="sl-SI" altLang="sl-SI" sz="2400" dirty="0">
                <a:solidFill>
                  <a:srgbClr val="0000FF"/>
                </a:solidFill>
              </a:rPr>
              <a:t>. </a:t>
            </a:r>
          </a:p>
          <a:p>
            <a:pPr defTabSz="914400" eaLnBrk="1" fontAlgn="base" hangingPunct="1">
              <a:spcBef>
                <a:spcPct val="0"/>
              </a:spcBef>
              <a:spcAft>
                <a:spcPct val="0"/>
              </a:spcAft>
              <a:defRPr/>
            </a:pPr>
            <a:endParaRPr lang="sl-SI" altLang="sl-SI" sz="2400" dirty="0">
              <a:solidFill>
                <a:srgbClr val="0000FF"/>
              </a:solidFill>
            </a:endParaRPr>
          </a:p>
          <a:p>
            <a:pPr marL="342900" indent="-342900" defTabSz="914400" eaLnBrk="1" fontAlgn="base" hangingPunct="1">
              <a:spcBef>
                <a:spcPct val="0"/>
              </a:spcBef>
              <a:spcAft>
                <a:spcPct val="0"/>
              </a:spcAft>
              <a:buFont typeface="Wingdings" panose="05000000000000000000" pitchFamily="2" charset="2"/>
              <a:buChar char="q"/>
              <a:defRPr/>
            </a:pPr>
            <a:r>
              <a:rPr lang="sl-SI" altLang="sl-SI" sz="2400" b="1" dirty="0">
                <a:solidFill>
                  <a:srgbClr val="FF0000"/>
                </a:solidFill>
              </a:rPr>
              <a:t>Podobe ali podatk</a:t>
            </a:r>
            <a:r>
              <a:rPr lang="sl-SI" altLang="sl-SI" sz="2400" dirty="0">
                <a:solidFill>
                  <a:srgbClr val="FF0000"/>
                </a:solidFill>
              </a:rPr>
              <a:t>e </a:t>
            </a:r>
            <a:r>
              <a:rPr lang="sl-SI" altLang="sl-SI" sz="2400" dirty="0">
                <a:solidFill>
                  <a:srgbClr val="0000FF"/>
                </a:solidFill>
              </a:rPr>
              <a:t>v svojem </a:t>
            </a:r>
            <a:r>
              <a:rPr lang="sl-SI" altLang="sl-SI" sz="2400" b="1" dirty="0">
                <a:solidFill>
                  <a:srgbClr val="FF0000"/>
                </a:solidFill>
              </a:rPr>
              <a:t>duhu postavimo na prepoznaven, nespremenljiv prostor</a:t>
            </a:r>
            <a:r>
              <a:rPr lang="sl-SI" altLang="sl-SI" sz="2400" dirty="0">
                <a:solidFill>
                  <a:srgbClr val="FF0000"/>
                </a:solidFill>
              </a:rPr>
              <a:t>. </a:t>
            </a:r>
          </a:p>
          <a:p>
            <a:pPr marL="342900" indent="-342900" defTabSz="914400" eaLnBrk="1" fontAlgn="base" hangingPunct="1">
              <a:spcBef>
                <a:spcPct val="0"/>
              </a:spcBef>
              <a:spcAft>
                <a:spcPct val="0"/>
              </a:spcAft>
              <a:buFont typeface="Wingdings" panose="05000000000000000000" pitchFamily="2" charset="2"/>
              <a:buChar char="q"/>
              <a:defRPr/>
            </a:pPr>
            <a:r>
              <a:rPr lang="sl-SI" altLang="sl-SI" sz="2400" dirty="0">
                <a:solidFill>
                  <a:srgbClr val="0000FF"/>
                </a:solidFill>
              </a:rPr>
              <a:t>Ko se hočemo podatka spet spomniti, </a:t>
            </a:r>
            <a:r>
              <a:rPr lang="sl-SI" altLang="sl-SI" sz="2400" b="1" dirty="0">
                <a:solidFill>
                  <a:srgbClr val="FF0000"/>
                </a:solidFill>
              </a:rPr>
              <a:t>se vrnemo po poti</a:t>
            </a:r>
            <a:r>
              <a:rPr lang="sl-SI" altLang="sl-SI" sz="2400" dirty="0">
                <a:solidFill>
                  <a:srgbClr val="FF0000"/>
                </a:solidFill>
              </a:rPr>
              <a:t>,</a:t>
            </a:r>
            <a:r>
              <a:rPr lang="sl-SI" altLang="sl-SI" sz="2400" dirty="0">
                <a:solidFill>
                  <a:srgbClr val="0000FF"/>
                </a:solidFill>
              </a:rPr>
              <a:t> po kateri smo hodili in </a:t>
            </a:r>
            <a:r>
              <a:rPr lang="sl-SI" altLang="sl-SI" sz="2400" b="1" dirty="0">
                <a:solidFill>
                  <a:srgbClr val="FF0000"/>
                </a:solidFill>
              </a:rPr>
              <a:t>najdemo zasidranega </a:t>
            </a:r>
            <a:r>
              <a:rPr lang="sl-SI" altLang="sl-SI" sz="2400" dirty="0">
                <a:solidFill>
                  <a:srgbClr val="0000FF"/>
                </a:solidFill>
              </a:rPr>
              <a:t>tam, kjer smo ga pustili. </a:t>
            </a:r>
          </a:p>
          <a:p>
            <a:pPr marL="342900" indent="-342900" defTabSz="914400" eaLnBrk="1" fontAlgn="base" hangingPunct="1">
              <a:spcBef>
                <a:spcPct val="0"/>
              </a:spcBef>
              <a:spcAft>
                <a:spcPct val="0"/>
              </a:spcAft>
              <a:buFont typeface="Wingdings" panose="05000000000000000000" pitchFamily="2" charset="2"/>
              <a:buChar char="q"/>
              <a:defRPr/>
            </a:pPr>
            <a:r>
              <a:rPr lang="sl-SI" altLang="sl-SI" sz="2400" dirty="0">
                <a:solidFill>
                  <a:srgbClr val="0000FF"/>
                </a:solidFill>
              </a:rPr>
              <a:t> Torej v mislih se </a:t>
            </a:r>
            <a:r>
              <a:rPr lang="sl-SI" altLang="sl-SI" sz="2400" b="1" dirty="0">
                <a:solidFill>
                  <a:srgbClr val="0000FF"/>
                </a:solidFill>
              </a:rPr>
              <a:t>vračamo skozi iste prostore in pobiramo različne informacije, ki smo jih odložili (npr. na stopnicah, vrtu v hiši, stanovanju, na potovanjih, na poti v službo in nazaj ...). </a:t>
            </a:r>
          </a:p>
          <a:p>
            <a:pPr marL="342900" indent="-342900" defTabSz="914400" eaLnBrk="1" fontAlgn="base" hangingPunct="1">
              <a:spcBef>
                <a:spcPct val="0"/>
              </a:spcBef>
              <a:spcAft>
                <a:spcPct val="0"/>
              </a:spcAft>
              <a:buFont typeface="Wingdings" panose="05000000000000000000" pitchFamily="2" charset="2"/>
              <a:buChar char="q"/>
              <a:defRPr/>
            </a:pPr>
            <a:endParaRPr lang="sl-SI" altLang="sl-SI" sz="2400" dirty="0">
              <a:solidFill>
                <a:srgbClr val="0000FF"/>
              </a:solidFill>
            </a:endParaRPr>
          </a:p>
        </p:txBody>
      </p:sp>
      <p:pic>
        <p:nvPicPr>
          <p:cNvPr id="147459" name="Picture 4">
            <a:extLst>
              <a:ext uri="{FF2B5EF4-FFF2-40B4-BE49-F238E27FC236}">
                <a16:creationId xmlns:a16="http://schemas.microsoft.com/office/drawing/2014/main" id="{79AD409C-D022-477F-98F6-713A13F8D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689" y="188913"/>
            <a:ext cx="23145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ravokotnik 1">
            <a:extLst>
              <a:ext uri="{FF2B5EF4-FFF2-40B4-BE49-F238E27FC236}">
                <a16:creationId xmlns:a16="http://schemas.microsoft.com/office/drawing/2014/main" id="{9A0B74BE-EF59-45D1-BB83-F1D7D94F0517}"/>
              </a:ext>
            </a:extLst>
          </p:cNvPr>
          <p:cNvSpPr>
            <a:spLocks noChangeArrowheads="1"/>
          </p:cNvSpPr>
          <p:nvPr/>
        </p:nvSpPr>
        <p:spPr bwMode="auto">
          <a:xfrm>
            <a:off x="3295650" y="1700213"/>
            <a:ext cx="7086600" cy="5016758"/>
          </a:xfrm>
          <a:prstGeom prst="rect">
            <a:avLst/>
          </a:prstGeom>
          <a:noFill/>
          <a:ln>
            <a:noFill/>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buFont typeface="Arial" charset="0"/>
              <a:buChar char="•"/>
              <a:defRPr/>
            </a:pPr>
            <a:endParaRPr lang="sl-SI" altLang="sl-SI" sz="2400" dirty="0">
              <a:solidFill>
                <a:srgbClr val="0000FF"/>
              </a:solidFill>
            </a:endParaRPr>
          </a:p>
          <a:p>
            <a:pPr marL="0" indent="0" algn="ctr" defTabSz="914400" eaLnBrk="1" fontAlgn="base" hangingPunct="1">
              <a:spcBef>
                <a:spcPct val="0"/>
              </a:spcBef>
              <a:spcAft>
                <a:spcPct val="0"/>
              </a:spcAft>
              <a:defRPr/>
            </a:pPr>
            <a:r>
              <a:rPr lang="sl-SI" sz="2400" b="1" dirty="0">
                <a:solidFill>
                  <a:srgbClr val="0000FF"/>
                </a:solidFill>
              </a:rPr>
              <a:t>4. </a:t>
            </a:r>
            <a:r>
              <a:rPr lang="sl-SI" sz="3200" b="1" dirty="0">
                <a:solidFill>
                  <a:srgbClr val="0000FF"/>
                </a:solidFill>
              </a:rPr>
              <a:t>Sposobnost osredotočenja</a:t>
            </a:r>
            <a:r>
              <a:rPr lang="sl-SI" sz="3200" dirty="0">
                <a:solidFill>
                  <a:srgbClr val="0000FF"/>
                </a:solidFill>
              </a:rPr>
              <a:t> </a:t>
            </a:r>
          </a:p>
          <a:p>
            <a:pPr marL="0" indent="0" algn="ctr" defTabSz="914400" eaLnBrk="1" fontAlgn="base" hangingPunct="1">
              <a:spcBef>
                <a:spcPct val="0"/>
              </a:spcBef>
              <a:spcAft>
                <a:spcPct val="0"/>
              </a:spcAft>
              <a:defRPr/>
            </a:pPr>
            <a:endParaRPr lang="sl-SI" sz="2400" dirty="0">
              <a:solidFill>
                <a:srgbClr val="0000FF"/>
              </a:solidFill>
            </a:endParaRPr>
          </a:p>
          <a:p>
            <a:pPr marL="0" indent="0" algn="ctr" defTabSz="914400" eaLnBrk="1" fontAlgn="base" hangingPunct="1">
              <a:spcBef>
                <a:spcPct val="0"/>
              </a:spcBef>
              <a:spcAft>
                <a:spcPct val="0"/>
              </a:spcAft>
              <a:defRPr/>
            </a:pPr>
            <a:r>
              <a:rPr lang="sl-SI" sz="2400" dirty="0">
                <a:solidFill>
                  <a:srgbClr val="0000FF"/>
                </a:solidFill>
              </a:rPr>
              <a:t>Skrivnost zbranosti pri pomnjenju je, da se </a:t>
            </a:r>
            <a:r>
              <a:rPr lang="sl-SI" sz="2400" b="1" dirty="0">
                <a:solidFill>
                  <a:srgbClr val="0000FF"/>
                </a:solidFill>
              </a:rPr>
              <a:t>popolnoma osredotočimo na informacijo</a:t>
            </a:r>
            <a:r>
              <a:rPr lang="sl-SI" sz="2400" dirty="0">
                <a:solidFill>
                  <a:srgbClr val="0000FF"/>
                </a:solidFill>
              </a:rPr>
              <a:t>, </a:t>
            </a:r>
          </a:p>
          <a:p>
            <a:pPr marL="0" indent="0" algn="ctr" defTabSz="914400" eaLnBrk="1" fontAlgn="base" hangingPunct="1">
              <a:spcBef>
                <a:spcPct val="0"/>
              </a:spcBef>
              <a:spcAft>
                <a:spcPct val="0"/>
              </a:spcAft>
              <a:defRPr/>
            </a:pPr>
            <a:r>
              <a:rPr lang="sl-SI" sz="2400" dirty="0">
                <a:solidFill>
                  <a:srgbClr val="0000FF"/>
                </a:solidFill>
              </a:rPr>
              <a:t>ki jo poslušamo, ali izkušnjo, ki jo doživljamo, hkrati pa dopustimo, da naši možgani naredijo primerne povezave/</a:t>
            </a:r>
            <a:r>
              <a:rPr lang="sl-SI" sz="2400" b="1" dirty="0">
                <a:solidFill>
                  <a:srgbClr val="FF0000"/>
                </a:solidFill>
              </a:rPr>
              <a:t>Potujemo z avtorjem, npr. Bela Masajka, Harry Potter</a:t>
            </a:r>
            <a:r>
              <a:rPr lang="sl-SI" sz="2400" dirty="0">
                <a:solidFill>
                  <a:srgbClr val="FF0000"/>
                </a:solidFill>
              </a:rPr>
              <a:t>). </a:t>
            </a:r>
          </a:p>
          <a:p>
            <a:pPr marL="0" indent="0" algn="ctr" defTabSz="914400" eaLnBrk="1" fontAlgn="base" hangingPunct="1">
              <a:spcBef>
                <a:spcPct val="0"/>
              </a:spcBef>
              <a:spcAft>
                <a:spcPct val="0"/>
              </a:spcAft>
              <a:defRPr/>
            </a:pPr>
            <a:r>
              <a:rPr lang="sl-SI" sz="2400" dirty="0">
                <a:solidFill>
                  <a:srgbClr val="0000FF"/>
                </a:solidFill>
              </a:rPr>
              <a:t>Tedaj se </a:t>
            </a:r>
            <a:r>
              <a:rPr lang="sl-SI" sz="2400" b="1" dirty="0">
                <a:solidFill>
                  <a:srgbClr val="0000FF"/>
                </a:solidFill>
              </a:rPr>
              <a:t>podatki prenesejo iz začasnega v trajni spomin</a:t>
            </a:r>
            <a:r>
              <a:rPr lang="sl-SI" sz="2400" dirty="0">
                <a:solidFill>
                  <a:srgbClr val="0000FF"/>
                </a:solidFill>
              </a:rPr>
              <a:t>, kjer jih shranimo, dokler jih ne bomo spet hoteli priklicati v zavest. Popolna umska zbranost je mogoča, lahko jo urimo s pomočjo </a:t>
            </a:r>
            <a:r>
              <a:rPr lang="sl-SI" sz="2400" b="1" dirty="0">
                <a:solidFill>
                  <a:srgbClr val="FF0000"/>
                </a:solidFill>
              </a:rPr>
              <a:t>meditacije.</a:t>
            </a:r>
            <a:endParaRPr lang="sl-SI" altLang="sl-SI" sz="2400" b="1" dirty="0">
              <a:solidFill>
                <a:srgbClr val="0000FF"/>
              </a:solidFill>
            </a:endParaRPr>
          </a:p>
        </p:txBody>
      </p:sp>
      <p:pic>
        <p:nvPicPr>
          <p:cNvPr id="148483" name="Picture 4">
            <a:extLst>
              <a:ext uri="{FF2B5EF4-FFF2-40B4-BE49-F238E27FC236}">
                <a16:creationId xmlns:a16="http://schemas.microsoft.com/office/drawing/2014/main" id="{FC15A0F6-C2CE-4909-8AA7-32346B122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8" y="219075"/>
            <a:ext cx="2520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ravokotnik 1">
            <a:extLst>
              <a:ext uri="{FF2B5EF4-FFF2-40B4-BE49-F238E27FC236}">
                <a16:creationId xmlns:a16="http://schemas.microsoft.com/office/drawing/2014/main" id="{5A875050-DC1F-4AAD-90ED-FF91BDD815CE}"/>
              </a:ext>
            </a:extLst>
          </p:cNvPr>
          <p:cNvSpPr>
            <a:spLocks noChangeArrowheads="1"/>
          </p:cNvSpPr>
          <p:nvPr/>
        </p:nvSpPr>
        <p:spPr bwMode="auto">
          <a:xfrm>
            <a:off x="2424114" y="1933575"/>
            <a:ext cx="7272337" cy="1938338"/>
          </a:xfrm>
          <a:prstGeom prst="rect">
            <a:avLst/>
          </a:prstGeom>
          <a:noFill/>
          <a:ln>
            <a:noFill/>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buFont typeface="Arial" charset="0"/>
              <a:buChar char="•"/>
              <a:defRPr/>
            </a:pPr>
            <a:endParaRPr lang="sl-SI" altLang="sl-SI" sz="2400" dirty="0">
              <a:solidFill>
                <a:srgbClr val="0000FF"/>
              </a:solidFill>
            </a:endParaRPr>
          </a:p>
          <a:p>
            <a:pPr marL="0" indent="0" algn="ctr" defTabSz="914400" eaLnBrk="1" fontAlgn="base" hangingPunct="1">
              <a:spcBef>
                <a:spcPct val="0"/>
              </a:spcBef>
              <a:spcAft>
                <a:spcPct val="0"/>
              </a:spcAft>
              <a:defRPr/>
            </a:pPr>
            <a:endParaRPr lang="sl-SI" altLang="sl-SI" sz="2400" b="1" dirty="0">
              <a:solidFill>
                <a:srgbClr val="0000FF"/>
              </a:solidFill>
            </a:endParaRPr>
          </a:p>
          <a:p>
            <a:pPr marL="0" indent="0" algn="ctr" defTabSz="914400" eaLnBrk="1" fontAlgn="base" hangingPunct="1">
              <a:spcBef>
                <a:spcPct val="0"/>
              </a:spcBef>
              <a:spcAft>
                <a:spcPct val="0"/>
              </a:spcAft>
              <a:defRPr/>
            </a:pPr>
            <a:endParaRPr lang="sl-SI" altLang="sl-SI" sz="2400" b="1" dirty="0">
              <a:solidFill>
                <a:srgbClr val="0000FF"/>
              </a:solidFill>
            </a:endParaRPr>
          </a:p>
          <a:p>
            <a:pPr marL="0" indent="0" algn="ctr" defTabSz="914400" eaLnBrk="1" fontAlgn="base" hangingPunct="1">
              <a:spcBef>
                <a:spcPct val="0"/>
              </a:spcBef>
              <a:spcAft>
                <a:spcPct val="0"/>
              </a:spcAft>
              <a:defRPr/>
            </a:pPr>
            <a:endParaRPr lang="sl-SI" altLang="sl-SI" sz="2400" b="1" dirty="0">
              <a:solidFill>
                <a:srgbClr val="FF0000"/>
              </a:solidFill>
            </a:endParaRPr>
          </a:p>
          <a:p>
            <a:pPr marL="0" indent="0" algn="ctr" defTabSz="914400" eaLnBrk="1" fontAlgn="base" hangingPunct="1">
              <a:spcBef>
                <a:spcPct val="0"/>
              </a:spcBef>
              <a:spcAft>
                <a:spcPct val="0"/>
              </a:spcAft>
              <a:defRPr/>
            </a:pPr>
            <a:endParaRPr lang="sl-SI" altLang="sl-SI" sz="2400" b="1" dirty="0">
              <a:solidFill>
                <a:srgbClr val="0000FF"/>
              </a:solidFill>
            </a:endParaRPr>
          </a:p>
        </p:txBody>
      </p:sp>
      <p:sp>
        <p:nvSpPr>
          <p:cNvPr id="149507" name="Pravokotnik 1">
            <a:extLst>
              <a:ext uri="{FF2B5EF4-FFF2-40B4-BE49-F238E27FC236}">
                <a16:creationId xmlns:a16="http://schemas.microsoft.com/office/drawing/2014/main" id="{8510E454-4AB1-4C33-8BB4-8B6488305C3E}"/>
              </a:ext>
            </a:extLst>
          </p:cNvPr>
          <p:cNvSpPr>
            <a:spLocks noChangeArrowheads="1"/>
          </p:cNvSpPr>
          <p:nvPr/>
        </p:nvSpPr>
        <p:spPr bwMode="auto">
          <a:xfrm>
            <a:off x="3562350" y="2427289"/>
            <a:ext cx="5773739"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defTabSz="914400" fontAlgn="base">
              <a:spcBef>
                <a:spcPct val="0"/>
              </a:spcBef>
              <a:spcAft>
                <a:spcPct val="0"/>
              </a:spcAft>
              <a:buClrTx/>
              <a:buSzTx/>
              <a:buNone/>
            </a:pPr>
            <a:r>
              <a:rPr lang="sl-SI" altLang="sl-SI" sz="2400" dirty="0">
                <a:solidFill>
                  <a:srgbClr val="0000FF"/>
                </a:solidFill>
                <a:latin typeface="Arial" panose="020B0604020202020204" pitchFamily="34" charset="0"/>
              </a:rPr>
              <a:t>5. </a:t>
            </a:r>
            <a:r>
              <a:rPr lang="sl-SI" altLang="sl-SI" sz="3200" dirty="0">
                <a:solidFill>
                  <a:srgbClr val="FF0000"/>
                </a:solidFill>
                <a:latin typeface="Arial" panose="020B0604020202020204" pitchFamily="34" charset="0"/>
              </a:rPr>
              <a:t>Sposobnost opazovanja </a:t>
            </a:r>
          </a:p>
          <a:p>
            <a:pPr defTabSz="914400" fontAlgn="base">
              <a:spcBef>
                <a:spcPct val="0"/>
              </a:spcBef>
              <a:spcAft>
                <a:spcPct val="0"/>
              </a:spcAft>
              <a:buClrTx/>
              <a:buSzTx/>
              <a:buNone/>
            </a:pPr>
            <a:endParaRPr lang="sl-SI" altLang="sl-SI" sz="2400" dirty="0">
              <a:solidFill>
                <a:srgbClr val="0000FF"/>
              </a:solidFill>
              <a:latin typeface="Arial" panose="020B0604020202020204" pitchFamily="34" charset="0"/>
            </a:endParaRPr>
          </a:p>
          <a:p>
            <a:pPr defTabSz="914400" fontAlgn="base">
              <a:spcBef>
                <a:spcPct val="0"/>
              </a:spcBef>
              <a:spcAft>
                <a:spcPct val="0"/>
              </a:spcAft>
              <a:buClrTx/>
              <a:buSzTx/>
              <a:buNone/>
            </a:pPr>
            <a:r>
              <a:rPr lang="sl-SI" altLang="sl-SI" sz="2400" dirty="0">
                <a:solidFill>
                  <a:srgbClr val="FF0000"/>
                </a:solidFill>
                <a:latin typeface="Arial" panose="020B0604020202020204" pitchFamily="34" charset="0"/>
              </a:rPr>
              <a:t>Stvari si zapomnimo bolje, če čim bolj izkoristimo vse čute. </a:t>
            </a:r>
          </a:p>
          <a:p>
            <a:pPr defTabSz="914400" fontAlgn="base">
              <a:spcBef>
                <a:spcPct val="0"/>
              </a:spcBef>
              <a:spcAft>
                <a:spcPct val="0"/>
              </a:spcAft>
              <a:buClrTx/>
              <a:buSzTx/>
              <a:buNone/>
            </a:pPr>
            <a:endParaRPr lang="sl-SI" altLang="sl-SI" sz="2400" dirty="0">
              <a:solidFill>
                <a:srgbClr val="FF0000"/>
              </a:solidFill>
              <a:latin typeface="Arial" panose="020B0604020202020204" pitchFamily="34" charset="0"/>
            </a:endParaRPr>
          </a:p>
          <a:p>
            <a:pPr defTabSz="914400" fontAlgn="base">
              <a:spcBef>
                <a:spcPct val="0"/>
              </a:spcBef>
              <a:spcAft>
                <a:spcPct val="0"/>
              </a:spcAft>
              <a:buClrTx/>
              <a:buSzTx/>
              <a:buNone/>
            </a:pPr>
            <a:r>
              <a:rPr lang="sl-SI" altLang="sl-SI" sz="2400" b="0" dirty="0">
                <a:solidFill>
                  <a:srgbClr val="0000FF"/>
                </a:solidFill>
                <a:latin typeface="Arial" panose="020B0604020202020204" pitchFamily="34" charset="0"/>
              </a:rPr>
              <a:t>Kadar popolnoma zbrano in zavestno opazujemo kak predmet, so spominske sledi, ki se vtisnejo v možgane, globlje, kakor tedaj, ko sprejemamo samo splošni vizualni vtis.</a:t>
            </a:r>
          </a:p>
        </p:txBody>
      </p:sp>
      <p:sp>
        <p:nvSpPr>
          <p:cNvPr id="149508" name="Pravokotnik 1">
            <a:extLst>
              <a:ext uri="{FF2B5EF4-FFF2-40B4-BE49-F238E27FC236}">
                <a16:creationId xmlns:a16="http://schemas.microsoft.com/office/drawing/2014/main" id="{9D499E6F-D93A-4544-BE4B-1C9038DB27D2}"/>
              </a:ext>
            </a:extLst>
          </p:cNvPr>
          <p:cNvSpPr>
            <a:spLocks noChangeArrowheads="1"/>
          </p:cNvSpPr>
          <p:nvPr/>
        </p:nvSpPr>
        <p:spPr bwMode="auto">
          <a:xfrm>
            <a:off x="3432176" y="549275"/>
            <a:ext cx="49498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r>
              <a:rPr lang="sl-SI" altLang="sl-SI" sz="2400" i="1">
                <a:solidFill>
                  <a:srgbClr val="0000FF"/>
                </a:solidFill>
                <a:latin typeface="Arial" panose="020B0604020202020204" pitchFamily="34" charset="0"/>
              </a:rPr>
              <a:t>KAR SLIŠIM, POZABIM,</a:t>
            </a:r>
            <a:endParaRPr lang="sl-SI" altLang="sl-SI" sz="2400" b="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i="1">
                <a:solidFill>
                  <a:srgbClr val="0000FF"/>
                </a:solidFill>
                <a:latin typeface="Arial" panose="020B0604020202020204" pitchFamily="34" charset="0"/>
              </a:rPr>
              <a:t>KAR VIDIM, SI ZAPOMNIM,</a:t>
            </a:r>
            <a:endParaRPr lang="sl-SI" altLang="sl-SI" sz="2400" b="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i="1">
                <a:solidFill>
                  <a:srgbClr val="0000FF"/>
                </a:solidFill>
                <a:latin typeface="Arial" panose="020B0604020202020204" pitchFamily="34" charset="0"/>
              </a:rPr>
              <a:t>KAR NAREDIM, RAZUMEM.</a:t>
            </a:r>
            <a:endParaRPr lang="sl-SI" altLang="sl-SI" sz="2400" b="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i="1">
                <a:solidFill>
                  <a:srgbClr val="0000FF"/>
                </a:solidFill>
                <a:latin typeface="Arial" panose="020B0604020202020204" pitchFamily="34" charset="0"/>
              </a:rPr>
              <a:t>KITAJSKI PREGOVOR</a:t>
            </a:r>
            <a:endParaRPr lang="sl-SI" altLang="sl-SI" sz="2400" b="0">
              <a:solidFill>
                <a:srgbClr val="0000FF"/>
              </a:solidFill>
              <a:latin typeface="Arial" panose="020B0604020202020204" pitchFamily="34" charset="0"/>
            </a:endParaRPr>
          </a:p>
        </p:txBody>
      </p:sp>
      <p:sp>
        <p:nvSpPr>
          <p:cNvPr id="149509" name="AutoShape 6" descr="data:image/jpeg;base64,/9j/4AAQSkZJRgABAQAAAQABAAD/2wCEAAkGBxQSEhUUExQUFhUWFhgWFRgYFRQWFBYXFxcYGBcUFhcZHCggHB0lGxUWIzIhJSkrLy4uGB8zODMtNygtLisBCgoKDg0OGxAQGywmICQvMCwsLDQsLCwsLCwsNCwsLCwsLCw0LywsLCwsLCwsLCwsLCwsLCwsLCwsLCwsLCwsLP/AABEIANwA5gMBEQACEQEDEQH/xAAbAAACAgMBAAAAAAAAAAAAAAAABAMFAQIGB//EAEYQAAIBAgQDBQMIBggGAwAAAAECAwARBBIhMQVBUQYTImFxMoGRFEJSYpKhscEVI1Ny0dIWM0OCk6Ky8AckY3PC4TSD4v/EABsBAAIDAQEBAAAAAAAAAAAAAAAEAgMFAQYH/8QAPhEAAQMCAwQGCAYBAwUBAAAAAQACAwQREiExBRNBUTJhcYGRoRQiQrHB0eHwBiMzUmKSFUNT8RZygqLSJP/aAAwDAQACEQMRAD8A9xoQihCKEIoQihCKEIoQihCKELBYda4XAcUWWjTr1qszsHFSDCVgTr1rgnjPFdwFbhx1FWB7ToVGxWb124XEXouELBcdRXC5o4rtitTMvUVEysHFdwlaNiRVZqWDRdEZWhxXlVZqjwClulj5UegrnpTuS7ugj5UelHpR5I3S2XFdRUm1QOoUTGeCnVwdjTLXtdoVAgjVbVJcRQhFCEUIRQhFCEUIRQhFCEUIRQhRSTgetUyTNbkpBhKi+VeVU+lHkp7rrWDij0rhqncAu7sLR5yardO9wsuhgCiqlTS3E8csEZkbW2gA3ZjoqDzJrtuaFWcD45mikOIKo8JPeW9kIdUYdQRpfmQa41zZWh8eYK64Fhwu1SsXHJpsRCiKscbsxOYZpWRFLEkbJfQW1OtRinhkc9rcy3U8O7mpPjc0Au4q0xXaDCxkh54wRofFe3rbarRG46BV3CsY3DAEaggEHqDqKgRZdWaEIoQihCKEIoQihCKELINF0LcTt1q0TyDio4GrPyhuv3V30iTmubtq3TEnnVjak3zXDGOCaBpy6pWa6hFCEUIRQhFCEUISs2I5D40nLUcGq1sfEpalFaihCKEKHGYpYkaRzZVFyfyHU10C5shcxxDi0kkkTQTFI5IBIoyI2ucg5gdb6gb8jVFZUeixh2G+djmrIIxK4i9knNiMRJLGJsjIisVZRl8ZsAWUk65c1iOprNqtoxTUxaz1XEi46uopuGmcyW5zCxicCkjI7XuhuLbNzAYcwDqPOs2CslhjfG3R3l1hMvha9wceCMXhS5Qh2W1w2U2LKwsyX5A6VOjrXUwfhGZGXURxXJoBKRfgoRIElRBAzpGM4UWWIveyZmOlhqbam9q0aCVjGuqJ3+schxPXYJaoY5xEbBkM1e8M45iJZxGYYym8rIznutCVuSACTppvzrUgkZNGZGggcL8UnIwxuwnVdHUlFFCEUIRQhFCEUIRQhFCEUIRQhFCE9hj4RWjAbsCXf0lLVyiihCKEIoQihCgxTaetLVLrNtzVkYzSdIq5FCEUIRQhUXa1vBCOTTqG9yOyg/3lHwqmqLm08hbrb45qyEAyNBVBh8CEkZwTZhbL81dSxK9Lk3tXnp6580LYn+zx58M+xabIQx5cOKbpKxOauuoxOufJcZwMxHMC9rmrTC8R70j1b2uo424sI1WsOJVyyqbldG8r+ddlp5Imte8WDtFxsjXEgHRTVQppTCTzweCOYEsxYL3Ad3Y7k2NzpYX0sAK9PTVrp7NjhyGV8VgFmSwNZm5+fYuw4RNK8QaeMRya3UEHTkdCbX6XNq0HgA5JUJyooRQhFCEUIRQhFCEUIRQhFCEUITGEbW1NUzrHCq5BldN06qUUIRQhFCEUISmLbUUjVHMBXR6JellYihCKEKHGYZZY2jf2XUqdbGx6GugkG4QV5/Bw+HO0ZAMkDi7Kzakaq9wdyNxyNxWVtGaqp3k4rsfwIHh3cE7TMikbpmE/icWkeXOwXMbAna++/KsaCllmB3YvbVOvlay2I6qODhjzoMRG2VyxEQa+TuvZJI5lvbB8lFeohoImU+4kGuZ53+miznSOc/eNPZ2J7EdnARGI3KlSe9e13lV7Z9eTEqLHlypssjc0Nc3IaDgLaKOF17g9q2l4BeW6uI4siqVQWfwZrANyHivfeoyxRykOkFyNL6eCGhzbhpsD4qomw8+HWQrEoUzER55SS2ZrIALE7a6nrSlZs+Kd+8e+wA0AHDX7spxzPjGEC9zxK2HDFxM5jUpHIEVmkN+9AN7CJQQTsdb2Gm9UbKbIIt4XnBcgN+aKtzcWG2fP5Lu8JDkRULM5VQuZjdmsLZmPU0+Tc3SoUtcQihCKEIoQihCKEIoQihCKEIoQtozqPWpMNnBcdorCtVLLNCEUIRQhFCEhMdT8KzZnYnlMMFgo6qUkUIRQhUHan5SwWOFGMZBaZ1eNXyj+zTMwIvzPTapWOE4SMXC+iARf1tFQ8OxMbR3jUqi3ABUqNOnUedeVq4JmzBshBceu+vu7FrxPYWXaMh1WW/CpO9mjzxOAY5MwdDls2QjxeyQa9FQUT6QyAkEG1iOq6SklEpabc1f4jiEMNleSNOQUkDTlpyFPBrnaKJc0KTCYyOXN3bq+U2bKb2Nr2+BrhaRquhwOih4jxERFVCl5JDZI1tc23Yk6KoG5PpvXWtuuOdZJcRkdk/5jDK0QIZ8smdlt88LYE2301qQA4FQcTxC5LEYor3UHdS5yT3UoQuQisbSxZTmbQrbYa60mygkFU6cOs08OfUeC66YGIMtcr0vhGMWWJWVi1hlYsuV866MHX5rX5VY9uF2YVATlRXUUIRQhFCEUIRQhFCEUIRQhFCFlNxXW9IIOisa1kqs0IRQhFCFqxtXHGwugKvJrJJubppYoQihCKELme2WIkvDCiM6yFi6oVDMEtZTciyXOp9BzqW7c6N2A2PPl9V1pGIXF1zvFMVIqvE0M0bGJmUoFkFhpplvzIG3OsyHZEkcrZcTX2Od7jv7U4+qDmlliMlbYjGYuKOKPJETJkiSRWIKMw9pomHIAnQ8q3cLS4lK3cBZWvDMHEi+CzEk53Nmd2BsxZuZuD6bVBznFWNa0Ko4hisNh545VKJeR4ZiosCcmYBwo1IIHpc1MBzmkKBIa4EJvg2IR2aVmGeZ3SO/0IiQEX4FvfXHgjLkusI1PFWM2MUSLFqWdWaw+ai7s3QXIHqarAyupki9lUcLaX5LhO6Cm/dh2J1WK92IFtbgW99WOtiN1W2+EWVr2dGZsRKPYkkGT63doEZx5FgdfKqpcrBVk3JKuqpQihCKEIoQihCKEIoXUULiKEIoQsiujVBViK1QbpVZrqEUIRQhL4t9LUrUvsMKsjGd0pSSuRQhFCEUIVDxXwYuNibCWFoVPRw2cD1IJ9ctXx9AhdZk5LcGEwUSYp1zewoyBMviy+0Tdi9lPwqbraNVrb6uTHGomKK6LmaKRZMvNgLhgPPKTbzrjDnZEguLqhHE1XOsWLhjRmLZXjf5RGXN2CrcXNybXB3qzDfUKvFyKc4bBkAmKOsUCP3Kt/WyFrtJM4+k1tBvqetcceHE+S60cToEYnDMA4EPyiCRhKoVwsqM1ictyNL6gg31NAPXYoIPLJRwYWSzpBBJCZABJPM4Z8u3h8RZiATYGwFBI1J7kAHQDvVdxzERxYgRkSmOOCOMCOXu92JKtobgqFva1VSVDYm3dx6roLHE2bwTsfbrKoVMMAoFlHeWAA0AFlpM1UJzufBdEL1n+nzfsF/xT/JXPSoeZ8F3cvWjdvZOUCe+Rv5a56XD1o3LupRnt3Pyih+Ln8656ZFyPku7h3NaHt1iP2cHwk/mrnpkf7T5I3DuawO3OJ+hB9mT+ej0yL9p8QjcO5rDduMTyWAf3H/nrhrY/2nx+i7uDzWB23xXSH7D/AM9HprP2nx+iNx1pPFdtMbJ4IzCA11ZgjBlNvmnMdRbe2lOMkjDC94IsL26lUWG9gbroML22IAEmHboSkit77NlNUCqgd7Vu0KW5kHBWuH7XYRt5DGf+ojoPtEZfvq5oxdEg9hVZuNQrTB4+KW/dSJJlsDlYMBcXGo8qC0jVAN1aYVri3SnqZ9225KiQWKnphQRQhYNCEhK1yay5HXcSmWiwWlQXUUIRQhFCFDjMIkqFJFDKdwfLYg8iOorocWm4QQua4lwVIpcL45mTvWsskjOgIjdk31JuNL3phkhcCgdIAq4xMuRGaxOVS1hubC9h56VEC+SZJsLrWEq4VxY5gCDYXsRca103GS4LHNacQwCTpkkBtuCCVZTa2ZSNQdaGuLTcIc0OGazh4lhjVb2WNQLsfmqNya4cyuizQlsBxEujyuuSIXMbE6tGBrIw5A62HS1SLQDYKIfcXOi8/wAdeVmlLMGlcNay2AJAAsRyQCkZZ45JSwtBDQc8+H1QGODcQOpR8k+s3+X+FZvpLT/pt8/mmN2f3HyQuBZsuQOxb2bZfEBuRYXI+tt51q09G59jIxoHff3pWSYNya4nwW2B4HiGBN0kt7WRlCx2+nKy92Tyygmm30UIbk0X71SJ33zJSmInjjNnZlNtFIXMw6pYWYeYJFZ/o02LDum9udvemN4y18RU4w9yAoYki+pVbDTc286pjs7ESGAA2vYm/ZmrcBJAbe+uq0lTKxVo5NACSpDWB0FwuutjsKuMRLcTCzPS7bX8VEtIdZwPjdbpBm1Hs8rl7nrz61IOwNAk6XEBrcvJWxUrpQXNNh2lLcSiICgr7TgAiRwep0PkDVkTgLuxZAHItb8FXPTvjAvxPM/FS4VBmUDYXt+H51ml7nQyOcczYfFdDRjaB1p6s9MIrt7ZoXY/8P8AChcO8gABllc7WJCeAferfGvRNuI2NJ4LMdm82XY4Mb03SjUqmTgmacVSKELFCFXNufWsl2pTQ0WK4hFCEUIRQhFCFRds8XHHhyzOqurK8Qv4mdDcADfUXHoavp2Oe8NaL3UXEDNTYDGJNGsiG6sLjy6g+YrrmlpsU01wcLhV/wAmmw5PcBZIiSe6JyuhJue7ba19cp671K4drqo2LdNFk8WmvYYOa/m8IX45zRgHMIxnkj5DLMb4nKsYNxChJU21Blc2zbeyLD1oxBvRXLF3SVL2j4uJv1UZBiHtsNpCPmj6o5nntSVXVCBth0j5dam1u8PUqOXdf3r/AAUmsumFmSH+NvEhXyatHWui7N9nDiAZHsI7ER3BIkbbMwuLxjpfxem+pRUohs9/S931Sc8+L1W6J6DB+0rIZHNi0WYAWA8L42UaAcxENANADvWkTfNKpDG8Q7w2TJMRs7LbCRW5YeDZ7fTY/wAKXmqWRa68uPfySdTXRwZHM8vmqDEjO5uc2UjM7WLO45DTwqvJRYX9Kzqqse1lr5uGnBo+ZTmzYZJfz5eOg4Bb4GQ3ciOZtQoyROwsBrZgLbk8+VSio5XQMDR1+P0WqyojY9xdqpMFMMjykEBizDMMpyrotwfT76jKw42w8rDvOqYifZjpeefcNFWwcSUKMytfnYA6nU7HrWhNs+ZziQpQVG7YGuafelmxJmZWysqrewa1ySPa0PS2/WqZ4txTuDtTZKTTGaVtgQAm8IPEfT8T/wCqyZMqftd7h9V1v6ncm6SVyKEL0DscmXBw+YZvtOzfnXpXCxt2e5ZfNdPAtgK0Im4WgJdxuVJVqiihCwaEKubc+tZLtSmhosVxCKEIoQihC43/AIldoXwsKrE2V5L3ItmCiw06XJ38q2NibPbW1IY/ojMqmeTA3JeO4nFvISXZmJ6kn8a+j01BT036TAOvis5z3O1KuOAdq58ICqEFTqQy5h6gXBHxrJ2n+H2Vb95GcJOvIq+GqdGLLo5+I4nGIHaRsOOeRmyLGgOeYjfVrRgX1O1eNkp2wvLLg24psyl2aQwmDgkGss4Y/Tkjib4SS3+6oix0XAb5hWP9HnZSI5cQVO+WeOTToQs23uruEIu5bcP4HiXcxrLCWsSqy3jY2+bbKDtzAYacqz6iggfmQQeYVzKh7Qscb4VPh2iM8ZRA3jdTmhylSCDIBdN7ZiBa96ro6IROdncG3ipSz4wLartsLxeQ2KAZY47iNRkRUC3EkzkHKCNVjGtiCfJwtHFLLluJ8cM5C92yxuO8WBCM0gP9piJL2P7t7etKySmxwmwGRcefIBZ1RUucDgOEDIuPPkB8UtO0oUICglkOVFuFSMW2DHUk7DTc6aUrTxRyyXF7N1J4lJUdPHPNkMm6k+0UqrgJcCwA25i3I+elZkkb3VGB+pNvFe0a4CPENAEzHG0MXheVTbYSNlLMfonTdulbEdXJvMDbYR1cAuPpYxHiOvbxKMamWNEChhdVKklQyrqQSNRcL99LwnE98hNtTfWxOivljOBsTeOSy64UizYWZeZMU5P3Ow/Chstc0+pUA/8Ac23uS5pp2cDlyKqmjCgWzWOZhmN2AYjKCeoWwqytkc6M4jc3APaBn5oDSAy/EE+NreSmwY9o+g+Av+dZtRlFGO0+J+i7H0nFM0mrlrIbAnoCfuqyIYntHMj3qLjZpK9O4NDkw8K9I0H+UV6J5u4rMGivhWmEss11CKELWQ2BNQe7C0ldAuVXVlplFCEUIRQhR4idY1Z3IVVF2J2AFdAJNgi68I7Z8eOMxDOLhB4UHQC9vfqT76+lfh/ZhpIMcg9Z3kFmzyYnZKjggZyAoJJ8ifwrYqaqOnjMkhsB4nsVLWlxsF2eJ7PJF8nhIJmP6yUaHKpsqIB+0LHT38q8A/a1TJO+VriAcrX4cuWnFaBha1oB1XRMosIxYqhu5FsryLoFX6keqjqbmvPbQqcI3bTnxWTtKrwDdN1OvYlsZiwpIdVI83jB+DkUjDTue0FjiO428QkIKVz2gscR3Ot4hQJHBIReAa+y3doVNvrpcD41J+/iB9fThfPwKk8VEINpNNRc38Cpm4VGbWzrbbLJItj1Fm091QbXzNGvkoN2jUD2lDFhWZiyz4gBbgFppJMzbMWVyVZeWUix1pp1a+NoDgMRzPCw4d6ddtGWJoDrFxzPCw4DtTWJx2JnvBLKncgDvBFF3Wc6WjY5jpbUgW5CpSVgEYc0WJ0vn3/JWTbSO5DmixOnHLn8lMVPsouZyrZVFtcovb02+NIQROmdrlx++azKSmkqn2Gmp++azPxCLBJmOGBntcNI0KyO9thYs49ANBW2GC1gQAF7BgbE0Na1UqqSQG3dyzW21JdgPLlWI2Xezvm/aMvcE61lmtZzP1KemN3Rf3n+yLD72FSjyje7sHjr5JuTN7W9p8PqoZ2vJ+6APe2p+4D41NowwjrPuVkXrTE/tFvH6KLEHS3NiF+O/wB16nAPWxHhn8vNWVJ9TANXG3z8ktjvaH7v51TOfyRf93wSlSAJQBwHxW2D2P7x/AUpV+wP4j3lUxe12qelFatZVuCPpeH3sbD8aao23nZ2+7NVTG0ZXrSJYAdLD4VtcUhwVkK1kqs0IRQhQYs+H30vUn1FOPVJ0gr0UIRQhFCFRdtOHJPhW7x2QJ47i+pAsFK3F73sPO1M0kzoZWvbqO9Qe24sV51iv+HrpF3hddFuyeItm5IOR1IF69Mz8UVV7EN8D81UaJoF7ruuDdnIIAhCAyKBdzcnNzIB0Hurzs1RJK4ucb3Kdjia0BV/E+zk3evNBKC7m5EgtlGUqMjqLggEgXGl770MlAFlB8JOYKTljkgyCWLIhIRWV1dMxGinZhtvasyejJBeHXOvJecrNlSMDpcV+KUxeIUkWlRLaEOgOt+Ra1qjHFI1ubCb8j8krFBI1tjGT2O+ATkEikeAqR9W1r+71pORrgfWB70nKx7XeuCD1rTGSEAKpszmw8h85vcPyqyBovjdo3P5DvVlMwYi92jc+08B3olYRoAo10VF6nkPzPoaI276Ql/aT9+ARG0zyFzzlqT9+AW+Hhyrbc6knmSdSahLJvHX8OoKuWTeOxeA5BV0+OhEzLJcuAvdkTiBFzXzCRswOth10tWxQR/lXHHVeh2SGNgxEZkpDFBQIMQpjLSrJ+rQgLGoy7ubs733LGpVjA+IsNxmOF/ILYiNnBygkxDF1ZSFyhhoyknNbqpHKk6aOKJjgWudf+JGiufI8kEEC3WpcPi2Vy7EOSoUXIFhck+yo3P4VORrHNwNY4C99FJk7muxOIJ01SiPL4m7wKWYta4ZRc6DUXItYVcSywbu3G3coNmlaSQ8C/epVxLgh5DGcoNrXUa2uTe/S3vqvC3CWta4X7Fd6W/EHuwm3xWBijIxNlygAAhibnW99B1FK1jQyNrc9ScwjfGV5cRwAT2E9n3n8aRrOmB/EKUWh7SpqUVqn4dHmngXrNH9zhj/AKaf2cPzr8gUvUn8tepCtQJNWIrXSqzQhFCEvjNh60rVdEdqsj1SlJK5FCEUIRQhU/aggRIWNlE8Re+1s1tfK5WrYel3LnEKSSdQyqTq5OXzsLk+lqlZNX4LeQ2BOux21PuHOgIK5mHikeS44khW17ssRkHra3wy3q0t/iqcX8lXITK5kaSSVQ36kv4RYqLuqCwGpaxte1Z9dNb8tvHX/led2tVuLt0x2XFRwRl/EWlAB2Pd2YD90HSl5XtZkGt7r/FITPEfqhre4Oy8eKc0HkKVzcbJMAuIA1UGFGa8hGraL5Jy9L7n3dKvnOECJvDXrP04JioIYNy3hr1u4+GgWIPGxf5ouqef0n9+w9POuyflMEfE5n4Bdl/KYIuJzd8AtsbiO7W+5Oijqx/LmfSqoWBzs8gMz2LlHTOqJQwd6qVgG5AJ3LEC5PMk1RLUyPdkSBwAOQHJfQIoGRMDQBkkcZAkQZ0VVZiNbA25mwItyrZ2KZa2qZC9xwjuP1VFQxjGkgapL9IyE3uGOm4FiOY0Gnur1+09iU5YMJIJNrkn7y1SccrmHJWkOPUgFrLc23BF/Xl77V4as2XPAThdiHUU/HUsdkRZOpE5WRgl1jF2OYDkSQAeem3mKjTbOkqIt419u34KbpcJOWi1TCSlb3S51ysGBH1bjy8q3P8Ap1jmAhxBsvOu/ETWPc3DcA6quOa7ZgAcxGhJGmm/urCr49y8RXvhFr+a3aaQSs3gHSzTmG9ke/8AE0rW/rEdQ9yvh6ClpRWqx7NpfFw+TM3wRv41pbOHrPPV8UrUn1R2r0qIXI9a1IxdwCUdon61Ess0IWoX/fT0oQocZsPWlarojtVkeqUpJXIoQihCKELWWMMCrAFSLEEAgjoQa6CRogrkOPcNiwZSXCRokviulyI2iAzSltfDlAFiOZA50zEXSXBUb4DcKXh3aJMTGRERHOVJRJQbZraEEWzrf6JrhZYq5srX3AOaqEx2KbNHMyRyLo4SJQbG/ijdiQVOutr9dapqZ9zbC3I6G6yK6vnpzbAM9CswxBVCjYAAegrHe8vcXHUrzMjy95edTmtkUAWAAHQaCuOcXG5N1xzi43JulMW+ZliHMZpPJBsP7x09L0zCN20zHsHb9E1TjdsM57G9v0963xLXIjU2JF2tuqbE+V9h7+lRhAaDK7QadZ+nFRgaGgzP0GnW76alTqABpYAD3ACqLlxz1KXJL3XOZKp3m7xs/wA3aP05t6m3wqVS/dt3LdfaPXy7l7fZNAKePE7pFZpBa6TxOQvZ2sMh0JsBc7i+l9DW9st08UZlgGd9QOHWqHCF0mGU2FvNKRYcd6BE2cEeIBcx110K8tOnzq9DHXz1Jb6RkAVSYoI52jFdupKkxkKyWUkjU5rGzAZSCPvGlOymOWwHatWp3NTgaw5Zk25ALpGh+S8LUXLFlS5NszZstgfPKAKTjja1oaMgT71klt4rX149qoY+0EjnIIgGO3it79j5/CtCZ7g31XNN8stVgzbCgpxvTJdo1GWaiQ3sTudT79a+f1jsU7z1/RejhGGMDqT2H9lfSqaz9d/arIf0wpKVVqu+xiXxQP0Y3PxKj+Na2zh6jz1j4pOqObR2r0PCjxVqU4u9KSdFO1oKhFCEUIS+M2HrStV0R2qyPVKUkrkUIRQhFCEUIXnPbIOca0LyeCSOOTMcotEGYGAHSw7xQ21zcXOlqZEuCElozSdXKY2FzRc8FpiDEVyllAGxDKCttipvoRWRGahr8YBvxyOa85F6THJjaDfs1UKcRUvmkxCSPlCC2UWUG+oXdiTqabqBNK0NEZA1T1Y6pqwBuyLKQ8TS6qBIzNqqrG5ZgNyBbbz2pVtFK7l4jJKt2XUuNrDxUuKeVFzdw4FwLuyIq3NgWNyQvnarfQCAS52nAAk9yZbsWTV7gElhp3jlaCSInEECRsrxlWDFgmVmYclta3411sbaxgkhd6gyzBFiNfNXVOy5HvDWOAAGQ++aucL2VZ7ySySRSOQSsTCyhRZVYkG51N+WtOtYxrAy1wOa1IdnRtiDH52VLx7hU0RySTSMkmiSCyjX+zcADxWB151TKBE3eRsBA1HHtCnHQU7XWwgciokUAADYCw9BXnnuL3Fx1K2ALCyzUV1c/wASlzSHy0Hur6x+GaTcULSdXZrHndjkJVnwdngdJYmKSKp1Ftc+6sCLEWVTSb2ipme/hfJPbPoW1AcXcLKbFSS4iVmeQvI4CKWChVzHYBQNNVNtarMYjxW6h3lMmBlOJMHIN7zr8E6vCGhkVX7v2S1kZyn0VJVgADq3wpagpZI5jjfiHDqXmtuSbqnDQLElGNAzA2HgR395GUfi1aE5s6/IErCo7lliek5rfDMqoFfPScUtzxPxXvdGp6H2V9B+FVVRvM/tKlF0B2Lel1Yum7BJ+smboka/FnP5Vs0ItB2k/BI1B9fuXd4Mb1q0o1KUl4JqnFUihCKEJfGbD1pWq6I7VZHqlKSVyKEIoQihC867X9rH79oo2YJHdSUYqzSDS+YA+FTcW5kUyxrGj1tStKi2VPVN3rQMN+JIvbXRc7gOGT41iQS2UC7SPe1ybLcqfM2/jVFVWxUrQ6RxF9AB5p987KSQxGnYSNcye7MJ+bAYjARF1SAgtqGWNwXcn2dFYddzzpVtRR7RfgDn3A4EtyHPgsSVhdJ+WywJyGufIaJnh3byRdJYoitv7Ishv6G4t76Qqfw9BIbslN+vP5LRbsau4sHiEiO18y4mSZVUrIVGVrXEYHs573HM6Ai5rboqWKnp2wg6anmeaqdsmua79O9+z55Lv+F8QjxUWZdQRldTYkG2qsP93FWEFpSxBuWuFiMiOS807U4Aw4lhZ8tl7vMcw7sFiqrqbAMWAFTDQ0XZlfM9vNaWy3xYXxPjDjrckDLv5dSsez3aySAZJFaSIAWObxRm9rkn5mo3vb0qZYHC/HsSFVHuZDbDh4AODiPiu54rEk0TxFluy6AMLhhqpHoQKqGRVTrFq4OF7qCdyAT6868zUR7uVzORTTHYmgrGIlCKzHZQTRBEZZGsHEoe7C0lczI1zuATzv8Af7hrX1wzxspWxQuBNrZEZcz4LFsVcYEgRqbixF99vX0FZ0UjMOIZX8vsL1GzjGynGfWU/wBl8VG0yM7ooAeTVgBp4VBufrA+6k3SNIGfElZ8k7XMaL6kuPuHkrafGJLNKyspAIjUggg5Brb+8x+FMUuG5N/sLx+33ufK1oBsFW4iUNHK45sIx6KwU/eXqqpktBJJ3dwVVJERUQRcvWPafpZVjHf314SEYpWjrHvXtH5NKsUFgB5ClpjeRx5k+9WMFmgLNVqS6/sDH4Jm6uq/ZUH/AMzW7TC0DR2+ZWfMbyFdng9jWlS6FLS6pmm1UihCKEJfGbD1paq6I7VZHqlKRVyKEIoQtZL2Nt7G3rbSgIK8FxBJZr7319bXP30xJ0ivoWyQ0UUWHkPHj5r0bsOqjDeHcu2b1FgB9kL8a8lt8u9JAOgaLed/NeRnJNRIXa4j9PJKf8Qie6j6Z2+OQ2+7NV/4etil52HhfP4K7Z4BrYsWlz42yXA16Ne5RQhX/ZfjwwmcsrMrrsCAAUOhJO2jke6rgMTM15Ha9K99aBEM3Nuc7aZK6wnGWxmJQx4eUFInvZcPLoWSxXvSFGvO1TaAGnNefrIHwuAkHnf3Lru5K4LEGcuAY5LrKuHXKAp/YgLY+ZJrntCyTXnMnYuZYEmBSRiqMVC5HUFbk5ma2g9DWUzbULp3RG7bGwN7g520WtFVNawNkiY4dlj4quwTyZFsJQMotcRkW5WvU6ncmR18Bz4kg96XZitlfyU0iO4s3eWuDtGNjcXt5iqmPhYbt3Y/sVIh7sji8lgYM5s+XxdbRXqxtc1jcONtuxxUDCSb2PksSqQfFa5uRfur/G1XwyOfGd2QR/2u+ag9gDvWBv2hbJAQxcXzEAE5k2Go5+dVtqXMGFrgP/BykYw7MjzChfh6PrkzEnky7+5q66rkGrwO1rh70CJvI+IS+GgVHsscq31JLAodCdg5vqeldmmlEbw9zTlwHNcaxpe0gHvTpF9Pd+VZtJ+s08s/BMS9AqyrPTCKELt+wy2w5PWVz8LD8q9BELRMHUFmydMrq8HsafpdCqJeCZptVIoQihChxY8PvpepHqKcfSSVIK9FCEUIQWtqdANT0FudCF5EOzpk72bOqw5naNnDZmjuSGIBsBbbrpXZquISiKxLshlzT1NtuopWCJliBzC34FPiMLYKsZ74glGz+AKLFyetioI9BVTqKDasm6bf1MsWXh3JKt2kWl1RLbPgOJVtjDiMbAy5IVXOMjZ31yGxYDLsfEKSZS0uzak2e4mxByFs/u6iyucC19rEWP0VM3Y+bkV+3/8AkU36fTHifBeib+LD7UX/ALfRJTdnp1kSPIS0hIWzJyFyTroAOdquFRAY3SY8m65FX/8AVDXZNiN+36LqeyvZcxyyHERKQqqIycrqSxJcjTl4RqKxdp7Wa6FjaZ5zJvwIHDxWPWVTqyXePbawtrcKs7QB4Z5JMGkkaHLCzQqQrvfUDJzzOBp0rZ2ZvjSs3pu43OZztw8lVSmiDz6RfqA81F2f4LLjJG+U97kjZe8EwYlmFm7uzG99rk8j51XtPaHocdtXuBt1dfyV1VLSSgMpo7Di43v2Lqu0nH44keJPHKUKhF9lbggZ22X038q83Q0Ej3tnlOFt73Op45Dj7ku1jpDhjF/d3lcZgZrgJaxVRpuCLWuDzrUq4c9603a4nuPIphocw7t4sQPEJqkgpp7CcEd4RM0yxggvYx5gE1KknMDfLr76ce6Bkm5DCTkL4rZ8eB4pDfP14JPgl2j7xhq+2nzBou/XU++m6hrYiImaDr4lP0oxNxu4+5aYCGNp87wSFVJfwwOwyjwxmyjUFg7X8hT74qow2jzNhx56/JZtQWvvgGd/JN8ThgxLORh85iQRqpi7tzNO1hbMBqqI7ffUaON9NC91Sbdp0CVa0g2SXG8NHFIiJDLD4CcreyRcAFbMR1qusqIZ4McJBzzITcAIfYpJdx6j8RWdTZOJ5A+5MyaDtCsKz0wihC73sYtsKvm0h/zmvRgWY0dQ9yzCbuPaulwexpyl0Kpl4Jmm1UihCKELSZbqarlF2ELrTYqvrMTKKEIoQqnta5GDmtzUKT0VmVWPuUmrIumFF2i5/j4AgCjRc0anplzqLfhWHRuJmc72rOI7bJZnSVNK3jlPNYwB78zE/cPhXpPwzGG0jnjU3SG13XkiYdCfkul4aoEMYGoCLY9fCNa8nUuLpnk8ynTqmapXFyuGXuuKBm+exAJ+jJHpbyzLataovNs8tb+2/e05+S0YcO5BGoOfYdFc9qO0BiPdQkd5a7sRfuwdrDmx+7nWRs+hYWb+cer7I/cfl70zDC+Z+BvDU8lxLi4sSxF82rG+YnNmHQ5tdK1hWSB+MW7LDTktYbMp8GG3fxTmC7Uzfro10lZlLyaclyFlH0mCqb+ppvaNPBI6OpkFwBkOZ1F+oLFpqZ0krogbW1KTAt/u59SeZrNkkdI7E5eliiZE3CwZLF7MrdDY+jaH8vhV1P64dEeI8xmEntBnqCQag+RyKfdSfCN2IVfVjlH3mlaZodIL6DM9gzWdK7CwlWXajADD4No43mdpSkKK0pYam5yjS2imnKGc1FTjcGgC7ibZrOw3FhxVJiMLlj0gkuAFAM5OvsrYB7HU7bU+x4e/N459Hh22Tz2FjOgb6a8ey6tuBYOM6rDi1DNZG71wqooyrc975MdjvXK2tkjeTFI0ADTj7llFzmnIqTCEyzODFJLGkjvdZxG5YAQxsWzA6LG/P51604g6SJu9AJIF+9SuTmdVXcfX/mD4JY7RoMsk3fbliSDmOm2lZe0WMia2NjQAc8k1TXJJJSkA8Q/3yP8A6rNjyjkd1W8SmXdJo+8k7SKvRQdEL0PsolsJD5qT8WJr0h4DqHuWWr/B7Gm6XQqmXgmabVaKEIoQsGuHNCr5EsbVlvbhcQmWm4utaiuooQuW7YDEsckaSHDmM953Xd52JvdWzG4XL03vVjb2u0i/WgYb+touXaTEPB3dpWiZAFZsJKzZSNDnRrEgWN6g2jLZd7u89cnZHusoYIr3DvJQ4fB4gtn/AFzXQIT8imAYAkhtTv4j8aZpHSUgLYmWBN83DiqqilgnAD3aZ6J7h82LgjSNYJJAoKrfDzobXNgTYjTakptnsnkL3eqT1hSdGzgfJSPx7FKDnwUgsCScuIsLb691aq/8LHwk8gq8A5ql4rxaTEx5/ks8bKA0TrHLKkguNLhBaxAYHyPWnqTZ5guMWIHhb74KQ9XQpcuW8TNmZjmZvpMdz5enK1qxqsneYbWDcgOQXraCNjIRhN76nr+ixSydW8GAmaOSVIiyo7ZmSJizrYaFs2uXfY8+tehMTZqZjOoW6sl5b0h0FW9/Wb9ajjcMAVNwdQRzrBkifG7C4L0kUrJGhzStZTpuBqNT5kVfR33otyPuS+0CBTu7vernhWIjGJjzuihQ0l2dQLjRRqerX91VRwSiB5DTc2boeOZ91lh1DwbAFSdpeJwyzw2njyQhpDZlIZ2uoG/IX+NMUVNLHC+7Dd2XdqoQYd4HONrKo4rx+IaIwYhHYWuRnAtGvxJ+FO01I8XLha9h3XzTFRVMJGE8z38Ff/0kw8WG8DG6R2UFHF2C2A260i7Z1RJPicMic8+CxsJuluBdp8LDGTJKAWYBQAWbKihVLW2uQW1+lXpgRwVoS3aCYPiHZSCPCAQQRoo5j1NYW1j+Y0dSdpR6pSmF9r3H8RWecqc9bgPAEq8fqDsTdJK5AoOiF6N2aFsJB/2wfjrXpX6rKCvMHsaapdCqpOCZptVooQihCKEJXGLsaTqm6FWxnglqUVqKEJbHcQihBMjovhLWZgCQoJNhz2qTWk6LhK5bh3BWMMZGGYEqCdMIbk6n2nvz52p0kc1UrPh/Z0tYuqKAfZeDDszDyaNyB0qJeOC4rrGwrHDZbRqvs+MxLe+xK621qANyurmcXIL6TINNb4vFEefsgD31b3eSFS9mmIQB5h3Yd1UCTGi0Yc2KPHZSLai41qbieCE12p4ErA4nC3eM/wBaoBupAH6xQRcg/OHv60hVU+/H8hp1p+hrTTus7on7uuTH+/41hljg7CRmvTNkaW4gbjmvUOxEIiwSM1lD5pjfYKxuCf7tq9FhwgNHAALxkr8b3OPEkrzTEYFMsUiAI7s5tyKEuwuPQrry0pWeYOMjZM2C3j1J2G8WB7Ol5JZoZGsDGAAdbuDe21refWk45KaK5EhuRYZHJN1FRLO0NLbWNznqpBgz0T/fuqBqIv3v++9Lbt3ILY4H9z7NR9KjHF/iF3dOPJZ+Rn6n2T/Gu+lx/wA/7D5I3LurwWDgv3Psmu+mM5v8Qubl38fBRTcP00SMnz0/8TUhWR/vePBc3R5BYjjCiwAAF9BsNajWuu8Z3yC7CLA9pTWEGp9B+dUy5U7RzJPgpt/UPYmaSVyDXWi5AXL2XpXAVthoB/0k/wBIr0knSKyxornB7H1pulHqlVSapimlWihCKEIoQoMX7Pvpep6CnH0knSCvRQhcF284GoJnziSWRgkcUkayL5oh0KgC56U3AHSkRi47CqpJGxAvdawXP4DA4lzaOCKUJo3dq4W/TOWAuOgvU5qbAS3eG65BVCRodgsOvVTyZ4/6yDuT9b5Sov5MBl+BqDKR7v8AWPgFKSpDRlFfsPzIWv6YZdmn3t4MRibf5ha1ddTTDoyA/wDiusmjdqwjvSfEO1s1skcmOD3Gb9Zfw313FwSL2NDIZr+sQe4rrnR2yBXW4fB8TyD/AOVa2n67D3+GUa1Eh/NvgfmuXj5FSj9KDb5Qf3hgyPjvRZ1/Z80Xj6/Jcn2j4XPG/wCsDo8tzlQYfKOrAA+Efia5LugBI+2XE3+yrIpZLFjCbHgmsRxiZ41jlztGoVFjAjijIFgveEMSwGmm1UGpa8HA4DK5OZPcMlIRYcyCo2YsSzWzEW09lQNlXyrEnnD7NZk0eJPMp1jCDd2vu6kUsrEVxCKEIoQiuoRXChVxP4n8TWhVfqW5ADyS8fRTWEGh9fyFQqQd2zqHvJ+S7GfWP3opwaUe3C4t5K4G4utZTZT6H8KnC3FI0dYXH5NK9TwEeWKNekaD4KBXoHG7iswaK1w48Ip+AWYFQ83cpauUUUIRQhFCFBjGAQkkAKLknQADe9UVAG7JJU4+kucbtLhuUub9xJH/ANK1nkgakDvCYAJ4LT+lOH6y36dxLf8A01HHHa+NviPmjC7kVyXavtPhppYgjsCgkRyyOuQuoyk3HUWrVoPy33doRqs7aEbpIrNFyCDbsKu+zXavDxYeKKRWiCIqh1UvE+mrhkB3OuuutckppBna45qbKmNxtex5HIhXcvaLCyqyJicOWYWs72BB3BFwdqowlpzCv10SH6Ezjwtg7eQnb8JqmX9q4qPhXDcz4pe+wsf68IVvLr3ca2ynvgcviOmut6sx2GiFapwNE1bEYU/vK/x1nqsyX4Ltir7h0uFS4hkhF7XtIp223Y1WblC4PtZLfGzXYHSPLqD4Mmn+bPWXtMPIZYZZ+P8AwnaSwBVPOfZHVh9wJ/KkacWEhPBpTEns9qlpRWooQihCKEIoQiuoRRZCrY2uAeuvxp+r/Wcl4smBMQv4dPosfidPwq+Vl3hv8mN8Bc+9QabA9hKYvrboP9/hWeW4mYubrffimL2NuQWWW4t1sPibfnVlI3/9DR1qMx/LK9ZtWwkFZKNK1WjJKlZqSEUIRQhFCFQ9rZiEVRsx193KsDb8rmxNYNCc+5PULQXEnguWryVlqJbFrnMcdyBLIqNY2OXVmF+VwpHvpyi9Qvlt0Glw7dB5lL1LiG25pvtLCiRx4dFVEckuFUC6ILlfexW/leu7MlleZKl7i5zbBtz7Tsr9wukXgDIKmXg0axRv4ojJmlJRmUJBGMxAQaFmBXlu/lXptn1c76l8If6sYAJ4lx6+rMJaWGNw9ZoN1rwzgzTOEMjr4S73yPlBNlUZl3vz+qahVfiCSGJ8jRcYsLb8TqVWKGAno+8e5WEvYjfJImv0oFuffGVrOZ+Lz/qQg9lvkrDQj2XOHefiubi7OGLEOc6GLMEbJEZJHlsT3cSvmJOt2NwBW1HtV8jG7mOz3C4abWDebjwvwtmVF9M1wAeSbcbke6yssVgki0ZHRtwrYeAMR1/rQKaZW1/+3H24j/8AKWdQRH2n+JS0jqbaX/8Arw/4d6avFVWHVsfn8lEbPiGjn/2SsaO7ZUhjvlzN+rjuBewuC/WuVG0WU7QZbC/UrI9nYz6rnf2TPD+zZIVppJAwYtkVgEUG4AFtt+vlXl6vbDS9wiY2x42+C24qUhoxE5K0Xg0Y5yf4j/xrOO0peTf6hX7hvM+K2/REf1/8R/41z/JT/wAf6hG4b1+JR+iY/r/4j/xo/wAjNyb/AFC7uW8z4lYHCI+sn2zR/kZP2s/qEbkcz4oPCU+lJ9q/4ij/ACD+LGf1RuRzPisfohfpyf5P5a76fzjb5/Nc3P8AIrV+Dg/2j/BP5a6NoNBvum+fzQYT+4+SgXs8AABI2gsLqp2qx202ucXOiFz1lREBAsHKKPs+yrlE3K2sd7C5PJvOrzthhcHGPQ36XVbkoejOAsHeSDwabxESRkmwF0ZbD3E9TUW7QphhBY4BueoOakYpMzcZ9S3k4bOLFGizBlIBD20YHU+6u09dSxyYyHceS5JFI5tsl0n9IMWB/V4Zj/3JVH+g0yNrU3EO8B81T6LJzC7bh0rPEjOAGKgkAlgCeQJAv8K9HC8Pja4cQs94s4hM1aoooQihCKEKOeBXBVgCDyNVyxMlaWvFwpNcWm4XH8c4Z3LeG+Q7E8j0vXjNqbP9FfdnRPl1LXpp963PVUuLhLAFWyurB0a17Mu1xzB1B8jSVNMInEuF2kEEdR+PJWyx422SXGMdPK8RbDt4VdHMbK62cAhlBs26jS3OtClipYonMZKMy0jELEW4E6cUg+GW+iSx/FHeGFDDMrIjwn9XIysMi5XNhoCY7W+tWvQRwQTzPErSJM9RkbnLXrVLmPsPVOStuAcWijkkaQlcyR2uknhsXzITl5XBvtrWTtPZshgjjgIfYknMDW3WpMNiSQr5e0OF/bxj1NvxFYf+Irf9o+XzVmILn4+Kxo948RhleCaSVe8kHdyxz3JswOhBYjna21eopxPTvbI6JxD2NabDNpblmOR1VBAItdO4ntTnN74MGw2x62+6LNWh6XYfpyf0PzUcKUPE1b2mw7efyvFvvyAAoNc8C+6f4Ae8roYo5I5u9Zw8DAxgAd5PJbJmNgxU75tifSs6qqaWsa3elzSDyHHvTEO8jvhbe614RxF5gc8MkTC3tKQreakj7jrWTWUjID+XI146jmO0J6KQv1aQrGkVaihCKEIoQihCKEIoQihCyiFjZQSegFz8KkxjnnC0XPVmuFwbmSn4+CTn5lvUgfnWgzZFW4XweYVBqohxTmF7NOfbYKPLU/wp2DYEpN5HADqzKpfXNHRF1awdn4V1ILfvH8hpWvFsaljNyCe37slXVkrstFZ7WAGm2nKtUADIJVb11CKEIoQihCKELV1BFiLiuOaHCxC6CRmFXTcChb5lvQkfdtWbJsikeb4bdhI+iYbVyt4qL+jkP1/tf+qp/wAFS9fipemy9Xgo27Mx8mce8fwqt34fpyciVIV0nIKGbsx9GQgeYv8Ahal5Pw60n8t9u0XU2159pqQl7OTX0CsOt7fjSLthVTT6tj32V4rYiM0vN2VkYgtFGxGovkNj1F6m3Zm0WCzSf7LhqYDr7lsvZuYbRqPQpVZ2TXnUf+31UvSoPsLYcAn+gPtL/Gof4Ws/b5hd9Lh5+S1k4JOPmE+hU/nVbtkVbfY8wuiqiPtKFuGzD+zf4VUdn1Q1jKnv4z7QWP0fL+zf7JrnoFT+w+CN9H+4LZeGTHaNvhUhs6qOkZXDPGPaU6cBnPzAPVlq9uxqw+z5hQNXEOPkmouzEh9pkHpc/wAKbj/D8x6bgPP5Kp1cwaApqDswo9tyfQWpuH8PMH6jyezJVOr3HohPx8CgHzL+pY/nT7NkUbfYv2kqg1cp4rf9DQfs1++rP8ZSf7YXPSZf3I/Q8H7Nfvo/xlJ/thHpMv7k1Dh1T2VA9ABTUcMcYsxoCqc9ztSpatUUUIRQhFCEUIRQhFCEUIRQhFCEUIRQhFCEUIRQhFCEUIRQhFCFihCDQuIoXVmhCKEIoQihCKEIoQihCKEIoQihCKEIoQihC//Z">
            <a:extLst>
              <a:ext uri="{FF2B5EF4-FFF2-40B4-BE49-F238E27FC236}">
                <a16:creationId xmlns:a16="http://schemas.microsoft.com/office/drawing/2014/main" id="{42179E36-F185-4AAC-AA2D-97BF3B7E3BCD}"/>
              </a:ext>
            </a:extLst>
          </p:cNvPr>
          <p:cNvSpPr>
            <a:spLocks noChangeAspect="1" noChangeArrowheads="1"/>
          </p:cNvSpPr>
          <p:nvPr/>
        </p:nvSpPr>
        <p:spPr bwMode="auto">
          <a:xfrm>
            <a:off x="164465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defTabSz="914400" fontAlgn="base">
              <a:spcBef>
                <a:spcPct val="0"/>
              </a:spcBef>
              <a:spcAft>
                <a:spcPct val="0"/>
              </a:spcAft>
              <a:buClrTx/>
              <a:buSzTx/>
              <a:buNone/>
            </a:pPr>
            <a:endParaRPr lang="sl-SI" altLang="sl-SI" sz="1800" b="0">
              <a:solidFill>
                <a:srgbClr val="000000"/>
              </a:solidFill>
              <a:latin typeface="Arial" panose="020B0604020202020204" pitchFamily="34" charset="0"/>
            </a:endParaRPr>
          </a:p>
        </p:txBody>
      </p:sp>
      <p:pic>
        <p:nvPicPr>
          <p:cNvPr id="149510" name="Picture 7">
            <a:extLst>
              <a:ext uri="{FF2B5EF4-FFF2-40B4-BE49-F238E27FC236}">
                <a16:creationId xmlns:a16="http://schemas.microsoft.com/office/drawing/2014/main" id="{8FCE119F-A0D7-4111-80DA-9B8B1B398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89" y="638968"/>
            <a:ext cx="188753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C5F6AEA-C47D-4281-91C7-36A009F19E65}"/>
              </a:ext>
            </a:extLst>
          </p:cNvPr>
          <p:cNvSpPr>
            <a:spLocks noGrp="1" noChangeArrowheads="1"/>
          </p:cNvSpPr>
          <p:nvPr>
            <p:ph type="ctrTitle"/>
          </p:nvPr>
        </p:nvSpPr>
        <p:spPr>
          <a:xfrm>
            <a:off x="1839913" y="333376"/>
            <a:ext cx="6781800" cy="2735263"/>
          </a:xfrm>
        </p:spPr>
        <p:txBody>
          <a:bodyPr>
            <a:normAutofit fontScale="90000"/>
          </a:bodyPr>
          <a:lstStyle/>
          <a:p>
            <a:pPr algn="ct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endParaRPr lang="sl-SI" altLang="sl-SI"/>
          </a:p>
        </p:txBody>
      </p:sp>
      <p:sp>
        <p:nvSpPr>
          <p:cNvPr id="97283" name="Pravokotnik 3">
            <a:extLst>
              <a:ext uri="{FF2B5EF4-FFF2-40B4-BE49-F238E27FC236}">
                <a16:creationId xmlns:a16="http://schemas.microsoft.com/office/drawing/2014/main" id="{B6CD345F-D878-472E-81C8-B133DD0BCE8D}"/>
              </a:ext>
            </a:extLst>
          </p:cNvPr>
          <p:cNvSpPr>
            <a:spLocks noChangeArrowheads="1"/>
          </p:cNvSpPr>
          <p:nvPr/>
        </p:nvSpPr>
        <p:spPr bwMode="auto">
          <a:xfrm>
            <a:off x="1984375" y="908050"/>
            <a:ext cx="8432800" cy="6002338"/>
          </a:xfrm>
          <a:prstGeom prst="rect">
            <a:avLst/>
          </a:prstGeom>
          <a:noFill/>
          <a:ln>
            <a:noFill/>
          </a:ln>
        </p:spPr>
        <p:txBody>
          <a:bodyPr>
            <a:spAutoFit/>
          </a:bodyPr>
          <a:lstStyle>
            <a:lvl1pPr eaLnBrk="0" hangingPunct="0">
              <a:spcBef>
                <a:spcPct val="20000"/>
              </a:spcBef>
              <a:buClr>
                <a:schemeClr val="tx2"/>
              </a:buClr>
              <a:buSzPct val="70000"/>
              <a:buFont typeface="Wingdings" pitchFamily="2" charset="2"/>
              <a:buChar char="l"/>
              <a:defRPr sz="2200" b="1">
                <a:solidFill>
                  <a:schemeClr val="tx2"/>
                </a:solidFill>
                <a:latin typeface="Times New Roman" pitchFamily="18" charset="0"/>
              </a:defRPr>
            </a:lvl1pPr>
            <a:lvl2pPr marL="742950" indent="-285750" eaLnBrk="0" hangingPunct="0">
              <a:spcBef>
                <a:spcPct val="20000"/>
              </a:spcBef>
              <a:buClr>
                <a:schemeClr val="accent2"/>
              </a:buClr>
              <a:buSzPct val="70000"/>
              <a:buFont typeface="Wingdings" pitchFamily="2" charset="2"/>
              <a:buChar char="l"/>
              <a:defRPr sz="2000" b="1">
                <a:solidFill>
                  <a:schemeClr val="tx2"/>
                </a:solidFill>
                <a:latin typeface="Times New Roman" pitchFamily="18" charset="0"/>
              </a:defRPr>
            </a:lvl2pPr>
            <a:lvl3pPr marL="1143000" indent="-228600" eaLnBrk="0" hangingPunct="0">
              <a:spcBef>
                <a:spcPct val="20000"/>
              </a:spcBef>
              <a:buClr>
                <a:schemeClr val="accent1"/>
              </a:buClr>
              <a:buSzPct val="70000"/>
              <a:buFont typeface="Wingdings" pitchFamily="2" charset="2"/>
              <a:buChar char="l"/>
              <a:defRPr sz="1900">
                <a:solidFill>
                  <a:schemeClr val="tx2"/>
                </a:solidFill>
                <a:latin typeface="Times New Roman" pitchFamily="18" charset="0"/>
              </a:defRPr>
            </a:lvl3pPr>
            <a:lvl4pPr marL="1600200" indent="-228600" eaLnBrk="0" hangingPunct="0">
              <a:spcBef>
                <a:spcPct val="20000"/>
              </a:spcBef>
              <a:buClr>
                <a:schemeClr val="tx2"/>
              </a:buClr>
              <a:buSzPct val="75000"/>
              <a:buFont typeface="Wingdings" pitchFamily="2" charset="2"/>
              <a:buChar char="§"/>
              <a:defRPr sz="1600">
                <a:solidFill>
                  <a:schemeClr val="tx2"/>
                </a:solidFill>
                <a:latin typeface="Arial" charset="0"/>
              </a:defRPr>
            </a:lvl4pPr>
            <a:lvl5pPr marL="2057400" indent="-228600" eaLnBrk="0" hangingPunct="0">
              <a:spcBef>
                <a:spcPct val="20000"/>
              </a:spcBef>
              <a:buClr>
                <a:schemeClr val="folHlink"/>
              </a:buClr>
              <a:buSzPct val="80000"/>
              <a:buFont typeface="Wingdings" pitchFamily="2" charset="2"/>
              <a:buChar char="§"/>
              <a:defRPr sz="1600">
                <a:solidFill>
                  <a:schemeClr val="tx2"/>
                </a:solidFill>
                <a:latin typeface="Arial Narrow"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9pPr>
          </a:lstStyle>
          <a:p>
            <a:pPr algn="ctr" defTabSz="914400" eaLnBrk="1" fontAlgn="base" hangingPunct="1">
              <a:spcBef>
                <a:spcPct val="0"/>
              </a:spcBef>
              <a:spcAft>
                <a:spcPct val="0"/>
              </a:spcAft>
              <a:buClrTx/>
              <a:buSzTx/>
              <a:buNone/>
              <a:defRPr/>
            </a:pPr>
            <a:r>
              <a:rPr lang="sl-SI" altLang="sl-SI" sz="2400" dirty="0">
                <a:solidFill>
                  <a:srgbClr val="0000FF"/>
                </a:solidFill>
                <a:latin typeface="Arial" charset="0"/>
              </a:rPr>
              <a:t>VAJA: KLJUČNE BESEDE</a:t>
            </a: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r>
              <a:rPr lang="sl-SI" altLang="sl-SI" sz="2400" dirty="0">
                <a:solidFill>
                  <a:srgbClr val="FF0000"/>
                </a:solidFill>
                <a:latin typeface="Arial" charset="0"/>
              </a:rPr>
              <a:t>Imate 20 besed: </a:t>
            </a:r>
            <a:r>
              <a:rPr lang="sl-SI" altLang="sl-SI" sz="2400" dirty="0">
                <a:solidFill>
                  <a:srgbClr val="0000FF"/>
                </a:solidFill>
                <a:latin typeface="Arial" charset="0"/>
              </a:rPr>
              <a:t>hitro-branje, ključne-besede, miselni-vzorec, učinkovito-učenje, asociacija, spomin,  povezovanje, izboljšanje, motivacija, vaje, zaznavni-tipi, koristi, sproščanje, navpično-branje, diagonalno-branje, ponavljanje, razmišljanje, cilj, besedni-zaklad, bralno-polje </a:t>
            </a:r>
          </a:p>
          <a:p>
            <a:pPr algn="ctr" defTabSz="914400" eaLnBrk="1" fontAlgn="base" hangingPunct="1">
              <a:spcBef>
                <a:spcPct val="0"/>
              </a:spcBef>
              <a:spcAft>
                <a:spcPct val="0"/>
              </a:spcAft>
              <a:buClrTx/>
              <a:buSzTx/>
              <a:buNone/>
              <a:defRPr/>
            </a:pPr>
            <a:r>
              <a:rPr lang="sl-SI" altLang="sl-SI" sz="2400" dirty="0">
                <a:solidFill>
                  <a:srgbClr val="0000FF"/>
                </a:solidFill>
                <a:latin typeface="Arial" charset="0"/>
              </a:rPr>
              <a:t>  </a:t>
            </a: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FF0000"/>
                </a:solidFill>
                <a:latin typeface="Arial" charset="0"/>
              </a:rPr>
              <a:t>Napišite 3 smiselne stavke.</a:t>
            </a: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0000FF"/>
                </a:solidFill>
                <a:latin typeface="Arial" charset="0"/>
              </a:rPr>
              <a:t>V teh besedah </a:t>
            </a:r>
            <a:r>
              <a:rPr lang="sl-SI" altLang="sl-SI" sz="2400" dirty="0">
                <a:solidFill>
                  <a:srgbClr val="FF0000"/>
                </a:solidFill>
                <a:latin typeface="Arial" charset="0"/>
              </a:rPr>
              <a:t>uporabite najmanj dve besedi </a:t>
            </a:r>
            <a:r>
              <a:rPr lang="sl-SI" altLang="sl-SI" sz="2400" dirty="0">
                <a:solidFill>
                  <a:srgbClr val="0000FF"/>
                </a:solidFill>
                <a:latin typeface="Arial" charset="0"/>
              </a:rPr>
              <a:t>iz zgornjega nabora (skloni so lahko drugačni) ter dodajte besede po lastni izbiri. </a:t>
            </a: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FF0000"/>
                </a:solidFill>
                <a:latin typeface="Arial" charset="0"/>
              </a:rPr>
              <a:t>Besede se ne smejo ponavljati.</a:t>
            </a: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0000FF"/>
                </a:solidFill>
                <a:latin typeface="Arial" charset="0"/>
              </a:rPr>
              <a:t>Čas: 3 minute.</a:t>
            </a:r>
            <a:endParaRPr lang="sl-SI" altLang="sl-SI" sz="2400" dirty="0">
              <a:solidFill>
                <a:srgbClr val="FF0000"/>
              </a:solidFill>
              <a:latin typeface="Arial" charset="0"/>
            </a:endParaRPr>
          </a:p>
          <a:p>
            <a:pPr marL="457200" indent="-457200" algn="ctr" defTabSz="914400" eaLnBrk="1" fontAlgn="base" hangingPunct="1">
              <a:spcBef>
                <a:spcPct val="0"/>
              </a:spcBef>
              <a:spcAft>
                <a:spcPct val="0"/>
              </a:spcAft>
              <a:buClrTx/>
              <a:buSzTx/>
              <a:buFont typeface="+mj-lt"/>
              <a:buAutoNum type="arabicPeriod"/>
              <a:defRPr/>
            </a:pPr>
            <a:endParaRPr lang="sl-SI" altLang="sl-SI" sz="2400" dirty="0">
              <a:solidFill>
                <a:srgbClr val="0000FF"/>
              </a:solidFill>
              <a:latin typeface="Arial" charset="0"/>
            </a:endParaRPr>
          </a:p>
        </p:txBody>
      </p:sp>
      <p:sp>
        <p:nvSpPr>
          <p:cNvPr id="154628" name="AutoShape 6" descr="data:image/jpeg;base64,/9j/4AAQSkZJRgABAQAAAQABAAD/2wCEAAkGBhQSEBQUExQWFBQVFRQUFBUUFxcYFBUVFBQVFBQUFBUYHCYeGBkjGRQUHzAgIycpLCwsFR8xNTAqNSYrLCkBCQoKDgwOFA8PGi0kHBwpLCwsLCktLCwpLCwsLCwpKSwsLCwsLCwpKSwsLCkpKSwpKSksKSksKSwsLCksLCwpKf/AABEIAMIBAwMBIgACEQEDEQH/xAAbAAACAwEBAQAAAAAAAAAAAAABAgADBAUGB//EAEIQAAEDAQUDCgMGBAUFAQAAAAEAAhEDBBIhMUFRYZEFEyJScYGhsdHwFDLBBhVCgpLhU2Ki8TNDcsLSFiNUo7Jj/8QAGQEBAQEBAQEAAAAAAAAAAAAAAAECAwQF/8QAKxEAAgIBAwMDAwQDAAAAAAAAAAECERIDIVExQWEEIpETgaEyQrHwM3HR/9oADAMBAAIRAxEAPwDhISjCIavYcgBMFLihYlAYORvJLqIClAaUZSSpKUCwFG8qbyl5KFl3OKGoqpUlKBbfUlIGlOGlMQMEZSlqgCYix0EQ1S6mIsgKIchCIWlAljgp2lVSjeW8SWXiE4Wa+iHK0gagmlZmuTgq0QulFVjtTXlChIQuqc4pzqgJzanNqc4hzqWCXFEOdUVsHIkKSkLDsUDSs0LHlRLChadiULDeQLkLp2Jm0ylCxbyMq0M3IiiEoWUpg1aGWYK5tnaoUyCkrG0VsbRCtZRCWgYbhTNYV0RQCcUFdiHPbZ04sa2GmdiUtOxUGU2NIbOVqM7ELh3q0QxmkUC1bOZ3qfDbwqDFCELb8IiLOFkphhSV0RSCa41SynMkpgSt5axVuDdqWQzAlS8VaXhIawQC3yhe3qGqqn1UBaHI3lkNUoXioU296Cx3jtUUKdp1kB0VTuTxsPBbTTOxwQ7yu/0uDlkc/wC7hsIR+C3rog/zKxvv3Cv0mM0ck2Q7Ups5XcBGscAlLWHQe+9Z+my5HHZQ7eCubYQdnfgujzTNnn6IimNJ99yy4NFtGNvJH8wTjkYrWGjaeA9UzY2+CzUi2jM3kJ+w++5H7mePwu4LWKm//wCgrm2pwyeR+Y/VZ9w2Ob8A4aHgVBRcNPNdhvKNXrni0omvVO/8oPkrcu6Q2OU2m7dxVjaDtniFvDXagfphWNpjUBXfgHO5h3VUNmOyF1Gsp6jgYVo5va7is7izhOsvuEPgJ08F6EOp7Xf0pXuboT3tH0WbZTz55NVT7KQu1XO8eSwVm+5C0myHLqsKyVVttBOi51e8tWCl9RJzh2qGkdiHNFQB5xCVObKgplABSE4plS4VCgARCPNlNzSgFUT80ggPXCx1dnip8JV6p8Cu4OUQND+oHzAQ+9WbDxZ6q5y4M0jiGhUGbJ7gUHUHa0v6V2Tyq3q+LPVIeUm9Q+C0py4JS5ONzG2l4EIXGfwz3FwXWfbW9U/pPoqnW3dxa70XRTnx+SUjmgUtWvH5v2UuUv5xwXQ+O3N4FBtvHVpnj6ralPh/JnY5rqLdHP4Ks0NjncCux8azWnT4lEWmlrTHc79lc5cP8ClycM0T1vAoC+NfFehbzJ/Af1D/AIqc3S0bxP7KfVfdfwMfJwBWeNfFWtttTb5ei7HMU9g/UEvwdM6N/UmcX1QpnNHKNXrDgnHKVTW6e5bxyZTOreKh5Gp9cD837LOUOPwXcw/Hu1a08Qp8f/LHetw5Dp/xgPzj0R+4Wf8AkMHaQUy0/wCpj3GH44+wiLYDn5Lb9wN/8mnw9UDyFsrUTwH1Ub0+f5/4XcyFzT+I8UpszDr4han8iu61E9lRZ6lgc3O53VApUX0khbXYpPJjDqfBVu5MYOtwRcw+3hLO0+IP1Uek13RcvBW+wtVD7MNi1GqB+IcFXUtHYe79lzaruasxPoBVmgtT39irLt6zuUo5hDmVcXKX0BTzSHNKxzkt4pQsXmVE14qJQs3HlF/UA/V6ofeT+qP6vVdk8mjrH9LvolNiHWd+h69Bxs5I5XqDQcT6pm8vVhkBxK6fwe8/of6KfBnb/Q70T7CznD7Q2j279lP+obR7g/RdIWR3W/pd6IfBu7fyqbcFvyc7/qG0buA9EW/aCtqG/pC6DrE8fg4NHqh8O/8Ahu/QP+Sv2Ja5MB5ccfmaP0ot5aGrB+n91vFA60z+kf8AJNzLdWR3furbFo545Yb1Y7B+6ccss2HiVvbZ6esj8pVgslHaf0n/AIpm+Bsc4ctM2u8D5tVjeVmdva1n/BbxYqPWP6f2T/dtLb4D0UzfA25Ob95s/kPaxv0ah9409W0/0rpO5KpdZve1c23Ug19INAh1S67AfLzVV/8AtB7uMeo12KkmT42kfwsHYHD6qGvT3cT6rS6xDqjwQ+CGwDgrlPyT2mbnBt8SlInUcVqNiG0e+5A2MbRwWGpM1aMTqI3Ks0Qt5sY3cCgLGdg996mIyOc5oVZHausLC7q++KYWF3U98UxLkcQt7eKFzcV3RYndTy9Uwsb+r5JRMjhc0er5o/Cu6vmu4bI/q+KHw9XqpQyOKLA7s7lY3klx29wXXFKrsHBWNZU39wPopTGSOQ3kQ7+CdvIm48F1CH9Z3AoFrus7gUxZckYPuUILfcdtPj6qJiyZHphTon/MHBT4ej1/A+C8PYrQ+mIvYaA4jTRbxyptn19wuMdZPq6JLRkuh6kUaQP+J4H3qjzNI/5m/IrzNO2EjDxPriobQezv/ZdqfJyxPSvo0v4u3wzy7EnwtHr+B+q8860Zad+ChtWORnLA+9viqk+RiejFlo/xD4ofDUcucPDZ3Lzb7b27pz7sc0ptOkH6xszVp8ko9KaNHWrxVTn2YZ1295XA+J0LTx9Sk50dUe52lSpclpdzu1LVY251mn/SHO8pWOty1Y25X3dlMj/7IXMLAc2jsn0VbrIOrGOHvVZanybSjwaLT9oKWTKPe4gDtIbJ8VjZy24f5VN2+XD6lR3J8jQbs+OqX4GJxAA3FZb1OTolDgsqfaS6P8ETp/3HQPBaG0HVBSe64265tS6yXzLSHS9xEkte4YARO5Yvu7afDT6Lo2MXaYbM3cO7QFcNZzUU7OmmoX0NVPlGyYg842NrJw/KTvHctNJ9id/mjva5vmAuFaKLZJx3xsOfr3IsoN9/Vd4Sm1dnGUIJ9D0LLNY/4rTlrtVv3dZom9wBXnObG7gPRWXzt99kLp7u8jk4o9COTbPneOnWjHej8BZ+uf6vZXnOfO2e9AWiNTxV35GJ6UWGh1juwco2yWfreBXmviczJjap8bvJP9/fepvyMT0/wln2jgde5AWWz9YcCvMutm87BOnd3KfFYk3yDww2E96m/JcT0zrJQmL/AIHxU+BodfzXmfjCRrxndMx2oPtcjF2sAnLdGw4JvyTE9Q6x0MenlngfJFtkodfwK8qeUP5omREnvx104KG2RPSyxjPvJ95lN+S4nqzZKHX8CgbJRH4/Ary/xZ37hMDYoLaZE7c5IjgZ24Qm/IxPUGlQGdQILy7rRjt/NCib8jE5tKN3grucntUbSA0id2G/emNMdU55DAn3gsRgkdnJsnORsk7wrJw07Adu7iq7uGsYYRht7ESP5fMDw7l0MDOqjPZnrt3IX+HpPgiynGF0abcoGuxBzIOQzyxnHUQqQAqCfHXsOaUVxjkOCLhPoT34DVHh4+MQqgNzs6DHHTwjtQ57sj33JYjf+UotM4Hww8dUBBaD++kengpTqn37wzTDKfFG6pQFNU8NuSDXk6HDZ798UHbO7XQY4d/iFbcj3MKNIopqGPfqE9CpBxgTlG72Ut6NffeVmtlWKlDEYveP/RVd/tXLWXsZvTfuRre/H1VTK0YHx2aZ6o08ZxGmGE67U7hrhnB7D4KaP+NF1P1MIclcm993aFCP3XU5iEFU169xpcdAcNTu7VaW+/crk/aGs5tF5YWi4Wl94T0C6H7MQwl3cpJ0ipWzeKvsIi0Tj7z2fRU1RdcQSMCezA4+96BrA6jVLBf8X3dv096oOrbO6Z26QVRzuzfOfspX1I9Mz5qAvNcd2muvb9dUedB7eHmsr3jQYdh7tMkvPa+mHYEsprNUax3ToUzarc8sRlPvcsQrDbA7fOERW1w3CO/uUBsFUaCBO3XdgoajTiD55rGK2haMoy8pKgrz1jnOIQHSBnImPe9Rco2vd74KJYo6LagH4eEfVpnvVnxEAZjtc3s2BY3AfieAd7o8LyWlQEYRtyJ4wR4laohuFsOhkfknw0SmuYksPAfQ+Sy/Cnc7uf6qU2PAwDD2DFWiDWnlQDAAXjkOlhvIJyzjaexc60VqjsjiSI0bwAwyK5tC1l1rrh8S14bG4Mbd4zMbyutb7SKVHnnfLTdTL85uOJpOIjZzgMbl8T1Gs56605P23R9fQ0lHRc1+qrM1zmZc17pBJ6TrwM4kFuADcYAiYjGcR1qdpkAzGGMgTlksdflGk6jzzDzgA6DmYi8cgMJGOYzzyWqhaJaC8wXfhMSJyaSdRhO9fVhFQk0j5s25JNl7a+yeI85Momo46kjDNwhVc4Bq3DPpCUprCcC3slh8yu9rk5UzQXn+131QNQ9m/DDxmVQ62NAl1RgA1lkd5vQAq229kzz1M777BJOGUnaApaFM1sB2f1HtAyx/dODr448NViNtp4f9yjP+th8E33gw4c4wZfibHg6QraFM1h4/mjvWC3OmpRMyA95/9FRv+5XG3N/jUj2eXzZqi1WthuAPa4kkAgnAxjhpgDwXLVfsZuC9yNlmd0ZnM+WHqrQ6TkY95CEjKrWtAGQw/FxMhQ1hgGz3D1GK1BYxSJJ22xmumYGXW9+5TThlMbD5ZLCQTaBLXSKZcHZDFwbBg4zv2cNrp28Wn9kTuyNUI93aOJ8lyeXgfg7RMgmjVmJH4CMe7BdSq0zGepgHD+qFyftKXGyWgAEk0njSZIgao+jKupOQ7Vz1koVCTeNNk6yWDm3HAgybh4rcHxgcQdS0z5leS5P5RfZLDZmuaQS+5DoEOc+qbpnHQzlkF6gPIBJiACTDjkPmwx2FYi+xqS7jujS73t3bJ9wqK9pa3O6J0yHDQZcVyuRftC2uYDXXsXZyC3SBtAjVb61OXTGIBBDhA2g6nbprngpnkriVwcZVIts9VtQTTh2y6Zyw0O7YmqiNCNskjhLSuBTpBlodcAAuta6BAL5cXYEZgOaO7cu0wgAwY3gujiuenNyck+xrUgoqLXcYuy9R9QE5yz8AfG8lp2jS85wjRx8ilFTQk959F2OQ5bGMQNt317UoLccsd4jzSNdB+bwf6KXicnO7hPmgH5o7fH0KiVzXAwRxY1FAahUDRphreI8vogyqwj5gTv5w8M/oqAXzI5r8rgPqi61E/M8djXMw7jHmtmS8AHKCdopkT3uP0TGq/QVcs2tpgeGiynm3fPUx7W8OiEab6MxenZFxx4OCoPL/AGlDrPXFpaH3Hw2tIHRe0BrHi7oQA3tG9aLF9oqFqo1KLqjWc40Nh+oDgSN2WemcHJd2rYGvBF17mkQQWsukHQjCV895f+xwpy6i7oZ3armNd+UziM84714PUelU5Zdz26HqHBYvoejp2MUCSynUEYzRaKjHNaW4i46HO6QwIBgHZjaftfQiXSwT0ZpQ6WRevAOgQ5fM6dVzSDLh2Eg8V22cv0jDXUL+fzG+6Tdyc7HRed6Ul3f2O61Ivsvue2b9paJJcXNbIBEsdJaZukjTA5BWWf7RU2gy9rSSeiA75sAJJxnLZ4Lw7uVbObreZcSAGghwkDZenQE47s4ztPKtme75akgh14ERIuy6DgPlGgyCzjLyayj4Ovynym+pLWW1lOmWlppseQCHTeDuiJmYxKyVLZXIaHWx7gHNIu12RLSHNgE4EFuB0MLDStdkNS8BUGJeSYjPEERlifAapKAsZgX6owdMtBEERJMaDxXRSkuTDjF8HQPKlcvBNotMsDi0h1J56QDSGuDokg8AVz7V9pbU2oSK9YSA2XkBxa0kgGMMC53FSjRsRw51+IIMsmMQQZgAZZ9qpqWOzEf9u0HDE3qTsd8g4cFtaj73+TD014NPJvLlsqVLrLQ4F7rz3OIujBrS9xI6rWjuC9hTptHMs5xpZSkuN8kuLmkHc0m844b145tnsd26a5PymebxBAMwToZAj+UKGwWOC34iDIxNOXCMwIwxw4LlNuXd/DOkEo9l8n0Y28OJbekC44dIRg6ROkgtBjsS1LSHFoLh0ScYpkCWOacHAh2eoGh3L54LBZBI+J7DcIMGPD1TtstmwHxWRJD7pF4GAG543SCdPmO9YSkv3P8AJt4v9q/B7O0OBDrrmCpcDWuPNht7GMGtGUnYuJToWm84l9nN44ktaRIww6Qz3arjfd9mIbetIMF3SLfmGk5zB+qnwNk6M2gdGRNyL+JcCc5i9H5FtSku7+GYcYvsvlHZp1q7JxpO6ZP+C92ZmQWOm7pAnsWmwPdUs1xz2AloaS4VGm7gQem6CcDPd2LzrLHZGlhNoBicbhGUkOw34TuHcatksRgm0AkXR8jpIGEnu13LT1JNVv8ABFpxW+3yevNW8G36tM3SHYFwyJ6QDnuGUmQRmq7ZymCw3alw5gm67fF2XTOUQvO061iaP8Sm6bo6VAuMABuZ3BW/eliyLqR0JNmkwG4G8cdANq556nn4N4afj5G5G5ArNJfSrXfnBljfwuh10SYBMRuXp2Weuxjr9UOIBghsbgdm/Jecs32zo06wYelQLcX02XHNc4kuJaR0hkdvbkvct5OZVYKjaz3tcOiW82WkHYGMk4/vkuU9bVh12TOkNLTn5aOJycwCcMsMTjJOc93fK2Bw2eP1Tnk00yLrXuBGcYkESCAJEYI0xOTsdgwdO/GV6/S60McW9zyeq0pZZLoKXN6v18ZVZInJw7E9eo5sB2EkAScyTAA2mVUSdp99y9yafQ8TTXUIx+Wfr4BM4GMb3fN3vwRp1RqCT/q9UXUjORxyy7ogyVSFdz+Zvj6KJ+bG3/6UUBka6m0dJ9Rs5BgEditAplvz1o2SPLBE2okY9L9Q8iFScTlHverkLZHWQH5aDjvc/wDt5rG+g4HG63cKjR/uK6HwbnYc5TYNrnSe4BMbEyADVacpIBJPBasuRx7Zywyk3pYkjAc4XOP+kAx4Ly3K/LhrNummxoGXz3hvkugmNo1K9ha7G17gW9O7IJk0wMdAQSSrWcl0C1xi8+6SL5cWNOkl2AHZj3rx6muoyo9EIOSs+cU6BInGNTGC0ig0fK7onC+QQdJ6OJA36+C9c+wgtaLjC8gnJwYMMIBM4GM1l+HDQOi6o4SDdY26CbucnTbic1XdmVI818M2IDgGkwXkHFs4EgSQN2OialydeAa0hrSfmcCA/YZjuDYwnavVu5KAbehhyJvloEDTotO1T4AZvpMDScLsuOsXsIHGFlqRVNM8i2wlwhrYbqTqcekTlujTfMlRYCQQ1pjCScAd5OQHevSvsN0S5jiNOjcgaCcRKR9INpB1RgZngXE3dghNxkjznwfR6MXdXSBMbyfl3fWAEdZcLoEAHEHAkjDLPbgu9Tss0ybgcfwsESIyie+die00MG3aLS+pAGMnLG8WuHiruTI4DbNdbgOkdThd7Dt8kRZg0Tdh2QmYE6mSe6c16gclsA6FEtfgMjiMiZPdxVTOSGgwaRk5gNxjy0QZnmqFjEkuxjHE4E7JTGzg9It6IjI4bgMfeq9UzkinMmi5xwzGXBwVnwdN0ugM0GEZThBDo7A5RthTR5elZqbhee1wG1pERo1ome9WPpUi4uLXYCQARdgDANGOQjDiu/XsDXAOE4AzJx4QRCpPJrDdvHEzBvAC6eyAIIIUuxkvJwWig44tcNMyR2YLUOSaXVPFy9BQ5Ha3KADmSWknGdXfVXVbBAJaGwBJm6cs9TsWjDb5PNN5LpdXz+pRPI1Pqkd59V6N9ilslrQCAQYGyTjIjxTO5ExER2FxxG6B9UTsjvk8z9wMOADydx+kFeq+x/J1azkxUuUielTqEOkxg5rBBacsZHensNhDKt+8ABgGEuxMYAuBymMDnjguq+gSS4uI6PyCbgymQ1vmSvPqyTWJ6dFSTys2m1ET/wByJgQBdDgHExiHCA4TB2yufbaXOk33Pz/CYMdrQJQszoBwVodtw7VrS9OpLJjU15J0cx3JbQ9jhzrocw4vMYOacQdmfcui543jdJTYbeDkec7/AB9V64aajueaWo5COg6cYUaN0dwKj3HZ5eisoVG6tPaCB5jFdDmVE+4Ci2A0/wD9P6FEKc57W6EntH7oAjb4fug1MAR7lTYgBUKvFB+7i31VJko80VNgVUrU4vLbmRi8CC09hW60QGgx0jgMctVQxke5801TEQcuHkvLOEnNPsd4ziotdyg1IP0gYpmNaMYAPvLYmpNAwDYAyMz2b09wLuqOVsrcQUDRmMThoCQPBWw1Qu2FaMiGntxjvQdTbsiMcNcv24KGVAN3mlAFaztfm0HtAJ8VVTsLA4FrBIyIHotAd2oVmB8XhejKRkgA2gJ+XuxjthVVKgbUN+ALrSJwyLp+hV4pDY3GJ6I0mMI3lClycx+N0AB34WtAcRtgSQDOG0LMmqKihnKVMkjnGnYAdfqmY0uHzNdJzDRwzOK1VrC0Y3W/pHoiKRjBsbwFV7kOhk+HGE4HIlpLZPYFU/k/pAg5T8znmcMMiNds5LdkpKuK4FswU+TozbSOOPR4x4qW+g1tJ0NaCIi6I/ECMs810CAqbbZy+mWgxPAxoVcdiWVuZeaJe7ECSMjhnl7lFvJzI24QScyBlO1LTrXqYN2+5hAIkFwIiSCcDtWmtZw9sGROJg+B2qJJ9i2VWKywCJvCToIn+0QralFvVadT0ROOvals1F7cCQRu1/p2QrHSDOGX9s+/is/TVdDWTvqUUHAnAgjcZO9amt7fe5YbLF6SLh0DYg6yf5vTVbxVCultaE+zEcN48UsDa1WuxySXNw4LozAzG9iDmbMEQ33Cl1ALBURv7wooCikRrPcArpb/AD8GpcEpeFm/BBam6Y3wEt5NeCN0bEsAaSdE7mkZgjuS3VC0rLu/BtVQOcUFREMKl07FoyEOn8KYdkJWyf2kpH4bUoFhlApQfeKIKlAsayf7j1QgIA7kC5AOQlAEjE4HQkZ7Rke9QU+zinazYBOeezHRRqkEXWinAkHVZYW201WlsDwyWYMWYOkaYoaN/BAtVkKFdMzNCAKjlB12k492GYnCcIV6S02e+wtOo4bCmWxA2WzBjAG9p2kmMT4cFbe9wkaY27FHnDASdkx4la/0BHVheu3Hf6gOjxVoedPLzRDUpco5MobrpxiNn9k11V3t6bnETQCT2JQAcxHYUZ3nwUjf4BWyBFPtQNPt4qEuGgPYlNfcqCc2Nh4qKc8FEKZwr2NCKi5yIAhK5RRRFIEwRUQgQUtRFRClIeRkSOxFiii2+hCwqUR0kVFIlYLQMUQookupEGPfcnpjB/8Ap/3NUUWGaKCnYcFFFQOoooskIExUUQCFRRRAByAUUWgREqKLIAUyiioIpKiiqASFFFFsH//Z">
            <a:extLst>
              <a:ext uri="{FF2B5EF4-FFF2-40B4-BE49-F238E27FC236}">
                <a16:creationId xmlns:a16="http://schemas.microsoft.com/office/drawing/2014/main" id="{15E08FF1-2FA5-401A-BF69-CDC6A3A67C87}"/>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defTabSz="914400" fontAlgn="base">
              <a:spcBef>
                <a:spcPct val="0"/>
              </a:spcBef>
              <a:spcAft>
                <a:spcPct val="0"/>
              </a:spcAft>
              <a:buClrTx/>
              <a:buSzTx/>
              <a:buNone/>
            </a:pPr>
            <a:endParaRPr lang="en-US" altLang="sl-SI" sz="1800" b="0">
              <a:solidFill>
                <a:srgbClr val="000000"/>
              </a:solidFill>
              <a:latin typeface="Arial" panose="020B0604020202020204" pitchFamily="34" charset="0"/>
            </a:endParaRPr>
          </a:p>
        </p:txBody>
      </p:sp>
      <p:pic>
        <p:nvPicPr>
          <p:cNvPr id="154629" name="Picture 2">
            <a:extLst>
              <a:ext uri="{FF2B5EF4-FFF2-40B4-BE49-F238E27FC236}">
                <a16:creationId xmlns:a16="http://schemas.microsoft.com/office/drawing/2014/main" id="{E28F8DD3-23F5-4ED2-84BB-755C32B0B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174" y="260350"/>
            <a:ext cx="2195512"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B8A38D52-ACD4-65AB-5038-66CBB227A5C8}"/>
              </a:ext>
            </a:extLst>
          </p:cNvPr>
          <p:cNvSpPr txBox="1"/>
          <p:nvPr/>
        </p:nvSpPr>
        <p:spPr>
          <a:xfrm>
            <a:off x="2609850" y="420914"/>
            <a:ext cx="6538024" cy="5170646"/>
          </a:xfrm>
          <a:prstGeom prst="rect">
            <a:avLst/>
          </a:prstGeom>
          <a:noFill/>
        </p:spPr>
        <p:txBody>
          <a:bodyPr wrap="square">
            <a:spAutoFit/>
          </a:bodyPr>
          <a:lstStyle/>
          <a:p>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br>
            <a:r>
              <a:rPr kumimoji="0" lang="sl-SI" altLang="sl-SI" sz="2400" b="1"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Vprašanja, mnenja</a:t>
            </a:r>
          </a:p>
          <a:p>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br>
            <a: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a:t>
            </a:r>
            <a:r>
              <a:rPr kumimoji="0" lang="sl-SI" altLang="sl-SI" sz="2400" b="0" i="1"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Verjemite vase, v svoje ideje. Poskusite. Našli boste pot, ki je pravilna. A brez iskanja vam ne more uspeti, brez spodrsljajev vam ne more uspeti. Samo naredite, ne bojte se. In ja, sreča ne obstaja, ampak le vaši koraki, dejanja, ki vas pripeljejo do nje! Tvegajte, drugače življenje ni zanimivo."</a:t>
            </a:r>
            <a: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 (Mitja Drame)</a:t>
            </a:r>
          </a:p>
          <a:p>
            <a: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Vir: </a:t>
            </a:r>
            <a:r>
              <a:rPr kumimoji="0" lang="sl-SI" altLang="sl-SI" sz="2400" b="0" i="0" u="none" strike="noStrike" kern="1200" cap="none" spc="0" normalizeH="0" baseline="0" noProof="0" dirty="0" err="1">
                <a:ln>
                  <a:noFill/>
                </a:ln>
                <a:solidFill>
                  <a:srgbClr val="0000CC"/>
                </a:solidFill>
                <a:effectLst/>
                <a:uLnTx/>
                <a:uFillTx/>
                <a:latin typeface="Arial" panose="020B0604020202020204" pitchFamily="34" charset="0"/>
                <a:ea typeface="+mj-ea"/>
                <a:cs typeface="Arial" panose="020B0604020202020204" pitchFamily="34" charset="0"/>
              </a:rPr>
              <a:t>Spirit</a:t>
            </a:r>
            <a: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 Science</a:t>
            </a:r>
          </a:p>
          <a:p>
            <a: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https://www.zalozba5ka.com/srcni-ucitelj/</a:t>
            </a:r>
          </a:p>
          <a:p>
            <a:r>
              <a:rPr kumimoji="0" lang="sl-SI" altLang="sl-SI" sz="2400" b="0" i="1" u="none" strike="noStrike" kern="1200" cap="none" spc="0" normalizeH="0" baseline="0" noProof="0" dirty="0">
                <a:ln>
                  <a:noFill/>
                </a:ln>
                <a:solidFill>
                  <a:srgbClr val="0000CC"/>
                </a:solidFill>
                <a:effectLst/>
                <a:uLnTx/>
                <a:uFillTx/>
                <a:latin typeface="Arial" panose="020B0604020202020204" pitchFamily="34" charset="0"/>
                <a:ea typeface="+mj-ea"/>
                <a:cs typeface="+mj-cs"/>
              </a:rPr>
              <a:t>.</a:t>
            </a:r>
            <a:br>
              <a:rPr kumimoji="0" lang="sl-SI" altLang="sl-SI" sz="2400" b="0" i="1" u="none" strike="noStrike" kern="1200" cap="none" spc="0" normalizeH="0" baseline="0" noProof="0" dirty="0">
                <a:ln>
                  <a:noFill/>
                </a:ln>
                <a:solidFill>
                  <a:srgbClr val="0000CC"/>
                </a:solidFill>
                <a:effectLst/>
                <a:uLnTx/>
                <a:uFillTx/>
                <a:latin typeface="Arial" panose="020B0604020202020204" pitchFamily="34" charset="0"/>
                <a:ea typeface="+mj-ea"/>
                <a:cs typeface="+mj-cs"/>
              </a:rPr>
            </a:br>
            <a:endParaRPr lang="sl-SI" dirty="0"/>
          </a:p>
        </p:txBody>
      </p:sp>
      <p:pic>
        <p:nvPicPr>
          <p:cNvPr id="4" name="Picture 2">
            <a:extLst>
              <a:ext uri="{FF2B5EF4-FFF2-40B4-BE49-F238E27FC236}">
                <a16:creationId xmlns:a16="http://schemas.microsoft.com/office/drawing/2014/main" id="{6D38066E-1F40-1DDA-7992-962724E31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1881187"/>
            <a:ext cx="26273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4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F49BD50F-93FC-921A-3C9A-C6FDC9618009}"/>
              </a:ext>
            </a:extLst>
          </p:cNvPr>
          <p:cNvPicPr>
            <a:picLocks noChangeAspect="1"/>
          </p:cNvPicPr>
          <p:nvPr/>
        </p:nvPicPr>
        <p:blipFill>
          <a:blip r:embed="rId2"/>
          <a:stretch>
            <a:fillRect/>
          </a:stretch>
        </p:blipFill>
        <p:spPr>
          <a:xfrm>
            <a:off x="3283129" y="1033670"/>
            <a:ext cx="5820231" cy="4605129"/>
          </a:xfrm>
          <a:prstGeom prst="rect">
            <a:avLst/>
          </a:prstGeom>
        </p:spPr>
      </p:pic>
    </p:spTree>
    <p:extLst>
      <p:ext uri="{BB962C8B-B14F-4D97-AF65-F5344CB8AC3E}">
        <p14:creationId xmlns:p14="http://schemas.microsoft.com/office/powerpoint/2010/main" val="374385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B56B8AED-389A-D470-E762-BE52C60644F4}"/>
              </a:ext>
            </a:extLst>
          </p:cNvPr>
          <p:cNvPicPr>
            <a:picLocks noChangeAspect="1"/>
          </p:cNvPicPr>
          <p:nvPr/>
        </p:nvPicPr>
        <p:blipFill>
          <a:blip r:embed="rId2"/>
          <a:stretch>
            <a:fillRect/>
          </a:stretch>
        </p:blipFill>
        <p:spPr>
          <a:xfrm>
            <a:off x="2698865" y="881149"/>
            <a:ext cx="6229003" cy="4262499"/>
          </a:xfrm>
          <a:prstGeom prst="rect">
            <a:avLst/>
          </a:prstGeom>
        </p:spPr>
      </p:pic>
    </p:spTree>
    <p:extLst>
      <p:ext uri="{BB962C8B-B14F-4D97-AF65-F5344CB8AC3E}">
        <p14:creationId xmlns:p14="http://schemas.microsoft.com/office/powerpoint/2010/main" val="264030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7C124A7-F740-1266-EF89-3DEA914A9B08}"/>
              </a:ext>
            </a:extLst>
          </p:cNvPr>
          <p:cNvPicPr>
            <a:picLocks noChangeAspect="1"/>
          </p:cNvPicPr>
          <p:nvPr/>
        </p:nvPicPr>
        <p:blipFill>
          <a:blip r:embed="rId2"/>
          <a:stretch>
            <a:fillRect/>
          </a:stretch>
        </p:blipFill>
        <p:spPr>
          <a:xfrm>
            <a:off x="3525520" y="1265679"/>
            <a:ext cx="5344160" cy="4342641"/>
          </a:xfrm>
          <a:prstGeom prst="rect">
            <a:avLst/>
          </a:prstGeom>
        </p:spPr>
      </p:pic>
    </p:spTree>
    <p:extLst>
      <p:ext uri="{BB962C8B-B14F-4D97-AF65-F5344CB8AC3E}">
        <p14:creationId xmlns:p14="http://schemas.microsoft.com/office/powerpoint/2010/main" val="416864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CF2FD75B-025B-540B-B991-C66F1F707DCB}"/>
              </a:ext>
            </a:extLst>
          </p:cNvPr>
          <p:cNvPicPr>
            <a:picLocks noChangeAspect="1"/>
          </p:cNvPicPr>
          <p:nvPr/>
        </p:nvPicPr>
        <p:blipFill>
          <a:blip r:embed="rId2"/>
          <a:stretch>
            <a:fillRect/>
          </a:stretch>
        </p:blipFill>
        <p:spPr>
          <a:xfrm>
            <a:off x="3505200" y="1265679"/>
            <a:ext cx="5344160" cy="3877969"/>
          </a:xfrm>
          <a:prstGeom prst="rect">
            <a:avLst/>
          </a:prstGeom>
        </p:spPr>
      </p:pic>
    </p:spTree>
    <p:extLst>
      <p:ext uri="{BB962C8B-B14F-4D97-AF65-F5344CB8AC3E}">
        <p14:creationId xmlns:p14="http://schemas.microsoft.com/office/powerpoint/2010/main" val="2213885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TM03457496[[fn=Parallax]]</Template>
  <TotalTime>490</TotalTime>
  <Words>1887</Words>
  <Application>Microsoft Office PowerPoint</Application>
  <PresentationFormat>Širokozaslonsko</PresentationFormat>
  <Paragraphs>273</Paragraphs>
  <Slides>54</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54</vt:i4>
      </vt:variant>
    </vt:vector>
  </HeadingPairs>
  <TitlesOfParts>
    <vt:vector size="60" baseType="lpstr">
      <vt:lpstr>Arial</vt:lpstr>
      <vt:lpstr>Calibri</vt:lpstr>
      <vt:lpstr>Corbel</vt:lpstr>
      <vt:lpstr>Times New Roman</vt:lpstr>
      <vt:lpstr>Wingdings</vt:lpstr>
      <vt:lpstr>Parallax</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  </vt:lpstr>
      <vt:lpstr>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Jelena Potokar</dc:creator>
  <cp:lastModifiedBy>Zorica Zaklan</cp:lastModifiedBy>
  <cp:revision>22</cp:revision>
  <dcterms:created xsi:type="dcterms:W3CDTF">2022-09-02T11:01:39Z</dcterms:created>
  <dcterms:modified xsi:type="dcterms:W3CDTF">2023-11-13T11:58:30Z</dcterms:modified>
</cp:coreProperties>
</file>