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68" r:id="rId16"/>
    <p:sldId id="271" r:id="rId17"/>
    <p:sldId id="274" r:id="rId18"/>
    <p:sldId id="275" r:id="rId19"/>
    <p:sldId id="272" r:id="rId20"/>
    <p:sldId id="277" r:id="rId21"/>
    <p:sldId id="279" r:id="rId22"/>
    <p:sldId id="273" r:id="rId23"/>
    <p:sldId id="280" r:id="rId24"/>
    <p:sldId id="281" r:id="rId25"/>
    <p:sldId id="278" r:id="rId26"/>
    <p:sldId id="27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80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local.it/" TargetMode="External"/><Relationship Id="rId4" Type="http://schemas.openxmlformats.org/officeDocument/2006/relationships/hyperlink" Target="http://www.bildung.suedtirol.it/unterricht/italienisch/materiali-didattici/spazio-lingua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l.pons.com/prevod/sloven%C5%A1%C4%8Dina-italijan%C5%A1%C4%8Dina/trafik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sz="6000" dirty="0" smtClean="0"/>
              <a:t>ItaljanŠČina v vsakodnevnem Življenju</a:t>
            </a:r>
            <a:endParaRPr lang="sl-SI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sl-SI" dirty="0" smtClean="0"/>
              <a:t>taliano di base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68515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Qualche</a:t>
            </a:r>
            <a:r>
              <a:rPr lang="en-US" sz="2000" dirty="0" smtClean="0"/>
              <a:t> </a:t>
            </a:r>
            <a:r>
              <a:rPr lang="en-US" sz="2000" dirty="0" err="1" smtClean="0"/>
              <a:t>altra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informazione</a:t>
            </a:r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078" y="914400"/>
            <a:ext cx="10178322" cy="5104893"/>
          </a:xfrm>
        </p:spPr>
        <p:txBody>
          <a:bodyPr>
            <a:normAutofit fontScale="85000" lnSpcReduction="10000"/>
          </a:bodyPr>
          <a:lstStyle/>
          <a:p>
            <a:r>
              <a:rPr lang="cs-CZ" u="sng" dirty="0" smtClean="0"/>
              <a:t>S se bere </a:t>
            </a:r>
            <a:r>
              <a:rPr lang="cs-CZ" u="sng" dirty="0" err="1" smtClean="0"/>
              <a:t>kot</a:t>
            </a:r>
            <a:r>
              <a:rPr lang="cs-CZ" u="sng" dirty="0" smtClean="0"/>
              <a:t> S </a:t>
            </a:r>
            <a:r>
              <a:rPr lang="cs-CZ" u="sng" dirty="0" err="1" smtClean="0"/>
              <a:t>ali</a:t>
            </a:r>
            <a:r>
              <a:rPr lang="cs-CZ" u="sng" dirty="0" smtClean="0"/>
              <a:t> </a:t>
            </a:r>
            <a:r>
              <a:rPr lang="cs-CZ" u="sng" dirty="0" err="1" smtClean="0"/>
              <a:t>pa</a:t>
            </a:r>
            <a:r>
              <a:rPr lang="cs-CZ" u="sng" dirty="0" smtClean="0"/>
              <a:t> </a:t>
            </a:r>
            <a:r>
              <a:rPr lang="cs-CZ" u="sng" dirty="0" err="1" smtClean="0"/>
              <a:t>kot</a:t>
            </a:r>
            <a:r>
              <a:rPr lang="cs-CZ" u="sng" dirty="0" smtClean="0"/>
              <a:t> Z:</a:t>
            </a:r>
          </a:p>
          <a:p>
            <a:pPr marL="0" indent="0">
              <a:buNone/>
            </a:pPr>
            <a:r>
              <a:rPr lang="cs-CZ" dirty="0" smtClean="0"/>
              <a:t>   1x</a:t>
            </a:r>
            <a:r>
              <a:rPr lang="en-US" dirty="0" smtClean="0"/>
              <a:t> S med </a:t>
            </a:r>
            <a:r>
              <a:rPr lang="en-US" dirty="0" err="1" smtClean="0"/>
              <a:t>dvemi</a:t>
            </a:r>
            <a:r>
              <a:rPr lang="en-US" dirty="0" smtClean="0"/>
              <a:t> </a:t>
            </a:r>
            <a:r>
              <a:rPr lang="en-US" dirty="0" err="1" smtClean="0"/>
              <a:t>samogalsniki</a:t>
            </a:r>
            <a:r>
              <a:rPr lang="en-US" dirty="0" smtClean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Z (</a:t>
            </a:r>
            <a:r>
              <a:rPr lang="en-US" dirty="0" err="1" smtClean="0"/>
              <a:t>npr</a:t>
            </a:r>
            <a:r>
              <a:rPr lang="en-US" dirty="0" smtClean="0"/>
              <a:t>.</a:t>
            </a:r>
            <a:r>
              <a:rPr lang="en-US" i="1" dirty="0" smtClean="0"/>
              <a:t>: la casa </a:t>
            </a:r>
            <a:r>
              <a:rPr lang="en-US" dirty="0" smtClean="0"/>
              <a:t>= </a:t>
            </a:r>
            <a:r>
              <a:rPr lang="en-US" dirty="0" err="1" smtClean="0"/>
              <a:t>hisa</a:t>
            </a:r>
            <a:r>
              <a:rPr lang="en-US" dirty="0" smtClean="0"/>
              <a:t>, </a:t>
            </a:r>
            <a:r>
              <a:rPr lang="en-US" dirty="0" err="1" smtClean="0"/>
              <a:t>dom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  2x S-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S (</a:t>
            </a:r>
            <a:r>
              <a:rPr lang="en-US" dirty="0" err="1" smtClean="0">
                <a:sym typeface="Wingdings"/>
              </a:rPr>
              <a:t>npr</a:t>
            </a:r>
            <a:r>
              <a:rPr lang="en-US" dirty="0" smtClean="0">
                <a:sym typeface="Wingdings"/>
              </a:rPr>
              <a:t>.: </a:t>
            </a:r>
            <a:r>
              <a:rPr lang="en-US" i="1" dirty="0" smtClean="0">
                <a:sym typeface="Wingdings"/>
              </a:rPr>
              <a:t>la </a:t>
            </a:r>
            <a:r>
              <a:rPr lang="en-US" i="1" dirty="0" err="1" smtClean="0">
                <a:sym typeface="Wingdings"/>
              </a:rPr>
              <a:t>cassa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= </a:t>
            </a:r>
            <a:r>
              <a:rPr lang="en-US" dirty="0" err="1" smtClean="0">
                <a:sym typeface="Wingdings"/>
              </a:rPr>
              <a:t>blagajna</a:t>
            </a:r>
            <a:r>
              <a:rPr lang="en-US" dirty="0" smtClean="0">
                <a:sym typeface="Wingdings"/>
              </a:rPr>
              <a:t>)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Z se </a:t>
            </a:r>
            <a:r>
              <a:rPr lang="en-US" dirty="0" err="1" smtClean="0">
                <a:sym typeface="Wingdings"/>
              </a:rPr>
              <a:t>bere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kot</a:t>
            </a:r>
            <a:r>
              <a:rPr lang="en-US" dirty="0" smtClean="0">
                <a:sym typeface="Wingdings"/>
              </a:rPr>
              <a:t> C </a:t>
            </a:r>
            <a:r>
              <a:rPr lang="en-US" dirty="0" err="1" smtClean="0">
                <a:sym typeface="Wingdings"/>
              </a:rPr>
              <a:t>ali</a:t>
            </a:r>
            <a:r>
              <a:rPr lang="en-US" dirty="0" smtClean="0">
                <a:sym typeface="Wingdings"/>
              </a:rPr>
              <a:t> pa </a:t>
            </a:r>
            <a:r>
              <a:rPr lang="en-US" dirty="0" err="1" smtClean="0">
                <a:sym typeface="Wingdings"/>
              </a:rPr>
              <a:t>kot</a:t>
            </a:r>
            <a:r>
              <a:rPr lang="en-US" dirty="0" smtClean="0">
                <a:sym typeface="Wingdings"/>
              </a:rPr>
              <a:t> DZ (</a:t>
            </a:r>
            <a:r>
              <a:rPr lang="en-US" dirty="0" err="1" smtClean="0">
                <a:sym typeface="Wingdings"/>
              </a:rPr>
              <a:t>odvisno</a:t>
            </a:r>
            <a:r>
              <a:rPr lang="en-US" dirty="0" smtClean="0">
                <a:sym typeface="Wingdings"/>
              </a:rPr>
              <a:t> od </a:t>
            </a:r>
            <a:r>
              <a:rPr lang="en-US" dirty="0" err="1" smtClean="0">
                <a:sym typeface="Wingdings"/>
              </a:rPr>
              <a:t>regije</a:t>
            </a:r>
            <a:r>
              <a:rPr lang="en-US" dirty="0" smtClean="0">
                <a:sym typeface="Wingdings"/>
              </a:rPr>
              <a:t>) </a:t>
            </a:r>
            <a:r>
              <a:rPr lang="en-US" smtClean="0">
                <a:sym typeface="Wingdings"/>
              </a:rPr>
              <a:t>: </a:t>
            </a:r>
            <a:r>
              <a:rPr lang="en-US" i="1" smtClean="0">
                <a:sym typeface="Wingdings"/>
              </a:rPr>
              <a:t>lo</a:t>
            </a:r>
            <a:r>
              <a:rPr lang="en-US" i="1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zio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</a:t>
            </a:r>
            <a:r>
              <a:rPr lang="en-US" dirty="0" err="1" smtClean="0">
                <a:sym typeface="Wingdings"/>
              </a:rPr>
              <a:t>dzio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err="1" smtClean="0">
                <a:sym typeface="Wingdings"/>
              </a:rPr>
              <a:t>ali</a:t>
            </a:r>
            <a:r>
              <a:rPr lang="en-US" b="1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cio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C se </a:t>
            </a:r>
            <a:r>
              <a:rPr lang="en-US" u="sng" dirty="0" err="1" smtClean="0"/>
              <a:t>torej</a:t>
            </a:r>
            <a:r>
              <a:rPr lang="en-US" u="sng" dirty="0" smtClean="0"/>
              <a:t> </a:t>
            </a:r>
            <a:r>
              <a:rPr lang="en-US" u="sng" dirty="0" err="1" smtClean="0"/>
              <a:t>bere</a:t>
            </a:r>
            <a:r>
              <a:rPr lang="en-US" u="sng" dirty="0" smtClean="0"/>
              <a:t> </a:t>
            </a:r>
            <a:r>
              <a:rPr lang="en-US" u="sng" dirty="0" err="1" smtClean="0"/>
              <a:t>kot</a:t>
            </a:r>
            <a:r>
              <a:rPr lang="en-US" u="sng" dirty="0" smtClean="0"/>
              <a:t> C </a:t>
            </a:r>
            <a:r>
              <a:rPr lang="en-US" u="sng" dirty="0" err="1" smtClean="0"/>
              <a:t>ali</a:t>
            </a:r>
            <a:r>
              <a:rPr lang="en-US" u="sng" dirty="0" smtClean="0"/>
              <a:t> pa </a:t>
            </a:r>
            <a:r>
              <a:rPr lang="en-US" u="sng" dirty="0" err="1" smtClean="0"/>
              <a:t>kot</a:t>
            </a:r>
            <a:r>
              <a:rPr lang="en-US" u="sng" dirty="0" smtClean="0"/>
              <a:t> </a:t>
            </a:r>
            <a:r>
              <a:rPr lang="en-US" u="sng" dirty="0" err="1" smtClean="0"/>
              <a:t>Č</a:t>
            </a:r>
            <a:r>
              <a:rPr lang="en-US" u="sng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  C + e, </a:t>
            </a:r>
            <a:r>
              <a:rPr lang="en-US" dirty="0" err="1" smtClean="0"/>
              <a:t>i</a:t>
            </a:r>
            <a:r>
              <a:rPr lang="en-US" dirty="0"/>
              <a:t> </a:t>
            </a:r>
            <a:r>
              <a:rPr lang="en-US" dirty="0" smtClean="0"/>
              <a:t> se </a:t>
            </a:r>
            <a:r>
              <a:rPr lang="en-US" dirty="0" err="1" smtClean="0"/>
              <a:t>bere</a:t>
            </a:r>
            <a:r>
              <a:rPr lang="en-US" dirty="0" smtClean="0"/>
              <a:t> </a:t>
            </a:r>
            <a:r>
              <a:rPr lang="en-US" dirty="0" err="1" smtClean="0"/>
              <a:t>kot</a:t>
            </a:r>
            <a:r>
              <a:rPr lang="en-US" dirty="0" smtClean="0"/>
              <a:t> </a:t>
            </a:r>
            <a:r>
              <a:rPr lang="en-US" dirty="0" err="1" smtClean="0"/>
              <a:t>Č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C + a, o, u  se </a:t>
            </a:r>
            <a:r>
              <a:rPr lang="en-US" dirty="0" err="1" smtClean="0"/>
              <a:t>bere</a:t>
            </a:r>
            <a:r>
              <a:rPr lang="en-US" dirty="0" smtClean="0"/>
              <a:t> </a:t>
            </a:r>
            <a:r>
              <a:rPr lang="en-US" dirty="0" err="1" smtClean="0"/>
              <a:t>kot</a:t>
            </a:r>
            <a:r>
              <a:rPr lang="en-US" dirty="0" smtClean="0"/>
              <a:t> 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/>
              <a:t>G se </a:t>
            </a:r>
            <a:r>
              <a:rPr lang="en-US" u="sng" dirty="0" err="1" smtClean="0"/>
              <a:t>torej</a:t>
            </a:r>
            <a:r>
              <a:rPr lang="en-US" u="sng" dirty="0" smtClean="0"/>
              <a:t> </a:t>
            </a:r>
            <a:r>
              <a:rPr lang="en-US" u="sng" dirty="0" err="1" smtClean="0"/>
              <a:t>bere</a:t>
            </a:r>
            <a:r>
              <a:rPr lang="en-US" u="sng" dirty="0" smtClean="0"/>
              <a:t> </a:t>
            </a:r>
            <a:r>
              <a:rPr lang="en-US" u="sng" dirty="0" err="1" smtClean="0"/>
              <a:t>kot</a:t>
            </a:r>
            <a:r>
              <a:rPr lang="en-US" u="sng" dirty="0" smtClean="0"/>
              <a:t> G </a:t>
            </a:r>
            <a:r>
              <a:rPr lang="en-US" u="sng" dirty="0" err="1" smtClean="0"/>
              <a:t>ali</a:t>
            </a:r>
            <a:r>
              <a:rPr lang="en-US" u="sng" dirty="0" smtClean="0"/>
              <a:t> pa </a:t>
            </a:r>
            <a:r>
              <a:rPr lang="en-US" u="sng" dirty="0" err="1" smtClean="0"/>
              <a:t>kot</a:t>
            </a:r>
            <a:r>
              <a:rPr lang="en-US" u="sng" dirty="0" smtClean="0"/>
              <a:t> DŽ: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G + e, </a:t>
            </a:r>
            <a:r>
              <a:rPr lang="en-US" dirty="0" err="1" smtClean="0"/>
              <a:t>i</a:t>
            </a:r>
            <a:r>
              <a:rPr lang="en-US" dirty="0"/>
              <a:t> </a:t>
            </a:r>
            <a:r>
              <a:rPr lang="en-US" dirty="0" smtClean="0"/>
              <a:t> se </a:t>
            </a:r>
            <a:r>
              <a:rPr lang="en-US" dirty="0" err="1" smtClean="0"/>
              <a:t>bere</a:t>
            </a:r>
            <a:r>
              <a:rPr lang="en-US" dirty="0" smtClean="0"/>
              <a:t> </a:t>
            </a:r>
            <a:r>
              <a:rPr lang="en-US" dirty="0" err="1" smtClean="0"/>
              <a:t>kot</a:t>
            </a:r>
            <a:r>
              <a:rPr lang="en-US" dirty="0" smtClean="0"/>
              <a:t> </a:t>
            </a:r>
            <a:r>
              <a:rPr lang="en-US" dirty="0" err="1" smtClean="0"/>
              <a:t>Dž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G + a, o, u se </a:t>
            </a:r>
            <a:r>
              <a:rPr lang="en-US" dirty="0" err="1" smtClean="0"/>
              <a:t>bere</a:t>
            </a:r>
            <a:r>
              <a:rPr lang="en-US" dirty="0" smtClean="0"/>
              <a:t> </a:t>
            </a:r>
            <a:r>
              <a:rPr lang="en-US" dirty="0" err="1" smtClean="0"/>
              <a:t>kot</a:t>
            </a:r>
            <a:r>
              <a:rPr lang="en-US" dirty="0" smtClean="0"/>
              <a:t> G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r>
              <a:rPr lang="en-US" dirty="0" smtClean="0"/>
              <a:t> </a:t>
            </a:r>
            <a:r>
              <a:rPr lang="en-US" dirty="0" err="1" smtClean="0"/>
              <a:t>črke</a:t>
            </a:r>
            <a:r>
              <a:rPr lang="en-US" dirty="0" smtClean="0"/>
              <a:t> </a:t>
            </a:r>
            <a:r>
              <a:rPr lang="en-US" b="1" dirty="0" smtClean="0"/>
              <a:t>J</a:t>
            </a:r>
            <a:r>
              <a:rPr lang="en-US" dirty="0" smtClean="0"/>
              <a:t> se </a:t>
            </a:r>
            <a:r>
              <a:rPr lang="en-US" dirty="0" err="1" smtClean="0"/>
              <a:t>sploh</a:t>
            </a:r>
            <a:r>
              <a:rPr lang="en-US" dirty="0" smtClean="0"/>
              <a:t> NE </a:t>
            </a:r>
            <a:r>
              <a:rPr lang="en-US" dirty="0" err="1" smtClean="0"/>
              <a:t>uporablja</a:t>
            </a:r>
            <a:r>
              <a:rPr lang="en-US" dirty="0" smtClean="0"/>
              <a:t> (</a:t>
            </a:r>
            <a:r>
              <a:rPr lang="en-US" dirty="0" err="1" smtClean="0"/>
              <a:t>razen</a:t>
            </a:r>
            <a:r>
              <a:rPr lang="en-US" dirty="0" smtClean="0"/>
              <a:t> v </a:t>
            </a:r>
            <a:r>
              <a:rPr lang="en-US" dirty="0" err="1" smtClean="0"/>
              <a:t>tujkah</a:t>
            </a:r>
            <a:r>
              <a:rPr lang="en-US" dirty="0" smtClean="0"/>
              <a:t>, </a:t>
            </a:r>
            <a:r>
              <a:rPr lang="en-US" dirty="0" err="1" smtClean="0"/>
              <a:t>npr</a:t>
            </a:r>
            <a:r>
              <a:rPr lang="en-US" dirty="0" smtClean="0"/>
              <a:t>.: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i="1" dirty="0" smtClean="0"/>
              <a:t>jazz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</a:t>
            </a:r>
            <a:r>
              <a:rPr lang="en-US" b="1" dirty="0" smtClean="0"/>
              <a:t>H</a:t>
            </a:r>
            <a:r>
              <a:rPr lang="en-US" dirty="0" smtClean="0"/>
              <a:t>-</a:t>
            </a:r>
            <a:r>
              <a:rPr lang="en-US" dirty="0" err="1" smtClean="0"/>
              <a:t>ja</a:t>
            </a:r>
            <a:r>
              <a:rPr lang="en-US" dirty="0" smtClean="0"/>
              <a:t> se NE </a:t>
            </a:r>
            <a:r>
              <a:rPr lang="en-US" dirty="0" err="1" smtClean="0"/>
              <a:t>izgovarja</a:t>
            </a:r>
            <a:r>
              <a:rPr lang="en-US" dirty="0" smtClean="0"/>
              <a:t> (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i="1" dirty="0" smtClean="0"/>
              <a:t>ha</a:t>
            </a:r>
            <a:r>
              <a:rPr lang="en-US" dirty="0" smtClean="0"/>
              <a:t> = 3.os.ed. </a:t>
            </a:r>
            <a:r>
              <a:rPr lang="en-US" dirty="0" err="1" smtClean="0"/>
              <a:t>glag</a:t>
            </a:r>
            <a:r>
              <a:rPr lang="en-US" dirty="0" smtClean="0"/>
              <a:t>. </a:t>
            </a:r>
            <a:r>
              <a:rPr lang="en-US" i="1" dirty="0" err="1"/>
              <a:t>a</a:t>
            </a:r>
            <a:r>
              <a:rPr lang="en-US" i="1" dirty="0" err="1" smtClean="0"/>
              <a:t>vere</a:t>
            </a:r>
            <a:r>
              <a:rPr lang="en-US" dirty="0"/>
              <a:t>)</a:t>
            </a:r>
            <a:endParaRPr lang="en-US" u="sng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22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4791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Nazionalità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74801"/>
            <a:ext cx="10178322" cy="4304792"/>
          </a:xfrm>
        </p:spPr>
        <p:txBody>
          <a:bodyPr>
            <a:normAutofit/>
          </a:bodyPr>
          <a:lstStyle/>
          <a:p>
            <a:r>
              <a:rPr lang="en-US" dirty="0" err="1" smtClean="0"/>
              <a:t>L’Italia</a:t>
            </a:r>
            <a:r>
              <a:rPr lang="en-US" dirty="0" smtClean="0"/>
              <a:t> – </a:t>
            </a:r>
            <a:r>
              <a:rPr lang="en-US" dirty="0" err="1" smtClean="0"/>
              <a:t>italiano</a:t>
            </a:r>
            <a:r>
              <a:rPr lang="en-US" dirty="0" smtClean="0"/>
              <a:t>/a (lingua e </a:t>
            </a:r>
            <a:r>
              <a:rPr lang="en-US" dirty="0" err="1" smtClean="0"/>
              <a:t>habitanti</a:t>
            </a:r>
            <a:r>
              <a:rPr lang="en-US" dirty="0" smtClean="0"/>
              <a:t>)            la Germania – </a:t>
            </a:r>
            <a:r>
              <a:rPr lang="en-US" dirty="0" err="1" smtClean="0"/>
              <a:t>tedesco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La Slovenia – </a:t>
            </a:r>
            <a:r>
              <a:rPr lang="en-US" dirty="0" err="1" smtClean="0"/>
              <a:t>sloveno</a:t>
            </a:r>
            <a:r>
              <a:rPr lang="en-US" dirty="0" smtClean="0"/>
              <a:t> /a                               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Belgio</a:t>
            </a:r>
            <a:r>
              <a:rPr lang="en-US" dirty="0" smtClean="0"/>
              <a:t> – </a:t>
            </a:r>
            <a:r>
              <a:rPr lang="en-US" dirty="0" err="1" smtClean="0"/>
              <a:t>belga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Croazia</a:t>
            </a:r>
            <a:r>
              <a:rPr lang="en-US" dirty="0" smtClean="0"/>
              <a:t> – </a:t>
            </a:r>
            <a:r>
              <a:rPr lang="en-US" dirty="0" err="1" smtClean="0"/>
              <a:t>croato</a:t>
            </a:r>
            <a:r>
              <a:rPr lang="en-US" dirty="0" smtClean="0"/>
              <a:t>/a                                     la </a:t>
            </a:r>
            <a:r>
              <a:rPr lang="en-US" dirty="0" err="1"/>
              <a:t>D</a:t>
            </a:r>
            <a:r>
              <a:rPr lang="en-US" dirty="0" err="1" smtClean="0"/>
              <a:t>animarca</a:t>
            </a:r>
            <a:r>
              <a:rPr lang="en-US" dirty="0" smtClean="0"/>
              <a:t>- </a:t>
            </a:r>
            <a:r>
              <a:rPr lang="en-US" dirty="0" err="1" smtClean="0"/>
              <a:t>danese</a:t>
            </a:r>
            <a:endParaRPr lang="en-US" dirty="0" smtClean="0"/>
          </a:p>
          <a:p>
            <a:r>
              <a:rPr lang="en-US" dirty="0" err="1" smtClean="0"/>
              <a:t>L’Ungheria</a:t>
            </a:r>
            <a:r>
              <a:rPr lang="en-US" dirty="0" smtClean="0"/>
              <a:t> – </a:t>
            </a:r>
            <a:r>
              <a:rPr lang="en-US" dirty="0" err="1" smtClean="0"/>
              <a:t>ungherese</a:t>
            </a:r>
            <a:r>
              <a:rPr lang="en-US" dirty="0" smtClean="0"/>
              <a:t>                      la Gran </a:t>
            </a:r>
            <a:r>
              <a:rPr lang="en-US" dirty="0" err="1" smtClean="0"/>
              <a:t>Bretagna</a:t>
            </a:r>
            <a:r>
              <a:rPr lang="en-US" dirty="0" smtClean="0"/>
              <a:t>/</a:t>
            </a:r>
            <a:r>
              <a:rPr lang="en-US" dirty="0" err="1" smtClean="0"/>
              <a:t>l’Inghilterra</a:t>
            </a:r>
            <a:r>
              <a:rPr lang="en-US" dirty="0" smtClean="0"/>
              <a:t> – </a:t>
            </a:r>
            <a:r>
              <a:rPr lang="en-US" dirty="0" err="1" smtClean="0"/>
              <a:t>britannico</a:t>
            </a:r>
            <a:r>
              <a:rPr lang="en-US" dirty="0" smtClean="0"/>
              <a:t>/</a:t>
            </a:r>
            <a:r>
              <a:rPr lang="en-US" dirty="0" err="1" smtClean="0"/>
              <a:t>inglese</a:t>
            </a:r>
            <a:endParaRPr lang="en-US" dirty="0" smtClean="0"/>
          </a:p>
          <a:p>
            <a:r>
              <a:rPr lang="en-US" dirty="0" err="1" smtClean="0"/>
              <a:t>L’Austria</a:t>
            </a:r>
            <a:r>
              <a:rPr lang="en-US" dirty="0" smtClean="0"/>
              <a:t> – </a:t>
            </a:r>
            <a:r>
              <a:rPr lang="en-US" dirty="0" err="1" smtClean="0"/>
              <a:t>austriaco</a:t>
            </a:r>
            <a:r>
              <a:rPr lang="en-US" dirty="0" smtClean="0"/>
              <a:t>/a                                    </a:t>
            </a:r>
            <a:r>
              <a:rPr lang="en-US" dirty="0" err="1" smtClean="0"/>
              <a:t>gli</a:t>
            </a:r>
            <a:r>
              <a:rPr lang="en-US" dirty="0" smtClean="0"/>
              <a:t> </a:t>
            </a:r>
            <a:r>
              <a:rPr lang="en-US" dirty="0" err="1" smtClean="0"/>
              <a:t>Stati</a:t>
            </a:r>
            <a:r>
              <a:rPr lang="en-US" dirty="0" smtClean="0"/>
              <a:t> </a:t>
            </a:r>
            <a:r>
              <a:rPr lang="en-US" dirty="0" err="1" smtClean="0"/>
              <a:t>Uniti</a:t>
            </a:r>
            <a:r>
              <a:rPr lang="en-US" dirty="0" smtClean="0"/>
              <a:t> – </a:t>
            </a:r>
            <a:r>
              <a:rPr lang="en-US" dirty="0" err="1" smtClean="0"/>
              <a:t>statunitense</a:t>
            </a:r>
            <a:r>
              <a:rPr lang="en-US" dirty="0" smtClean="0"/>
              <a:t>/</a:t>
            </a:r>
            <a:r>
              <a:rPr lang="en-US" dirty="0" err="1" smtClean="0"/>
              <a:t>americano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Spagna</a:t>
            </a:r>
            <a:r>
              <a:rPr lang="en-US" dirty="0" smtClean="0"/>
              <a:t> – </a:t>
            </a:r>
            <a:r>
              <a:rPr lang="en-US" dirty="0" err="1" smtClean="0"/>
              <a:t>spagnolo</a:t>
            </a:r>
            <a:r>
              <a:rPr lang="en-US" dirty="0" smtClean="0"/>
              <a:t>/a                                la </a:t>
            </a:r>
            <a:r>
              <a:rPr lang="en-US" dirty="0" err="1" smtClean="0"/>
              <a:t>Grecia</a:t>
            </a:r>
            <a:r>
              <a:rPr lang="en-US" dirty="0" smtClean="0"/>
              <a:t> – </a:t>
            </a:r>
            <a:r>
              <a:rPr lang="en-US" dirty="0" err="1" smtClean="0"/>
              <a:t>greco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Svezzia</a:t>
            </a:r>
            <a:r>
              <a:rPr lang="en-US" dirty="0" smtClean="0"/>
              <a:t> – </a:t>
            </a:r>
            <a:r>
              <a:rPr lang="en-US" dirty="0" err="1" smtClean="0"/>
              <a:t>svedese</a:t>
            </a:r>
            <a:r>
              <a:rPr lang="en-US" dirty="0" smtClean="0"/>
              <a:t>                                    </a:t>
            </a:r>
            <a:r>
              <a:rPr lang="en-US" dirty="0" err="1" smtClean="0"/>
              <a:t>l’Olanda</a:t>
            </a:r>
            <a:r>
              <a:rPr lang="en-US" dirty="0" smtClean="0"/>
              <a:t>/ I </a:t>
            </a:r>
            <a:r>
              <a:rPr lang="en-US" dirty="0" err="1" smtClean="0"/>
              <a:t>Paesi</a:t>
            </a:r>
            <a:r>
              <a:rPr lang="en-US" dirty="0" smtClean="0"/>
              <a:t> </a:t>
            </a:r>
            <a:r>
              <a:rPr lang="en-US" dirty="0" err="1" smtClean="0"/>
              <a:t>Bassi</a:t>
            </a:r>
            <a:r>
              <a:rPr lang="en-US" dirty="0" smtClean="0"/>
              <a:t> – </a:t>
            </a:r>
            <a:r>
              <a:rPr lang="en-US" dirty="0" err="1" smtClean="0"/>
              <a:t>olandese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Svizzera</a:t>
            </a:r>
            <a:r>
              <a:rPr lang="en-US" dirty="0" smtClean="0"/>
              <a:t> – </a:t>
            </a:r>
            <a:r>
              <a:rPr lang="en-US" dirty="0" err="1" smtClean="0"/>
              <a:t>svizzero</a:t>
            </a:r>
            <a:r>
              <a:rPr lang="en-US" dirty="0" smtClean="0"/>
              <a:t>/a                                la </a:t>
            </a:r>
            <a:r>
              <a:rPr lang="en-US" dirty="0" err="1" smtClean="0"/>
              <a:t>Cina</a:t>
            </a:r>
            <a:r>
              <a:rPr lang="en-US" dirty="0" smtClean="0"/>
              <a:t> - </a:t>
            </a:r>
            <a:r>
              <a:rPr lang="en-US" dirty="0" err="1" smtClean="0"/>
              <a:t>cinese</a:t>
            </a:r>
            <a:endParaRPr lang="en-US" dirty="0" smtClean="0"/>
          </a:p>
          <a:p>
            <a:r>
              <a:rPr lang="en-US" dirty="0" err="1" smtClean="0"/>
              <a:t>L’ucraina</a:t>
            </a:r>
            <a:r>
              <a:rPr lang="en-US" dirty="0" smtClean="0"/>
              <a:t> – </a:t>
            </a:r>
            <a:r>
              <a:rPr lang="en-US" dirty="0" err="1" smtClean="0"/>
              <a:t>ucraino</a:t>
            </a:r>
            <a:r>
              <a:rPr lang="en-US" dirty="0" smtClean="0"/>
              <a:t>/a                                      la Russia – </a:t>
            </a:r>
            <a:r>
              <a:rPr lang="en-US" dirty="0" err="1" smtClean="0"/>
              <a:t>russo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Francia</a:t>
            </a:r>
            <a:r>
              <a:rPr lang="en-US" dirty="0" smtClean="0"/>
              <a:t> – </a:t>
            </a:r>
            <a:r>
              <a:rPr lang="en-US" dirty="0" err="1" smtClean="0"/>
              <a:t>francese</a:t>
            </a:r>
            <a:r>
              <a:rPr lang="en-US" dirty="0" smtClean="0"/>
              <a:t>                                     la </a:t>
            </a:r>
            <a:r>
              <a:rPr lang="en-US" dirty="0" err="1" smtClean="0"/>
              <a:t>Polonia</a:t>
            </a:r>
            <a:r>
              <a:rPr lang="en-US" dirty="0" smtClean="0"/>
              <a:t> – </a:t>
            </a:r>
            <a:r>
              <a:rPr lang="en-US" dirty="0" err="1" smtClean="0"/>
              <a:t>polacco</a:t>
            </a:r>
            <a:r>
              <a:rPr lang="en-US" dirty="0" smtClean="0"/>
              <a:t>/a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6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368300"/>
            <a:ext cx="10178322" cy="5511293"/>
          </a:xfrm>
        </p:spPr>
        <p:txBody>
          <a:bodyPr/>
          <a:lstStyle/>
          <a:p>
            <a:r>
              <a:rPr lang="en-US" dirty="0" smtClean="0"/>
              <a:t>La Macedonia – </a:t>
            </a:r>
            <a:r>
              <a:rPr lang="en-US" dirty="0" err="1" smtClean="0"/>
              <a:t>macedone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Finlandia</a:t>
            </a:r>
            <a:r>
              <a:rPr lang="en-US" dirty="0" smtClean="0"/>
              <a:t> – </a:t>
            </a:r>
            <a:r>
              <a:rPr lang="en-US" dirty="0" err="1" smtClean="0"/>
              <a:t>finlandese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Portogallo</a:t>
            </a:r>
            <a:r>
              <a:rPr lang="en-US" dirty="0" smtClean="0"/>
              <a:t> – </a:t>
            </a:r>
            <a:r>
              <a:rPr lang="en-US" dirty="0" err="1" smtClean="0"/>
              <a:t>portoghese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repubblica</a:t>
            </a:r>
            <a:r>
              <a:rPr lang="en-US" dirty="0" smtClean="0"/>
              <a:t> Ceca – </a:t>
            </a:r>
            <a:r>
              <a:rPr lang="en-US" dirty="0" err="1" smtClean="0"/>
              <a:t>ceco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La Romania – </a:t>
            </a:r>
            <a:r>
              <a:rPr lang="en-US" dirty="0" err="1" smtClean="0"/>
              <a:t>rumeno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Norvegia</a:t>
            </a:r>
            <a:r>
              <a:rPr lang="en-US" dirty="0" smtClean="0"/>
              <a:t> – </a:t>
            </a:r>
            <a:r>
              <a:rPr lang="en-US" dirty="0" err="1" smtClean="0"/>
              <a:t>norvegese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Scozia</a:t>
            </a:r>
            <a:r>
              <a:rPr lang="en-US" dirty="0" smtClean="0"/>
              <a:t> – </a:t>
            </a:r>
            <a:r>
              <a:rPr lang="en-US" dirty="0" err="1" smtClean="0"/>
              <a:t>scozzese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Giappone</a:t>
            </a:r>
            <a:r>
              <a:rPr lang="en-US" dirty="0" smtClean="0"/>
              <a:t> – </a:t>
            </a:r>
            <a:r>
              <a:rPr lang="en-US" dirty="0" err="1" smtClean="0"/>
              <a:t>giapponese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Slovacchia</a:t>
            </a:r>
            <a:r>
              <a:rPr lang="en-US" dirty="0" smtClean="0"/>
              <a:t> – </a:t>
            </a:r>
            <a:r>
              <a:rPr lang="en-US" dirty="0" err="1" smtClean="0"/>
              <a:t>slovacco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L’Irlanda</a:t>
            </a:r>
            <a:r>
              <a:rPr lang="en-US" dirty="0" smtClean="0"/>
              <a:t> – </a:t>
            </a:r>
            <a:r>
              <a:rPr lang="en-US" dirty="0" err="1" smtClean="0"/>
              <a:t>irlandese</a:t>
            </a:r>
            <a:endParaRPr lang="en-US" dirty="0"/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75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43115"/>
          </a:xfrm>
        </p:spPr>
        <p:txBody>
          <a:bodyPr>
            <a:normAutofit/>
          </a:bodyPr>
          <a:lstStyle/>
          <a:p>
            <a:r>
              <a:rPr lang="en-US" sz="2400" u="sng" dirty="0" err="1" smtClean="0"/>
              <a:t>Esercizio</a:t>
            </a:r>
            <a:endParaRPr lang="en-US" sz="2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478" y="1143001"/>
            <a:ext cx="10178322" cy="459739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John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</a:t>
            </a:r>
            <a:r>
              <a:rPr lang="en-US" dirty="0"/>
              <a:t> (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Stati</a:t>
            </a:r>
            <a:r>
              <a:rPr lang="en-US" dirty="0" smtClean="0"/>
              <a:t> </a:t>
            </a:r>
            <a:r>
              <a:rPr lang="en-US" dirty="0" err="1" smtClean="0"/>
              <a:t>Uniti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pPr lvl="0"/>
            <a:r>
              <a:rPr lang="en-US" dirty="0" smtClean="0"/>
              <a:t>Carlos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</a:t>
            </a:r>
            <a:r>
              <a:rPr lang="en-US" dirty="0"/>
              <a:t> (</a:t>
            </a:r>
            <a:r>
              <a:rPr lang="en-US" dirty="0" err="1" smtClean="0"/>
              <a:t>dell’Espagna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Paul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_____________  (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Irlanda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Margaret </a:t>
            </a:r>
            <a:r>
              <a:rPr lang="en-US" dirty="0" err="1" smtClean="0"/>
              <a:t>è</a:t>
            </a:r>
            <a:r>
              <a:rPr lang="en-US" dirty="0" smtClean="0"/>
              <a:t> __________</a:t>
            </a:r>
            <a:r>
              <a:rPr lang="en-US" dirty="0"/>
              <a:t>   (</a:t>
            </a:r>
            <a:r>
              <a:rPr lang="en-US" dirty="0" err="1"/>
              <a:t>dell'Inghilterra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Kristina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___________</a:t>
            </a:r>
            <a:r>
              <a:rPr lang="en-US" dirty="0"/>
              <a:t> (</a:t>
            </a:r>
            <a:r>
              <a:rPr lang="en-US" dirty="0" err="1"/>
              <a:t>dell'Ucraina</a:t>
            </a:r>
            <a:r>
              <a:rPr lang="en-US" dirty="0"/>
              <a:t>).</a:t>
            </a:r>
          </a:p>
          <a:p>
            <a:pPr lvl="0"/>
            <a:r>
              <a:rPr lang="en-US" dirty="0" err="1"/>
              <a:t>María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_____________</a:t>
            </a:r>
            <a:r>
              <a:rPr lang="en-US" dirty="0"/>
              <a:t> (del </a:t>
            </a:r>
            <a:r>
              <a:rPr lang="en-US" dirty="0" err="1" smtClean="0"/>
              <a:t>Portogallo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Claudia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dirty="0" smtClean="0"/>
              <a:t>____________ </a:t>
            </a:r>
            <a:r>
              <a:rPr lang="en-US" dirty="0"/>
              <a:t> (</a:t>
            </a:r>
            <a:r>
              <a:rPr lang="en-US" dirty="0" err="1"/>
              <a:t>dell’Austria</a:t>
            </a:r>
            <a:r>
              <a:rPr lang="en-US" dirty="0"/>
              <a:t>).</a:t>
            </a:r>
          </a:p>
          <a:p>
            <a:pPr lvl="0"/>
            <a:r>
              <a:rPr lang="en-US" dirty="0" smtClean="0"/>
              <a:t>Ingrid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dirty="0" smtClean="0"/>
              <a:t>____________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Svezia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Jürgen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dirty="0" smtClean="0"/>
              <a:t>___________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Svizzera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Daniel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dirty="0" smtClean="0"/>
              <a:t>____________ </a:t>
            </a:r>
            <a:r>
              <a:rPr lang="en-US" dirty="0"/>
              <a:t> (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Danimarca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Theodora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dirty="0" smtClean="0"/>
              <a:t>____________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Grecia</a:t>
            </a:r>
            <a:r>
              <a:rPr lang="en-US" dirty="0"/>
              <a:t>)</a:t>
            </a:r>
          </a:p>
          <a:p>
            <a:pPr lvl="0"/>
            <a:r>
              <a:rPr lang="en-US" dirty="0" err="1"/>
              <a:t>Vesna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dirty="0" smtClean="0"/>
              <a:t>______________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smtClean="0"/>
              <a:t>Slovenia)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3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5515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soluzione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30301"/>
            <a:ext cx="10178322" cy="4749292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John </a:t>
            </a:r>
            <a:r>
              <a:rPr lang="en-US" dirty="0" err="1"/>
              <a:t>è</a:t>
            </a:r>
            <a:r>
              <a:rPr lang="en-US" dirty="0"/>
              <a:t>  </a:t>
            </a:r>
            <a:r>
              <a:rPr lang="en-US" b="1" dirty="0" err="1" smtClean="0"/>
              <a:t>americano</a:t>
            </a:r>
            <a:r>
              <a:rPr lang="en-US" dirty="0" smtClean="0"/>
              <a:t>. (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Stati</a:t>
            </a:r>
            <a:r>
              <a:rPr lang="en-US" dirty="0"/>
              <a:t> </a:t>
            </a:r>
            <a:r>
              <a:rPr lang="en-US" dirty="0" err="1"/>
              <a:t>Uniti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Carlos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spagnolo</a:t>
            </a:r>
            <a:r>
              <a:rPr lang="en-US" dirty="0" smtClean="0"/>
              <a:t>.</a:t>
            </a:r>
            <a:r>
              <a:rPr lang="en-US" dirty="0"/>
              <a:t>  (</a:t>
            </a:r>
            <a:r>
              <a:rPr lang="en-US" dirty="0" err="1"/>
              <a:t>dell’Espagna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Paul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b="1" dirty="0" err="1" smtClean="0"/>
              <a:t>irlandese</a:t>
            </a:r>
            <a:r>
              <a:rPr lang="en-US" dirty="0" smtClean="0"/>
              <a:t>. 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Irlanda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Margaret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inglese</a:t>
            </a:r>
            <a:r>
              <a:rPr lang="en-US" dirty="0" smtClean="0"/>
              <a:t>. </a:t>
            </a:r>
            <a:r>
              <a:rPr lang="en-US" dirty="0"/>
              <a:t>   (</a:t>
            </a:r>
            <a:r>
              <a:rPr lang="en-US" dirty="0" err="1"/>
              <a:t>dell'Inghilterra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Kristina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ucraina</a:t>
            </a:r>
            <a:r>
              <a:rPr lang="en-US" dirty="0" smtClean="0"/>
              <a:t>.</a:t>
            </a:r>
            <a:r>
              <a:rPr lang="en-US" dirty="0"/>
              <a:t>  (</a:t>
            </a:r>
            <a:r>
              <a:rPr lang="en-US" dirty="0" err="1"/>
              <a:t>dell'Ucraina</a:t>
            </a:r>
            <a:r>
              <a:rPr lang="en-US" dirty="0"/>
              <a:t>).</a:t>
            </a:r>
          </a:p>
          <a:p>
            <a:pPr lvl="0"/>
            <a:r>
              <a:rPr lang="en-US" dirty="0" err="1"/>
              <a:t>María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b="1" dirty="0" err="1" smtClean="0"/>
              <a:t>portoghese</a:t>
            </a:r>
            <a:r>
              <a:rPr lang="en-US" dirty="0" smtClean="0"/>
              <a:t>. </a:t>
            </a:r>
            <a:r>
              <a:rPr lang="en-US" dirty="0"/>
              <a:t> (del </a:t>
            </a:r>
            <a:r>
              <a:rPr lang="en-US" dirty="0" err="1"/>
              <a:t>Portogallo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Claudia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austriaca</a:t>
            </a:r>
            <a:r>
              <a:rPr lang="en-US" dirty="0" smtClean="0"/>
              <a:t>. </a:t>
            </a:r>
            <a:r>
              <a:rPr lang="en-US" dirty="0"/>
              <a:t> (</a:t>
            </a:r>
            <a:r>
              <a:rPr lang="en-US" dirty="0" err="1"/>
              <a:t>dell’Austria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Ingrid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svedese</a:t>
            </a:r>
            <a:r>
              <a:rPr lang="en-US" dirty="0" smtClean="0"/>
              <a:t>.</a:t>
            </a:r>
            <a:r>
              <a:rPr lang="en-US" dirty="0"/>
              <a:t> </a:t>
            </a:r>
            <a:r>
              <a:rPr lang="en-US" dirty="0" smtClean="0"/>
              <a:t>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Svezia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Jürgen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svizzero</a:t>
            </a:r>
            <a:r>
              <a:rPr lang="en-US" dirty="0" smtClean="0"/>
              <a:t>. </a:t>
            </a:r>
            <a:r>
              <a:rPr lang="en-US" dirty="0"/>
              <a:t>  </a:t>
            </a:r>
            <a:r>
              <a:rPr lang="en-US" dirty="0" smtClean="0"/>
              <a:t>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Svizzera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Daniel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b="1" dirty="0" err="1" smtClean="0"/>
              <a:t>danese</a:t>
            </a:r>
            <a:r>
              <a:rPr lang="en-US" dirty="0" smtClean="0"/>
              <a:t>.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Danimarca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Theodora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b="1" dirty="0" err="1" smtClean="0"/>
              <a:t>greca</a:t>
            </a:r>
            <a:r>
              <a:rPr lang="en-US" dirty="0" smtClean="0"/>
              <a:t>.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Grecia</a:t>
            </a:r>
            <a:r>
              <a:rPr lang="en-US" dirty="0"/>
              <a:t>)</a:t>
            </a:r>
          </a:p>
          <a:p>
            <a:pPr lvl="0"/>
            <a:r>
              <a:rPr lang="en-US" dirty="0" err="1"/>
              <a:t>Vesna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 </a:t>
            </a:r>
            <a:r>
              <a:rPr lang="en-US" b="1" dirty="0" err="1" smtClean="0"/>
              <a:t>slovena</a:t>
            </a:r>
            <a:r>
              <a:rPr lang="en-US" dirty="0" smtClean="0"/>
              <a:t>. </a:t>
            </a:r>
            <a:r>
              <a:rPr lang="en-US" dirty="0"/>
              <a:t> (</a:t>
            </a:r>
            <a:r>
              <a:rPr lang="en-US" dirty="0" err="1"/>
              <a:t>della</a:t>
            </a:r>
            <a:r>
              <a:rPr lang="en-US" dirty="0"/>
              <a:t> Slovenia).</a:t>
            </a:r>
          </a:p>
        </p:txBody>
      </p:sp>
    </p:spTree>
    <p:extLst>
      <p:ext uri="{BB962C8B-B14F-4D97-AF65-F5344CB8AC3E}">
        <p14:creationId xmlns:p14="http://schemas.microsoft.com/office/powerpoint/2010/main" val="85051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336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città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46201"/>
            <a:ext cx="10178322" cy="4533392"/>
          </a:xfrm>
        </p:spPr>
        <p:txBody>
          <a:bodyPr/>
          <a:lstStyle/>
          <a:p>
            <a:r>
              <a:rPr lang="en-US" dirty="0" err="1" smtClean="0"/>
              <a:t>Parigi</a:t>
            </a:r>
            <a:r>
              <a:rPr lang="en-US" dirty="0" smtClean="0"/>
              <a:t>, </a:t>
            </a:r>
            <a:r>
              <a:rPr lang="en-US" dirty="0" err="1" smtClean="0"/>
              <a:t>Pechino</a:t>
            </a:r>
            <a:r>
              <a:rPr lang="en-US" dirty="0" smtClean="0"/>
              <a:t>, </a:t>
            </a:r>
            <a:r>
              <a:rPr lang="en-US" dirty="0" err="1" smtClean="0"/>
              <a:t>Londra</a:t>
            </a:r>
            <a:r>
              <a:rPr lang="en-US" dirty="0" smtClean="0"/>
              <a:t>, Monaco di </a:t>
            </a:r>
            <a:r>
              <a:rPr lang="en-US" dirty="0" err="1" smtClean="0"/>
              <a:t>Baviera</a:t>
            </a:r>
            <a:r>
              <a:rPr lang="en-US" dirty="0" smtClean="0"/>
              <a:t>, </a:t>
            </a:r>
            <a:r>
              <a:rPr lang="en-US" dirty="0" err="1" smtClean="0"/>
              <a:t>Lubiana</a:t>
            </a:r>
            <a:r>
              <a:rPr lang="en-US" dirty="0" smtClean="0"/>
              <a:t>, Vienna, </a:t>
            </a:r>
            <a:r>
              <a:rPr lang="en-US" dirty="0" err="1" smtClean="0"/>
              <a:t>Zagabria</a:t>
            </a:r>
            <a:r>
              <a:rPr lang="en-US" dirty="0" smtClean="0"/>
              <a:t>, </a:t>
            </a:r>
            <a:r>
              <a:rPr lang="en-US" dirty="0" err="1" smtClean="0"/>
              <a:t>Dublino</a:t>
            </a:r>
            <a:r>
              <a:rPr lang="en-US" dirty="0" smtClean="0"/>
              <a:t>, </a:t>
            </a:r>
            <a:r>
              <a:rPr lang="en-US" dirty="0" err="1" smtClean="0"/>
              <a:t>Berna</a:t>
            </a:r>
            <a:r>
              <a:rPr lang="en-US" dirty="0" smtClean="0"/>
              <a:t>, </a:t>
            </a:r>
            <a:r>
              <a:rPr lang="en-US" dirty="0" err="1" smtClean="0"/>
              <a:t>Berlino</a:t>
            </a:r>
            <a:r>
              <a:rPr lang="en-US" dirty="0" smtClean="0"/>
              <a:t>, </a:t>
            </a:r>
            <a:r>
              <a:rPr lang="en-US" dirty="0" err="1" smtClean="0"/>
              <a:t>Mosca</a:t>
            </a:r>
            <a:r>
              <a:rPr lang="en-US" dirty="0" smtClean="0"/>
              <a:t>, </a:t>
            </a:r>
            <a:r>
              <a:rPr lang="en-US" dirty="0" err="1" smtClean="0"/>
              <a:t>Varsavia</a:t>
            </a:r>
            <a:r>
              <a:rPr lang="en-US" dirty="0" smtClean="0"/>
              <a:t>, </a:t>
            </a:r>
            <a:r>
              <a:rPr lang="en-US" dirty="0" err="1" smtClean="0"/>
              <a:t>Edimburgo</a:t>
            </a:r>
            <a:r>
              <a:rPr lang="en-US" dirty="0" smtClean="0"/>
              <a:t>, </a:t>
            </a:r>
            <a:r>
              <a:rPr lang="en-US" dirty="0" err="1" smtClean="0"/>
              <a:t>Stoccolma</a:t>
            </a:r>
            <a:r>
              <a:rPr lang="en-US" dirty="0" smtClean="0"/>
              <a:t>, </a:t>
            </a:r>
            <a:r>
              <a:rPr lang="en-US" dirty="0" err="1" smtClean="0"/>
              <a:t>Nuova</a:t>
            </a:r>
            <a:r>
              <a:rPr lang="en-US" dirty="0" smtClean="0"/>
              <a:t> York…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03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4791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Professioni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08101"/>
            <a:ext cx="10178322" cy="45714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933980"/>
              </p:ext>
            </p:extLst>
          </p:nvPr>
        </p:nvGraphicFramePr>
        <p:xfrm>
          <a:off x="1257300" y="1308100"/>
          <a:ext cx="8585200" cy="46228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292600"/>
                <a:gridCol w="4292600"/>
              </a:tblGrid>
              <a:tr h="42529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Architetto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err="1" smtClean="0"/>
                        <a:t>Attore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attrice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Avvocato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err="1" smtClean="0"/>
                        <a:t>cameriere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Commesso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Contadino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Cuoco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Dentista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Direttore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direttrice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Giornalista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err="1" smtClean="0"/>
                        <a:t>Impiegato</a:t>
                      </a:r>
                      <a:r>
                        <a:rPr lang="en-US" dirty="0" smtClean="0"/>
                        <a:t>/a </a:t>
                      </a:r>
                    </a:p>
                    <a:p>
                      <a:r>
                        <a:rPr lang="en-US" dirty="0" err="1" smtClean="0"/>
                        <a:t>Ingegnere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err="1" smtClean="0"/>
                        <a:t>Infermiere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Insegnante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smtClean="0"/>
                        <a:t>Manager (m/f)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Meccanico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r>
                        <a:rPr lang="en-US" dirty="0" smtClean="0"/>
                        <a:t>Medico (m/f)</a:t>
                      </a:r>
                    </a:p>
                    <a:p>
                      <a:r>
                        <a:rPr lang="en-US" dirty="0" err="1" smtClean="0"/>
                        <a:t>Operaio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err="1" smtClean="0"/>
                        <a:t>Pilota</a:t>
                      </a:r>
                      <a:r>
                        <a:rPr lang="en-US" dirty="0" smtClean="0"/>
                        <a:t> (m/f)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Postino</a:t>
                      </a:r>
                      <a:r>
                        <a:rPr lang="en-US" dirty="0" smtClean="0"/>
                        <a:t>/a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Poliziotto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Professore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professoressa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Segretario</a:t>
                      </a:r>
                      <a:r>
                        <a:rPr lang="en-US" dirty="0" smtClean="0"/>
                        <a:t>/a</a:t>
                      </a:r>
                    </a:p>
                    <a:p>
                      <a:r>
                        <a:rPr lang="en-US" dirty="0" smtClean="0"/>
                        <a:t>Steward (m), hostess (f)</a:t>
                      </a:r>
                    </a:p>
                    <a:p>
                      <a:r>
                        <a:rPr lang="en-US" dirty="0" err="1" smtClean="0"/>
                        <a:t>Studente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studentessa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698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046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97115"/>
          </a:xfrm>
        </p:spPr>
        <p:txBody>
          <a:bodyPr>
            <a:normAutofit/>
          </a:bodyPr>
          <a:lstStyle/>
          <a:p>
            <a:r>
              <a:rPr lang="en-US" sz="2800" u="sng" dirty="0" err="1" smtClean="0"/>
              <a:t>esercizio</a:t>
            </a:r>
            <a:endParaRPr lang="en-US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81101"/>
            <a:ext cx="10178322" cy="48635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err="1"/>
              <a:t>Che</a:t>
            </a:r>
            <a:r>
              <a:rPr lang="en-US" b="1" dirty="0"/>
              <a:t> </a:t>
            </a:r>
            <a:r>
              <a:rPr lang="en-US" b="1" dirty="0" err="1"/>
              <a:t>cosa</a:t>
            </a:r>
            <a:r>
              <a:rPr lang="en-US" b="1" dirty="0"/>
              <a:t> </a:t>
            </a:r>
            <a:r>
              <a:rPr lang="en-US" b="1" dirty="0" err="1"/>
              <a:t>fanno</a:t>
            </a:r>
            <a:r>
              <a:rPr lang="en-US" b="1" dirty="0"/>
              <a:t>? </a:t>
            </a:r>
            <a:r>
              <a:rPr lang="en-US" b="1" dirty="0" err="1"/>
              <a:t>Indovina</a:t>
            </a:r>
            <a:r>
              <a:rPr lang="en-US" b="1" dirty="0"/>
              <a:t>. 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dirty="0"/>
              <a:t>Serve in un </a:t>
            </a:r>
            <a:r>
              <a:rPr lang="en-US" dirty="0" err="1"/>
              <a:t>ristorante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............................................................................................................................................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2 </a:t>
            </a:r>
            <a:r>
              <a:rPr lang="en-US" dirty="0" err="1"/>
              <a:t>Scrive</a:t>
            </a:r>
            <a:r>
              <a:rPr lang="en-US" dirty="0"/>
              <a:t> </a:t>
            </a:r>
            <a:r>
              <a:rPr lang="en-US" dirty="0" err="1"/>
              <a:t>articoli</a:t>
            </a:r>
            <a:r>
              <a:rPr lang="en-US" dirty="0"/>
              <a:t> sui </a:t>
            </a:r>
            <a:r>
              <a:rPr lang="en-US" dirty="0" err="1"/>
              <a:t>giornali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3 </a:t>
            </a:r>
            <a:r>
              <a:rPr lang="en-US" dirty="0" err="1"/>
              <a:t>Ripara</a:t>
            </a:r>
            <a:r>
              <a:rPr lang="en-US" dirty="0"/>
              <a:t> le </a:t>
            </a:r>
            <a:r>
              <a:rPr lang="en-US" dirty="0" err="1"/>
              <a:t>macchine</a:t>
            </a:r>
            <a:r>
              <a:rPr lang="en-US" dirty="0"/>
              <a:t>. </a:t>
            </a:r>
            <a:r>
              <a:rPr lang="en-US" dirty="0" err="1"/>
              <a:t>È</a:t>
            </a:r>
            <a:r>
              <a:rPr lang="en-US" dirty="0"/>
              <a:t> ............................................................................................................................................................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4 </a:t>
            </a:r>
            <a:r>
              <a:rPr lang="en-US" dirty="0" err="1"/>
              <a:t>Distribuisce</a:t>
            </a:r>
            <a:r>
              <a:rPr lang="en-US" dirty="0"/>
              <a:t> la </a:t>
            </a:r>
            <a:r>
              <a:rPr lang="en-US" dirty="0" err="1"/>
              <a:t>posta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.................................................................................................................................................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5 </a:t>
            </a:r>
            <a:r>
              <a:rPr lang="en-US" dirty="0" err="1"/>
              <a:t>Guida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aerei</a:t>
            </a:r>
            <a:r>
              <a:rPr lang="en-US" dirty="0"/>
              <a:t>. </a:t>
            </a:r>
            <a:r>
              <a:rPr lang="en-US" dirty="0" err="1"/>
              <a:t>È</a:t>
            </a:r>
            <a:r>
              <a:rPr lang="en-US" dirty="0"/>
              <a:t> ..........................................................................................................................................................................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6 </a:t>
            </a:r>
            <a:r>
              <a:rPr lang="en-US" dirty="0" err="1"/>
              <a:t>Cura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malati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...................................................................................................................................................................... . 7 </a:t>
            </a:r>
            <a:r>
              <a:rPr lang="en-US" dirty="0" err="1"/>
              <a:t>Coltiva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campi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................................................................................................................................................................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8 </a:t>
            </a:r>
            <a:r>
              <a:rPr lang="en-US" dirty="0" err="1"/>
              <a:t>Dirige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ditta</a:t>
            </a:r>
            <a:r>
              <a:rPr lang="en-US" dirty="0"/>
              <a:t>. </a:t>
            </a:r>
            <a:r>
              <a:rPr lang="en-US" dirty="0" err="1"/>
              <a:t>È</a:t>
            </a:r>
            <a:r>
              <a:rPr lang="en-US" dirty="0"/>
              <a:t> ...................................................................................................................................................................... . 9 </a:t>
            </a:r>
            <a:r>
              <a:rPr lang="en-US" dirty="0" err="1"/>
              <a:t>Aiuta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capo a </a:t>
            </a:r>
            <a:r>
              <a:rPr lang="en-US" dirty="0" err="1"/>
              <a:t>organizzare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lavoro</a:t>
            </a:r>
            <a:r>
              <a:rPr lang="en-US" dirty="0"/>
              <a:t>.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/>
              <a:t>.......................................................................................................... . </a:t>
            </a:r>
          </a:p>
          <a:p>
            <a:pPr marL="0" indent="0">
              <a:buNone/>
            </a:pPr>
            <a:r>
              <a:rPr lang="en-US" dirty="0"/>
              <a:t>10 </a:t>
            </a:r>
            <a:r>
              <a:rPr lang="en-US" dirty="0" err="1"/>
              <a:t>Canta</a:t>
            </a:r>
            <a:r>
              <a:rPr lang="en-US" dirty="0"/>
              <a:t> e </a:t>
            </a:r>
            <a:r>
              <a:rPr lang="en-US" dirty="0" err="1"/>
              <a:t>fa</a:t>
            </a:r>
            <a:r>
              <a:rPr lang="en-US" dirty="0"/>
              <a:t> concerti.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smtClean="0"/>
              <a:t>………………………………………………………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540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08215"/>
          </a:xfrm>
        </p:spPr>
        <p:txBody>
          <a:bodyPr>
            <a:normAutofit/>
          </a:bodyPr>
          <a:lstStyle/>
          <a:p>
            <a:r>
              <a:rPr lang="en-US" sz="2800" u="sng" dirty="0" err="1" smtClean="0"/>
              <a:t>soluzione</a:t>
            </a:r>
            <a:endParaRPr lang="en-US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60501"/>
            <a:ext cx="10178322" cy="4419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dirty="0"/>
              <a:t>Serve in un </a:t>
            </a:r>
            <a:r>
              <a:rPr lang="en-US" dirty="0" err="1"/>
              <a:t>ristorante</a:t>
            </a:r>
            <a:r>
              <a:rPr lang="en-US" dirty="0"/>
              <a:t>. </a:t>
            </a:r>
            <a:r>
              <a:rPr lang="en-US" dirty="0" err="1" smtClean="0"/>
              <a:t>Fa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/>
              <a:t> </a:t>
            </a:r>
            <a:r>
              <a:rPr lang="en-US" b="1" dirty="0" err="1" smtClean="0"/>
              <a:t>cameriere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 </a:t>
            </a:r>
            <a:r>
              <a:rPr lang="en-US" dirty="0" err="1"/>
              <a:t>Scrive</a:t>
            </a:r>
            <a:r>
              <a:rPr lang="en-US" dirty="0"/>
              <a:t> </a:t>
            </a:r>
            <a:r>
              <a:rPr lang="en-US" dirty="0" err="1"/>
              <a:t>articoli</a:t>
            </a:r>
            <a:r>
              <a:rPr lang="en-US" dirty="0"/>
              <a:t> sui </a:t>
            </a:r>
            <a:r>
              <a:rPr lang="en-US" dirty="0" err="1"/>
              <a:t>giornali</a:t>
            </a:r>
            <a:r>
              <a:rPr lang="en-US" dirty="0"/>
              <a:t>. </a:t>
            </a:r>
            <a:r>
              <a:rPr lang="en-US" dirty="0" err="1">
                <a:solidFill>
                  <a:srgbClr val="FF0000"/>
                </a:solidFill>
              </a:rPr>
              <a:t>Fa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giornalista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 </a:t>
            </a:r>
            <a:r>
              <a:rPr lang="en-US" dirty="0" err="1"/>
              <a:t>Ripara</a:t>
            </a:r>
            <a:r>
              <a:rPr lang="en-US" dirty="0"/>
              <a:t> le </a:t>
            </a:r>
            <a:r>
              <a:rPr lang="en-US" dirty="0" err="1"/>
              <a:t>macchine</a:t>
            </a:r>
            <a:r>
              <a:rPr lang="en-US" dirty="0"/>
              <a:t>. </a:t>
            </a:r>
            <a:r>
              <a:rPr lang="en-US" dirty="0" smtClean="0"/>
              <a:t>E </a:t>
            </a:r>
            <a:r>
              <a:rPr lang="en-US" b="1" dirty="0" err="1" smtClean="0"/>
              <a:t>meccanico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4 </a:t>
            </a:r>
            <a:r>
              <a:rPr lang="en-US" dirty="0" err="1"/>
              <a:t>Distribuisce</a:t>
            </a:r>
            <a:r>
              <a:rPr lang="en-US" dirty="0"/>
              <a:t> la </a:t>
            </a:r>
            <a:r>
              <a:rPr lang="en-US" dirty="0" err="1"/>
              <a:t>posta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il</a:t>
            </a:r>
            <a:r>
              <a:rPr lang="en-US" dirty="0"/>
              <a:t> </a:t>
            </a:r>
            <a:r>
              <a:rPr lang="en-US" b="1" dirty="0" err="1" smtClean="0"/>
              <a:t>postino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 </a:t>
            </a:r>
            <a:r>
              <a:rPr lang="en-US" dirty="0" err="1"/>
              <a:t>Guida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aerei</a:t>
            </a:r>
            <a:r>
              <a:rPr lang="en-US" dirty="0"/>
              <a:t>.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b="1" dirty="0" err="1" smtClean="0"/>
              <a:t>pilot</a:t>
            </a:r>
            <a:r>
              <a:rPr lang="en-US" dirty="0" err="1" smtClean="0"/>
              <a:t>a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6 </a:t>
            </a:r>
            <a:r>
              <a:rPr lang="en-US" dirty="0" err="1"/>
              <a:t>Cura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malati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b="1" dirty="0" err="1" smtClean="0"/>
              <a:t>dentista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7 </a:t>
            </a:r>
            <a:r>
              <a:rPr lang="en-US" dirty="0" err="1"/>
              <a:t>Coltiva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campi</a:t>
            </a:r>
            <a:r>
              <a:rPr lang="en-US" dirty="0"/>
              <a:t>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b="1" dirty="0" err="1" smtClean="0"/>
              <a:t>contadino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 </a:t>
            </a:r>
            <a:r>
              <a:rPr lang="en-US" dirty="0" err="1"/>
              <a:t>Dirige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 smtClean="0"/>
              <a:t>ditta</a:t>
            </a:r>
            <a:r>
              <a:rPr lang="en-US" dirty="0" smtClean="0"/>
              <a:t>. E </a:t>
            </a:r>
            <a:r>
              <a:rPr lang="en-US" b="1" dirty="0" err="1" smtClean="0"/>
              <a:t>direttore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9 </a:t>
            </a:r>
            <a:r>
              <a:rPr lang="en-US" dirty="0" err="1"/>
              <a:t>Aiuta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capo a </a:t>
            </a:r>
            <a:r>
              <a:rPr lang="en-US" dirty="0" err="1"/>
              <a:t>organizzare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lavoro</a:t>
            </a:r>
            <a:r>
              <a:rPr lang="en-US" dirty="0"/>
              <a:t>. </a:t>
            </a:r>
            <a:r>
              <a:rPr lang="en-US" dirty="0" err="1" smtClean="0"/>
              <a:t>È</a:t>
            </a:r>
            <a:r>
              <a:rPr lang="en-US" dirty="0"/>
              <a:t> </a:t>
            </a:r>
            <a:r>
              <a:rPr lang="en-US" b="1" dirty="0" err="1" smtClean="0"/>
              <a:t>segretario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10 </a:t>
            </a:r>
            <a:r>
              <a:rPr lang="en-US" dirty="0" err="1"/>
              <a:t>Canta</a:t>
            </a:r>
            <a:r>
              <a:rPr lang="en-US" dirty="0"/>
              <a:t> e </a:t>
            </a:r>
            <a:r>
              <a:rPr lang="en-US" dirty="0" err="1"/>
              <a:t>fa</a:t>
            </a:r>
            <a:r>
              <a:rPr lang="en-US" dirty="0"/>
              <a:t> concerti. </a:t>
            </a:r>
            <a:r>
              <a:rPr lang="en-US" dirty="0" err="1"/>
              <a:t>Fa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b="1" dirty="0" err="1" smtClean="0"/>
              <a:t>cantante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467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336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ESSERE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11301"/>
            <a:ext cx="10178322" cy="4368292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sg</a:t>
            </a:r>
            <a:r>
              <a:rPr lang="en-US" dirty="0" smtClean="0"/>
              <a:t> IO </a:t>
            </a:r>
            <a:r>
              <a:rPr lang="en-US" b="1" dirty="0" err="1" smtClean="0">
                <a:solidFill>
                  <a:srgbClr val="FF0000"/>
                </a:solidFill>
              </a:rPr>
              <a:t>sono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2. TU </a:t>
            </a:r>
            <a:r>
              <a:rPr lang="en-US" b="1" dirty="0" err="1" smtClean="0">
                <a:solidFill>
                  <a:srgbClr val="FF0000"/>
                </a:solidFill>
              </a:rPr>
              <a:t>sei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3 LUI/LEI </a:t>
            </a:r>
            <a:r>
              <a:rPr lang="en-US" b="1" dirty="0" err="1" smtClean="0">
                <a:solidFill>
                  <a:srgbClr val="FF0000"/>
                </a:solidFill>
              </a:rPr>
              <a:t>è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1.pl NOI </a:t>
            </a:r>
            <a:r>
              <a:rPr lang="en-US" b="1" dirty="0" err="1" smtClean="0">
                <a:solidFill>
                  <a:srgbClr val="FF0000"/>
                </a:solidFill>
              </a:rPr>
              <a:t>siamo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2. VOI </a:t>
            </a:r>
            <a:r>
              <a:rPr lang="en-US" b="1" dirty="0" err="1" smtClean="0">
                <a:solidFill>
                  <a:srgbClr val="FF0000"/>
                </a:solidFill>
              </a:rPr>
              <a:t>siete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3. LORO </a:t>
            </a:r>
            <a:r>
              <a:rPr lang="en-US" b="1" dirty="0" err="1" smtClean="0">
                <a:solidFill>
                  <a:srgbClr val="FF0000"/>
                </a:solidFill>
              </a:rPr>
              <a:t>sono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2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Nekaj</a:t>
            </a:r>
            <a:r>
              <a:rPr lang="en-US" dirty="0" smtClean="0"/>
              <a:t> </a:t>
            </a:r>
            <a:r>
              <a:rPr lang="en-US" dirty="0" err="1" smtClean="0"/>
              <a:t>nasvetov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Vse</a:t>
            </a:r>
            <a:r>
              <a:rPr lang="en-US" dirty="0" smtClean="0"/>
              <a:t> </a:t>
            </a:r>
            <a:r>
              <a:rPr lang="en-US" dirty="0" err="1" smtClean="0"/>
              <a:t>italijanske</a:t>
            </a:r>
            <a:r>
              <a:rPr lang="en-US" dirty="0" smtClean="0"/>
              <a:t> </a:t>
            </a:r>
            <a:r>
              <a:rPr lang="en-US" dirty="0" err="1" smtClean="0"/>
              <a:t>besede</a:t>
            </a:r>
            <a:r>
              <a:rPr lang="en-US" dirty="0" smtClean="0"/>
              <a:t> in </a:t>
            </a:r>
            <a:r>
              <a:rPr lang="en-US" dirty="0" err="1" smtClean="0"/>
              <a:t>stavke</a:t>
            </a:r>
            <a:r>
              <a:rPr lang="en-US" dirty="0" smtClean="0"/>
              <a:t> VSAJ </a:t>
            </a:r>
            <a:r>
              <a:rPr lang="en-US" dirty="0" err="1" smtClean="0"/>
              <a:t>enkrat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glas</a:t>
            </a:r>
            <a:r>
              <a:rPr lang="en-US" dirty="0" smtClean="0"/>
              <a:t> </a:t>
            </a:r>
            <a:r>
              <a:rPr lang="en-US" dirty="0" err="1" smtClean="0"/>
              <a:t>ponovite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mano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Vprašanja</a:t>
            </a:r>
            <a:r>
              <a:rPr lang="en-US" dirty="0" smtClean="0"/>
              <a:t> in </a:t>
            </a:r>
            <a:r>
              <a:rPr lang="en-US" dirty="0" err="1" smtClean="0"/>
              <a:t>pripombe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koncu</a:t>
            </a:r>
            <a:endParaRPr lang="en-US" dirty="0" smtClean="0"/>
          </a:p>
          <a:p>
            <a:r>
              <a:rPr lang="en-US" dirty="0" err="1" smtClean="0"/>
              <a:t>Prejšnjo</a:t>
            </a:r>
            <a:r>
              <a:rPr lang="en-US" dirty="0" smtClean="0"/>
              <a:t> </a:t>
            </a:r>
            <a:r>
              <a:rPr lang="en-US" dirty="0" err="1" smtClean="0"/>
              <a:t>snov</a:t>
            </a:r>
            <a:r>
              <a:rPr lang="en-US" dirty="0" smtClean="0"/>
              <a:t> </a:t>
            </a:r>
            <a:r>
              <a:rPr lang="en-US" dirty="0" err="1" smtClean="0"/>
              <a:t>pred</a:t>
            </a:r>
            <a:r>
              <a:rPr lang="en-US" dirty="0" smtClean="0"/>
              <a:t> </a:t>
            </a:r>
            <a:r>
              <a:rPr lang="en-US" dirty="0" err="1" smtClean="0"/>
              <a:t>naslednjim</a:t>
            </a:r>
            <a:r>
              <a:rPr lang="en-US" dirty="0" smtClean="0"/>
              <a:t> </a:t>
            </a:r>
            <a:r>
              <a:rPr lang="en-US" dirty="0" err="1" smtClean="0"/>
              <a:t>webinarjem</a:t>
            </a:r>
            <a:r>
              <a:rPr lang="en-US" dirty="0" smtClean="0"/>
              <a:t> </a:t>
            </a:r>
            <a:r>
              <a:rPr lang="en-US" dirty="0" err="1" smtClean="0"/>
              <a:t>ponovite</a:t>
            </a:r>
            <a:r>
              <a:rPr lang="en-US" dirty="0" smtClean="0"/>
              <a:t> VSAJ </a:t>
            </a:r>
            <a:r>
              <a:rPr lang="en-US" dirty="0" err="1" smtClean="0"/>
              <a:t>enkrat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3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46315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+mn-lt"/>
                <a:cs typeface="Didot"/>
              </a:rPr>
              <a:t>esercizio</a:t>
            </a:r>
            <a:endParaRPr lang="en-US" sz="2800" dirty="0">
              <a:latin typeface="+mn-lt"/>
              <a:cs typeface="Dido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51678" y="1193801"/>
            <a:ext cx="10178322" cy="4685792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err="1" smtClean="0"/>
              <a:t>Vstavite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pravilno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obliko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glagola</a:t>
            </a:r>
            <a:r>
              <a:rPr lang="en-US" b="1" u="sng" dirty="0" smtClean="0"/>
              <a:t> ESSERE: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dirty="0" err="1" smtClean="0"/>
              <a:t>Oggi</a:t>
            </a:r>
            <a:r>
              <a:rPr lang="en-US" dirty="0" smtClean="0"/>
              <a:t> </a:t>
            </a:r>
            <a:r>
              <a:rPr lang="en-US" dirty="0"/>
              <a:t>vi </a:t>
            </a:r>
            <a:r>
              <a:rPr lang="en-US" dirty="0" err="1"/>
              <a:t>presento</a:t>
            </a:r>
            <a:r>
              <a:rPr lang="en-US" dirty="0"/>
              <a:t> le </a:t>
            </a:r>
            <a:r>
              <a:rPr lang="en-US" dirty="0" err="1"/>
              <a:t>mie</a:t>
            </a:r>
            <a:r>
              <a:rPr lang="en-US" dirty="0"/>
              <a:t> </a:t>
            </a:r>
            <a:r>
              <a:rPr lang="en-US" dirty="0" err="1"/>
              <a:t>amiche</a:t>
            </a:r>
            <a:r>
              <a:rPr lang="en-US" dirty="0"/>
              <a:t> Sandra e Claudia. ___________________ le </a:t>
            </a:r>
            <a:r>
              <a:rPr lang="en-US" dirty="0" err="1"/>
              <a:t>mie</a:t>
            </a:r>
            <a:r>
              <a:rPr lang="en-US" dirty="0"/>
              <a:t> </a:t>
            </a:r>
            <a:r>
              <a:rPr lang="en-US" dirty="0" err="1"/>
              <a:t>migliori</a:t>
            </a:r>
            <a:r>
              <a:rPr lang="en-US" dirty="0"/>
              <a:t> </a:t>
            </a:r>
            <a:r>
              <a:rPr lang="en-US" dirty="0" err="1"/>
              <a:t>amiche</a:t>
            </a:r>
            <a:r>
              <a:rPr lang="en-US" dirty="0"/>
              <a:t>. Sandra </a:t>
            </a:r>
            <a:r>
              <a:rPr lang="en-US" dirty="0" smtClean="0"/>
              <a:t>ha </a:t>
            </a:r>
            <a:r>
              <a:rPr lang="en-US" dirty="0"/>
              <a:t>16 </a:t>
            </a:r>
            <a:r>
              <a:rPr lang="en-US" dirty="0" err="1"/>
              <a:t>anni</a:t>
            </a:r>
            <a:r>
              <a:rPr lang="en-US" dirty="0"/>
              <a:t> e Claudia ____________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piccola</a:t>
            </a:r>
            <a:r>
              <a:rPr lang="en-US" dirty="0"/>
              <a:t> di lei. ________________ </a:t>
            </a:r>
            <a:r>
              <a:rPr lang="en-US" dirty="0" err="1"/>
              <a:t>sorelle</a:t>
            </a:r>
            <a:r>
              <a:rPr lang="en-US" dirty="0"/>
              <a:t>.  ______________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insieme</a:t>
            </a:r>
            <a:r>
              <a:rPr lang="en-US" dirty="0"/>
              <a:t> </a:t>
            </a:r>
            <a:r>
              <a:rPr lang="en-US" dirty="0" err="1"/>
              <a:t>perché</a:t>
            </a:r>
            <a:r>
              <a:rPr lang="en-US" dirty="0"/>
              <a:t> </a:t>
            </a:r>
            <a:r>
              <a:rPr lang="en-US" dirty="0" err="1"/>
              <a:t>abitiamo</a:t>
            </a:r>
            <a:r>
              <a:rPr lang="en-US" dirty="0"/>
              <a:t> </a:t>
            </a:r>
            <a:r>
              <a:rPr lang="en-US" dirty="0" err="1"/>
              <a:t>nello</a:t>
            </a:r>
            <a:r>
              <a:rPr lang="en-US" dirty="0"/>
              <a:t> </a:t>
            </a:r>
            <a:r>
              <a:rPr lang="en-US" dirty="0" err="1"/>
              <a:t>stesso</a:t>
            </a:r>
            <a:r>
              <a:rPr lang="en-US" dirty="0"/>
              <a:t> </a:t>
            </a:r>
            <a:r>
              <a:rPr lang="en-US" dirty="0" err="1"/>
              <a:t>quartiere</a:t>
            </a:r>
            <a:r>
              <a:rPr lang="en-US" dirty="0"/>
              <a:t>. Claudia ___________ molto gentile. </a:t>
            </a:r>
            <a:r>
              <a:rPr lang="en-US" dirty="0" smtClean="0"/>
              <a:t>Ha </a:t>
            </a:r>
            <a:r>
              <a:rPr lang="en-US" dirty="0" err="1"/>
              <a:t>un’amica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chiama</a:t>
            </a:r>
            <a:r>
              <a:rPr lang="en-US" dirty="0"/>
              <a:t> Laura. Claudia </a:t>
            </a:r>
            <a:r>
              <a:rPr lang="en-US" dirty="0" err="1"/>
              <a:t>entra</a:t>
            </a:r>
            <a:r>
              <a:rPr lang="en-US" dirty="0"/>
              <a:t> </a:t>
            </a:r>
            <a:r>
              <a:rPr lang="en-US" dirty="0" err="1"/>
              <a:t>quest’anno</a:t>
            </a:r>
            <a:r>
              <a:rPr lang="en-US" dirty="0"/>
              <a:t> in prima </a:t>
            </a:r>
            <a:r>
              <a:rPr lang="en-US" dirty="0" err="1"/>
              <a:t>liceo</a:t>
            </a:r>
            <a:r>
              <a:rPr lang="en-US" dirty="0"/>
              <a:t>; ______________ </a:t>
            </a:r>
            <a:r>
              <a:rPr lang="en-US" dirty="0" err="1"/>
              <a:t>contenta</a:t>
            </a:r>
            <a:r>
              <a:rPr lang="en-US" dirty="0"/>
              <a:t>. Sandra __________ in </a:t>
            </a:r>
            <a:r>
              <a:rPr lang="en-US" dirty="0" err="1"/>
              <a:t>seconda</a:t>
            </a:r>
            <a:r>
              <a:rPr lang="en-US" dirty="0"/>
              <a:t> </a:t>
            </a:r>
            <a:r>
              <a:rPr lang="en-US" dirty="0" err="1"/>
              <a:t>liceo</a:t>
            </a:r>
            <a:r>
              <a:rPr lang="en-US" dirty="0"/>
              <a:t> come me.____________ la </a:t>
            </a:r>
            <a:r>
              <a:rPr lang="en-US" dirty="0" err="1"/>
              <a:t>mia</a:t>
            </a:r>
            <a:r>
              <a:rPr lang="en-US" dirty="0"/>
              <a:t> </a:t>
            </a:r>
            <a:r>
              <a:rPr lang="en-US" dirty="0" err="1"/>
              <a:t>migliore</a:t>
            </a:r>
            <a:r>
              <a:rPr lang="en-US" dirty="0"/>
              <a:t> </a:t>
            </a:r>
            <a:r>
              <a:rPr lang="en-US" dirty="0" err="1"/>
              <a:t>compagna</a:t>
            </a:r>
            <a:r>
              <a:rPr lang="en-US" dirty="0"/>
              <a:t> di </a:t>
            </a:r>
            <a:r>
              <a:rPr lang="en-US" dirty="0" err="1"/>
              <a:t>scuola</a:t>
            </a:r>
            <a:r>
              <a:rPr lang="en-US" dirty="0"/>
              <a:t>; </a:t>
            </a:r>
            <a:r>
              <a:rPr lang="en-US" dirty="0" err="1" smtClean="0"/>
              <a:t>abbiamo</a:t>
            </a:r>
            <a:r>
              <a:rPr lang="en-US" dirty="0" smtClean="0"/>
              <a:t> </a:t>
            </a:r>
            <a:r>
              <a:rPr lang="en-US" dirty="0" err="1"/>
              <a:t>molti</a:t>
            </a:r>
            <a:r>
              <a:rPr lang="en-US" dirty="0"/>
              <a:t> </a:t>
            </a:r>
            <a:r>
              <a:rPr lang="en-US" dirty="0" err="1"/>
              <a:t>punti</a:t>
            </a:r>
            <a:r>
              <a:rPr lang="en-US" dirty="0"/>
              <a:t> in </a:t>
            </a:r>
            <a:r>
              <a:rPr lang="en-US" dirty="0" err="1"/>
              <a:t>comune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22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20915"/>
          </a:xfrm>
        </p:spPr>
        <p:txBody>
          <a:bodyPr/>
          <a:lstStyle/>
          <a:p>
            <a:r>
              <a:rPr lang="en-US" sz="2800" dirty="0" err="1" smtClean="0"/>
              <a:t>soluzione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85901"/>
            <a:ext cx="10178322" cy="219709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Oggi</a:t>
            </a:r>
            <a:r>
              <a:rPr lang="en-US" dirty="0"/>
              <a:t> vi </a:t>
            </a:r>
            <a:r>
              <a:rPr lang="en-US" dirty="0" err="1"/>
              <a:t>presento</a:t>
            </a:r>
            <a:r>
              <a:rPr lang="en-US" dirty="0"/>
              <a:t> le </a:t>
            </a:r>
            <a:r>
              <a:rPr lang="en-US" dirty="0" err="1"/>
              <a:t>mie</a:t>
            </a:r>
            <a:r>
              <a:rPr lang="en-US" dirty="0"/>
              <a:t> </a:t>
            </a:r>
            <a:r>
              <a:rPr lang="en-US" dirty="0" err="1"/>
              <a:t>amiche</a:t>
            </a:r>
            <a:r>
              <a:rPr lang="en-US" dirty="0"/>
              <a:t> Sandra e Claudia. </a:t>
            </a:r>
            <a:r>
              <a:rPr lang="en-US" dirty="0" err="1" smtClean="0">
                <a:solidFill>
                  <a:srgbClr val="B73E35"/>
                </a:solidFill>
              </a:rPr>
              <a:t>Sono</a:t>
            </a:r>
            <a:r>
              <a:rPr lang="en-US" dirty="0" smtClean="0"/>
              <a:t> </a:t>
            </a:r>
            <a:r>
              <a:rPr lang="en-US" dirty="0"/>
              <a:t>le </a:t>
            </a:r>
            <a:r>
              <a:rPr lang="en-US" dirty="0" err="1"/>
              <a:t>mie</a:t>
            </a:r>
            <a:r>
              <a:rPr lang="en-US" dirty="0"/>
              <a:t> </a:t>
            </a:r>
            <a:r>
              <a:rPr lang="en-US" dirty="0" err="1"/>
              <a:t>migliori</a:t>
            </a:r>
            <a:r>
              <a:rPr lang="en-US" dirty="0"/>
              <a:t> </a:t>
            </a:r>
            <a:r>
              <a:rPr lang="en-US" dirty="0" err="1"/>
              <a:t>amiche</a:t>
            </a:r>
            <a:r>
              <a:rPr lang="en-US" dirty="0"/>
              <a:t>. Sandra </a:t>
            </a:r>
            <a:r>
              <a:rPr lang="en-US" dirty="0" smtClean="0"/>
              <a:t>ha 16 </a:t>
            </a:r>
            <a:r>
              <a:rPr lang="en-US" dirty="0" err="1"/>
              <a:t>anni</a:t>
            </a:r>
            <a:r>
              <a:rPr lang="en-US" dirty="0"/>
              <a:t> e Claudia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piccola</a:t>
            </a:r>
            <a:r>
              <a:rPr lang="en-US" dirty="0"/>
              <a:t> di lei. </a:t>
            </a:r>
            <a:r>
              <a:rPr lang="en-US" dirty="0" err="1" smtClean="0">
                <a:solidFill>
                  <a:srgbClr val="B73E35"/>
                </a:solidFill>
              </a:rPr>
              <a:t>Sono</a:t>
            </a:r>
            <a:r>
              <a:rPr lang="en-US" dirty="0" smtClean="0"/>
              <a:t> </a:t>
            </a:r>
            <a:r>
              <a:rPr lang="en-US" dirty="0" err="1" smtClean="0"/>
              <a:t>sorelle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B73E35"/>
                </a:solidFill>
              </a:rPr>
              <a:t>Siamo</a:t>
            </a:r>
            <a:r>
              <a:rPr lang="en-US" dirty="0" smtClean="0"/>
              <a:t>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insieme</a:t>
            </a:r>
            <a:r>
              <a:rPr lang="en-US" dirty="0"/>
              <a:t> </a:t>
            </a:r>
            <a:r>
              <a:rPr lang="en-US" dirty="0" err="1"/>
              <a:t>perché</a:t>
            </a:r>
            <a:r>
              <a:rPr lang="en-US" dirty="0"/>
              <a:t> </a:t>
            </a:r>
            <a:r>
              <a:rPr lang="en-US" dirty="0" err="1"/>
              <a:t>abitiamo</a:t>
            </a:r>
            <a:r>
              <a:rPr lang="en-US" dirty="0"/>
              <a:t> </a:t>
            </a:r>
            <a:r>
              <a:rPr lang="en-US" dirty="0" err="1"/>
              <a:t>nello</a:t>
            </a:r>
            <a:r>
              <a:rPr lang="en-US" dirty="0"/>
              <a:t> </a:t>
            </a:r>
            <a:r>
              <a:rPr lang="en-US" dirty="0" err="1"/>
              <a:t>stesso</a:t>
            </a:r>
            <a:r>
              <a:rPr lang="en-US" dirty="0"/>
              <a:t> </a:t>
            </a:r>
            <a:r>
              <a:rPr lang="en-US" dirty="0" err="1"/>
              <a:t>quartiere</a:t>
            </a:r>
            <a:r>
              <a:rPr lang="en-US" dirty="0"/>
              <a:t>. Claudia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/>
              <a:t> </a:t>
            </a:r>
            <a:r>
              <a:rPr lang="en-US" dirty="0"/>
              <a:t>molto </a:t>
            </a:r>
            <a:r>
              <a:rPr lang="en-US" dirty="0" smtClean="0"/>
              <a:t>gentile. Ha </a:t>
            </a:r>
            <a:r>
              <a:rPr lang="en-US" dirty="0" err="1" smtClean="0"/>
              <a:t>un’amica</a:t>
            </a:r>
            <a:r>
              <a:rPr lang="en-US" dirty="0" smtClean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chiama</a:t>
            </a:r>
            <a:r>
              <a:rPr lang="en-US" dirty="0"/>
              <a:t> Laura. Claudia </a:t>
            </a:r>
            <a:r>
              <a:rPr lang="en-US" dirty="0" err="1"/>
              <a:t>entra</a:t>
            </a:r>
            <a:r>
              <a:rPr lang="en-US" dirty="0"/>
              <a:t> </a:t>
            </a:r>
            <a:r>
              <a:rPr lang="en-US" dirty="0" err="1"/>
              <a:t>quest’anno</a:t>
            </a:r>
            <a:r>
              <a:rPr lang="en-US" dirty="0"/>
              <a:t> in prima </a:t>
            </a:r>
            <a:r>
              <a:rPr lang="en-US" dirty="0" err="1"/>
              <a:t>liceo</a:t>
            </a:r>
            <a:r>
              <a:rPr lang="en-US" dirty="0" smtClean="0"/>
              <a:t>;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/>
              <a:t> </a:t>
            </a:r>
            <a:r>
              <a:rPr lang="en-US" dirty="0" err="1" smtClean="0"/>
              <a:t>contenta</a:t>
            </a:r>
            <a:r>
              <a:rPr lang="en-US" dirty="0"/>
              <a:t>. Sandra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/>
              <a:t>seconda</a:t>
            </a:r>
            <a:r>
              <a:rPr lang="en-US" dirty="0"/>
              <a:t> </a:t>
            </a:r>
            <a:r>
              <a:rPr lang="en-US" dirty="0" err="1"/>
              <a:t>liceo</a:t>
            </a:r>
            <a:r>
              <a:rPr lang="en-US" dirty="0"/>
              <a:t> come me</a:t>
            </a:r>
            <a:r>
              <a:rPr lang="en-US" dirty="0" smtClean="0"/>
              <a:t>. </a:t>
            </a:r>
            <a:r>
              <a:rPr lang="en-US" dirty="0" err="1" smtClean="0">
                <a:solidFill>
                  <a:srgbClr val="B73E35"/>
                </a:solidFill>
              </a:rPr>
              <a:t>è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mia</a:t>
            </a:r>
            <a:r>
              <a:rPr lang="en-US" dirty="0"/>
              <a:t> </a:t>
            </a:r>
            <a:r>
              <a:rPr lang="en-US" dirty="0" err="1"/>
              <a:t>migliore</a:t>
            </a:r>
            <a:r>
              <a:rPr lang="en-US" dirty="0"/>
              <a:t> </a:t>
            </a:r>
            <a:r>
              <a:rPr lang="en-US" dirty="0" err="1"/>
              <a:t>compagna</a:t>
            </a:r>
            <a:r>
              <a:rPr lang="en-US" dirty="0"/>
              <a:t> di </a:t>
            </a:r>
            <a:r>
              <a:rPr lang="en-US" dirty="0" err="1"/>
              <a:t>scuola</a:t>
            </a:r>
            <a:r>
              <a:rPr lang="en-US" dirty="0"/>
              <a:t>; </a:t>
            </a:r>
            <a:r>
              <a:rPr lang="en-US" dirty="0" err="1" smtClean="0"/>
              <a:t>abbiamo</a:t>
            </a:r>
            <a:r>
              <a:rPr lang="en-US" dirty="0" smtClean="0"/>
              <a:t> </a:t>
            </a:r>
            <a:r>
              <a:rPr lang="en-US" dirty="0" err="1" smtClean="0"/>
              <a:t>molti</a:t>
            </a:r>
            <a:r>
              <a:rPr lang="en-US" dirty="0" smtClean="0"/>
              <a:t> </a:t>
            </a:r>
            <a:r>
              <a:rPr lang="en-US" dirty="0" err="1"/>
              <a:t>punti</a:t>
            </a:r>
            <a:r>
              <a:rPr lang="en-US" dirty="0"/>
              <a:t> in </a:t>
            </a:r>
            <a:r>
              <a:rPr lang="en-US" dirty="0" err="1"/>
              <a:t>comune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692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47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CHIAMAR</a:t>
            </a:r>
            <a:r>
              <a:rPr lang="en-US" dirty="0" smtClean="0">
                <a:solidFill>
                  <a:srgbClr val="678658"/>
                </a:solidFill>
              </a:rPr>
              <a:t>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85901"/>
            <a:ext cx="10178322" cy="4393692"/>
          </a:xfrm>
        </p:spPr>
        <p:txBody>
          <a:bodyPr/>
          <a:lstStyle/>
          <a:p>
            <a:r>
              <a:rPr lang="en-US" dirty="0" smtClean="0"/>
              <a:t>1.sg </a:t>
            </a:r>
            <a:r>
              <a:rPr lang="en-US" dirty="0" err="1" smtClean="0"/>
              <a:t>io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MI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CHIAMO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678658"/>
                </a:solidFill>
              </a:rPr>
              <a:t>TI</a:t>
            </a:r>
            <a:r>
              <a:rPr lang="en-US" dirty="0" smtClean="0">
                <a:solidFill>
                  <a:srgbClr val="678658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CHIAMI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lui</a:t>
            </a:r>
            <a:r>
              <a:rPr lang="en-US" dirty="0" smtClean="0"/>
              <a:t>/lei/Lei </a:t>
            </a:r>
            <a:r>
              <a:rPr lang="en-US" b="1" dirty="0" smtClean="0">
                <a:solidFill>
                  <a:srgbClr val="678658"/>
                </a:solidFill>
              </a:rPr>
              <a:t>SI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CHIAMA</a:t>
            </a:r>
          </a:p>
          <a:p>
            <a:endParaRPr lang="en-US" dirty="0"/>
          </a:p>
          <a:p>
            <a:r>
              <a:rPr lang="en-US" dirty="0" smtClean="0"/>
              <a:t>1.pl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678658"/>
                </a:solidFill>
              </a:rPr>
              <a:t>CI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CHIAMIAMO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voi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678658"/>
                </a:solidFill>
              </a:rPr>
              <a:t>VI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CHIAMATE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loro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678658"/>
                </a:solidFill>
              </a:rPr>
              <a:t>SI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CHIAMANO</a:t>
            </a:r>
          </a:p>
        </p:txBody>
      </p:sp>
    </p:spTree>
    <p:extLst>
      <p:ext uri="{BB962C8B-B14F-4D97-AF65-F5344CB8AC3E}">
        <p14:creationId xmlns:p14="http://schemas.microsoft.com/office/powerpoint/2010/main" val="296139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86015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esercizio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282701"/>
            <a:ext cx="10178322" cy="4596892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err="1" smtClean="0"/>
              <a:t>Vstavite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pravilno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obliko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glagola</a:t>
            </a:r>
            <a:r>
              <a:rPr lang="en-US" b="1" u="sng" dirty="0" smtClean="0"/>
              <a:t> CHIAMARSI:</a:t>
            </a:r>
          </a:p>
          <a:p>
            <a:pPr marL="0" indent="0">
              <a:buNone/>
            </a:pPr>
            <a:r>
              <a:rPr lang="en-US" dirty="0" smtClean="0"/>
              <a:t>Mia </a:t>
            </a:r>
            <a:r>
              <a:rPr lang="en-US" dirty="0" err="1" smtClean="0"/>
              <a:t>sorella</a:t>
            </a:r>
            <a:r>
              <a:rPr lang="en-US" dirty="0" smtClean="0"/>
              <a:t> _____________ Laura.</a:t>
            </a:r>
          </a:p>
          <a:p>
            <a:pPr marL="0" indent="0">
              <a:buNone/>
            </a:pPr>
            <a:r>
              <a:rPr lang="en-US" dirty="0" smtClean="0"/>
              <a:t>Mio </a:t>
            </a:r>
            <a:r>
              <a:rPr lang="en-US" dirty="0" err="1" smtClean="0"/>
              <a:t>amico</a:t>
            </a:r>
            <a:r>
              <a:rPr lang="en-US" dirty="0" smtClean="0"/>
              <a:t>__________Gianni.</a:t>
            </a:r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 err="1" smtClean="0"/>
              <a:t>miei</a:t>
            </a:r>
            <a:r>
              <a:rPr lang="en-US" dirty="0" smtClean="0"/>
              <a:t> </a:t>
            </a:r>
            <a:r>
              <a:rPr lang="en-US" dirty="0" err="1" smtClean="0"/>
              <a:t>genitori</a:t>
            </a:r>
            <a:r>
              <a:rPr lang="en-US" dirty="0" smtClean="0"/>
              <a:t>____________Lucia e Mario.</a:t>
            </a:r>
          </a:p>
          <a:p>
            <a:pPr marL="0" indent="0">
              <a:buNone/>
            </a:pPr>
            <a:r>
              <a:rPr lang="en-US" dirty="0" err="1" smtClean="0"/>
              <a:t>Loro</a:t>
            </a:r>
            <a:r>
              <a:rPr lang="en-US" dirty="0" smtClean="0"/>
              <a:t>__________Fabio e Martina.</a:t>
            </a:r>
          </a:p>
          <a:p>
            <a:pPr marL="0" indent="0">
              <a:buNone/>
            </a:pPr>
            <a:r>
              <a:rPr lang="en-US" dirty="0" smtClean="0"/>
              <a:t>Come _______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tuo</a:t>
            </a:r>
            <a:r>
              <a:rPr lang="en-US" dirty="0" smtClean="0"/>
              <a:t> cane?</a:t>
            </a:r>
          </a:p>
          <a:p>
            <a:pPr marL="0" indent="0">
              <a:buNone/>
            </a:pPr>
            <a:r>
              <a:rPr lang="en-US" dirty="0" err="1" smtClean="0"/>
              <a:t>Scusi</a:t>
            </a:r>
            <a:r>
              <a:rPr lang="en-US" dirty="0" smtClean="0"/>
              <a:t>, signora… come ________?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45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6061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soluzione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24001"/>
            <a:ext cx="10178322" cy="4355592"/>
          </a:xfrm>
        </p:spPr>
        <p:txBody>
          <a:bodyPr/>
          <a:lstStyle/>
          <a:p>
            <a:r>
              <a:rPr lang="en-US" dirty="0" smtClean="0"/>
              <a:t>Mia </a:t>
            </a:r>
            <a:r>
              <a:rPr lang="en-US" dirty="0" err="1" smtClean="0"/>
              <a:t>sorella</a:t>
            </a:r>
            <a:r>
              <a:rPr lang="en-US" dirty="0" smtClean="0"/>
              <a:t> SI CHIAMA…</a:t>
            </a:r>
          </a:p>
          <a:p>
            <a:r>
              <a:rPr lang="en-US" dirty="0" smtClean="0"/>
              <a:t>Mio </a:t>
            </a:r>
            <a:r>
              <a:rPr lang="en-US" dirty="0" err="1" smtClean="0"/>
              <a:t>amico</a:t>
            </a:r>
            <a:r>
              <a:rPr lang="en-US" dirty="0" smtClean="0"/>
              <a:t> SI CHIAMA….</a:t>
            </a:r>
            <a:endParaRPr lang="en-US" dirty="0"/>
          </a:p>
          <a:p>
            <a:r>
              <a:rPr lang="en-US" dirty="0" smtClean="0"/>
              <a:t>I </a:t>
            </a:r>
            <a:r>
              <a:rPr lang="en-US" dirty="0" err="1" smtClean="0"/>
              <a:t>miei</a:t>
            </a:r>
            <a:r>
              <a:rPr lang="en-US" dirty="0" smtClean="0"/>
              <a:t> </a:t>
            </a:r>
            <a:r>
              <a:rPr lang="en-US" dirty="0" err="1" smtClean="0"/>
              <a:t>genitori</a:t>
            </a:r>
            <a:r>
              <a:rPr lang="en-US" dirty="0" smtClean="0"/>
              <a:t> SI CHIAMANO…</a:t>
            </a:r>
          </a:p>
          <a:p>
            <a:r>
              <a:rPr lang="en-US" dirty="0" err="1" smtClean="0"/>
              <a:t>Loro</a:t>
            </a:r>
            <a:r>
              <a:rPr lang="en-US" dirty="0" smtClean="0"/>
              <a:t> SI CHIAMANO…</a:t>
            </a:r>
          </a:p>
          <a:p>
            <a:r>
              <a:rPr lang="en-US" dirty="0" smtClean="0"/>
              <a:t>Come SI CHIAMA…</a:t>
            </a:r>
          </a:p>
          <a:p>
            <a:r>
              <a:rPr lang="en-US" dirty="0" smtClean="0"/>
              <a:t>Come SI CHIAMA…</a:t>
            </a:r>
          </a:p>
        </p:txBody>
      </p:sp>
    </p:spTree>
    <p:extLst>
      <p:ext uri="{BB962C8B-B14F-4D97-AF65-F5344CB8AC3E}">
        <p14:creationId xmlns:p14="http://schemas.microsoft.com/office/powerpoint/2010/main" val="1297949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imaver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99" y="876300"/>
            <a:ext cx="8710319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11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20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link </a:t>
            </a:r>
            <a:r>
              <a:rPr lang="en-US" dirty="0" err="1" smtClean="0"/>
              <a:t>utili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282701"/>
            <a:ext cx="10178322" cy="459689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PONS </a:t>
            </a:r>
            <a:r>
              <a:rPr lang="en-US" dirty="0" err="1" smtClean="0"/>
              <a:t>slovar</a:t>
            </a:r>
            <a:r>
              <a:rPr lang="en-US" dirty="0" smtClean="0"/>
              <a:t>: </a:t>
            </a:r>
            <a:r>
              <a:rPr lang="hr-HR" dirty="0">
                <a:hlinkClick r:id="rId2"/>
              </a:rPr>
              <a:t>https://sl.pons.com/prevod/sloven%C5%A1%C4%8Dina-italijan%C5%A1%C4%8Dina/</a:t>
            </a:r>
            <a:r>
              <a:rPr lang="hr-HR" dirty="0" smtClean="0">
                <a:hlinkClick r:id="rId2"/>
              </a:rPr>
              <a:t>trafika</a:t>
            </a:r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r>
              <a:rPr lang="en-US" dirty="0" smtClean="0"/>
              <a:t>N</a:t>
            </a:r>
            <a:r>
              <a:rPr lang="hr-HR" dirty="0" smtClean="0"/>
              <a:t>ovice o ITA v ang:</a:t>
            </a:r>
          </a:p>
          <a:p>
            <a:pPr marL="0" indent="0">
              <a:buNone/>
            </a:pPr>
            <a:r>
              <a:rPr lang="pl-PL" dirty="0" smtClean="0">
                <a:hlinkClick r:id="rId3"/>
              </a:rPr>
              <a:t>https</a:t>
            </a:r>
            <a:r>
              <a:rPr lang="pl-PL" dirty="0">
                <a:hlinkClick r:id="rId3"/>
              </a:rPr>
              <a:t>://www.thelocal.it</a:t>
            </a:r>
            <a:r>
              <a:rPr lang="pl-PL" smtClean="0">
                <a:hlinkClick r:id="rId3"/>
              </a:rPr>
              <a:t>/</a:t>
            </a:r>
            <a:endParaRPr lang="pl-PL" smtClean="0"/>
          </a:p>
          <a:p>
            <a:pPr marL="0" indent="0">
              <a:buNone/>
            </a:pPr>
            <a:endParaRPr lang="pl-PL" dirty="0" smtClean="0"/>
          </a:p>
          <a:p>
            <a:r>
              <a:rPr lang="en-US" dirty="0" err="1" smtClean="0"/>
              <a:t>Vaje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slovnice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sklopih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de-DE" dirty="0">
                <a:hlinkClick r:id="rId4"/>
              </a:rPr>
              <a:t>http://www.bildung.suedtirol.it/unterricht/italienisch/materiali-didattici/spazio-lingua</a:t>
            </a:r>
            <a:r>
              <a:rPr lang="de-DE" dirty="0" smtClean="0">
                <a:hlinkClick r:id="rId4"/>
              </a:rPr>
              <a:t>/</a:t>
            </a:r>
            <a:endParaRPr lang="de-DE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999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4698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Programma</a:t>
            </a:r>
            <a:r>
              <a:rPr lang="en-US" sz="3600" dirty="0" smtClean="0"/>
              <a:t> </a:t>
            </a:r>
            <a:r>
              <a:rPr lang="en-US" sz="3600" dirty="0" err="1" smtClean="0"/>
              <a:t>della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prima</a:t>
            </a:r>
            <a:r>
              <a:rPr lang="en-US" sz="3600" dirty="0" smtClean="0"/>
              <a:t> </a:t>
            </a:r>
            <a:r>
              <a:rPr lang="en-US" sz="3600" dirty="0" err="1" smtClean="0"/>
              <a:t>lezione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76421"/>
            <a:ext cx="10178322" cy="4703171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saluti</a:t>
            </a:r>
            <a:endParaRPr lang="en-US" dirty="0" smtClean="0"/>
          </a:p>
          <a:p>
            <a:r>
              <a:rPr lang="en-US" dirty="0" err="1" smtClean="0"/>
              <a:t>Presentarsi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professioni</a:t>
            </a:r>
            <a:endParaRPr lang="en-US" dirty="0" smtClean="0"/>
          </a:p>
          <a:p>
            <a:r>
              <a:rPr lang="en-US" dirty="0" err="1" smtClean="0"/>
              <a:t>L’alfabeto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pronuncia</a:t>
            </a:r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 err="1" smtClean="0"/>
              <a:t>paesi</a:t>
            </a:r>
            <a:r>
              <a:rPr lang="en-US" dirty="0" smtClean="0"/>
              <a:t> &amp; le </a:t>
            </a:r>
            <a:r>
              <a:rPr lang="en-US" dirty="0" err="1" smtClean="0"/>
              <a:t>nationalità</a:t>
            </a:r>
            <a:endParaRPr lang="en-US" dirty="0" smtClean="0"/>
          </a:p>
          <a:p>
            <a:r>
              <a:rPr lang="en-US" dirty="0" err="1" smtClean="0"/>
              <a:t>Verbo</a:t>
            </a:r>
            <a:r>
              <a:rPr lang="en-US" dirty="0" smtClean="0"/>
              <a:t> ESSERE e CHIAMARSI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98715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Saluti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790701"/>
            <a:ext cx="10178322" cy="4305299"/>
          </a:xfrm>
        </p:spPr>
        <p:txBody>
          <a:bodyPr>
            <a:normAutofit fontScale="55000" lnSpcReduction="20000"/>
          </a:bodyPr>
          <a:lstStyle/>
          <a:p>
            <a:pPr marL="0" indent="0" fontAlgn="t">
              <a:buNone/>
            </a:pPr>
            <a:r>
              <a:rPr lang="it-IT" sz="2300" b="1" u="sng" dirty="0" smtClean="0"/>
              <a:t>Quando si arriva</a:t>
            </a:r>
            <a:r>
              <a:rPr lang="en-US" sz="2300" b="1" u="sng" dirty="0" smtClean="0"/>
              <a:t>…</a:t>
            </a:r>
          </a:p>
          <a:p>
            <a:pPr fontAlgn="t"/>
            <a:r>
              <a:rPr lang="it-IT" dirty="0"/>
              <a:t>Salve!</a:t>
            </a:r>
            <a:r>
              <a:rPr lang="en-US" dirty="0"/>
              <a:t>: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informale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deriva</a:t>
            </a:r>
            <a:r>
              <a:rPr lang="en-US" dirty="0"/>
              <a:t> dal </a:t>
            </a:r>
            <a:r>
              <a:rPr lang="en-US" dirty="0" err="1"/>
              <a:t>latino</a:t>
            </a:r>
            <a:r>
              <a:rPr lang="en-US" dirty="0"/>
              <a:t>. </a:t>
            </a:r>
            <a:endParaRPr lang="it-IT" dirty="0"/>
          </a:p>
          <a:p>
            <a:pPr fontAlgn="t"/>
            <a:r>
              <a:rPr lang="it-IT" dirty="0" smtClean="0"/>
              <a:t>Buongiorno!: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. Di </a:t>
            </a:r>
            <a:r>
              <a:rPr lang="en-US" dirty="0" err="1"/>
              <a:t>solito</a:t>
            </a:r>
            <a:r>
              <a:rPr lang="en-US" dirty="0"/>
              <a:t>,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/>
              <a:t>fino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di </a:t>
            </a:r>
            <a:r>
              <a:rPr lang="en-US" dirty="0" err="1" smtClean="0"/>
              <a:t>pomeriggio</a:t>
            </a:r>
            <a:r>
              <a:rPr lang="en-US" dirty="0" smtClean="0"/>
              <a:t> (13:00). </a:t>
            </a:r>
            <a:r>
              <a:rPr lang="en-US" dirty="0"/>
              <a:t>Si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utilizzare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</a:t>
            </a:r>
            <a:r>
              <a:rPr lang="en-US" b="1" dirty="0" err="1" smtClean="0"/>
              <a:t>buondì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dì</a:t>
            </a:r>
            <a:r>
              <a:rPr lang="en-US" dirty="0"/>
              <a:t> = </a:t>
            </a:r>
            <a:r>
              <a:rPr lang="en-US" dirty="0" err="1"/>
              <a:t>giorno</a:t>
            </a:r>
            <a:r>
              <a:rPr lang="en-US" dirty="0" smtClean="0"/>
              <a:t>).</a:t>
            </a:r>
          </a:p>
          <a:p>
            <a:pPr fontAlgn="t"/>
            <a:r>
              <a:rPr lang="it-IT" dirty="0" smtClean="0"/>
              <a:t>Buon pomeriggio!:</a:t>
            </a:r>
            <a:r>
              <a:rPr lang="en-US" dirty="0" smtClean="0"/>
              <a:t>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. Si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/>
              <a:t>dall’una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cinque</a:t>
            </a:r>
            <a:r>
              <a:rPr lang="en-US" dirty="0"/>
              <a:t> di </a:t>
            </a:r>
            <a:r>
              <a:rPr lang="en-US" dirty="0" err="1"/>
              <a:t>pomeriggio</a:t>
            </a:r>
            <a:r>
              <a:rPr lang="en-US" dirty="0"/>
              <a:t> (13:00-17:00). </a:t>
            </a:r>
            <a:endParaRPr lang="en-US" dirty="0" smtClean="0"/>
          </a:p>
          <a:p>
            <a:pPr fontAlgn="t"/>
            <a:r>
              <a:rPr lang="it-IT" dirty="0"/>
              <a:t>Buonanotte!:</a:t>
            </a:r>
            <a:r>
              <a:rPr lang="en-US" dirty="0"/>
              <a:t>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e </a:t>
            </a:r>
            <a:r>
              <a:rPr lang="en-US" dirty="0" err="1"/>
              <a:t>informale</a:t>
            </a:r>
            <a:r>
              <a:rPr lang="en-US" dirty="0" smtClean="0"/>
              <a:t>.</a:t>
            </a:r>
            <a:r>
              <a:rPr lang="en-US" dirty="0"/>
              <a:t> Si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sta</a:t>
            </a:r>
            <a:r>
              <a:rPr lang="en-US" dirty="0"/>
              <a:t> </a:t>
            </a:r>
            <a:r>
              <a:rPr lang="en-US" dirty="0" err="1"/>
              <a:t>andando</a:t>
            </a:r>
            <a:r>
              <a:rPr lang="en-US" dirty="0"/>
              <a:t> a </a:t>
            </a:r>
            <a:r>
              <a:rPr lang="en-US" dirty="0" err="1"/>
              <a:t>dormire</a:t>
            </a:r>
            <a:r>
              <a:rPr lang="en-US" dirty="0"/>
              <a:t> 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augura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notte</a:t>
            </a:r>
            <a:r>
              <a:rPr lang="en-US" dirty="0"/>
              <a:t> </a:t>
            </a:r>
            <a:r>
              <a:rPr lang="en-US" dirty="0" err="1"/>
              <a:t>serena</a:t>
            </a:r>
            <a:r>
              <a:rPr lang="en-US" dirty="0"/>
              <a:t>. </a:t>
            </a:r>
          </a:p>
          <a:p>
            <a:pPr fontAlgn="t"/>
            <a:r>
              <a:rPr lang="it-IT" dirty="0" smtClean="0"/>
              <a:t>Buonasera!</a:t>
            </a:r>
            <a:r>
              <a:rPr lang="en-US" dirty="0" smtClean="0"/>
              <a:t>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. Si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/>
              <a:t>dalle</a:t>
            </a:r>
            <a:r>
              <a:rPr lang="en-US" dirty="0"/>
              <a:t> </a:t>
            </a:r>
            <a:r>
              <a:rPr lang="en-US" dirty="0" err="1"/>
              <a:t>cinque</a:t>
            </a:r>
            <a:r>
              <a:rPr lang="en-US" dirty="0"/>
              <a:t> (le 17:00) in poi.</a:t>
            </a:r>
            <a:endParaRPr lang="it-IT" dirty="0"/>
          </a:p>
          <a:p>
            <a:pPr marL="0" indent="0" fontAlgn="t">
              <a:buNone/>
            </a:pPr>
            <a:endParaRPr lang="it-IT" dirty="0"/>
          </a:p>
          <a:p>
            <a:pPr marL="0" indent="0" fontAlgn="t">
              <a:buNone/>
            </a:pPr>
            <a:r>
              <a:rPr lang="en-US" sz="2300" b="1" u="sng" dirty="0" err="1" smtClean="0"/>
              <a:t>Quando</a:t>
            </a:r>
            <a:r>
              <a:rPr lang="en-US" sz="2300" b="1" u="sng" dirty="0" smtClean="0"/>
              <a:t> </a:t>
            </a:r>
            <a:r>
              <a:rPr lang="en-US" sz="2300" b="1" u="sng" dirty="0" err="1" smtClean="0"/>
              <a:t>si</a:t>
            </a:r>
            <a:r>
              <a:rPr lang="en-US" sz="2300" b="1" u="sng" dirty="0" smtClean="0"/>
              <a:t> </a:t>
            </a:r>
            <a:r>
              <a:rPr lang="en-US" sz="2300" b="1" u="sng" dirty="0" err="1" smtClean="0"/>
              <a:t>va</a:t>
            </a:r>
            <a:r>
              <a:rPr lang="en-US" sz="2300" b="1" u="sng" dirty="0" smtClean="0"/>
              <a:t> via…</a:t>
            </a:r>
            <a:endParaRPr lang="en-US" sz="2300" b="1" u="sng" dirty="0"/>
          </a:p>
          <a:p>
            <a:pPr fontAlgn="t"/>
            <a:r>
              <a:rPr lang="it-IT" dirty="0" smtClean="0"/>
              <a:t>Arrivederci</a:t>
            </a:r>
            <a:r>
              <a:rPr lang="it-IT" dirty="0"/>
              <a:t>/La</a:t>
            </a:r>
            <a:r>
              <a:rPr lang="it-IT" dirty="0" smtClean="0"/>
              <a:t>!</a:t>
            </a:r>
            <a:r>
              <a:rPr lang="en-US" dirty="0"/>
              <a:t> Si </a:t>
            </a:r>
            <a:r>
              <a:rPr lang="en-US" dirty="0" err="1"/>
              <a:t>usa</a:t>
            </a:r>
            <a:r>
              <a:rPr lang="en-US" dirty="0"/>
              <a:t> in </a:t>
            </a:r>
            <a:r>
              <a:rPr lang="en-US" dirty="0" err="1"/>
              <a:t>maniera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per </a:t>
            </a:r>
            <a:r>
              <a:rPr lang="en-US" dirty="0" err="1"/>
              <a:t>augurare</a:t>
            </a:r>
            <a:r>
              <a:rPr lang="en-US" dirty="0"/>
              <a:t> di </a:t>
            </a:r>
            <a:r>
              <a:rPr lang="en-US" dirty="0" err="1"/>
              <a:t>rivedersi</a:t>
            </a:r>
            <a:r>
              <a:rPr lang="en-US" dirty="0" smtClean="0"/>
              <a:t>.</a:t>
            </a:r>
            <a:endParaRPr lang="it-IT" dirty="0"/>
          </a:p>
          <a:p>
            <a:pPr fontAlgn="t"/>
            <a:r>
              <a:rPr lang="it-IT" dirty="0"/>
              <a:t>Addio! </a:t>
            </a:r>
            <a:r>
              <a:rPr lang="en-US" dirty="0"/>
              <a:t>Si </a:t>
            </a:r>
            <a:r>
              <a:rPr lang="en-US" dirty="0" err="1"/>
              <a:t>usa</a:t>
            </a:r>
            <a:r>
              <a:rPr lang="en-US" dirty="0"/>
              <a:t> in </a:t>
            </a:r>
            <a:r>
              <a:rPr lang="en-US" dirty="0" err="1"/>
              <a:t>maniera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e </a:t>
            </a:r>
            <a:r>
              <a:rPr lang="en-US" dirty="0" err="1"/>
              <a:t>informale</a:t>
            </a:r>
            <a:r>
              <a:rPr lang="en-US" dirty="0"/>
              <a:t>. </a:t>
            </a:r>
            <a:r>
              <a:rPr lang="en-US" dirty="0" err="1"/>
              <a:t>Deriva</a:t>
            </a:r>
            <a:r>
              <a:rPr lang="en-US" dirty="0"/>
              <a:t> da </a:t>
            </a:r>
            <a:r>
              <a:rPr lang="en-US" dirty="0" smtClean="0"/>
              <a:t>“vi </a:t>
            </a:r>
            <a:r>
              <a:rPr lang="en-US" dirty="0" err="1"/>
              <a:t>raccomando</a:t>
            </a:r>
            <a:r>
              <a:rPr lang="en-US" dirty="0"/>
              <a:t> a </a:t>
            </a:r>
            <a:r>
              <a:rPr lang="en-US" dirty="0" err="1"/>
              <a:t>Dio</a:t>
            </a:r>
            <a:r>
              <a:rPr lang="en-US" dirty="0"/>
              <a:t>”. Si </a:t>
            </a:r>
            <a:r>
              <a:rPr lang="en-US" dirty="0" err="1"/>
              <a:t>saluta</a:t>
            </a:r>
            <a:r>
              <a:rPr lang="en-US" dirty="0"/>
              <a:t> </a:t>
            </a:r>
            <a:r>
              <a:rPr lang="en-US" dirty="0" err="1"/>
              <a:t>così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persona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b="1" dirty="0"/>
              <a:t>non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rivedrà</a:t>
            </a:r>
            <a:r>
              <a:rPr lang="en-US" dirty="0"/>
              <a:t> presto</a:t>
            </a:r>
            <a:r>
              <a:rPr lang="en-US" dirty="0" smtClean="0"/>
              <a:t>.</a:t>
            </a:r>
            <a:endParaRPr lang="it-IT" dirty="0"/>
          </a:p>
          <a:p>
            <a:pPr fontAlgn="t"/>
            <a:r>
              <a:rPr lang="it-IT" dirty="0" smtClean="0"/>
              <a:t>Buona </a:t>
            </a:r>
            <a:r>
              <a:rPr lang="it-IT" dirty="0"/>
              <a:t>serata/nottata</a:t>
            </a:r>
            <a:r>
              <a:rPr lang="it-IT" dirty="0" smtClean="0"/>
              <a:t>!: auguro formale. Si utilizza se </a:t>
            </a:r>
            <a:r>
              <a:rPr lang="en-US" dirty="0" err="1"/>
              <a:t>s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continua la </a:t>
            </a:r>
            <a:r>
              <a:rPr lang="en-US" dirty="0" err="1"/>
              <a:t>serata</a:t>
            </a:r>
            <a:r>
              <a:rPr lang="en-US" dirty="0"/>
              <a:t> e </a:t>
            </a:r>
            <a:r>
              <a:rPr lang="en-US" b="1" dirty="0"/>
              <a:t>non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a </a:t>
            </a:r>
            <a:r>
              <a:rPr lang="en-US" dirty="0" err="1" smtClean="0"/>
              <a:t>dormire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marL="0" indent="0" fontAlgn="t">
              <a:buNone/>
            </a:pPr>
            <a:endParaRPr lang="it-IT" dirty="0" smtClean="0"/>
          </a:p>
          <a:p>
            <a:pPr marL="0" indent="0" fontAlgn="t">
              <a:buNone/>
            </a:pPr>
            <a:r>
              <a:rPr lang="it-IT" dirty="0" smtClean="0"/>
              <a:t>__________</a:t>
            </a:r>
            <a:endParaRPr lang="it-IT" dirty="0"/>
          </a:p>
          <a:p>
            <a:pPr marL="0" indent="0" fontAlgn="t">
              <a:buNone/>
            </a:pPr>
            <a:r>
              <a:rPr lang="it-IT" dirty="0" smtClean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it-IT" dirty="0">
                <a:sym typeface="Zapf Dingbats"/>
              </a:rPr>
              <a:t> </a:t>
            </a:r>
            <a:r>
              <a:rPr lang="it-IT" dirty="0" smtClean="0"/>
              <a:t>Ciao</a:t>
            </a:r>
            <a:r>
              <a:rPr lang="it-IT" dirty="0"/>
              <a:t>!: saluto/auguro informale. Si utilizza </a:t>
            </a:r>
            <a:r>
              <a:rPr lang="en-US" dirty="0" err="1"/>
              <a:t>quando</a:t>
            </a:r>
            <a:r>
              <a:rPr lang="en-US" dirty="0"/>
              <a:t>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incontra</a:t>
            </a:r>
            <a:r>
              <a:rPr lang="en-US" dirty="0"/>
              <a:t> &amp; </a:t>
            </a:r>
            <a:r>
              <a:rPr lang="en-US" dirty="0" err="1"/>
              <a:t>quando</a:t>
            </a:r>
            <a:r>
              <a:rPr lang="en-US" dirty="0"/>
              <a:t>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allontana</a:t>
            </a:r>
            <a:r>
              <a:rPr lang="en-US" dirty="0"/>
              <a:t> da </a:t>
            </a:r>
            <a:r>
              <a:rPr lang="en-US" dirty="0" err="1"/>
              <a:t>qualcuno</a:t>
            </a:r>
            <a:r>
              <a:rPr lang="en-US" dirty="0"/>
              <a:t>. </a:t>
            </a:r>
            <a:endParaRPr lang="en-US" dirty="0" smtClean="0"/>
          </a:p>
          <a:p>
            <a:pPr fontAlgn="t">
              <a:buFont typeface="Zapf Dingbats" charset="0"/>
              <a:buChar char="★"/>
            </a:pPr>
            <a:r>
              <a:rPr lang="it-IT" dirty="0" smtClean="0"/>
              <a:t>Pronto!</a:t>
            </a:r>
            <a:r>
              <a:rPr lang="en-US" dirty="0"/>
              <a:t> </a:t>
            </a:r>
            <a:r>
              <a:rPr lang="en-US" dirty="0" err="1"/>
              <a:t>Modo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comune</a:t>
            </a:r>
            <a:r>
              <a:rPr lang="en-US" dirty="0"/>
              <a:t> di </a:t>
            </a:r>
            <a:r>
              <a:rPr lang="en-US" dirty="0" err="1"/>
              <a:t>rispondere</a:t>
            </a:r>
            <a:r>
              <a:rPr lang="en-US" dirty="0"/>
              <a:t> al </a:t>
            </a:r>
            <a:r>
              <a:rPr lang="en-US" dirty="0" err="1"/>
              <a:t>telefono</a:t>
            </a:r>
            <a:r>
              <a:rPr lang="en-US" dirty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utilizza</a:t>
            </a:r>
            <a:r>
              <a:rPr lang="en-US" dirty="0"/>
              <a:t> </a:t>
            </a:r>
            <a:r>
              <a:rPr lang="en-US" dirty="0" err="1"/>
              <a:t>all’inizio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telefonata</a:t>
            </a:r>
            <a:r>
              <a:rPr lang="en-US" dirty="0"/>
              <a:t>. E’ </a:t>
            </a:r>
            <a:r>
              <a:rPr lang="en-US" b="1" dirty="0" err="1"/>
              <a:t>in</a:t>
            </a:r>
            <a:r>
              <a:rPr lang="en-US" dirty="0" err="1"/>
              <a:t>variato</a:t>
            </a:r>
            <a:r>
              <a:rPr lang="en-US" dirty="0"/>
              <a:t> </a:t>
            </a:r>
            <a:r>
              <a:rPr lang="en-US" dirty="0" err="1"/>
              <a:t>sia</a:t>
            </a:r>
            <a:r>
              <a:rPr lang="en-US" dirty="0"/>
              <a:t> </a:t>
            </a:r>
            <a:r>
              <a:rPr lang="en-US" dirty="0" err="1"/>
              <a:t>maschile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femminile</a:t>
            </a:r>
            <a:r>
              <a:rPr lang="en-US" dirty="0"/>
              <a:t>: le </a:t>
            </a:r>
            <a:r>
              <a:rPr lang="en-US" b="1" dirty="0" err="1"/>
              <a:t>donne</a:t>
            </a:r>
            <a:r>
              <a:rPr lang="en-US" dirty="0"/>
              <a:t> </a:t>
            </a:r>
            <a:r>
              <a:rPr lang="en-US" dirty="0" err="1"/>
              <a:t>dicono</a:t>
            </a:r>
            <a:r>
              <a:rPr lang="en-US" dirty="0"/>
              <a:t> "pronto", </a:t>
            </a:r>
            <a:r>
              <a:rPr lang="en-US" dirty="0" smtClean="0"/>
              <a:t> </a:t>
            </a:r>
            <a:r>
              <a:rPr lang="en-US" b="1" dirty="0" smtClean="0"/>
              <a:t>non</a:t>
            </a:r>
            <a:r>
              <a:rPr lang="en-US" dirty="0" smtClean="0"/>
              <a:t> </a:t>
            </a:r>
            <a:r>
              <a:rPr lang="en-US" dirty="0"/>
              <a:t>"</a:t>
            </a:r>
            <a:r>
              <a:rPr lang="en-US" dirty="0" err="1"/>
              <a:t>pronta</a:t>
            </a:r>
            <a:r>
              <a:rPr lang="en-US" dirty="0"/>
              <a:t>". </a:t>
            </a:r>
            <a:endParaRPr lang="en-US" dirty="0" smtClean="0"/>
          </a:p>
          <a:p>
            <a:pPr fontAlgn="t">
              <a:buFont typeface="Zapf Dingbats" charset="0"/>
              <a:buChar char="★"/>
            </a:pPr>
            <a:r>
              <a:rPr lang="it-IT" dirty="0" smtClean="0"/>
              <a:t>A </a:t>
            </a:r>
            <a:r>
              <a:rPr lang="it-IT" dirty="0"/>
              <a:t>risentirci!</a:t>
            </a:r>
            <a:r>
              <a:rPr lang="en-US" dirty="0"/>
              <a:t>: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 </a:t>
            </a:r>
            <a:r>
              <a:rPr lang="en-US" dirty="0" err="1"/>
              <a:t>informale</a:t>
            </a:r>
            <a:r>
              <a:rPr lang="en-US" dirty="0"/>
              <a:t>. Si </a:t>
            </a:r>
            <a:r>
              <a:rPr lang="en-US" dirty="0" err="1"/>
              <a:t>utilizza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saluta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fine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telefonata</a:t>
            </a:r>
            <a:r>
              <a:rPr lang="en-US" dirty="0"/>
              <a:t>. </a:t>
            </a:r>
            <a:endParaRPr lang="it-IT" dirty="0"/>
          </a:p>
          <a:p>
            <a:pPr marL="0" indent="0" fontAlgn="t">
              <a:buNone/>
            </a:pPr>
            <a:r>
              <a:rPr lang="it-IT" dirty="0" smtClean="0">
                <a:latin typeface="Zapf Dingbats"/>
                <a:ea typeface="Zapf Dingbats"/>
                <a:cs typeface="Zapf Dingbats"/>
                <a:sym typeface="Zapf Dingbats"/>
              </a:rPr>
              <a:t>★ </a:t>
            </a:r>
            <a:r>
              <a:rPr lang="it-IT" dirty="0" smtClean="0"/>
              <a:t>Salute!: quando qualcuno starnutisce &amp; per fare un brindisi a </a:t>
            </a:r>
            <a:r>
              <a:rPr lang="it-IT" dirty="0" err="1" smtClean="0"/>
              <a:t>qqn</a:t>
            </a:r>
            <a:r>
              <a:rPr lang="it-IT" dirty="0" smtClean="0"/>
              <a:t> (alla salute!)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7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06615"/>
          </a:xfrm>
        </p:spPr>
        <p:txBody>
          <a:bodyPr>
            <a:normAutofit fontScale="90000"/>
          </a:bodyPr>
          <a:lstStyle/>
          <a:p>
            <a:r>
              <a:rPr lang="en-US" sz="2800" u="sng" dirty="0" err="1">
                <a:solidFill>
                  <a:schemeClr val="tx1"/>
                </a:solidFill>
              </a:rPr>
              <a:t>Esercizio</a:t>
            </a:r>
            <a:r>
              <a:rPr lang="en-US" sz="2800" dirty="0"/>
              <a:t>: I </a:t>
            </a:r>
            <a:r>
              <a:rPr lang="en-US" sz="2800" dirty="0" err="1"/>
              <a:t>saluti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7001"/>
            <a:ext cx="10178322" cy="4482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err="1" smtClean="0"/>
              <a:t>Scegli</a:t>
            </a:r>
            <a:r>
              <a:rPr lang="en-US" i="1" dirty="0" smtClean="0"/>
              <a:t> </a:t>
            </a:r>
            <a:r>
              <a:rPr lang="en-US" i="1" dirty="0"/>
              <a:t>la </a:t>
            </a:r>
            <a:r>
              <a:rPr lang="en-US" i="1" dirty="0" err="1" smtClean="0"/>
              <a:t>risposta</a:t>
            </a:r>
            <a:r>
              <a:rPr lang="en-US" i="1" dirty="0" smtClean="0"/>
              <a:t>: </a:t>
            </a:r>
            <a:r>
              <a:rPr lang="en-US" i="1" dirty="0" err="1" smtClean="0"/>
              <a:t>vero</a:t>
            </a:r>
            <a:r>
              <a:rPr lang="en-US" i="1" dirty="0" smtClean="0"/>
              <a:t> (V) o </a:t>
            </a:r>
            <a:r>
              <a:rPr lang="en-US" i="1" dirty="0" err="1" smtClean="0"/>
              <a:t>falso</a:t>
            </a:r>
            <a:r>
              <a:rPr lang="en-US" i="1" dirty="0" smtClean="0"/>
              <a:t> (F).</a:t>
            </a:r>
          </a:p>
          <a:p>
            <a:pPr marL="0" indent="0">
              <a:buNone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 smtClean="0"/>
              <a:t>Buongiorno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 smtClean="0"/>
              <a:t>fino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1 </a:t>
            </a:r>
            <a:r>
              <a:rPr lang="en-US" dirty="0"/>
              <a:t>di </a:t>
            </a:r>
            <a:r>
              <a:rPr lang="en-US" dirty="0" err="1" smtClean="0"/>
              <a:t>pomeriggio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Buonasera</a:t>
            </a:r>
            <a:r>
              <a:rPr lang="en-US" dirty="0"/>
              <a:t> 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 smtClean="0"/>
              <a:t>formale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Arrivederci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utilizza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augura</a:t>
            </a:r>
            <a:r>
              <a:rPr lang="en-US" dirty="0"/>
              <a:t> di </a:t>
            </a:r>
            <a:r>
              <a:rPr lang="en-US" dirty="0" err="1"/>
              <a:t>rivedere</a:t>
            </a:r>
            <a:r>
              <a:rPr lang="en-US" dirty="0"/>
              <a:t> </a:t>
            </a:r>
            <a:r>
              <a:rPr lang="en-US" dirty="0" err="1"/>
              <a:t>l’altra</a:t>
            </a:r>
            <a:r>
              <a:rPr lang="en-US" dirty="0"/>
              <a:t> </a:t>
            </a:r>
            <a:r>
              <a:rPr lang="en-US" dirty="0" smtClean="0"/>
              <a:t>persona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Addio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dice a chi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spera</a:t>
            </a:r>
            <a:r>
              <a:rPr lang="en-US" dirty="0"/>
              <a:t> di </a:t>
            </a:r>
            <a:r>
              <a:rPr lang="en-US" dirty="0" err="1"/>
              <a:t>vedere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giorno</a:t>
            </a:r>
            <a:r>
              <a:rPr lang="en-US" dirty="0"/>
              <a:t> </a:t>
            </a:r>
            <a:r>
              <a:rPr lang="en-US" dirty="0" err="1" smtClean="0"/>
              <a:t>dopo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Pronto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utilizza</a:t>
            </a:r>
            <a:r>
              <a:rPr lang="en-US" dirty="0"/>
              <a:t> per </a:t>
            </a:r>
            <a:r>
              <a:rPr lang="en-US" dirty="0" err="1"/>
              <a:t>rispondere</a:t>
            </a:r>
            <a:r>
              <a:rPr lang="en-US" dirty="0"/>
              <a:t> al </a:t>
            </a:r>
            <a:r>
              <a:rPr lang="en-US" dirty="0" err="1"/>
              <a:t>telefono</a:t>
            </a:r>
            <a:r>
              <a:rPr lang="en-US" dirty="0"/>
              <a:t> o </a:t>
            </a:r>
            <a:r>
              <a:rPr lang="en-US" dirty="0" err="1" smtClean="0"/>
              <a:t>telefonino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 </a:t>
            </a:r>
            <a:r>
              <a:rPr lang="en-US" dirty="0" err="1"/>
              <a:t>pomeriggio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meglio</a:t>
            </a:r>
            <a:r>
              <a:rPr lang="en-US" dirty="0"/>
              <a:t> non </a:t>
            </a:r>
            <a:r>
              <a:rPr lang="en-US" dirty="0" err="1"/>
              <a:t>salutarsi</a:t>
            </a:r>
            <a:r>
              <a:rPr lang="en-US" dirty="0"/>
              <a:t>, per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Italiani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 smtClean="0"/>
              <a:t>sfortuna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Buonanotte</a:t>
            </a:r>
            <a:r>
              <a:rPr lang="en-US" dirty="0"/>
              <a:t> 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sia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 smtClean="0"/>
              <a:t>informale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Ciao</a:t>
            </a:r>
            <a:r>
              <a:rPr lang="en-US" dirty="0"/>
              <a:t> 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utilizza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arriva</a:t>
            </a:r>
            <a:r>
              <a:rPr lang="en-US" dirty="0" smtClean="0"/>
              <a:t> e </a:t>
            </a:r>
            <a:r>
              <a:rPr lang="en-US" dirty="0" err="1" smtClean="0"/>
              <a:t>quando</a:t>
            </a:r>
            <a:r>
              <a:rPr lang="en-US" dirty="0" smtClean="0"/>
              <a:t> se ne </a:t>
            </a:r>
            <a:r>
              <a:rPr lang="en-US" dirty="0" err="1" smtClean="0"/>
              <a:t>va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Salve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per </a:t>
            </a:r>
            <a:r>
              <a:rPr lang="en-US" dirty="0" err="1"/>
              <a:t>augurare</a:t>
            </a:r>
            <a:r>
              <a:rPr lang="en-US" dirty="0"/>
              <a:t> la </a:t>
            </a:r>
            <a:r>
              <a:rPr lang="en-US" dirty="0" err="1"/>
              <a:t>buona</a:t>
            </a:r>
            <a:r>
              <a:rPr lang="en-US" dirty="0"/>
              <a:t> </a:t>
            </a:r>
            <a:r>
              <a:rPr lang="en-US" dirty="0" err="1" smtClean="0"/>
              <a:t>notte</a:t>
            </a:r>
            <a:r>
              <a:rPr lang="en-US" dirty="0" smtClean="0"/>
              <a:t> V/F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 Italia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salutare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con un </a:t>
            </a:r>
            <a:r>
              <a:rPr lang="en-US" dirty="0" err="1"/>
              <a:t>movimento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 smtClean="0"/>
              <a:t>mano</a:t>
            </a:r>
            <a:r>
              <a:rPr lang="en-US" dirty="0" smtClean="0"/>
              <a:t> V/F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8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06615"/>
          </a:xfrm>
        </p:spPr>
        <p:txBody>
          <a:bodyPr>
            <a:normAutofit fontScale="90000"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Soluzione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7001"/>
            <a:ext cx="10178322" cy="44322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err="1" smtClean="0"/>
              <a:t>Scegli</a:t>
            </a:r>
            <a:r>
              <a:rPr lang="en-US" i="1" dirty="0" smtClean="0"/>
              <a:t> </a:t>
            </a:r>
            <a:r>
              <a:rPr lang="en-US" i="1" dirty="0"/>
              <a:t>la </a:t>
            </a:r>
            <a:r>
              <a:rPr lang="en-US" i="1" dirty="0" err="1" smtClean="0"/>
              <a:t>risposta</a:t>
            </a:r>
            <a:r>
              <a:rPr lang="en-US" i="1" dirty="0" smtClean="0"/>
              <a:t>: </a:t>
            </a:r>
            <a:r>
              <a:rPr lang="en-US" i="1" dirty="0" err="1" smtClean="0"/>
              <a:t>vero</a:t>
            </a:r>
            <a:r>
              <a:rPr lang="en-US" i="1" dirty="0" smtClean="0"/>
              <a:t> (V) o </a:t>
            </a:r>
            <a:r>
              <a:rPr lang="en-US" i="1" dirty="0" err="1" smtClean="0"/>
              <a:t>falso</a:t>
            </a:r>
            <a:r>
              <a:rPr lang="en-US" i="1" dirty="0" smtClean="0"/>
              <a:t> (F).</a:t>
            </a:r>
          </a:p>
          <a:p>
            <a:pPr marL="0" indent="0">
              <a:buNone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 smtClean="0"/>
              <a:t>Buongiorno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</a:t>
            </a:r>
            <a:r>
              <a:rPr lang="en-US" dirty="0" err="1" smtClean="0"/>
              <a:t>fino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1 di </a:t>
            </a:r>
            <a:r>
              <a:rPr lang="en-US" dirty="0" err="1" smtClean="0"/>
              <a:t>pomeriggio</a:t>
            </a:r>
            <a:r>
              <a:rPr lang="en-US" dirty="0" smtClean="0"/>
              <a:t> V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Buonasera</a:t>
            </a:r>
            <a:r>
              <a:rPr lang="en-US" dirty="0"/>
              <a:t> 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 smtClean="0"/>
              <a:t>formale</a:t>
            </a:r>
            <a:r>
              <a:rPr lang="en-US" dirty="0" smtClean="0"/>
              <a:t> V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Arrivederci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utilizza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augura</a:t>
            </a:r>
            <a:r>
              <a:rPr lang="en-US" dirty="0"/>
              <a:t> di </a:t>
            </a:r>
            <a:r>
              <a:rPr lang="en-US" dirty="0" err="1"/>
              <a:t>rivedere</a:t>
            </a:r>
            <a:r>
              <a:rPr lang="en-US" dirty="0"/>
              <a:t> </a:t>
            </a:r>
            <a:r>
              <a:rPr lang="en-US" dirty="0" err="1"/>
              <a:t>l’altra</a:t>
            </a:r>
            <a:r>
              <a:rPr lang="en-US" dirty="0"/>
              <a:t> </a:t>
            </a:r>
            <a:r>
              <a:rPr lang="en-US" dirty="0" smtClean="0"/>
              <a:t>persona V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Addio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dice a chi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spera</a:t>
            </a:r>
            <a:r>
              <a:rPr lang="en-US" dirty="0"/>
              <a:t> di </a:t>
            </a:r>
            <a:r>
              <a:rPr lang="en-US" dirty="0" err="1"/>
              <a:t>vedere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giorno</a:t>
            </a:r>
            <a:r>
              <a:rPr lang="en-US" dirty="0"/>
              <a:t> </a:t>
            </a:r>
            <a:r>
              <a:rPr lang="en-US" dirty="0" err="1" smtClean="0"/>
              <a:t>dopo</a:t>
            </a:r>
            <a:r>
              <a:rPr lang="en-US" dirty="0" smtClean="0"/>
              <a:t> 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Pronto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utilizza</a:t>
            </a:r>
            <a:r>
              <a:rPr lang="en-US" dirty="0"/>
              <a:t> per </a:t>
            </a:r>
            <a:r>
              <a:rPr lang="en-US" dirty="0" err="1"/>
              <a:t>rispondere</a:t>
            </a:r>
            <a:r>
              <a:rPr lang="en-US" dirty="0"/>
              <a:t> al </a:t>
            </a:r>
            <a:r>
              <a:rPr lang="en-US" dirty="0" err="1"/>
              <a:t>telefono</a:t>
            </a:r>
            <a:r>
              <a:rPr lang="en-US" dirty="0"/>
              <a:t> o </a:t>
            </a:r>
            <a:r>
              <a:rPr lang="en-US" dirty="0" err="1" smtClean="0"/>
              <a:t>telefonino</a:t>
            </a:r>
            <a:r>
              <a:rPr lang="en-US" dirty="0" smtClean="0"/>
              <a:t> V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 </a:t>
            </a:r>
            <a:r>
              <a:rPr lang="en-US" dirty="0" err="1"/>
              <a:t>pomeriggio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meglio</a:t>
            </a:r>
            <a:r>
              <a:rPr lang="en-US" dirty="0"/>
              <a:t> non </a:t>
            </a:r>
            <a:r>
              <a:rPr lang="en-US" dirty="0" err="1"/>
              <a:t>salutarsi</a:t>
            </a:r>
            <a:r>
              <a:rPr lang="en-US" dirty="0"/>
              <a:t>, per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Italiani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 smtClean="0"/>
              <a:t>sfortuna</a:t>
            </a:r>
            <a:r>
              <a:rPr lang="en-US" dirty="0" smtClean="0"/>
              <a:t> 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err="1"/>
              <a:t>Buonanotte</a:t>
            </a:r>
            <a:r>
              <a:rPr lang="en-US" dirty="0"/>
              <a:t> 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saluto</a:t>
            </a:r>
            <a:r>
              <a:rPr lang="en-US" dirty="0"/>
              <a:t> </a:t>
            </a:r>
            <a:r>
              <a:rPr lang="en-US" dirty="0" err="1"/>
              <a:t>sia</a:t>
            </a:r>
            <a:r>
              <a:rPr lang="en-US" dirty="0"/>
              <a:t> </a:t>
            </a:r>
            <a:r>
              <a:rPr lang="en-US" dirty="0" err="1"/>
              <a:t>formale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 smtClean="0"/>
              <a:t>informale</a:t>
            </a:r>
            <a:r>
              <a:rPr lang="en-US" dirty="0" smtClean="0"/>
              <a:t> V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Ciao</a:t>
            </a:r>
            <a:r>
              <a:rPr lang="en-US" dirty="0"/>
              <a:t> 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utilizza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arriva</a:t>
            </a:r>
            <a:r>
              <a:rPr lang="en-US" dirty="0" smtClean="0"/>
              <a:t> e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via V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Salve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per </a:t>
            </a:r>
            <a:r>
              <a:rPr lang="en-US" dirty="0" err="1"/>
              <a:t>augurare</a:t>
            </a:r>
            <a:r>
              <a:rPr lang="en-US" dirty="0"/>
              <a:t> la </a:t>
            </a:r>
            <a:r>
              <a:rPr lang="en-US" dirty="0" err="1"/>
              <a:t>buona</a:t>
            </a:r>
            <a:r>
              <a:rPr lang="en-US" dirty="0"/>
              <a:t> </a:t>
            </a:r>
            <a:r>
              <a:rPr lang="en-US" dirty="0" err="1" smtClean="0"/>
              <a:t>notte</a:t>
            </a:r>
            <a:r>
              <a:rPr lang="en-US" dirty="0" smtClean="0"/>
              <a:t> 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 Italia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salutare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con un </a:t>
            </a:r>
            <a:r>
              <a:rPr lang="en-US" dirty="0" err="1"/>
              <a:t>movimento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 smtClean="0"/>
              <a:t>mano</a:t>
            </a:r>
            <a:r>
              <a:rPr lang="en-US" dirty="0" smtClean="0"/>
              <a:t> V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85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225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Ciao a </a:t>
            </a:r>
            <a:r>
              <a:rPr lang="en-US" dirty="0" err="1" smtClean="0"/>
              <a:t>Tutti</a:t>
            </a:r>
            <a:r>
              <a:rPr lang="en-US" dirty="0" smtClean="0"/>
              <a:t>!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209347"/>
              </p:ext>
            </p:extLst>
          </p:nvPr>
        </p:nvGraphicFramePr>
        <p:xfrm>
          <a:off x="1212850" y="2387601"/>
          <a:ext cx="9620250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0125"/>
                <a:gridCol w="481012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TU (</a:t>
                      </a:r>
                      <a:r>
                        <a:rPr lang="en-US" dirty="0" err="1" smtClean="0"/>
                        <a:t>informale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LEI (</a:t>
                      </a:r>
                      <a:r>
                        <a:rPr lang="en-US" dirty="0" err="1" smtClean="0"/>
                        <a:t>formale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195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Come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ti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chiam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dirty="0" smtClean="0"/>
                        <a:t>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 dove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sei</a:t>
                      </a:r>
                      <a:r>
                        <a:rPr lang="en-US" dirty="0" smtClean="0"/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Dove </a:t>
                      </a:r>
                      <a:r>
                        <a:rPr lang="en-US" dirty="0" err="1" smtClean="0"/>
                        <a:t>abit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dirty="0" smtClean="0"/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Come </a:t>
                      </a:r>
                      <a:r>
                        <a:rPr lang="en-US" dirty="0" err="1" smtClean="0"/>
                        <a:t>sta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dirty="0" smtClean="0"/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Quanti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dirty="0" smtClean="0"/>
                        <a:t>?</a:t>
                      </a:r>
                    </a:p>
                    <a:p>
                      <a:r>
                        <a:rPr lang="en-US" dirty="0" err="1" smtClean="0"/>
                        <a:t>Che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lavoro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fa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Come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si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err="1" smtClean="0"/>
                        <a:t>chiam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dirty="0" smtClean="0"/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 </a:t>
                      </a:r>
                      <a:r>
                        <a:rPr lang="en-US" dirty="0" err="1" smtClean="0"/>
                        <a:t>dov’è</a:t>
                      </a:r>
                      <a:r>
                        <a:rPr lang="en-US" dirty="0" smtClean="0"/>
                        <a:t>?(dove</a:t>
                      </a:r>
                      <a:r>
                        <a:rPr lang="en-US" baseline="0" dirty="0" smtClean="0"/>
                        <a:t> + </a:t>
                      </a:r>
                      <a:r>
                        <a:rPr lang="en-US" baseline="0" dirty="0" err="1" smtClean="0"/>
                        <a:t>è</a:t>
                      </a:r>
                      <a:r>
                        <a:rPr lang="en-US" baseline="0" dirty="0" smtClean="0"/>
                        <a:t> = </a:t>
                      </a:r>
                      <a:r>
                        <a:rPr lang="en-US" baseline="0" dirty="0" err="1" smtClean="0"/>
                        <a:t>dov’è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Dove </a:t>
                      </a:r>
                      <a:r>
                        <a:rPr lang="en-US" baseline="0" dirty="0" err="1" smtClean="0"/>
                        <a:t>abita</a:t>
                      </a:r>
                      <a:r>
                        <a:rPr lang="en-US" baseline="0" dirty="0" smtClean="0"/>
                        <a:t>?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Come </a:t>
                      </a:r>
                      <a:r>
                        <a:rPr lang="en-US" dirty="0" err="1" smtClean="0"/>
                        <a:t>sta</a:t>
                      </a:r>
                      <a:r>
                        <a:rPr lang="en-US" dirty="0" smtClean="0"/>
                        <a:t>?</a:t>
                      </a:r>
                    </a:p>
                    <a:p>
                      <a:r>
                        <a:rPr lang="en-US" dirty="0" err="1" smtClean="0"/>
                        <a:t>Quanti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anni</a:t>
                      </a:r>
                      <a:r>
                        <a:rPr lang="en-US" dirty="0" smtClean="0"/>
                        <a:t> ha?</a:t>
                      </a:r>
                    </a:p>
                    <a:p>
                      <a:r>
                        <a:rPr lang="en-US" dirty="0" err="1" smtClean="0"/>
                        <a:t>Che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lavoro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fa</a:t>
                      </a:r>
                      <a:r>
                        <a:rPr lang="en-US" dirty="0" smtClean="0"/>
                        <a:t>?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32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6061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L’Alfabeto</a:t>
            </a:r>
            <a:r>
              <a:rPr lang="en-US" dirty="0" smtClean="0"/>
              <a:t> </a:t>
            </a:r>
            <a:r>
              <a:rPr lang="en-US" dirty="0" err="1" smtClean="0"/>
              <a:t>italiano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270000"/>
            <a:ext cx="10178322" cy="5194299"/>
          </a:xfrm>
        </p:spPr>
        <p:txBody>
          <a:bodyPr>
            <a:normAutofit/>
          </a:bodyPr>
          <a:lstStyle/>
          <a:p>
            <a:r>
              <a:rPr lang="en-US" dirty="0" smtClean="0"/>
              <a:t>A (a)                                  N (</a:t>
            </a:r>
            <a:r>
              <a:rPr lang="en-US" dirty="0" err="1" smtClean="0"/>
              <a:t>enne</a:t>
            </a:r>
            <a:r>
              <a:rPr lang="en-US" dirty="0" smtClean="0"/>
              <a:t>)</a:t>
            </a:r>
          </a:p>
          <a:p>
            <a:r>
              <a:rPr lang="en-US" dirty="0" smtClean="0"/>
              <a:t>B (b)                                  O (o)</a:t>
            </a:r>
          </a:p>
          <a:p>
            <a:r>
              <a:rPr lang="en-US" dirty="0" smtClean="0"/>
              <a:t>C (ci)  /</a:t>
            </a:r>
            <a:r>
              <a:rPr lang="en-US" dirty="0" err="1" smtClean="0"/>
              <a:t>či</a:t>
            </a:r>
            <a:r>
              <a:rPr lang="en-US" dirty="0" smtClean="0"/>
              <a:t>/                           P (pi)    </a:t>
            </a:r>
          </a:p>
          <a:p>
            <a:r>
              <a:rPr lang="en-US" dirty="0" smtClean="0"/>
              <a:t>D (di)                                 Q (cu)  /</a:t>
            </a:r>
            <a:r>
              <a:rPr lang="en-US" dirty="0" err="1" smtClean="0"/>
              <a:t>ku</a:t>
            </a:r>
            <a:r>
              <a:rPr lang="en-US" dirty="0" smtClean="0"/>
              <a:t>/</a:t>
            </a:r>
          </a:p>
          <a:p>
            <a:r>
              <a:rPr lang="en-US" dirty="0" smtClean="0"/>
              <a:t>F (</a:t>
            </a:r>
            <a:r>
              <a:rPr lang="en-US" dirty="0" err="1" smtClean="0"/>
              <a:t>effe</a:t>
            </a:r>
            <a:r>
              <a:rPr lang="en-US" dirty="0" smtClean="0"/>
              <a:t>)                              R (</a:t>
            </a:r>
            <a:r>
              <a:rPr lang="en-US" dirty="0" err="1" smtClean="0"/>
              <a:t>erre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G (</a:t>
            </a:r>
            <a:r>
              <a:rPr lang="en-US" dirty="0" err="1" smtClean="0"/>
              <a:t>gi</a:t>
            </a:r>
            <a:r>
              <a:rPr lang="en-US" dirty="0" smtClean="0"/>
              <a:t>)    /</a:t>
            </a:r>
            <a:r>
              <a:rPr lang="en-US" dirty="0" err="1" smtClean="0"/>
              <a:t>dži</a:t>
            </a:r>
            <a:r>
              <a:rPr lang="en-US" dirty="0" smtClean="0"/>
              <a:t>/                      S (</a:t>
            </a:r>
            <a:r>
              <a:rPr lang="en-US" dirty="0" err="1" smtClean="0"/>
              <a:t>esse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H (</a:t>
            </a:r>
            <a:r>
              <a:rPr lang="en-US" dirty="0" err="1" smtClean="0"/>
              <a:t>acca</a:t>
            </a:r>
            <a:r>
              <a:rPr lang="en-US" dirty="0" smtClean="0"/>
              <a:t>)   /aka/                 T (</a:t>
            </a:r>
            <a:r>
              <a:rPr lang="en-US" dirty="0" err="1" smtClean="0"/>
              <a:t>ti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(</a:t>
            </a:r>
            <a:r>
              <a:rPr lang="en-US" dirty="0" err="1" smtClean="0"/>
              <a:t>i</a:t>
            </a:r>
            <a:r>
              <a:rPr lang="en-US" dirty="0" smtClean="0"/>
              <a:t>)                                    U (u)</a:t>
            </a:r>
          </a:p>
          <a:p>
            <a:r>
              <a:rPr lang="en-US" dirty="0" smtClean="0"/>
              <a:t>J (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lunga</a:t>
            </a:r>
            <a:r>
              <a:rPr lang="en-US" dirty="0" smtClean="0"/>
              <a:t>)                         V (vi/vu)</a:t>
            </a:r>
          </a:p>
          <a:p>
            <a:r>
              <a:rPr lang="en-US" dirty="0" smtClean="0"/>
              <a:t>K (</a:t>
            </a:r>
            <a:r>
              <a:rPr lang="en-US" dirty="0" err="1" smtClean="0"/>
              <a:t>cappa</a:t>
            </a:r>
            <a:r>
              <a:rPr lang="en-US" dirty="0" smtClean="0"/>
              <a:t>)  /</a:t>
            </a:r>
            <a:r>
              <a:rPr lang="en-US" dirty="0" err="1" smtClean="0"/>
              <a:t>kapa</a:t>
            </a:r>
            <a:r>
              <a:rPr lang="en-US" dirty="0" smtClean="0"/>
              <a:t>/              X (</a:t>
            </a:r>
            <a:r>
              <a:rPr lang="en-US" dirty="0" err="1" smtClean="0"/>
              <a:t>iks</a:t>
            </a:r>
            <a:r>
              <a:rPr lang="en-US" dirty="0" smtClean="0"/>
              <a:t>)</a:t>
            </a:r>
          </a:p>
          <a:p>
            <a:r>
              <a:rPr lang="en-US" dirty="0" smtClean="0"/>
              <a:t>L (</a:t>
            </a:r>
            <a:r>
              <a:rPr lang="en-US" dirty="0" err="1" smtClean="0"/>
              <a:t>elle</a:t>
            </a:r>
            <a:r>
              <a:rPr lang="en-US" dirty="0" smtClean="0"/>
              <a:t>)                              W (</a:t>
            </a:r>
            <a:r>
              <a:rPr lang="en-US" dirty="0" err="1" smtClean="0"/>
              <a:t>doppia</a:t>
            </a:r>
            <a:r>
              <a:rPr lang="en-US" dirty="0" smtClean="0"/>
              <a:t> vu)</a:t>
            </a:r>
          </a:p>
          <a:p>
            <a:r>
              <a:rPr lang="en-US" dirty="0" smtClean="0"/>
              <a:t>M (</a:t>
            </a:r>
            <a:r>
              <a:rPr lang="en-US" dirty="0" err="1" smtClean="0"/>
              <a:t>emme</a:t>
            </a:r>
            <a:r>
              <a:rPr lang="en-US" dirty="0" smtClean="0"/>
              <a:t>)                         Y (</a:t>
            </a:r>
            <a:r>
              <a:rPr lang="en-US" dirty="0" err="1" smtClean="0"/>
              <a:t>ipsilon</a:t>
            </a:r>
            <a:r>
              <a:rPr lang="en-US" dirty="0" smtClean="0"/>
              <a:t>)                 Z (zeta) /</a:t>
            </a:r>
            <a:r>
              <a:rPr lang="en-US" dirty="0" err="1" smtClean="0"/>
              <a:t>ceta</a:t>
            </a:r>
            <a:r>
              <a:rPr lang="en-US" dirty="0" smtClean="0"/>
              <a:t>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0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20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pronuncia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08101"/>
            <a:ext cx="10178322" cy="45714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29179"/>
              </p:ext>
            </p:extLst>
          </p:nvPr>
        </p:nvGraphicFramePr>
        <p:xfrm>
          <a:off x="1511300" y="1303866"/>
          <a:ext cx="8636001" cy="4659957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878667"/>
                <a:gridCol w="2878667"/>
                <a:gridCol w="2878667"/>
              </a:tblGrid>
              <a:tr h="72803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pišemo</a:t>
                      </a:r>
                      <a:r>
                        <a:rPr lang="en-US" dirty="0" smtClean="0"/>
                        <a:t>– </a:t>
                      </a:r>
                      <a:r>
                        <a:rPr lang="en-US" dirty="0" err="1" smtClean="0"/>
                        <a:t>beremo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819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 in G 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delata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največ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težav</a:t>
                      </a:r>
                      <a:r>
                        <a:rPr lang="en-US" sz="1800" dirty="0" smtClean="0"/>
                        <a:t>)- </a:t>
                      </a:r>
                      <a:r>
                        <a:rPr lang="en-US" sz="1800" b="1" dirty="0" smtClean="0"/>
                        <a:t>k/</a:t>
                      </a:r>
                      <a:r>
                        <a:rPr lang="en-US" sz="1800" b="1" dirty="0" err="1" smtClean="0"/>
                        <a:t>č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0" baseline="0" dirty="0" smtClean="0"/>
                        <a:t>in</a:t>
                      </a:r>
                      <a:r>
                        <a:rPr lang="en-US" sz="1800" b="1" baseline="0" dirty="0" smtClean="0"/>
                        <a:t> g/</a:t>
                      </a:r>
                      <a:r>
                        <a:rPr lang="en-US" sz="1800" b="1" baseline="0" dirty="0" err="1" smtClean="0"/>
                        <a:t>dž</a:t>
                      </a:r>
                      <a:r>
                        <a:rPr lang="en-US" sz="1800" b="1" baseline="0" dirty="0" smtClean="0"/>
                        <a:t>:</a:t>
                      </a:r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err="1" smtClean="0"/>
                        <a:t>ca</a:t>
                      </a:r>
                      <a:r>
                        <a:rPr lang="en-US" sz="1800" dirty="0" smtClean="0"/>
                        <a:t> – </a:t>
                      </a:r>
                      <a:r>
                        <a:rPr lang="en-US" sz="1800" dirty="0" err="1" smtClean="0"/>
                        <a:t>ka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il</a:t>
                      </a:r>
                      <a:r>
                        <a:rPr lang="en-US" sz="1800" dirty="0" smtClean="0"/>
                        <a:t> cane)</a:t>
                      </a:r>
                    </a:p>
                    <a:p>
                      <a:r>
                        <a:rPr lang="en-US" sz="1800" dirty="0" err="1" smtClean="0"/>
                        <a:t>ga</a:t>
                      </a:r>
                      <a:r>
                        <a:rPr lang="en-US" sz="1800" dirty="0" smtClean="0"/>
                        <a:t> – </a:t>
                      </a:r>
                      <a:r>
                        <a:rPr lang="en-US" sz="1800" dirty="0" err="1" smtClean="0"/>
                        <a:t>ga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il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gato</a:t>
                      </a:r>
                      <a:r>
                        <a:rPr lang="en-US" sz="1800" dirty="0" smtClean="0"/>
                        <a:t>)</a:t>
                      </a:r>
                    </a:p>
                    <a:p>
                      <a:r>
                        <a:rPr lang="sl-SI" dirty="0" smtClean="0"/>
                        <a:t>che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ke (che cosa?)</a:t>
                      </a:r>
                    </a:p>
                    <a:p>
                      <a:r>
                        <a:rPr lang="en-US" dirty="0" smtClean="0"/>
                        <a:t>g</a:t>
                      </a:r>
                      <a:r>
                        <a:rPr lang="sl-SI" dirty="0" smtClean="0"/>
                        <a:t>he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ge (il ghetto)</a:t>
                      </a:r>
                      <a:endParaRPr lang="en-US" dirty="0" smtClean="0"/>
                    </a:p>
                    <a:p>
                      <a:r>
                        <a:rPr lang="sl-SI" dirty="0" smtClean="0"/>
                        <a:t>chi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ki (chi?)</a:t>
                      </a:r>
                    </a:p>
                    <a:p>
                      <a:r>
                        <a:rPr lang="en-US" dirty="0" smtClean="0"/>
                        <a:t>g</a:t>
                      </a:r>
                      <a:r>
                        <a:rPr lang="sl-SI" dirty="0" smtClean="0"/>
                        <a:t>hi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gi (il ghiaccio)</a:t>
                      </a:r>
                      <a:endParaRPr lang="en-US" dirty="0" smtClean="0"/>
                    </a:p>
                    <a:p>
                      <a:r>
                        <a:rPr lang="sl-SI" dirty="0" smtClean="0"/>
                        <a:t>co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ko (la cobra)</a:t>
                      </a:r>
                      <a:endParaRPr lang="en-US" dirty="0" smtClean="0"/>
                    </a:p>
                    <a:p>
                      <a:r>
                        <a:rPr lang="sl-SI" dirty="0" smtClean="0"/>
                        <a:t>go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go (il godimento)</a:t>
                      </a:r>
                      <a:endParaRPr lang="en-US" dirty="0" smtClean="0"/>
                    </a:p>
                    <a:p>
                      <a:r>
                        <a:rPr lang="sl-SI" dirty="0" smtClean="0"/>
                        <a:t>cu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ku (la cura)</a:t>
                      </a:r>
                      <a:endParaRPr lang="en-US" dirty="0" smtClean="0"/>
                    </a:p>
                    <a:p>
                      <a:r>
                        <a:rPr lang="sl-SI" dirty="0" smtClean="0"/>
                        <a:t>gu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gu (la guanca)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cia </a:t>
                      </a:r>
                      <a:r>
                        <a:rPr lang="en-US" dirty="0" smtClean="0"/>
                        <a:t>– </a:t>
                      </a:r>
                      <a:r>
                        <a:rPr lang="en-US" dirty="0" err="1" smtClean="0"/>
                        <a:t>ča</a:t>
                      </a:r>
                      <a:r>
                        <a:rPr lang="en-US" dirty="0" smtClean="0"/>
                        <a:t> (ciao!)</a:t>
                      </a:r>
                    </a:p>
                    <a:p>
                      <a:r>
                        <a:rPr lang="en-US" dirty="0" smtClean="0"/>
                        <a:t>g</a:t>
                      </a:r>
                      <a:r>
                        <a:rPr lang="sl-SI" dirty="0" smtClean="0"/>
                        <a:t>ia </a:t>
                      </a:r>
                      <a:r>
                        <a:rPr lang="en-US" dirty="0" smtClean="0"/>
                        <a:t>–</a:t>
                      </a:r>
                      <a:r>
                        <a:rPr lang="sl-SI" dirty="0" smtClean="0"/>
                        <a:t> dža (giallo)</a:t>
                      </a:r>
                      <a:endParaRPr lang="en-US" dirty="0" smtClean="0"/>
                    </a:p>
                    <a:p>
                      <a:r>
                        <a:rPr lang="sl-SI" sz="1800" dirty="0" smtClean="0"/>
                        <a:t>ce </a:t>
                      </a:r>
                      <a:r>
                        <a:rPr lang="en-US" sz="1800" dirty="0" smtClean="0"/>
                        <a:t>–</a:t>
                      </a:r>
                      <a:r>
                        <a:rPr lang="sl-SI" sz="1800" dirty="0" smtClean="0"/>
                        <a:t> če (Cenerentola)</a:t>
                      </a:r>
                      <a:endParaRPr lang="en-US" sz="1800" dirty="0" smtClean="0"/>
                    </a:p>
                    <a:p>
                      <a:r>
                        <a:rPr lang="sl-SI" sz="1800" dirty="0" smtClean="0"/>
                        <a:t>ge </a:t>
                      </a:r>
                      <a:r>
                        <a:rPr lang="en-US" sz="1800" dirty="0" smtClean="0"/>
                        <a:t>–</a:t>
                      </a:r>
                      <a:r>
                        <a:rPr lang="sl-SI" sz="1800" dirty="0" smtClean="0"/>
                        <a:t> dže (il genere)</a:t>
                      </a:r>
                      <a:endParaRPr lang="en-US" sz="1800" dirty="0" smtClean="0"/>
                    </a:p>
                    <a:p>
                      <a:r>
                        <a:rPr lang="sl-SI" sz="1800" dirty="0" smtClean="0"/>
                        <a:t>ci </a:t>
                      </a:r>
                      <a:r>
                        <a:rPr lang="en-US" sz="1800" dirty="0" smtClean="0"/>
                        <a:t>–</a:t>
                      </a:r>
                      <a:r>
                        <a:rPr lang="sl-SI" sz="1800" dirty="0" smtClean="0"/>
                        <a:t> či (il cipresso)</a:t>
                      </a:r>
                    </a:p>
                    <a:p>
                      <a:r>
                        <a:rPr lang="sl-SI" sz="1800" dirty="0" smtClean="0"/>
                        <a:t>gi- dži (il giro)</a:t>
                      </a:r>
                      <a:endParaRPr lang="en-US" sz="1800" dirty="0" smtClean="0"/>
                    </a:p>
                    <a:p>
                      <a:r>
                        <a:rPr lang="sl-SI" sz="1800" dirty="0" smtClean="0"/>
                        <a:t>cio </a:t>
                      </a:r>
                      <a:r>
                        <a:rPr lang="en-US" sz="1800" dirty="0" smtClean="0"/>
                        <a:t>–</a:t>
                      </a:r>
                      <a:r>
                        <a:rPr lang="sl-SI" sz="1800" dirty="0" smtClean="0"/>
                        <a:t>čo (la cioccolata)</a:t>
                      </a:r>
                    </a:p>
                    <a:p>
                      <a:r>
                        <a:rPr lang="sl-SI" sz="1800" dirty="0" smtClean="0"/>
                        <a:t>gio- džo (il gioco)</a:t>
                      </a:r>
                      <a:endParaRPr lang="en-US" sz="1800" dirty="0" smtClean="0"/>
                    </a:p>
                    <a:p>
                      <a:r>
                        <a:rPr lang="sl-SI" sz="1800" dirty="0" smtClean="0"/>
                        <a:t>ciu </a:t>
                      </a:r>
                      <a:r>
                        <a:rPr lang="en-US" sz="1800" dirty="0" smtClean="0"/>
                        <a:t>–</a:t>
                      </a:r>
                      <a:r>
                        <a:rPr lang="sl-SI" sz="1800" dirty="0" smtClean="0"/>
                        <a:t> ču (il ciuffo)</a:t>
                      </a:r>
                    </a:p>
                    <a:p>
                      <a:r>
                        <a:rPr lang="en-US" sz="1800" dirty="0" smtClean="0"/>
                        <a:t>g</a:t>
                      </a:r>
                      <a:r>
                        <a:rPr lang="sl-SI" sz="1800" dirty="0" smtClean="0"/>
                        <a:t>iu</a:t>
                      </a:r>
                      <a:r>
                        <a:rPr lang="en-US" sz="1800" dirty="0" smtClean="0"/>
                        <a:t>-</a:t>
                      </a:r>
                      <a:r>
                        <a:rPr lang="sl-SI" sz="1800" dirty="0" smtClean="0"/>
                        <a:t> džu (il giudizio)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Sc</a:t>
                      </a:r>
                      <a:r>
                        <a:rPr lang="en-US" b="1" u="sng" dirty="0" smtClean="0"/>
                        <a:t> – </a:t>
                      </a:r>
                      <a:r>
                        <a:rPr lang="en-US" b="1" u="sng" dirty="0" err="1" smtClean="0"/>
                        <a:t>š</a:t>
                      </a:r>
                      <a:r>
                        <a:rPr lang="en-US" b="1" u="sng" dirty="0" smtClean="0"/>
                        <a:t>:</a:t>
                      </a:r>
                    </a:p>
                    <a:p>
                      <a:r>
                        <a:rPr lang="en-US" dirty="0" err="1" smtClean="0"/>
                        <a:t>Scia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ša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sciare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dirty="0" err="1" smtClean="0"/>
                        <a:t>Sce</a:t>
                      </a:r>
                      <a:r>
                        <a:rPr lang="en-US" dirty="0" smtClean="0"/>
                        <a:t>- </a:t>
                      </a:r>
                      <a:r>
                        <a:rPr lang="en-US" dirty="0" err="1" smtClean="0"/>
                        <a:t>še</a:t>
                      </a:r>
                      <a:r>
                        <a:rPr lang="en-US" dirty="0" smtClean="0"/>
                        <a:t> (la </a:t>
                      </a:r>
                      <a:r>
                        <a:rPr lang="en-US" dirty="0" err="1" smtClean="0"/>
                        <a:t>scena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dirty="0" err="1" smtClean="0"/>
                        <a:t>Sci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ši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il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sci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dirty="0" smtClean="0"/>
                        <a:t>Scio – </a:t>
                      </a:r>
                      <a:r>
                        <a:rPr lang="en-US" dirty="0" err="1" smtClean="0"/>
                        <a:t>šo</a:t>
                      </a:r>
                      <a:r>
                        <a:rPr lang="en-US" dirty="0" smtClean="0"/>
                        <a:t> (la </a:t>
                      </a:r>
                      <a:r>
                        <a:rPr lang="en-US" dirty="0" err="1" smtClean="0"/>
                        <a:t>sciocchezza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dirty="0" err="1" smtClean="0"/>
                        <a:t>Sciu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šu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sciupare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il</a:t>
                      </a:r>
                      <a:r>
                        <a:rPr lang="en-US" dirty="0" smtClean="0"/>
                        <a:t> tempo)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b="1" dirty="0" err="1" smtClean="0"/>
                        <a:t>gl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lj</a:t>
                      </a:r>
                      <a:r>
                        <a:rPr lang="en-US" dirty="0" smtClean="0"/>
                        <a:t> (la </a:t>
                      </a:r>
                      <a:r>
                        <a:rPr lang="en-US" dirty="0" err="1" smtClean="0"/>
                        <a:t>voglia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b="1" dirty="0" err="1" smtClean="0"/>
                        <a:t>gn</a:t>
                      </a:r>
                      <a:r>
                        <a:rPr lang="en-US" dirty="0" smtClean="0"/>
                        <a:t> –</a:t>
                      </a:r>
                      <a:r>
                        <a:rPr lang="en-US" dirty="0" err="1" smtClean="0"/>
                        <a:t>nj</a:t>
                      </a:r>
                      <a:r>
                        <a:rPr lang="en-US" dirty="0" smtClean="0"/>
                        <a:t> (I gnocchi)</a:t>
                      </a:r>
                    </a:p>
                    <a:p>
                      <a:r>
                        <a:rPr lang="en-US" b="1" dirty="0" err="1" smtClean="0"/>
                        <a:t>qu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ku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quando</a:t>
                      </a:r>
                      <a:r>
                        <a:rPr lang="en-US" dirty="0" smtClean="0"/>
                        <a:t>?)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45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</TotalTime>
  <Words>2870</Words>
  <Application>Microsoft Macintosh PowerPoint</Application>
  <PresentationFormat>Custom</PresentationFormat>
  <Paragraphs>281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Badge</vt:lpstr>
      <vt:lpstr>ItaljanŠČina v vsakodnevnem Življenju</vt:lpstr>
      <vt:lpstr>Nekaj nasvetov</vt:lpstr>
      <vt:lpstr>Il Programma della prima lezione</vt:lpstr>
      <vt:lpstr>I Saluti </vt:lpstr>
      <vt:lpstr>Esercizio: I saluti </vt:lpstr>
      <vt:lpstr>Soluzione </vt:lpstr>
      <vt:lpstr>Ciao a Tutti! </vt:lpstr>
      <vt:lpstr>L’Alfabeto italiano </vt:lpstr>
      <vt:lpstr>La pronuncia</vt:lpstr>
      <vt:lpstr>Qualche altra informazione…</vt:lpstr>
      <vt:lpstr>Nazionalità</vt:lpstr>
      <vt:lpstr>PowerPoint Presentation</vt:lpstr>
      <vt:lpstr>Esercizio</vt:lpstr>
      <vt:lpstr>soluzione</vt:lpstr>
      <vt:lpstr>Le città</vt:lpstr>
      <vt:lpstr>Professioni</vt:lpstr>
      <vt:lpstr>esercizio</vt:lpstr>
      <vt:lpstr>soluzione</vt:lpstr>
      <vt:lpstr>ESSERE</vt:lpstr>
      <vt:lpstr>esercizio</vt:lpstr>
      <vt:lpstr>soluzione</vt:lpstr>
      <vt:lpstr>CHIAMARSI </vt:lpstr>
      <vt:lpstr>esercizio</vt:lpstr>
      <vt:lpstr>soluzione</vt:lpstr>
      <vt:lpstr>PowerPoint Presentation</vt:lpstr>
      <vt:lpstr>I link utili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Matic Sešlar</dc:creator>
  <cp:lastModifiedBy>Teo Kajzer</cp:lastModifiedBy>
  <cp:revision>15</cp:revision>
  <dcterms:created xsi:type="dcterms:W3CDTF">2016-09-08T12:09:48Z</dcterms:created>
  <dcterms:modified xsi:type="dcterms:W3CDTF">2018-03-28T09:15:33Z</dcterms:modified>
</cp:coreProperties>
</file>