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4" r:id="rId1"/>
  </p:sldMasterIdLst>
  <p:sldIdLst>
    <p:sldId id="256" r:id="rId2"/>
    <p:sldId id="257" r:id="rId3"/>
    <p:sldId id="258" r:id="rId4"/>
    <p:sldId id="293" r:id="rId5"/>
    <p:sldId id="259" r:id="rId6"/>
    <p:sldId id="262" r:id="rId7"/>
    <p:sldId id="287" r:id="rId8"/>
    <p:sldId id="292" r:id="rId9"/>
    <p:sldId id="260" r:id="rId10"/>
    <p:sldId id="288" r:id="rId11"/>
    <p:sldId id="289" r:id="rId12"/>
    <p:sldId id="263" r:id="rId13"/>
    <p:sldId id="261" r:id="rId14"/>
    <p:sldId id="290" r:id="rId15"/>
    <p:sldId id="291" r:id="rId16"/>
    <p:sldId id="264" r:id="rId17"/>
    <p:sldId id="265" r:id="rId18"/>
    <p:sldId id="285" r:id="rId19"/>
    <p:sldId id="286" r:id="rId20"/>
    <p:sldId id="267" r:id="rId21"/>
    <p:sldId id="269" r:id="rId22"/>
    <p:sldId id="268" r:id="rId23"/>
    <p:sldId id="270" r:id="rId24"/>
    <p:sldId id="271" r:id="rId25"/>
    <p:sldId id="272" r:id="rId26"/>
    <p:sldId id="273" r:id="rId27"/>
    <p:sldId id="274" r:id="rId28"/>
    <p:sldId id="275" r:id="rId29"/>
    <p:sldId id="276" r:id="rId30"/>
    <p:sldId id="277" r:id="rId31"/>
    <p:sldId id="278" r:id="rId32"/>
    <p:sldId id="279" r:id="rId33"/>
    <p:sldId id="280" r:id="rId34"/>
    <p:sldId id="281" r:id="rId35"/>
    <p:sldId id="284" r:id="rId3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95" d="100"/>
          <a:sy n="95" d="100"/>
        </p:scale>
        <p:origin x="-104" y="-3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fr-FR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Click to edit Master subtitle style</a:t>
            </a:r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8716" y="5673725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798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38540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fr-FR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162074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719204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269" y="2905125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621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888380150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fr-FR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207910671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013494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339962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fr-FR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8635" y="5673725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931273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Drag picture to placeholder or click icon to add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fr-FR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8635" y="5673725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514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sl-SI" smtClean="0"/>
              <a:t>www.mojeznanje.si</a:t>
            </a:r>
            <a:endParaRPr lang="sl-SI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5575" y="5646772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333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3" Type="http://schemas.openxmlformats.org/officeDocument/2006/relationships/image" Target="../media/image3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l-SI" sz="8000" dirty="0"/>
              <a:t>ItaljanŠČina v vsakodnevnem Življenju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</a:t>
            </a:r>
            <a:r>
              <a:rPr lang="sl-SI" dirty="0" smtClean="0"/>
              <a:t>taliano di base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9671924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006744"/>
          </a:xfrm>
        </p:spPr>
        <p:txBody>
          <a:bodyPr/>
          <a:lstStyle/>
          <a:p>
            <a:r>
              <a:rPr lang="en-US" dirty="0" err="1" smtClean="0"/>
              <a:t>esercizio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587577"/>
            <a:ext cx="10178322" cy="429201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cliente</a:t>
            </a:r>
            <a:r>
              <a:rPr lang="en-US" dirty="0" smtClean="0"/>
              <a:t>: </a:t>
            </a:r>
            <a:r>
              <a:rPr lang="en-US" dirty="0" err="1" smtClean="0"/>
              <a:t>Buongiorno</a:t>
            </a:r>
            <a:r>
              <a:rPr lang="en-US" dirty="0"/>
              <a:t>!</a:t>
            </a:r>
            <a:br>
              <a:rPr lang="en-US" dirty="0"/>
            </a:br>
            <a:r>
              <a:rPr lang="en-US" dirty="0" err="1" smtClean="0">
                <a:solidFill>
                  <a:srgbClr val="678658"/>
                </a:solidFill>
              </a:rPr>
              <a:t>cameriere</a:t>
            </a:r>
            <a:r>
              <a:rPr lang="en-US" dirty="0" smtClean="0"/>
              <a:t>: </a:t>
            </a:r>
            <a:r>
              <a:rPr lang="en-US" b="1" dirty="0" err="1" smtClean="0"/>
              <a:t>Buongiorno</a:t>
            </a:r>
            <a:r>
              <a:rPr lang="en-US" b="1" dirty="0" smtClean="0"/>
              <a:t> </a:t>
            </a:r>
            <a:r>
              <a:rPr lang="en-US" b="1" dirty="0"/>
              <a:t>a Lei!</a:t>
            </a:r>
            <a:r>
              <a:rPr lang="en-US" dirty="0"/>
              <a:t> </a:t>
            </a:r>
            <a:r>
              <a:rPr lang="en-US" dirty="0" smtClean="0"/>
              <a:t>Prego</a:t>
            </a:r>
            <a:r>
              <a:rPr lang="en-US" dirty="0"/>
              <a:t>!</a:t>
            </a:r>
            <a:br>
              <a:rPr lang="en-US" dirty="0"/>
            </a:br>
            <a:r>
              <a:rPr lang="en-US" dirty="0" smtClean="0"/>
              <a:t>CL: </a:t>
            </a:r>
            <a:r>
              <a:rPr lang="en-US" b="1" dirty="0" smtClean="0"/>
              <a:t>Un </a:t>
            </a:r>
            <a:r>
              <a:rPr lang="en-US" b="1" dirty="0" err="1"/>
              <a:t>caffè</a:t>
            </a:r>
            <a:r>
              <a:rPr lang="en-US" b="1" dirty="0"/>
              <a:t> macchiato e </a:t>
            </a:r>
            <a:r>
              <a:rPr lang="en-US" b="1" dirty="0" smtClean="0"/>
              <a:t>___(</a:t>
            </a:r>
            <a:r>
              <a:rPr lang="en-US" b="1" dirty="0" err="1" smtClean="0"/>
              <a:t>clen</a:t>
            </a:r>
            <a:r>
              <a:rPr lang="en-US" b="1" dirty="0" smtClean="0"/>
              <a:t>) ___________(</a:t>
            </a:r>
            <a:r>
              <a:rPr lang="en-US" b="1" dirty="0" err="1" smtClean="0"/>
              <a:t>rogljicek</a:t>
            </a:r>
            <a:r>
              <a:rPr lang="en-US" b="1" dirty="0" smtClean="0"/>
              <a:t>)</a:t>
            </a:r>
            <a:r>
              <a:rPr lang="en-US" dirty="0" smtClean="0"/>
              <a:t>, </a:t>
            </a:r>
            <a:r>
              <a:rPr lang="en-US" dirty="0"/>
              <a:t>per </a:t>
            </a:r>
            <a:r>
              <a:rPr lang="en-US" dirty="0" err="1"/>
              <a:t>favore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smtClean="0"/>
              <a:t>CA: Macchiato </a:t>
            </a:r>
            <a:r>
              <a:rPr lang="en-US" dirty="0" err="1"/>
              <a:t>caldo</a:t>
            </a:r>
            <a:r>
              <a:rPr lang="en-US" dirty="0"/>
              <a:t> o </a:t>
            </a:r>
            <a:r>
              <a:rPr lang="en-US" dirty="0" err="1"/>
              <a:t>freddo</a:t>
            </a:r>
            <a:r>
              <a:rPr lang="en-US" dirty="0"/>
              <a:t>?</a:t>
            </a:r>
            <a:br>
              <a:rPr lang="en-US" dirty="0"/>
            </a:br>
            <a:r>
              <a:rPr lang="en-US" dirty="0" smtClean="0"/>
              <a:t>CL: </a:t>
            </a:r>
            <a:r>
              <a:rPr lang="en-US" b="1" dirty="0" err="1" smtClean="0"/>
              <a:t>Caldo</a:t>
            </a:r>
            <a:r>
              <a:rPr lang="en-US" b="1" dirty="0"/>
              <a:t>, grazie.</a:t>
            </a: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 smtClean="0"/>
              <a:t>CA: Come </a:t>
            </a:r>
            <a:r>
              <a:rPr lang="en-US" dirty="0" err="1"/>
              <a:t>vuole</a:t>
            </a:r>
            <a:r>
              <a:rPr lang="en-US" dirty="0"/>
              <a:t> </a:t>
            </a:r>
            <a:r>
              <a:rPr lang="en-US" dirty="0" smtClean="0"/>
              <a:t>____ (</a:t>
            </a:r>
            <a:r>
              <a:rPr lang="en-US" dirty="0" err="1" smtClean="0"/>
              <a:t>clen</a:t>
            </a:r>
            <a:r>
              <a:rPr lang="en-US" dirty="0" smtClean="0"/>
              <a:t>) _______(</a:t>
            </a:r>
            <a:r>
              <a:rPr lang="en-US" dirty="0" err="1" smtClean="0"/>
              <a:t>rogljicek</a:t>
            </a:r>
            <a:r>
              <a:rPr lang="en-US" dirty="0" smtClean="0"/>
              <a:t>)?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CL: </a:t>
            </a:r>
            <a:r>
              <a:rPr lang="en-US" b="1" dirty="0" err="1" smtClean="0"/>
              <a:t>Alla</a:t>
            </a:r>
            <a:r>
              <a:rPr lang="en-US" b="1" dirty="0" smtClean="0"/>
              <a:t> </a:t>
            </a:r>
            <a:r>
              <a:rPr lang="en-US" b="1" dirty="0" err="1"/>
              <a:t>crema</a:t>
            </a:r>
            <a:r>
              <a:rPr lang="en-US" b="1" dirty="0"/>
              <a:t>, grazie.</a:t>
            </a:r>
            <a:r>
              <a:rPr lang="en-US" dirty="0"/>
              <a:t> </a:t>
            </a:r>
            <a:br>
              <a:rPr lang="en-US" dirty="0"/>
            </a:br>
            <a:r>
              <a:rPr lang="en-US" dirty="0" smtClean="0"/>
              <a:t>CA: </a:t>
            </a:r>
            <a:r>
              <a:rPr lang="en-US" dirty="0" err="1" smtClean="0"/>
              <a:t>Ecco</a:t>
            </a:r>
            <a:r>
              <a:rPr lang="en-US" dirty="0" smtClean="0"/>
              <a:t> </a:t>
            </a:r>
            <a:r>
              <a:rPr lang="en-US" dirty="0" err="1"/>
              <a:t>il</a:t>
            </a:r>
            <a:r>
              <a:rPr lang="en-US" dirty="0"/>
              <a:t> </a:t>
            </a:r>
            <a:r>
              <a:rPr lang="en-US" dirty="0" err="1"/>
              <a:t>suo</a:t>
            </a:r>
            <a:r>
              <a:rPr lang="en-US" dirty="0"/>
              <a:t> </a:t>
            </a:r>
            <a:r>
              <a:rPr lang="en-US" dirty="0" err="1"/>
              <a:t>caffè</a:t>
            </a:r>
            <a:r>
              <a:rPr lang="en-US" dirty="0"/>
              <a:t> </a:t>
            </a:r>
            <a:r>
              <a:rPr lang="en-US" dirty="0" smtClean="0"/>
              <a:t>con___ (</a:t>
            </a:r>
            <a:r>
              <a:rPr lang="en-US" dirty="0" err="1" smtClean="0"/>
              <a:t>clen</a:t>
            </a:r>
            <a:r>
              <a:rPr lang="en-US" dirty="0" smtClean="0"/>
              <a:t>) ______ (</a:t>
            </a:r>
            <a:r>
              <a:rPr lang="en-US" dirty="0" err="1" smtClean="0"/>
              <a:t>rogljicek</a:t>
            </a:r>
            <a:r>
              <a:rPr lang="en-US" dirty="0" smtClean="0"/>
              <a:t>). </a:t>
            </a:r>
            <a:r>
              <a:rPr lang="en-US" dirty="0" err="1"/>
              <a:t>Vuole</a:t>
            </a:r>
            <a:r>
              <a:rPr lang="en-US" dirty="0"/>
              <a:t> </a:t>
            </a:r>
            <a:r>
              <a:rPr lang="en-US" dirty="0" err="1"/>
              <a:t>anche</a:t>
            </a:r>
            <a:r>
              <a:rPr lang="en-US" dirty="0"/>
              <a:t> </a:t>
            </a:r>
            <a:r>
              <a:rPr lang="en-US" dirty="0" smtClean="0"/>
              <a:t>___ (</a:t>
            </a:r>
            <a:r>
              <a:rPr lang="en-US" dirty="0" err="1" smtClean="0"/>
              <a:t>clen</a:t>
            </a:r>
            <a:r>
              <a:rPr lang="en-US" dirty="0" smtClean="0"/>
              <a:t>) ______________(</a:t>
            </a:r>
            <a:r>
              <a:rPr lang="en-US" dirty="0" err="1" smtClean="0"/>
              <a:t>kozarec</a:t>
            </a:r>
            <a:r>
              <a:rPr lang="en-US" dirty="0" smtClean="0"/>
              <a:t> </a:t>
            </a:r>
            <a:r>
              <a:rPr lang="en-US" dirty="0" err="1" smtClean="0"/>
              <a:t>vode</a:t>
            </a:r>
            <a:r>
              <a:rPr lang="en-US" dirty="0" smtClean="0"/>
              <a:t>)?</a:t>
            </a:r>
            <a:endParaRPr lang="en-US" dirty="0"/>
          </a:p>
          <a:p>
            <a:pPr marL="0" indent="0">
              <a:buNone/>
            </a:pPr>
            <a:r>
              <a:rPr lang="en-US" b="1" dirty="0" smtClean="0"/>
              <a:t>CL: </a:t>
            </a:r>
            <a:r>
              <a:rPr lang="en-US" b="1" dirty="0" err="1" smtClean="0"/>
              <a:t>Sì</a:t>
            </a:r>
            <a:r>
              <a:rPr lang="en-US" b="1" dirty="0"/>
              <a:t>, grazie.</a:t>
            </a:r>
            <a:r>
              <a:rPr lang="en-US" dirty="0"/>
              <a:t> </a:t>
            </a:r>
            <a:br>
              <a:rPr lang="en-US" dirty="0"/>
            </a:br>
            <a:r>
              <a:rPr lang="en-US" dirty="0" smtClean="0"/>
              <a:t>CA: </a:t>
            </a:r>
            <a:r>
              <a:rPr lang="en-US" dirty="0" err="1" smtClean="0"/>
              <a:t>Ecco</a:t>
            </a:r>
            <a:r>
              <a:rPr lang="en-US" dirty="0" smtClean="0"/>
              <a:t> </a:t>
            </a:r>
            <a:r>
              <a:rPr lang="en-US" dirty="0"/>
              <a:t>a Lei.</a:t>
            </a:r>
            <a:br>
              <a:rPr lang="en-US" dirty="0"/>
            </a:br>
            <a:r>
              <a:rPr lang="en-US" dirty="0" smtClean="0"/>
              <a:t>CL: </a:t>
            </a:r>
            <a:r>
              <a:rPr lang="en-US" b="1" dirty="0" err="1" smtClean="0"/>
              <a:t>Quant'è</a:t>
            </a:r>
            <a:r>
              <a:rPr lang="en-US" b="1" dirty="0" smtClean="0"/>
              <a:t>? (</a:t>
            </a:r>
            <a:r>
              <a:rPr lang="en-US" b="1" dirty="0" err="1" smtClean="0"/>
              <a:t>Koliko</a:t>
            </a:r>
            <a:r>
              <a:rPr lang="en-US" b="1" dirty="0" smtClean="0"/>
              <a:t> je?)</a:t>
            </a:r>
            <a:r>
              <a:rPr lang="en-US" dirty="0"/>
              <a:t> </a:t>
            </a:r>
            <a:br>
              <a:rPr lang="en-US" dirty="0"/>
            </a:br>
            <a:r>
              <a:rPr lang="en-US" dirty="0" smtClean="0"/>
              <a:t>CA: 2 </a:t>
            </a:r>
            <a:r>
              <a:rPr lang="en-US" dirty="0"/>
              <a:t>euro e </a:t>
            </a:r>
            <a:r>
              <a:rPr lang="en-US" dirty="0" err="1"/>
              <a:t>dieci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smtClean="0"/>
              <a:t>CL: </a:t>
            </a:r>
            <a:r>
              <a:rPr lang="en-US" b="1" dirty="0" err="1" smtClean="0"/>
              <a:t>Ecco</a:t>
            </a:r>
            <a:r>
              <a:rPr lang="en-US" b="1" dirty="0" smtClean="0"/>
              <a:t> </a:t>
            </a:r>
            <a:r>
              <a:rPr lang="en-US" b="1" dirty="0"/>
              <a:t>a </a:t>
            </a:r>
            <a:r>
              <a:rPr lang="en-US" b="1" dirty="0" smtClean="0"/>
              <a:t>Lei (</a:t>
            </a:r>
            <a:r>
              <a:rPr lang="en-US" b="1" dirty="0" err="1" smtClean="0"/>
              <a:t>Izvolite</a:t>
            </a:r>
            <a:r>
              <a:rPr lang="en-US" b="1" dirty="0" smtClean="0"/>
              <a:t>).</a:t>
            </a:r>
            <a:r>
              <a:rPr lang="en-US" dirty="0"/>
              <a:t> </a:t>
            </a:r>
            <a:br>
              <a:rPr lang="en-US" dirty="0"/>
            </a:br>
            <a:r>
              <a:rPr lang="en-US" dirty="0" smtClean="0"/>
              <a:t>CA: Grazie</a:t>
            </a:r>
            <a:r>
              <a:rPr lang="en-US" dirty="0"/>
              <a:t>. </a:t>
            </a:r>
            <a:r>
              <a:rPr lang="en-US" dirty="0" err="1"/>
              <a:t>Ecco</a:t>
            </a:r>
            <a:r>
              <a:rPr lang="en-US" dirty="0"/>
              <a:t>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lo </a:t>
            </a: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</a:rPr>
              <a:t>scontrino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(</a:t>
            </a: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</a:rPr>
              <a:t>racun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)</a:t>
            </a:r>
            <a:r>
              <a:rPr lang="en-US" dirty="0" smtClean="0"/>
              <a:t>. _____________(</a:t>
            </a:r>
            <a:r>
              <a:rPr lang="en-US" dirty="0" err="1" smtClean="0"/>
              <a:t>nasvidenje</a:t>
            </a:r>
            <a:r>
              <a:rPr lang="en-US" dirty="0" smtClean="0"/>
              <a:t>).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CL: ___________</a:t>
            </a:r>
            <a:r>
              <a:rPr lang="en-US" b="1" dirty="0" smtClean="0"/>
              <a:t>(</a:t>
            </a:r>
            <a:r>
              <a:rPr lang="en-US" b="1" dirty="0" err="1" smtClean="0"/>
              <a:t>nasvidenje</a:t>
            </a:r>
            <a:r>
              <a:rPr lang="en-US" b="1" dirty="0" smtClean="0"/>
              <a:t>).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0216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033204"/>
          </a:xfrm>
        </p:spPr>
        <p:txBody>
          <a:bodyPr/>
          <a:lstStyle/>
          <a:p>
            <a:r>
              <a:rPr lang="en-US" dirty="0" err="1" smtClean="0"/>
              <a:t>soluzione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825713"/>
            <a:ext cx="10178322" cy="405387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CL: </a:t>
            </a:r>
            <a:r>
              <a:rPr lang="en-US" dirty="0" err="1" smtClean="0"/>
              <a:t>Buongiorno</a:t>
            </a:r>
            <a:r>
              <a:rPr lang="en-US" dirty="0" smtClean="0"/>
              <a:t>!</a:t>
            </a:r>
          </a:p>
          <a:p>
            <a:pPr marL="0" indent="0">
              <a:buNone/>
            </a:pPr>
            <a:r>
              <a:rPr lang="en-US" dirty="0" smtClean="0"/>
              <a:t>CA: </a:t>
            </a:r>
            <a:r>
              <a:rPr lang="en-US" dirty="0" err="1" smtClean="0"/>
              <a:t>Buongiorno</a:t>
            </a:r>
            <a:r>
              <a:rPr lang="en-US" dirty="0" smtClean="0"/>
              <a:t> a Lei! Prego!</a:t>
            </a:r>
          </a:p>
          <a:p>
            <a:pPr marL="0" indent="0">
              <a:buNone/>
            </a:pPr>
            <a:r>
              <a:rPr lang="en-US" dirty="0" smtClean="0"/>
              <a:t>CL</a:t>
            </a:r>
            <a:r>
              <a:rPr lang="en-US" dirty="0"/>
              <a:t>: Un </a:t>
            </a:r>
            <a:r>
              <a:rPr lang="en-US" dirty="0" err="1"/>
              <a:t>caffè</a:t>
            </a:r>
            <a:r>
              <a:rPr lang="en-US" dirty="0"/>
              <a:t> macchiato e </a:t>
            </a:r>
            <a:r>
              <a:rPr lang="en-US" dirty="0">
                <a:solidFill>
                  <a:srgbClr val="FF0000"/>
                </a:solidFill>
              </a:rPr>
              <a:t>un</a:t>
            </a:r>
            <a:r>
              <a:rPr lang="en-US" dirty="0">
                <a:solidFill>
                  <a:srgbClr val="358688"/>
                </a:solidFill>
              </a:rPr>
              <a:t> </a:t>
            </a:r>
            <a:r>
              <a:rPr lang="en-US" dirty="0" err="1" smtClean="0">
                <a:solidFill>
                  <a:srgbClr val="358688"/>
                </a:solidFill>
              </a:rPr>
              <a:t>cornetto</a:t>
            </a:r>
            <a:r>
              <a:rPr lang="en-US" dirty="0" smtClean="0">
                <a:solidFill>
                  <a:srgbClr val="358688"/>
                </a:solidFill>
              </a:rPr>
              <a:t>/</a:t>
            </a:r>
            <a:r>
              <a:rPr lang="en-US" dirty="0" err="1" smtClean="0">
                <a:solidFill>
                  <a:srgbClr val="358688"/>
                </a:solidFill>
              </a:rPr>
              <a:t>una</a:t>
            </a:r>
            <a:r>
              <a:rPr lang="en-US" dirty="0" smtClean="0">
                <a:solidFill>
                  <a:srgbClr val="358688"/>
                </a:solidFill>
              </a:rPr>
              <a:t> brioche (</a:t>
            </a:r>
            <a:r>
              <a:rPr lang="en-US" dirty="0" err="1" smtClean="0"/>
              <a:t>nel</a:t>
            </a:r>
            <a:r>
              <a:rPr lang="en-US" dirty="0" smtClean="0"/>
              <a:t> Nord ITA), </a:t>
            </a:r>
            <a:r>
              <a:rPr lang="en-US" dirty="0"/>
              <a:t>per </a:t>
            </a:r>
            <a:r>
              <a:rPr lang="en-US" dirty="0" err="1"/>
              <a:t>favore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CA: Macchiato </a:t>
            </a:r>
            <a:r>
              <a:rPr lang="en-US" dirty="0" err="1"/>
              <a:t>caldo</a:t>
            </a:r>
            <a:r>
              <a:rPr lang="en-US" dirty="0"/>
              <a:t> o </a:t>
            </a:r>
            <a:r>
              <a:rPr lang="en-US" dirty="0" err="1"/>
              <a:t>freddo</a:t>
            </a:r>
            <a:r>
              <a:rPr lang="en-US" dirty="0"/>
              <a:t>?</a:t>
            </a:r>
            <a:br>
              <a:rPr lang="en-US" dirty="0"/>
            </a:br>
            <a:r>
              <a:rPr lang="en-US" dirty="0"/>
              <a:t>CL: </a:t>
            </a:r>
            <a:r>
              <a:rPr lang="en-US" dirty="0" err="1"/>
              <a:t>Caldo</a:t>
            </a:r>
            <a:r>
              <a:rPr lang="en-US" dirty="0"/>
              <a:t>, grazie. </a:t>
            </a:r>
          </a:p>
          <a:p>
            <a:pPr marL="0" indent="0">
              <a:buNone/>
            </a:pPr>
            <a:r>
              <a:rPr lang="en-US" dirty="0" smtClean="0"/>
              <a:t>CA</a:t>
            </a:r>
            <a:r>
              <a:rPr lang="en-US" dirty="0"/>
              <a:t>: Come </a:t>
            </a:r>
            <a:r>
              <a:rPr lang="en-US" dirty="0" err="1"/>
              <a:t>vuole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il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75000"/>
                  </a:schemeClr>
                </a:solidFill>
              </a:rPr>
              <a:t>cornetto</a:t>
            </a:r>
            <a:r>
              <a:rPr lang="en-US" dirty="0"/>
              <a:t>?</a:t>
            </a:r>
            <a:br>
              <a:rPr lang="en-US" dirty="0"/>
            </a:br>
            <a:r>
              <a:rPr lang="en-US" dirty="0"/>
              <a:t>CL: </a:t>
            </a:r>
            <a:r>
              <a:rPr lang="en-US" dirty="0" err="1"/>
              <a:t>Alla</a:t>
            </a:r>
            <a:r>
              <a:rPr lang="en-US" dirty="0"/>
              <a:t> </a:t>
            </a:r>
            <a:r>
              <a:rPr lang="en-US" dirty="0" err="1"/>
              <a:t>crema</a:t>
            </a:r>
            <a:r>
              <a:rPr lang="en-US" dirty="0"/>
              <a:t>, grazie. </a:t>
            </a:r>
            <a:br>
              <a:rPr lang="en-US" dirty="0"/>
            </a:br>
            <a:r>
              <a:rPr lang="en-US" dirty="0"/>
              <a:t>CA: </a:t>
            </a:r>
            <a:r>
              <a:rPr lang="en-US" dirty="0" err="1"/>
              <a:t>Ecco</a:t>
            </a:r>
            <a:r>
              <a:rPr lang="en-US" dirty="0"/>
              <a:t> </a:t>
            </a:r>
            <a:r>
              <a:rPr lang="en-US" dirty="0" err="1"/>
              <a:t>il</a:t>
            </a:r>
            <a:r>
              <a:rPr lang="en-US" dirty="0"/>
              <a:t> </a:t>
            </a:r>
            <a:r>
              <a:rPr lang="en-US" dirty="0" err="1"/>
              <a:t>suo</a:t>
            </a:r>
            <a:r>
              <a:rPr lang="en-US" dirty="0"/>
              <a:t> </a:t>
            </a:r>
            <a:r>
              <a:rPr lang="en-US" dirty="0" err="1"/>
              <a:t>caffè</a:t>
            </a:r>
            <a:r>
              <a:rPr lang="en-US" dirty="0"/>
              <a:t> con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il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358688"/>
                </a:solidFill>
              </a:rPr>
              <a:t>cornetto</a:t>
            </a:r>
            <a:r>
              <a:rPr lang="en-US" dirty="0">
                <a:solidFill>
                  <a:srgbClr val="358688"/>
                </a:solidFill>
              </a:rPr>
              <a:t>. </a:t>
            </a:r>
            <a:r>
              <a:rPr lang="en-US" dirty="0" err="1"/>
              <a:t>Vuole</a:t>
            </a:r>
            <a:r>
              <a:rPr lang="en-US" dirty="0"/>
              <a:t> </a:t>
            </a:r>
            <a:r>
              <a:rPr lang="en-US" dirty="0" err="1"/>
              <a:t>anche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un</a:t>
            </a:r>
            <a:r>
              <a:rPr lang="en-US" dirty="0">
                <a:solidFill>
                  <a:srgbClr val="358688"/>
                </a:solidFill>
              </a:rPr>
              <a:t> </a:t>
            </a:r>
            <a:r>
              <a:rPr lang="en-US" dirty="0" err="1">
                <a:solidFill>
                  <a:srgbClr val="358688"/>
                </a:solidFill>
              </a:rPr>
              <a:t>bicchiere</a:t>
            </a:r>
            <a:r>
              <a:rPr lang="en-US" dirty="0">
                <a:solidFill>
                  <a:srgbClr val="358688"/>
                </a:solidFill>
              </a:rPr>
              <a:t> </a:t>
            </a:r>
            <a:r>
              <a:rPr lang="en-US" dirty="0" err="1">
                <a:solidFill>
                  <a:srgbClr val="358688"/>
                </a:solidFill>
              </a:rPr>
              <a:t>d'acqua</a:t>
            </a:r>
            <a:r>
              <a:rPr lang="en-US" dirty="0"/>
              <a:t>?</a:t>
            </a:r>
          </a:p>
          <a:p>
            <a:pPr marL="0" indent="0">
              <a:buNone/>
            </a:pPr>
            <a:r>
              <a:rPr lang="en-US" dirty="0"/>
              <a:t>CL: </a:t>
            </a:r>
            <a:r>
              <a:rPr lang="en-US" dirty="0" err="1"/>
              <a:t>Sì</a:t>
            </a:r>
            <a:r>
              <a:rPr lang="en-US" dirty="0"/>
              <a:t>, grazie. </a:t>
            </a:r>
            <a:br>
              <a:rPr lang="en-US" dirty="0"/>
            </a:br>
            <a:r>
              <a:rPr lang="en-US" dirty="0"/>
              <a:t>CA: </a:t>
            </a:r>
            <a:r>
              <a:rPr lang="en-US" dirty="0" err="1"/>
              <a:t>Ecco</a:t>
            </a:r>
            <a:r>
              <a:rPr lang="en-US" dirty="0"/>
              <a:t> a Lei.</a:t>
            </a:r>
            <a:br>
              <a:rPr lang="en-US" dirty="0"/>
            </a:br>
            <a:r>
              <a:rPr lang="en-US" dirty="0"/>
              <a:t>CL: </a:t>
            </a:r>
            <a:r>
              <a:rPr lang="en-US" dirty="0" err="1"/>
              <a:t>Quant'è</a:t>
            </a:r>
            <a:r>
              <a:rPr lang="en-US" dirty="0"/>
              <a:t>? </a:t>
            </a:r>
            <a:br>
              <a:rPr lang="en-US" dirty="0"/>
            </a:br>
            <a:r>
              <a:rPr lang="en-US" dirty="0"/>
              <a:t>CA: 2 euro e </a:t>
            </a:r>
            <a:r>
              <a:rPr lang="en-US" dirty="0" err="1"/>
              <a:t>dieci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CL: </a:t>
            </a:r>
            <a:r>
              <a:rPr lang="en-US" dirty="0" err="1"/>
              <a:t>Ecco</a:t>
            </a:r>
            <a:r>
              <a:rPr lang="en-US" dirty="0"/>
              <a:t> a Lei. </a:t>
            </a:r>
            <a:br>
              <a:rPr lang="en-US" dirty="0"/>
            </a:br>
            <a:r>
              <a:rPr lang="en-US" dirty="0"/>
              <a:t>CA: Grazie. </a:t>
            </a:r>
            <a:r>
              <a:rPr lang="en-US" dirty="0" err="1"/>
              <a:t>Ecco</a:t>
            </a:r>
            <a:r>
              <a:rPr lang="en-US" dirty="0"/>
              <a:t> lo </a:t>
            </a:r>
            <a:r>
              <a:rPr lang="en-US" dirty="0" err="1"/>
              <a:t>scontrino</a:t>
            </a:r>
            <a:r>
              <a:rPr lang="en-US" dirty="0"/>
              <a:t>.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Arrivederci.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CL: </a:t>
            </a:r>
            <a:r>
              <a:rPr lang="en-US" dirty="0">
                <a:solidFill>
                  <a:srgbClr val="358688"/>
                </a:solidFill>
              </a:rPr>
              <a:t>Arrivederci.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23976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900906"/>
          </a:xfrm>
        </p:spPr>
        <p:txBody>
          <a:bodyPr/>
          <a:lstStyle/>
          <a:p>
            <a:r>
              <a:rPr lang="en-US" dirty="0"/>
              <a:t>Al </a:t>
            </a:r>
            <a:r>
              <a:rPr 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ristorante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958011"/>
            <a:ext cx="10178322" cy="3921582"/>
          </a:xfrm>
        </p:spPr>
        <p:txBody>
          <a:bodyPr/>
          <a:lstStyle/>
          <a:p>
            <a:r>
              <a:rPr lang="en-US" dirty="0"/>
              <a:t>IL </a:t>
            </a:r>
            <a:r>
              <a:rPr lang="en-US" dirty="0">
                <a:solidFill>
                  <a:srgbClr val="FFA615"/>
                </a:solidFill>
              </a:rPr>
              <a:t>VOCABOLARIO</a:t>
            </a:r>
            <a:r>
              <a:rPr lang="en-US" dirty="0"/>
              <a:t>: </a:t>
            </a:r>
            <a:r>
              <a:rPr lang="en-US" b="1" dirty="0"/>
              <a:t>antipasti</a:t>
            </a:r>
            <a:r>
              <a:rPr lang="en-US" dirty="0"/>
              <a:t> (</a:t>
            </a:r>
            <a:r>
              <a:rPr lang="en-US" dirty="0" err="1"/>
              <a:t>predjedi</a:t>
            </a:r>
            <a:r>
              <a:rPr lang="en-US" dirty="0"/>
              <a:t>)- </a:t>
            </a:r>
            <a:r>
              <a:rPr lang="en-US" dirty="0" err="1"/>
              <a:t>bruschette</a:t>
            </a:r>
            <a:r>
              <a:rPr lang="en-US" dirty="0"/>
              <a:t> al </a:t>
            </a:r>
            <a:r>
              <a:rPr lang="en-US" dirty="0" err="1"/>
              <a:t>pomodoro</a:t>
            </a:r>
            <a:r>
              <a:rPr lang="en-US" dirty="0"/>
              <a:t>, torte </a:t>
            </a:r>
            <a:r>
              <a:rPr lang="en-US" dirty="0" err="1"/>
              <a:t>salate</a:t>
            </a:r>
            <a:endParaRPr lang="en-US" dirty="0"/>
          </a:p>
          <a:p>
            <a:pPr marL="0" indent="0">
              <a:buNone/>
            </a:pPr>
            <a:r>
              <a:rPr lang="en-US" b="1" dirty="0" err="1"/>
              <a:t>Primi</a:t>
            </a:r>
            <a:r>
              <a:rPr lang="en-US" dirty="0"/>
              <a:t>-risotto </a:t>
            </a:r>
            <a:r>
              <a:rPr lang="en-US" dirty="0" err="1"/>
              <a:t>ai</a:t>
            </a:r>
            <a:r>
              <a:rPr lang="en-US" dirty="0"/>
              <a:t> </a:t>
            </a:r>
            <a:r>
              <a:rPr lang="en-US" dirty="0" err="1"/>
              <a:t>funghi</a:t>
            </a:r>
            <a:r>
              <a:rPr lang="en-US" dirty="0"/>
              <a:t>, ravioli </a:t>
            </a:r>
            <a:r>
              <a:rPr lang="en-US" dirty="0" err="1"/>
              <a:t>alla</a:t>
            </a:r>
            <a:r>
              <a:rPr lang="en-US" dirty="0"/>
              <a:t> </a:t>
            </a:r>
            <a:r>
              <a:rPr lang="en-US" dirty="0" err="1"/>
              <a:t>fiorentina</a:t>
            </a:r>
            <a:r>
              <a:rPr lang="en-US" dirty="0"/>
              <a:t>; lasagna </a:t>
            </a:r>
            <a:r>
              <a:rPr lang="en-US" dirty="0" err="1"/>
              <a:t>alla</a:t>
            </a:r>
            <a:r>
              <a:rPr lang="en-US" dirty="0"/>
              <a:t> </a:t>
            </a:r>
            <a:r>
              <a:rPr lang="en-US" dirty="0" err="1"/>
              <a:t>bolognese</a:t>
            </a:r>
            <a:r>
              <a:rPr lang="en-US" dirty="0"/>
              <a:t>, spaghetti </a:t>
            </a:r>
            <a:r>
              <a:rPr lang="en-US" dirty="0" err="1"/>
              <a:t>allo</a:t>
            </a:r>
            <a:r>
              <a:rPr lang="en-US" dirty="0"/>
              <a:t> </a:t>
            </a:r>
            <a:r>
              <a:rPr lang="en-US" dirty="0" err="1"/>
              <a:t>scoglio</a:t>
            </a:r>
            <a:endParaRPr lang="en-US" dirty="0"/>
          </a:p>
          <a:p>
            <a:pPr marL="0" indent="0">
              <a:buNone/>
            </a:pPr>
            <a:r>
              <a:rPr lang="en-US" b="1" dirty="0"/>
              <a:t>Secondi</a:t>
            </a:r>
            <a:r>
              <a:rPr lang="en-US" dirty="0"/>
              <a:t>-</a:t>
            </a:r>
            <a:r>
              <a:rPr lang="en-US" dirty="0" err="1"/>
              <a:t>pesce</a:t>
            </a:r>
            <a:r>
              <a:rPr lang="en-US" dirty="0"/>
              <a:t> </a:t>
            </a:r>
            <a:r>
              <a:rPr lang="en-US" dirty="0" err="1"/>
              <a:t>spada</a:t>
            </a:r>
            <a:r>
              <a:rPr lang="en-US" dirty="0"/>
              <a:t> al </a:t>
            </a:r>
            <a:r>
              <a:rPr lang="en-US" dirty="0" err="1"/>
              <a:t>limone</a:t>
            </a:r>
            <a:r>
              <a:rPr lang="en-US" dirty="0"/>
              <a:t>; </a:t>
            </a:r>
            <a:r>
              <a:rPr lang="en-US" dirty="0" err="1"/>
              <a:t>arrosto</a:t>
            </a:r>
            <a:r>
              <a:rPr lang="en-US" dirty="0"/>
              <a:t> di </a:t>
            </a:r>
            <a:r>
              <a:rPr lang="en-US" dirty="0" err="1"/>
              <a:t>maiale</a:t>
            </a:r>
            <a:r>
              <a:rPr lang="en-US" dirty="0"/>
              <a:t>, </a:t>
            </a:r>
            <a:r>
              <a:rPr lang="en-US" dirty="0" err="1"/>
              <a:t>pollo</a:t>
            </a:r>
            <a:r>
              <a:rPr lang="en-US" dirty="0"/>
              <a:t> </a:t>
            </a:r>
            <a:r>
              <a:rPr lang="en-US" dirty="0" err="1"/>
              <a:t>agli</a:t>
            </a:r>
            <a:r>
              <a:rPr lang="en-US" dirty="0"/>
              <a:t> </a:t>
            </a:r>
            <a:r>
              <a:rPr lang="en-US" dirty="0" err="1"/>
              <a:t>aromi</a:t>
            </a:r>
            <a:r>
              <a:rPr lang="en-US" dirty="0"/>
              <a:t>; </a:t>
            </a:r>
            <a:r>
              <a:rPr lang="en-US" dirty="0" err="1"/>
              <a:t>bistecca</a:t>
            </a:r>
            <a:r>
              <a:rPr lang="en-US" dirty="0"/>
              <a:t> </a:t>
            </a:r>
            <a:r>
              <a:rPr lang="en-US" dirty="0" err="1"/>
              <a:t>alla</a:t>
            </a:r>
            <a:r>
              <a:rPr lang="en-US" dirty="0"/>
              <a:t> </a:t>
            </a:r>
            <a:r>
              <a:rPr lang="en-US" dirty="0" err="1"/>
              <a:t>griglia</a:t>
            </a:r>
            <a:r>
              <a:rPr lang="en-US" dirty="0"/>
              <a:t>, </a:t>
            </a:r>
            <a:r>
              <a:rPr lang="en-US" b="1" dirty="0" err="1"/>
              <a:t>contorni</a:t>
            </a:r>
            <a:r>
              <a:rPr lang="en-US" b="1" dirty="0"/>
              <a:t> </a:t>
            </a:r>
            <a:r>
              <a:rPr lang="en-US" dirty="0"/>
              <a:t>(</a:t>
            </a:r>
            <a:r>
              <a:rPr lang="en-US" dirty="0" err="1"/>
              <a:t>priloge</a:t>
            </a:r>
            <a:r>
              <a:rPr lang="en-US" dirty="0"/>
              <a:t>)-</a:t>
            </a:r>
            <a:r>
              <a:rPr lang="en-US" dirty="0" err="1"/>
              <a:t>patate</a:t>
            </a:r>
            <a:r>
              <a:rPr lang="en-US" dirty="0"/>
              <a:t> </a:t>
            </a:r>
            <a:r>
              <a:rPr lang="en-US" dirty="0" err="1"/>
              <a:t>arrosto</a:t>
            </a:r>
            <a:r>
              <a:rPr lang="en-US" dirty="0"/>
              <a:t>/</a:t>
            </a:r>
            <a:r>
              <a:rPr lang="en-US" dirty="0" err="1"/>
              <a:t>fritte</a:t>
            </a:r>
            <a:r>
              <a:rPr lang="en-US" dirty="0"/>
              <a:t>/al </a:t>
            </a:r>
            <a:r>
              <a:rPr lang="en-US" dirty="0" err="1"/>
              <a:t>forno</a:t>
            </a:r>
            <a:r>
              <a:rPr lang="en-US" dirty="0"/>
              <a:t>, verdure </a:t>
            </a:r>
            <a:r>
              <a:rPr lang="en-US" dirty="0" err="1"/>
              <a:t>alla</a:t>
            </a:r>
            <a:r>
              <a:rPr lang="en-US" dirty="0"/>
              <a:t> </a:t>
            </a:r>
            <a:r>
              <a:rPr lang="en-US" dirty="0" err="1"/>
              <a:t>griglia</a:t>
            </a:r>
            <a:r>
              <a:rPr lang="en-US" dirty="0"/>
              <a:t>, </a:t>
            </a:r>
            <a:r>
              <a:rPr lang="en-US" b="1" dirty="0" err="1"/>
              <a:t>dolci</a:t>
            </a:r>
            <a:r>
              <a:rPr lang="en-US" dirty="0"/>
              <a:t>- </a:t>
            </a:r>
            <a:r>
              <a:rPr lang="en-US" dirty="0" err="1"/>
              <a:t>crostata</a:t>
            </a:r>
            <a:r>
              <a:rPr lang="en-US" dirty="0"/>
              <a:t> al </a:t>
            </a:r>
            <a:r>
              <a:rPr lang="en-US" dirty="0" err="1"/>
              <a:t>cioccolato</a:t>
            </a:r>
            <a:r>
              <a:rPr lang="en-US" dirty="0"/>
              <a:t>, gelato con le </a:t>
            </a:r>
            <a:r>
              <a:rPr lang="en-US" dirty="0" err="1"/>
              <a:t>fragole</a:t>
            </a:r>
            <a:r>
              <a:rPr lang="en-US" dirty="0"/>
              <a:t>, </a:t>
            </a:r>
            <a:r>
              <a:rPr lang="en-US" dirty="0" err="1"/>
              <a:t>torta</a:t>
            </a:r>
            <a:r>
              <a:rPr lang="en-US" dirty="0"/>
              <a:t> </a:t>
            </a:r>
            <a:r>
              <a:rPr lang="en-US" dirty="0" err="1"/>
              <a:t>alle</a:t>
            </a:r>
            <a:r>
              <a:rPr lang="en-US" dirty="0"/>
              <a:t> </a:t>
            </a:r>
            <a:r>
              <a:rPr lang="en-US" dirty="0" err="1"/>
              <a:t>pere</a:t>
            </a:r>
            <a:r>
              <a:rPr lang="en-US" dirty="0"/>
              <a:t>; </a:t>
            </a:r>
            <a:r>
              <a:rPr lang="en-US" i="1" dirty="0" err="1"/>
              <a:t>coperto</a:t>
            </a:r>
            <a:r>
              <a:rPr lang="en-US" i="1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1923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1050" y="593694"/>
            <a:ext cx="10178322" cy="5372948"/>
          </a:xfrm>
        </p:spPr>
        <p:txBody>
          <a:bodyPr>
            <a:normAutofit/>
          </a:bodyPr>
          <a:lstStyle/>
          <a:p>
            <a:r>
              <a:rPr lang="en-US" dirty="0" err="1" smtClean="0"/>
              <a:t>Cameriere</a:t>
            </a:r>
            <a:r>
              <a:rPr lang="en-US" dirty="0" smtClean="0"/>
              <a:t>: Come </a:t>
            </a:r>
            <a:r>
              <a:rPr lang="en-US" dirty="0" err="1" smtClean="0"/>
              <a:t>primi</a:t>
            </a:r>
            <a:r>
              <a:rPr lang="en-US" dirty="0" smtClean="0"/>
              <a:t>, </a:t>
            </a:r>
            <a:r>
              <a:rPr lang="en-US" dirty="0" err="1" smtClean="0"/>
              <a:t>avete</a:t>
            </a:r>
            <a:r>
              <a:rPr lang="en-US" dirty="0" smtClean="0"/>
              <a:t> </a:t>
            </a:r>
            <a:r>
              <a:rPr lang="en-US" dirty="0" err="1" smtClean="0"/>
              <a:t>deciso</a:t>
            </a:r>
            <a:r>
              <a:rPr lang="en-US" dirty="0" smtClean="0"/>
              <a:t>? </a:t>
            </a:r>
            <a:r>
              <a:rPr lang="en-US" dirty="0" err="1" smtClean="0"/>
              <a:t>Che</a:t>
            </a:r>
            <a:r>
              <a:rPr lang="en-US" dirty="0" smtClean="0"/>
              <a:t> </a:t>
            </a:r>
            <a:r>
              <a:rPr lang="en-US" dirty="0" err="1" smtClean="0"/>
              <a:t>cosa</a:t>
            </a:r>
            <a:r>
              <a:rPr lang="en-US" dirty="0" smtClean="0"/>
              <a:t> </a:t>
            </a:r>
            <a:r>
              <a:rPr lang="en-US" dirty="0" err="1" smtClean="0"/>
              <a:t>posso</a:t>
            </a:r>
            <a:r>
              <a:rPr lang="en-US" dirty="0" smtClean="0"/>
              <a:t> </a:t>
            </a:r>
            <a:r>
              <a:rPr lang="en-US" dirty="0" err="1" smtClean="0"/>
              <a:t>portarvi</a:t>
            </a:r>
            <a:r>
              <a:rPr lang="en-US" dirty="0" smtClean="0"/>
              <a:t>?</a:t>
            </a:r>
          </a:p>
          <a:p>
            <a:r>
              <a:rPr lang="en-US" dirty="0" smtClean="0"/>
              <a:t>Signor Rossini: </a:t>
            </a:r>
            <a:r>
              <a:rPr lang="en-US" dirty="0" smtClean="0">
                <a:solidFill>
                  <a:srgbClr val="FF6600"/>
                </a:solidFill>
              </a:rPr>
              <a:t>Io </a:t>
            </a:r>
            <a:r>
              <a:rPr lang="en-US" dirty="0" err="1" smtClean="0">
                <a:solidFill>
                  <a:srgbClr val="FF6600"/>
                </a:solidFill>
              </a:rPr>
              <a:t>prendo</a:t>
            </a:r>
            <a:r>
              <a:rPr lang="en-US" dirty="0" smtClean="0">
                <a:solidFill>
                  <a:srgbClr val="FF6600"/>
                </a:solidFill>
              </a:rPr>
              <a:t> </a:t>
            </a:r>
            <a:r>
              <a:rPr lang="en-US" dirty="0" smtClean="0"/>
              <a:t>del risotto </a:t>
            </a:r>
            <a:r>
              <a:rPr lang="en-US" dirty="0" err="1" smtClean="0"/>
              <a:t>ai</a:t>
            </a:r>
            <a:r>
              <a:rPr lang="en-US" dirty="0" smtClean="0"/>
              <a:t> </a:t>
            </a:r>
            <a:r>
              <a:rPr lang="en-US" dirty="0" err="1" smtClean="0"/>
              <a:t>funghi</a:t>
            </a:r>
            <a:r>
              <a:rPr lang="en-US" dirty="0" smtClean="0"/>
              <a:t> e come </a:t>
            </a:r>
            <a:r>
              <a:rPr lang="en-US" dirty="0" err="1" smtClean="0"/>
              <a:t>secondodel</a:t>
            </a:r>
            <a:r>
              <a:rPr lang="en-US" dirty="0" smtClean="0"/>
              <a:t> </a:t>
            </a:r>
            <a:r>
              <a:rPr lang="en-US" dirty="0" err="1" smtClean="0"/>
              <a:t>pollo</a:t>
            </a:r>
            <a:r>
              <a:rPr lang="en-US" dirty="0" smtClean="0"/>
              <a:t> </a:t>
            </a:r>
            <a:r>
              <a:rPr lang="en-US" dirty="0" err="1" smtClean="0"/>
              <a:t>agli</a:t>
            </a:r>
            <a:r>
              <a:rPr lang="en-US" dirty="0" smtClean="0"/>
              <a:t> </a:t>
            </a:r>
            <a:r>
              <a:rPr lang="en-US" dirty="0" err="1" smtClean="0"/>
              <a:t>aromi</a:t>
            </a:r>
            <a:r>
              <a:rPr lang="en-US" dirty="0" smtClean="0"/>
              <a:t> con </a:t>
            </a:r>
            <a:r>
              <a:rPr lang="en-US" dirty="0" err="1" smtClean="0"/>
              <a:t>un’insalata</a:t>
            </a:r>
            <a:r>
              <a:rPr lang="en-US" dirty="0" smtClean="0"/>
              <a:t>.</a:t>
            </a:r>
          </a:p>
          <a:p>
            <a:r>
              <a:rPr lang="en-US" dirty="0" smtClean="0"/>
              <a:t>Signora Rossini: </a:t>
            </a:r>
            <a:r>
              <a:rPr lang="en-US" dirty="0" smtClean="0">
                <a:solidFill>
                  <a:srgbClr val="FF6600"/>
                </a:solidFill>
              </a:rPr>
              <a:t>Per me </a:t>
            </a:r>
            <a:r>
              <a:rPr lang="en-US" dirty="0" err="1" smtClean="0"/>
              <a:t>invece</a:t>
            </a:r>
            <a:r>
              <a:rPr lang="en-US" dirty="0" smtClean="0"/>
              <a:t> </a:t>
            </a:r>
            <a:r>
              <a:rPr lang="en-US" dirty="0" err="1" smtClean="0"/>
              <a:t>dei</a:t>
            </a:r>
            <a:r>
              <a:rPr lang="en-US" dirty="0" smtClean="0"/>
              <a:t> ravioli </a:t>
            </a:r>
            <a:r>
              <a:rPr lang="en-US" dirty="0" err="1" smtClean="0"/>
              <a:t>alla</a:t>
            </a:r>
            <a:r>
              <a:rPr lang="en-US" dirty="0" smtClean="0"/>
              <a:t> </a:t>
            </a:r>
            <a:r>
              <a:rPr lang="en-US" dirty="0" err="1" smtClean="0"/>
              <a:t>fiorentina</a:t>
            </a:r>
            <a:r>
              <a:rPr lang="en-US" dirty="0" smtClean="0"/>
              <a:t>. </a:t>
            </a:r>
          </a:p>
          <a:p>
            <a:r>
              <a:rPr lang="en-US" dirty="0" smtClean="0"/>
              <a:t>C: </a:t>
            </a:r>
            <a:r>
              <a:rPr lang="en-US" dirty="0" err="1" smtClean="0"/>
              <a:t>Bene</a:t>
            </a:r>
            <a:r>
              <a:rPr lang="en-US" dirty="0" smtClean="0"/>
              <a:t>. E come secondo </a:t>
            </a:r>
            <a:r>
              <a:rPr lang="en-US" dirty="0" err="1" smtClean="0"/>
              <a:t>cosa</a:t>
            </a:r>
            <a:r>
              <a:rPr lang="en-US" dirty="0" smtClean="0"/>
              <a:t> </a:t>
            </a:r>
            <a:r>
              <a:rPr lang="en-US" dirty="0" err="1" smtClean="0"/>
              <a:t>vuole</a:t>
            </a:r>
            <a:r>
              <a:rPr lang="en-US" dirty="0" smtClean="0"/>
              <a:t>?</a:t>
            </a:r>
          </a:p>
          <a:p>
            <a:r>
              <a:rPr lang="en-US" dirty="0" smtClean="0"/>
              <a:t>Signora: </a:t>
            </a:r>
            <a:r>
              <a:rPr lang="en-US" dirty="0" err="1" smtClean="0">
                <a:solidFill>
                  <a:srgbClr val="FF6600"/>
                </a:solidFill>
              </a:rPr>
              <a:t>Vorrei</a:t>
            </a:r>
            <a:r>
              <a:rPr lang="en-US" dirty="0" smtClean="0"/>
              <a:t> (= </a:t>
            </a:r>
            <a:r>
              <a:rPr lang="en-US" dirty="0" err="1" smtClean="0"/>
              <a:t>jaz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A615"/>
                </a:solidFill>
              </a:rPr>
              <a:t>bi</a:t>
            </a:r>
            <a:r>
              <a:rPr lang="en-US" dirty="0" smtClean="0"/>
              <a:t> </a:t>
            </a:r>
            <a:r>
              <a:rPr lang="en-US" dirty="0" err="1" smtClean="0"/>
              <a:t>zelela</a:t>
            </a:r>
            <a:r>
              <a:rPr lang="en-US" dirty="0" smtClean="0"/>
              <a:t>) la </a:t>
            </a:r>
            <a:r>
              <a:rPr lang="en-US" dirty="0" err="1" smtClean="0"/>
              <a:t>bistecca</a:t>
            </a:r>
            <a:r>
              <a:rPr lang="en-US" dirty="0" smtClean="0"/>
              <a:t> </a:t>
            </a:r>
            <a:r>
              <a:rPr lang="en-US" dirty="0" err="1" smtClean="0"/>
              <a:t>alla</a:t>
            </a:r>
            <a:r>
              <a:rPr lang="en-US" dirty="0" smtClean="0"/>
              <a:t> </a:t>
            </a:r>
            <a:r>
              <a:rPr lang="en-US" dirty="0" err="1" smtClean="0"/>
              <a:t>griglia</a:t>
            </a:r>
            <a:r>
              <a:rPr lang="en-US" dirty="0" smtClean="0"/>
              <a:t>.</a:t>
            </a:r>
          </a:p>
          <a:p>
            <a:r>
              <a:rPr lang="en-US" dirty="0" smtClean="0"/>
              <a:t>C: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bene</a:t>
            </a:r>
            <a:r>
              <a:rPr lang="en-US" dirty="0" smtClean="0"/>
              <a:t>. </a:t>
            </a:r>
            <a:r>
              <a:rPr lang="en-US" dirty="0" err="1" smtClean="0"/>
              <a:t>D’accordo</a:t>
            </a:r>
            <a:r>
              <a:rPr lang="en-US" dirty="0" smtClean="0"/>
              <a:t>. Come </a:t>
            </a:r>
            <a:r>
              <a:rPr lang="en-US" dirty="0" err="1" smtClean="0"/>
              <a:t>contorno</a:t>
            </a:r>
            <a:r>
              <a:rPr lang="en-US" dirty="0" smtClean="0"/>
              <a:t> </a:t>
            </a:r>
            <a:r>
              <a:rPr lang="en-US" dirty="0" err="1" smtClean="0"/>
              <a:t>desidera</a:t>
            </a:r>
            <a:r>
              <a:rPr lang="en-US" dirty="0" smtClean="0"/>
              <a:t> </a:t>
            </a:r>
            <a:r>
              <a:rPr lang="en-US" dirty="0" err="1" smtClean="0"/>
              <a:t>dell’insalata</a:t>
            </a:r>
            <a:r>
              <a:rPr lang="en-US" dirty="0"/>
              <a:t> </a:t>
            </a:r>
            <a:r>
              <a:rPr lang="en-US" dirty="0" smtClean="0"/>
              <a:t>o </a:t>
            </a:r>
            <a:r>
              <a:rPr lang="en-US" dirty="0" err="1" smtClean="0"/>
              <a:t>delle</a:t>
            </a:r>
            <a:r>
              <a:rPr lang="en-US" dirty="0" smtClean="0"/>
              <a:t> </a:t>
            </a:r>
            <a:r>
              <a:rPr lang="en-US" dirty="0" err="1" smtClean="0"/>
              <a:t>patate</a:t>
            </a:r>
            <a:r>
              <a:rPr lang="en-US" dirty="0" smtClean="0"/>
              <a:t> </a:t>
            </a:r>
            <a:r>
              <a:rPr lang="en-US" dirty="0" err="1" smtClean="0"/>
              <a:t>arrosto</a:t>
            </a:r>
            <a:r>
              <a:rPr lang="en-US" dirty="0" smtClean="0"/>
              <a:t> o </a:t>
            </a:r>
            <a:r>
              <a:rPr lang="en-US" dirty="0" err="1" smtClean="0"/>
              <a:t>magari</a:t>
            </a:r>
            <a:r>
              <a:rPr lang="en-US" dirty="0" smtClean="0"/>
              <a:t> </a:t>
            </a:r>
            <a:r>
              <a:rPr lang="en-US" dirty="0" err="1" smtClean="0"/>
              <a:t>delle</a:t>
            </a:r>
            <a:r>
              <a:rPr lang="en-US" dirty="0" smtClean="0"/>
              <a:t> </a:t>
            </a:r>
            <a:r>
              <a:rPr lang="en-US" dirty="0" err="1" smtClean="0"/>
              <a:t>patatine</a:t>
            </a:r>
            <a:r>
              <a:rPr lang="en-US" dirty="0" smtClean="0"/>
              <a:t> </a:t>
            </a:r>
            <a:r>
              <a:rPr lang="en-US" dirty="0" err="1" smtClean="0"/>
              <a:t>fritte</a:t>
            </a:r>
            <a:r>
              <a:rPr lang="en-US" dirty="0" smtClean="0"/>
              <a:t>?</a:t>
            </a:r>
          </a:p>
          <a:p>
            <a:r>
              <a:rPr lang="en-US" dirty="0" smtClean="0"/>
              <a:t>Signora: No,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bene</a:t>
            </a:r>
            <a:r>
              <a:rPr lang="en-US" dirty="0" smtClean="0"/>
              <a:t> </a:t>
            </a:r>
            <a:r>
              <a:rPr lang="en-US" dirty="0" err="1" smtClean="0"/>
              <a:t>l’insalata</a:t>
            </a:r>
            <a:r>
              <a:rPr lang="en-US" dirty="0" smtClean="0"/>
              <a:t>, grazie. </a:t>
            </a:r>
          </a:p>
          <a:p>
            <a:r>
              <a:rPr lang="en-US" dirty="0" smtClean="0"/>
              <a:t>Irene: Io come primo </a:t>
            </a:r>
            <a:r>
              <a:rPr lang="en-US" dirty="0" err="1" smtClean="0">
                <a:solidFill>
                  <a:srgbClr val="FF6600"/>
                </a:solidFill>
              </a:rPr>
              <a:t>prenderei</a:t>
            </a:r>
            <a:r>
              <a:rPr lang="en-US" dirty="0" smtClean="0">
                <a:solidFill>
                  <a:srgbClr val="FF6600"/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(=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jaz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bi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vzela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 </a:t>
            </a:r>
            <a:r>
              <a:rPr lang="en-US" dirty="0" err="1" smtClean="0"/>
              <a:t>degli</a:t>
            </a:r>
            <a:r>
              <a:rPr lang="en-US" dirty="0" smtClean="0"/>
              <a:t> spaghetti </a:t>
            </a:r>
            <a:r>
              <a:rPr lang="en-US" dirty="0" err="1" smtClean="0"/>
              <a:t>allo</a:t>
            </a:r>
            <a:r>
              <a:rPr lang="en-US" dirty="0" smtClean="0"/>
              <a:t> </a:t>
            </a:r>
            <a:r>
              <a:rPr lang="en-US" dirty="0" err="1" smtClean="0"/>
              <a:t>scoglio</a:t>
            </a:r>
            <a:r>
              <a:rPr lang="en-US" dirty="0" smtClean="0"/>
              <a:t>, ma </a:t>
            </a:r>
            <a:r>
              <a:rPr lang="en-US" dirty="0" err="1" smtClean="0"/>
              <a:t>niente</a:t>
            </a:r>
            <a:r>
              <a:rPr lang="en-US" dirty="0" smtClean="0"/>
              <a:t> secondo, eh, grazie.</a:t>
            </a:r>
          </a:p>
          <a:p>
            <a:r>
              <a:rPr lang="en-US" dirty="0" smtClean="0"/>
              <a:t>Signora: </a:t>
            </a:r>
            <a:r>
              <a:rPr lang="en-US" dirty="0" err="1" smtClean="0"/>
              <a:t>Scusi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6600"/>
                </a:solidFill>
              </a:rPr>
              <a:t>ci </a:t>
            </a:r>
            <a:r>
              <a:rPr lang="en-US" dirty="0" err="1" smtClean="0">
                <a:solidFill>
                  <a:srgbClr val="FF6600"/>
                </a:solidFill>
              </a:rPr>
              <a:t>puo</a:t>
            </a:r>
            <a:r>
              <a:rPr lang="en-US" dirty="0" smtClean="0">
                <a:solidFill>
                  <a:srgbClr val="FF6600"/>
                </a:solidFill>
              </a:rPr>
              <a:t>’ </a:t>
            </a:r>
            <a:r>
              <a:rPr lang="en-US" dirty="0" err="1" smtClean="0">
                <a:solidFill>
                  <a:srgbClr val="FF6600"/>
                </a:solidFill>
              </a:rPr>
              <a:t>portare</a:t>
            </a:r>
            <a:r>
              <a:rPr lang="en-US" dirty="0" smtClean="0">
                <a:solidFill>
                  <a:srgbClr val="FF6600"/>
                </a:solidFill>
              </a:rPr>
              <a:t> </a:t>
            </a:r>
            <a:r>
              <a:rPr lang="en-US" dirty="0" smtClean="0"/>
              <a:t>(= </a:t>
            </a:r>
            <a:r>
              <a:rPr lang="en-US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bi</a:t>
            </a:r>
            <a:r>
              <a:rPr lang="en-US" dirty="0" smtClean="0"/>
              <a:t> </a:t>
            </a:r>
            <a:r>
              <a:rPr lang="en-US" dirty="0" err="1" smtClean="0"/>
              <a:t>lahko</a:t>
            </a:r>
            <a:r>
              <a:rPr lang="en-US" dirty="0" smtClean="0"/>
              <a:t> </a:t>
            </a:r>
            <a:r>
              <a:rPr lang="en-US" dirty="0" err="1" smtClean="0"/>
              <a:t>prinesli</a:t>
            </a:r>
            <a:r>
              <a:rPr lang="en-US" dirty="0" smtClean="0"/>
              <a:t>) del pane, per </a:t>
            </a:r>
            <a:r>
              <a:rPr lang="en-US" dirty="0" err="1" smtClean="0"/>
              <a:t>favore</a:t>
            </a:r>
            <a:r>
              <a:rPr lang="en-US" dirty="0" smtClean="0"/>
              <a:t>?</a:t>
            </a:r>
          </a:p>
          <a:p>
            <a:r>
              <a:rPr lang="en-US" dirty="0" smtClean="0"/>
              <a:t>C: Lo </a:t>
            </a:r>
            <a:r>
              <a:rPr lang="en-US" dirty="0" err="1" smtClean="0"/>
              <a:t>porto</a:t>
            </a:r>
            <a:r>
              <a:rPr lang="en-US" dirty="0" smtClean="0"/>
              <a:t> </a:t>
            </a:r>
            <a:r>
              <a:rPr lang="en-US" dirty="0" err="1" smtClean="0"/>
              <a:t>subito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09510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0017" y="382385"/>
            <a:ext cx="10178322" cy="411403"/>
          </a:xfrm>
        </p:spPr>
        <p:txBody>
          <a:bodyPr>
            <a:noAutofit/>
          </a:bodyPr>
          <a:lstStyle/>
          <a:p>
            <a:r>
              <a:rPr lang="en-US" sz="2400" dirty="0" err="1" smtClean="0"/>
              <a:t>esercizio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2474" y="926087"/>
            <a:ext cx="11098969" cy="5424220"/>
          </a:xfrm>
        </p:spPr>
        <p:txBody>
          <a:bodyPr numCol="2">
            <a:normAutofit fontScale="55000" lnSpcReduction="20000"/>
          </a:bodyPr>
          <a:lstStyle/>
          <a:p>
            <a:pPr marL="0" indent="0">
              <a:buNone/>
            </a:pPr>
            <a:r>
              <a:rPr lang="en-US" sz="3600" b="1" dirty="0" err="1"/>
              <a:t>pomodoro</a:t>
            </a:r>
            <a:r>
              <a:rPr lang="en-US" sz="3600" b="1" dirty="0"/>
              <a:t> - bambini - </a:t>
            </a:r>
            <a:r>
              <a:rPr lang="en-US" sz="3600" b="1" dirty="0" err="1"/>
              <a:t>naturale</a:t>
            </a:r>
            <a:r>
              <a:rPr lang="en-US" sz="3600" b="1" dirty="0"/>
              <a:t> - </a:t>
            </a:r>
            <a:r>
              <a:rPr lang="en-US" sz="3600" b="1" dirty="0" err="1"/>
              <a:t>pesce</a:t>
            </a:r>
            <a:r>
              <a:rPr lang="en-US" sz="3600" b="1" dirty="0"/>
              <a:t> - piccolo - </a:t>
            </a:r>
            <a:r>
              <a:rPr lang="en-US" sz="3600" b="1" dirty="0" err="1" smtClean="0"/>
              <a:t>quattro</a:t>
            </a:r>
            <a:r>
              <a:rPr lang="en-US" sz="3600" b="1" dirty="0" smtClean="0"/>
              <a:t> </a:t>
            </a:r>
            <a:r>
              <a:rPr lang="en-US" sz="3600" b="1" dirty="0"/>
              <a:t>- menu - </a:t>
            </a:r>
            <a:r>
              <a:rPr lang="en-US" sz="3600" b="1" dirty="0" err="1"/>
              <a:t>cucina</a:t>
            </a:r>
            <a:r>
              <a:rPr lang="en-US" sz="3600" b="1" dirty="0"/>
              <a:t> </a:t>
            </a:r>
            <a:r>
              <a:rPr lang="en-US" sz="3600" b="1" dirty="0" smtClean="0"/>
              <a:t>- </a:t>
            </a:r>
            <a:r>
              <a:rPr lang="en-US" sz="3600" b="1" dirty="0" err="1"/>
              <a:t>porzioni</a:t>
            </a:r>
            <a:r>
              <a:rPr lang="en-US" sz="3600" b="1" dirty="0"/>
              <a:t> </a:t>
            </a:r>
            <a:r>
              <a:rPr lang="en-US" sz="3600" b="1" dirty="0" smtClean="0"/>
              <a:t>– </a:t>
            </a:r>
            <a:r>
              <a:rPr lang="en-US" sz="3600" b="1" dirty="0" err="1" smtClean="0"/>
              <a:t>prepar</a:t>
            </a:r>
            <a:r>
              <a:rPr lang="en-US" sz="3600" b="1" u="sng" dirty="0" err="1" smtClean="0"/>
              <a:t>are</a:t>
            </a:r>
            <a:r>
              <a:rPr lang="en-US" sz="3600" b="1" dirty="0" smtClean="0"/>
              <a:t> - grazie</a:t>
            </a:r>
            <a:endParaRPr lang="en-US" sz="3600" b="1" dirty="0"/>
          </a:p>
          <a:p>
            <a:endParaRPr lang="en-US" sz="3600" dirty="0"/>
          </a:p>
          <a:p>
            <a:r>
              <a:rPr lang="en-US" sz="3600" dirty="0"/>
              <a:t>CAMERIERE: </a:t>
            </a:r>
            <a:r>
              <a:rPr lang="en-US" sz="3600" dirty="0" err="1"/>
              <a:t>Buongiorno</a:t>
            </a:r>
            <a:r>
              <a:rPr lang="en-US" sz="3600" dirty="0"/>
              <a:t>, signori, </a:t>
            </a:r>
            <a:r>
              <a:rPr lang="en-US" sz="3600" dirty="0" err="1" smtClean="0"/>
              <a:t>volete</a:t>
            </a:r>
            <a:r>
              <a:rPr lang="en-US" sz="3600" dirty="0"/>
              <a:t> </a:t>
            </a:r>
            <a:r>
              <a:rPr lang="en-US" sz="3600" dirty="0" err="1"/>
              <a:t>accomodarvi</a:t>
            </a:r>
            <a:r>
              <a:rPr lang="en-US" sz="3600" dirty="0"/>
              <a:t>? </a:t>
            </a:r>
            <a:r>
              <a:rPr lang="en-US" sz="3600" dirty="0" err="1"/>
              <a:t>Quanti</a:t>
            </a:r>
            <a:r>
              <a:rPr lang="en-US" sz="3600" dirty="0"/>
              <a:t> </a:t>
            </a:r>
            <a:r>
              <a:rPr lang="en-US" sz="3600" dirty="0" err="1"/>
              <a:t>siete</a:t>
            </a:r>
            <a:r>
              <a:rPr lang="en-US" sz="3600" dirty="0"/>
              <a:t>?</a:t>
            </a:r>
          </a:p>
          <a:p>
            <a:r>
              <a:rPr lang="en-US" sz="3600" dirty="0"/>
              <a:t>CLIENTE: </a:t>
            </a:r>
            <a:r>
              <a:rPr lang="en-US" sz="3600" dirty="0" err="1"/>
              <a:t>Siamo</a:t>
            </a:r>
            <a:r>
              <a:rPr lang="en-US" sz="3600" dirty="0"/>
              <a:t> </a:t>
            </a:r>
            <a:r>
              <a:rPr lang="en-US" sz="3600" dirty="0" smtClean="0"/>
              <a:t>_____(4), </a:t>
            </a:r>
            <a:r>
              <a:rPr lang="en-US" sz="3600" dirty="0" err="1"/>
              <a:t>più</a:t>
            </a:r>
            <a:r>
              <a:rPr lang="en-US" sz="3600" dirty="0"/>
              <a:t> un bambino </a:t>
            </a:r>
            <a:r>
              <a:rPr lang="en-US" sz="3600" dirty="0" smtClean="0"/>
              <a:t>____________(</a:t>
            </a:r>
            <a:r>
              <a:rPr lang="en-US" sz="3600" dirty="0" err="1" smtClean="0"/>
              <a:t>majhen</a:t>
            </a:r>
            <a:r>
              <a:rPr lang="en-US" sz="3600" dirty="0" smtClean="0"/>
              <a:t>) </a:t>
            </a:r>
            <a:r>
              <a:rPr lang="en-US" sz="3600" dirty="0"/>
              <a:t>.</a:t>
            </a:r>
          </a:p>
          <a:p>
            <a:r>
              <a:rPr lang="en-US" sz="3600" dirty="0"/>
              <a:t>CAMERIERE: Prego, </a:t>
            </a:r>
            <a:r>
              <a:rPr lang="en-US" sz="3600" dirty="0" err="1"/>
              <a:t>accomodatevi</a:t>
            </a:r>
            <a:r>
              <a:rPr lang="en-US" sz="3600" dirty="0"/>
              <a:t> qui. </a:t>
            </a:r>
            <a:r>
              <a:rPr lang="en-US" sz="3600" dirty="0" err="1"/>
              <a:t>Avete</a:t>
            </a:r>
            <a:r>
              <a:rPr lang="en-US" sz="3600" dirty="0"/>
              <a:t> </a:t>
            </a:r>
            <a:r>
              <a:rPr lang="en-US" sz="3600" dirty="0" err="1" smtClean="0"/>
              <a:t>bisogno</a:t>
            </a:r>
            <a:r>
              <a:rPr lang="en-US" sz="3600" dirty="0" smtClean="0"/>
              <a:t> di </a:t>
            </a:r>
            <a:r>
              <a:rPr lang="en-US" sz="3600" dirty="0"/>
              <a:t>un </a:t>
            </a:r>
            <a:r>
              <a:rPr lang="en-US" sz="3600" dirty="0" err="1" smtClean="0"/>
              <a:t>seggiolone</a:t>
            </a:r>
            <a:r>
              <a:rPr lang="en-US" sz="3600" dirty="0" smtClean="0"/>
              <a:t> (</a:t>
            </a:r>
            <a:r>
              <a:rPr lang="en-US" sz="3600" dirty="0" err="1" smtClean="0"/>
              <a:t>stolcek</a:t>
            </a:r>
            <a:r>
              <a:rPr lang="en-US" sz="3600" dirty="0" smtClean="0"/>
              <a:t>) </a:t>
            </a:r>
            <a:r>
              <a:rPr lang="en-US" sz="3600" dirty="0"/>
              <a:t>per </a:t>
            </a:r>
            <a:r>
              <a:rPr lang="en-US" sz="3600" dirty="0" err="1"/>
              <a:t>il</a:t>
            </a:r>
            <a:r>
              <a:rPr lang="en-US" sz="3600" dirty="0"/>
              <a:t> </a:t>
            </a:r>
            <a:r>
              <a:rPr lang="en-US" sz="3600" dirty="0" smtClean="0"/>
              <a:t>bambino?</a:t>
            </a:r>
            <a:endParaRPr lang="en-US" sz="3600" dirty="0"/>
          </a:p>
          <a:p>
            <a:r>
              <a:rPr lang="en-US" sz="3600" dirty="0"/>
              <a:t>CLIENTE: </a:t>
            </a:r>
            <a:r>
              <a:rPr lang="en-US" sz="3600" dirty="0" err="1"/>
              <a:t>Sì</a:t>
            </a:r>
            <a:r>
              <a:rPr lang="en-US" sz="3600" dirty="0"/>
              <a:t>, </a:t>
            </a:r>
            <a:r>
              <a:rPr lang="en-US" sz="3600" dirty="0" smtClean="0"/>
              <a:t>_______(</a:t>
            </a:r>
            <a:r>
              <a:rPr lang="en-US" sz="3600" dirty="0" err="1" smtClean="0"/>
              <a:t>hvala</a:t>
            </a:r>
            <a:r>
              <a:rPr lang="en-US" sz="3600" dirty="0" smtClean="0"/>
              <a:t>)</a:t>
            </a:r>
            <a:endParaRPr lang="en-US" sz="3600" dirty="0"/>
          </a:p>
          <a:p>
            <a:r>
              <a:rPr lang="en-US" sz="3600" dirty="0"/>
              <a:t>CAMERIERE: </a:t>
            </a:r>
            <a:r>
              <a:rPr lang="en-US" sz="3600" dirty="0" err="1"/>
              <a:t>Ecco</a:t>
            </a:r>
            <a:r>
              <a:rPr lang="en-US" sz="3600" dirty="0"/>
              <a:t> </a:t>
            </a:r>
            <a:r>
              <a:rPr lang="en-US" sz="3600" dirty="0" err="1" smtClean="0"/>
              <a:t>il</a:t>
            </a:r>
            <a:r>
              <a:rPr lang="en-US" sz="3600" dirty="0" smtClean="0"/>
              <a:t> ____(</a:t>
            </a:r>
            <a:r>
              <a:rPr lang="en-US" sz="3600" dirty="0" err="1" smtClean="0"/>
              <a:t>meni</a:t>
            </a:r>
            <a:r>
              <a:rPr lang="en-US" sz="3600" dirty="0" smtClean="0"/>
              <a:t>)</a:t>
            </a:r>
            <a:r>
              <a:rPr lang="en-US" sz="3600" dirty="0"/>
              <a:t>  .</a:t>
            </a:r>
          </a:p>
          <a:p>
            <a:r>
              <a:rPr lang="en-US" sz="3600" dirty="0"/>
              <a:t>CLIENTE: Grazie. </a:t>
            </a:r>
            <a:r>
              <a:rPr lang="en-US" sz="3600" dirty="0" err="1"/>
              <a:t>Avete</a:t>
            </a:r>
            <a:r>
              <a:rPr lang="en-US" sz="3600" dirty="0"/>
              <a:t> </a:t>
            </a:r>
            <a:r>
              <a:rPr lang="en-US" sz="3600" dirty="0" err="1"/>
              <a:t>piatti</a:t>
            </a:r>
            <a:r>
              <a:rPr lang="en-US" sz="3600" dirty="0"/>
              <a:t> </a:t>
            </a:r>
            <a:r>
              <a:rPr lang="en-US" sz="3600" dirty="0" err="1"/>
              <a:t>regionali</a:t>
            </a:r>
            <a:r>
              <a:rPr lang="en-US" sz="3600" dirty="0"/>
              <a:t>?</a:t>
            </a:r>
          </a:p>
          <a:p>
            <a:r>
              <a:rPr lang="en-US" sz="3600" dirty="0"/>
              <a:t>CAMERIERE: </a:t>
            </a:r>
            <a:r>
              <a:rPr lang="en-US" sz="3600" dirty="0" err="1"/>
              <a:t>Sì</a:t>
            </a:r>
            <a:r>
              <a:rPr lang="en-US" sz="3600" dirty="0"/>
              <a:t>, </a:t>
            </a:r>
            <a:r>
              <a:rPr lang="en-US" sz="3600" dirty="0" err="1"/>
              <a:t>tutti</a:t>
            </a:r>
            <a:r>
              <a:rPr lang="en-US" sz="3600" dirty="0"/>
              <a:t> </a:t>
            </a:r>
            <a:r>
              <a:rPr lang="en-US" sz="3600" dirty="0" err="1"/>
              <a:t>i</a:t>
            </a:r>
            <a:r>
              <a:rPr lang="en-US" sz="3600" dirty="0"/>
              <a:t> </a:t>
            </a:r>
            <a:r>
              <a:rPr lang="en-US" sz="3600" dirty="0" err="1"/>
              <a:t>piatti</a:t>
            </a:r>
            <a:r>
              <a:rPr lang="en-US" sz="3600" dirty="0"/>
              <a:t> </a:t>
            </a:r>
            <a:r>
              <a:rPr lang="en-US" sz="3600" dirty="0" err="1"/>
              <a:t>tipici</a:t>
            </a:r>
            <a:r>
              <a:rPr lang="en-US" sz="3600" dirty="0"/>
              <a:t> </a:t>
            </a:r>
            <a:r>
              <a:rPr lang="en-US" sz="3600" dirty="0" err="1"/>
              <a:t>della</a:t>
            </a:r>
            <a:r>
              <a:rPr lang="en-US" sz="3600" dirty="0"/>
              <a:t> </a:t>
            </a:r>
            <a:r>
              <a:rPr lang="en-US" sz="3600" dirty="0" smtClean="0"/>
              <a:t>_____(</a:t>
            </a:r>
            <a:r>
              <a:rPr lang="en-US" sz="3600" dirty="0" err="1" smtClean="0"/>
              <a:t>kuhinja</a:t>
            </a:r>
            <a:r>
              <a:rPr lang="en-US" sz="3600" dirty="0" smtClean="0"/>
              <a:t>) </a:t>
            </a:r>
            <a:r>
              <a:rPr lang="en-US" sz="3600" dirty="0"/>
              <a:t> </a:t>
            </a:r>
            <a:r>
              <a:rPr lang="en-US" sz="3600" dirty="0" err="1"/>
              <a:t>toscana</a:t>
            </a:r>
            <a:r>
              <a:rPr lang="en-US" sz="3600" dirty="0"/>
              <a:t>.</a:t>
            </a:r>
          </a:p>
          <a:p>
            <a:r>
              <a:rPr lang="en-US" sz="3600" dirty="0"/>
              <a:t>CLIENTE: </a:t>
            </a:r>
            <a:r>
              <a:rPr lang="en-US" sz="3600" dirty="0" err="1"/>
              <a:t>Allora</a:t>
            </a:r>
            <a:r>
              <a:rPr lang="en-US" sz="3600" dirty="0"/>
              <a:t> ci </a:t>
            </a:r>
            <a:r>
              <a:rPr lang="en-US" sz="3600" dirty="0" err="1"/>
              <a:t>porti</a:t>
            </a:r>
            <a:r>
              <a:rPr lang="en-US" sz="3600" dirty="0"/>
              <a:t> due </a:t>
            </a:r>
            <a:r>
              <a:rPr lang="en-US" sz="3600" dirty="0" err="1"/>
              <a:t>ribollite</a:t>
            </a:r>
            <a:r>
              <a:rPr lang="en-US" sz="3600" dirty="0"/>
              <a:t> e </a:t>
            </a:r>
            <a:r>
              <a:rPr lang="en-US" sz="3600" dirty="0" smtClean="0"/>
              <a:t>due________(</a:t>
            </a:r>
            <a:r>
              <a:rPr lang="en-US" sz="3600" dirty="0" err="1" smtClean="0"/>
              <a:t>porciji</a:t>
            </a:r>
            <a:r>
              <a:rPr lang="en-US" sz="3600" dirty="0" smtClean="0"/>
              <a:t>)</a:t>
            </a:r>
            <a:r>
              <a:rPr lang="en-US" sz="3600" dirty="0"/>
              <a:t> di </a:t>
            </a:r>
            <a:r>
              <a:rPr lang="en-US" sz="3600" dirty="0" err="1"/>
              <a:t>pici</a:t>
            </a:r>
            <a:r>
              <a:rPr lang="en-US" sz="3600" dirty="0"/>
              <a:t> con </a:t>
            </a:r>
            <a:r>
              <a:rPr lang="en-US" sz="3600" dirty="0" err="1"/>
              <a:t>i</a:t>
            </a:r>
            <a:r>
              <a:rPr lang="en-US" sz="3600" dirty="0"/>
              <a:t> </a:t>
            </a:r>
            <a:r>
              <a:rPr lang="en-US" sz="3600" dirty="0" err="1"/>
              <a:t>funghi</a:t>
            </a:r>
            <a:r>
              <a:rPr lang="en-US" sz="3600" dirty="0"/>
              <a:t> porcini. </a:t>
            </a:r>
            <a:r>
              <a:rPr lang="en-US" sz="3600" dirty="0" err="1"/>
              <a:t>Avete</a:t>
            </a:r>
            <a:r>
              <a:rPr lang="en-US" sz="3600" dirty="0"/>
              <a:t> </a:t>
            </a:r>
            <a:r>
              <a:rPr lang="en-US" sz="3600" dirty="0" err="1"/>
              <a:t>anche</a:t>
            </a:r>
            <a:r>
              <a:rPr lang="en-US" sz="3600" dirty="0"/>
              <a:t> un menu per </a:t>
            </a:r>
            <a:r>
              <a:rPr lang="en-US" sz="3600" dirty="0" err="1"/>
              <a:t>i</a:t>
            </a:r>
            <a:r>
              <a:rPr lang="en-US" sz="3600" dirty="0"/>
              <a:t> </a:t>
            </a:r>
            <a:r>
              <a:rPr lang="en-US" sz="3600" dirty="0" smtClean="0"/>
              <a:t>_________(</a:t>
            </a:r>
            <a:r>
              <a:rPr lang="en-US" sz="3600" dirty="0" err="1" smtClean="0"/>
              <a:t>otroci</a:t>
            </a:r>
            <a:r>
              <a:rPr lang="en-US" sz="3600" dirty="0" smtClean="0"/>
              <a:t>)?</a:t>
            </a:r>
            <a:endParaRPr lang="en-US" sz="3600" dirty="0"/>
          </a:p>
          <a:p>
            <a:r>
              <a:rPr lang="en-US" sz="3600" dirty="0"/>
              <a:t>CAMERIERE: Non </a:t>
            </a:r>
            <a:r>
              <a:rPr lang="en-US" sz="3600" dirty="0" err="1"/>
              <a:t>abbiamo</a:t>
            </a:r>
            <a:r>
              <a:rPr lang="en-US" sz="3600" dirty="0"/>
              <a:t> un menu </a:t>
            </a:r>
            <a:r>
              <a:rPr lang="en-US" sz="3600" dirty="0" err="1"/>
              <a:t>speciale</a:t>
            </a:r>
            <a:r>
              <a:rPr lang="en-US" sz="3600" dirty="0"/>
              <a:t> per </a:t>
            </a:r>
            <a:r>
              <a:rPr lang="en-US" sz="3600" dirty="0" err="1"/>
              <a:t>i</a:t>
            </a:r>
            <a:r>
              <a:rPr lang="en-US" sz="3600" dirty="0"/>
              <a:t> </a:t>
            </a:r>
            <a:r>
              <a:rPr lang="en-US" sz="3600" dirty="0" err="1"/>
              <a:t>piccoli</a:t>
            </a:r>
            <a:r>
              <a:rPr lang="en-US" sz="3600" dirty="0"/>
              <a:t>, ma </a:t>
            </a:r>
            <a:r>
              <a:rPr lang="en-US" sz="3600" dirty="0" err="1"/>
              <a:t>possiamo</a:t>
            </a:r>
            <a:r>
              <a:rPr lang="en-US" sz="3600" dirty="0"/>
              <a:t> </a:t>
            </a:r>
            <a:r>
              <a:rPr lang="en-US" sz="3600" dirty="0" smtClean="0"/>
              <a:t>_____(</a:t>
            </a:r>
            <a:r>
              <a:rPr lang="en-US" sz="3600" dirty="0" err="1" smtClean="0"/>
              <a:t>pripraviti</a:t>
            </a:r>
            <a:r>
              <a:rPr lang="en-US" sz="3600" dirty="0" smtClean="0"/>
              <a:t>) </a:t>
            </a:r>
            <a:r>
              <a:rPr lang="en-US" sz="3600" dirty="0" err="1" smtClean="0"/>
              <a:t>qualche</a:t>
            </a:r>
            <a:r>
              <a:rPr lang="en-US" sz="3600" dirty="0" smtClean="0"/>
              <a:t> </a:t>
            </a:r>
            <a:r>
              <a:rPr lang="en-US" sz="3600" dirty="0" err="1"/>
              <a:t>piatto</a:t>
            </a:r>
            <a:r>
              <a:rPr lang="en-US" sz="3600" dirty="0"/>
              <a:t> </a:t>
            </a:r>
            <a:r>
              <a:rPr lang="en-US" sz="3600" dirty="0" err="1"/>
              <a:t>semplice</a:t>
            </a:r>
            <a:r>
              <a:rPr lang="en-US" sz="3600" dirty="0"/>
              <a:t>, come pasta al </a:t>
            </a:r>
            <a:r>
              <a:rPr lang="en-US" sz="3600" dirty="0" err="1"/>
              <a:t>pomodoro</a:t>
            </a:r>
            <a:r>
              <a:rPr lang="en-US" sz="3600" dirty="0"/>
              <a:t>, </a:t>
            </a:r>
            <a:r>
              <a:rPr lang="en-US" sz="3600" dirty="0" err="1"/>
              <a:t>minestra</a:t>
            </a:r>
            <a:r>
              <a:rPr lang="en-US" sz="3600" dirty="0"/>
              <a:t> in </a:t>
            </a:r>
            <a:r>
              <a:rPr lang="en-US" sz="3600" dirty="0" err="1"/>
              <a:t>brodo</a:t>
            </a:r>
            <a:r>
              <a:rPr lang="en-US" sz="3600" dirty="0" smtClean="0"/>
              <a:t>, _____(</a:t>
            </a:r>
            <a:r>
              <a:rPr lang="en-US" sz="3600" dirty="0" err="1" smtClean="0"/>
              <a:t>ribe</a:t>
            </a:r>
            <a:r>
              <a:rPr lang="en-US" sz="3600" dirty="0" smtClean="0"/>
              <a:t>)</a:t>
            </a:r>
            <a:r>
              <a:rPr lang="en-US" sz="3600" dirty="0"/>
              <a:t> o carne al </a:t>
            </a:r>
            <a:r>
              <a:rPr lang="en-US" sz="3600" dirty="0" err="1"/>
              <a:t>vapore</a:t>
            </a:r>
            <a:r>
              <a:rPr lang="en-US" sz="3600" dirty="0"/>
              <a:t>...</a:t>
            </a:r>
          </a:p>
          <a:p>
            <a:r>
              <a:rPr lang="en-US" sz="3600" dirty="0"/>
              <a:t>CLIENTE: </a:t>
            </a:r>
            <a:r>
              <a:rPr lang="en-US" sz="3600" dirty="0" err="1"/>
              <a:t>Allora</a:t>
            </a:r>
            <a:r>
              <a:rPr lang="en-US" sz="3600" dirty="0"/>
              <a:t> </a:t>
            </a:r>
            <a:r>
              <a:rPr lang="en-US" sz="3600" dirty="0" err="1"/>
              <a:t>mezza</a:t>
            </a:r>
            <a:r>
              <a:rPr lang="en-US" sz="3600" dirty="0"/>
              <a:t> </a:t>
            </a:r>
            <a:r>
              <a:rPr lang="en-US" sz="3600" dirty="0" err="1"/>
              <a:t>porzione</a:t>
            </a:r>
            <a:r>
              <a:rPr lang="en-US" sz="3600" dirty="0"/>
              <a:t> di penne al </a:t>
            </a:r>
            <a:r>
              <a:rPr lang="en-US" sz="3600" dirty="0" smtClean="0"/>
              <a:t>________(</a:t>
            </a:r>
            <a:r>
              <a:rPr lang="en-US" sz="3600" dirty="0" err="1" smtClean="0"/>
              <a:t>paradiznik</a:t>
            </a:r>
            <a:r>
              <a:rPr lang="en-US" sz="3600" dirty="0" smtClean="0"/>
              <a:t>)</a:t>
            </a:r>
            <a:r>
              <a:rPr lang="en-US" sz="3600" dirty="0"/>
              <a:t> e </a:t>
            </a:r>
            <a:r>
              <a:rPr lang="en-US" sz="3600" dirty="0" err="1"/>
              <a:t>una</a:t>
            </a:r>
            <a:r>
              <a:rPr lang="en-US" sz="3600" dirty="0"/>
              <a:t> </a:t>
            </a:r>
            <a:r>
              <a:rPr lang="en-US" sz="3600" dirty="0" err="1"/>
              <a:t>sogliola</a:t>
            </a:r>
            <a:r>
              <a:rPr lang="en-US" sz="3600" dirty="0"/>
              <a:t>.</a:t>
            </a:r>
          </a:p>
          <a:p>
            <a:r>
              <a:rPr lang="en-US" sz="3600" dirty="0"/>
              <a:t>CAMERIERE: </a:t>
            </a:r>
            <a:r>
              <a:rPr lang="en-US" sz="3600" dirty="0" err="1"/>
              <a:t>Che</a:t>
            </a:r>
            <a:r>
              <a:rPr lang="en-US" sz="3600" dirty="0"/>
              <a:t> </a:t>
            </a:r>
            <a:r>
              <a:rPr lang="en-US" sz="3600" dirty="0" err="1"/>
              <a:t>cosa</a:t>
            </a:r>
            <a:r>
              <a:rPr lang="en-US" sz="3600" dirty="0"/>
              <a:t> </a:t>
            </a:r>
            <a:r>
              <a:rPr lang="en-US" sz="3600" dirty="0" err="1"/>
              <a:t>bevete</a:t>
            </a:r>
            <a:r>
              <a:rPr lang="en-US" sz="3600" dirty="0"/>
              <a:t>?</a:t>
            </a:r>
          </a:p>
          <a:p>
            <a:r>
              <a:rPr lang="en-US" sz="3600" dirty="0"/>
              <a:t>CLIENTE: Vino </a:t>
            </a:r>
            <a:r>
              <a:rPr lang="en-US" sz="3600" dirty="0" err="1"/>
              <a:t>della</a:t>
            </a:r>
            <a:r>
              <a:rPr lang="en-US" sz="3600" dirty="0"/>
              <a:t> casa e </a:t>
            </a:r>
            <a:r>
              <a:rPr lang="en-US" sz="3600" dirty="0" err="1"/>
              <a:t>acqua</a:t>
            </a:r>
            <a:r>
              <a:rPr lang="en-US" sz="3600" dirty="0"/>
              <a:t> </a:t>
            </a:r>
            <a:r>
              <a:rPr lang="en-US" sz="3600" dirty="0" err="1"/>
              <a:t>minerale</a:t>
            </a:r>
            <a:r>
              <a:rPr lang="en-US" sz="3600" dirty="0"/>
              <a:t> </a:t>
            </a:r>
            <a:r>
              <a:rPr lang="en-US" sz="3600" dirty="0" smtClean="0"/>
              <a:t>_____(</a:t>
            </a:r>
            <a:r>
              <a:rPr lang="en-US" sz="3600" dirty="0" err="1" smtClean="0"/>
              <a:t>naravna</a:t>
            </a:r>
            <a:r>
              <a:rPr lang="en-US" sz="3600" dirty="0" smtClean="0"/>
              <a:t>) </a:t>
            </a:r>
            <a:r>
              <a:rPr lang="en-US" sz="3600" dirty="0"/>
              <a:t>.</a:t>
            </a:r>
          </a:p>
          <a:p>
            <a:r>
              <a:rPr lang="en-US" sz="3600" dirty="0"/>
              <a:t>CAMERIERE: </a:t>
            </a:r>
            <a:r>
              <a:rPr lang="en-US" sz="3600" dirty="0" err="1"/>
              <a:t>Bene</a:t>
            </a:r>
            <a:r>
              <a:rPr lang="en-US" sz="3600" dirty="0"/>
              <a:t>, vi </a:t>
            </a:r>
            <a:r>
              <a:rPr lang="en-US" sz="3600" dirty="0" err="1"/>
              <a:t>auguro</a:t>
            </a:r>
            <a:r>
              <a:rPr lang="en-US" sz="3600" dirty="0"/>
              <a:t> un </a:t>
            </a:r>
            <a:r>
              <a:rPr lang="en-US" sz="3600" dirty="0" err="1"/>
              <a:t>buon</a:t>
            </a:r>
            <a:r>
              <a:rPr lang="en-US" sz="3600" dirty="0"/>
              <a:t> </a:t>
            </a:r>
            <a:r>
              <a:rPr lang="en-US" sz="3600" dirty="0" err="1"/>
              <a:t>pranzo</a:t>
            </a:r>
            <a:r>
              <a:rPr lang="en-US" sz="3600" dirty="0"/>
              <a:t>.</a:t>
            </a:r>
          </a:p>
          <a:p>
            <a:r>
              <a:rPr lang="en-US" sz="3600" dirty="0"/>
              <a:t>CLIENTE: Grazie.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46585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437863"/>
          </a:xfrm>
        </p:spPr>
        <p:txBody>
          <a:bodyPr>
            <a:normAutofit fontScale="90000"/>
          </a:bodyPr>
          <a:lstStyle/>
          <a:p>
            <a:r>
              <a:rPr lang="en-US" sz="2800" dirty="0" err="1" smtClean="0"/>
              <a:t>soluzione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058385"/>
            <a:ext cx="10178322" cy="4821208"/>
          </a:xfrm>
        </p:spPr>
        <p:txBody>
          <a:bodyPr numCol="2">
            <a:normAutofit fontScale="85000" lnSpcReduction="10000"/>
          </a:bodyPr>
          <a:lstStyle/>
          <a:p>
            <a:pPr marL="0" indent="0">
              <a:buNone/>
            </a:pPr>
            <a:r>
              <a:rPr lang="en-US" b="1" dirty="0" err="1"/>
              <a:t>pomodoro</a:t>
            </a:r>
            <a:r>
              <a:rPr lang="en-US" b="1" dirty="0"/>
              <a:t> - bambini - </a:t>
            </a:r>
            <a:r>
              <a:rPr lang="en-US" b="1" dirty="0" err="1"/>
              <a:t>naturale</a:t>
            </a:r>
            <a:r>
              <a:rPr lang="en-US" b="1" dirty="0"/>
              <a:t> - </a:t>
            </a:r>
            <a:r>
              <a:rPr lang="en-US" b="1" dirty="0" err="1"/>
              <a:t>pesce</a:t>
            </a:r>
            <a:r>
              <a:rPr lang="en-US" b="1" dirty="0"/>
              <a:t> </a:t>
            </a:r>
            <a:r>
              <a:rPr lang="en-US" b="1" dirty="0" smtClean="0"/>
              <a:t>– </a:t>
            </a:r>
            <a:r>
              <a:rPr lang="en-US" b="1" dirty="0"/>
              <a:t>piccolo </a:t>
            </a:r>
            <a:r>
              <a:rPr lang="en-US" b="1" dirty="0" smtClean="0"/>
              <a:t>-</a:t>
            </a:r>
            <a:r>
              <a:rPr lang="en-US" b="1" dirty="0"/>
              <a:t> menu - </a:t>
            </a:r>
            <a:r>
              <a:rPr lang="en-US" b="1" dirty="0" err="1"/>
              <a:t>cucina</a:t>
            </a:r>
            <a:r>
              <a:rPr lang="en-US" b="1" dirty="0"/>
              <a:t> </a:t>
            </a:r>
            <a:r>
              <a:rPr lang="en-US" b="1" dirty="0" smtClean="0"/>
              <a:t>- grazie- </a:t>
            </a:r>
            <a:r>
              <a:rPr lang="en-US" b="1" dirty="0" err="1"/>
              <a:t>porzioni</a:t>
            </a:r>
            <a:r>
              <a:rPr lang="en-US" b="1" dirty="0"/>
              <a:t> </a:t>
            </a:r>
            <a:r>
              <a:rPr lang="en-US" b="1" dirty="0" smtClean="0"/>
              <a:t>– </a:t>
            </a:r>
            <a:r>
              <a:rPr lang="en-US" b="1" dirty="0" err="1" smtClean="0"/>
              <a:t>preparare</a:t>
            </a:r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r>
              <a:rPr lang="en-US" dirty="0"/>
              <a:t>CAMERIERE: </a:t>
            </a:r>
            <a:r>
              <a:rPr lang="en-US" dirty="0" err="1"/>
              <a:t>Buongiorno</a:t>
            </a:r>
            <a:r>
              <a:rPr lang="en-US" dirty="0"/>
              <a:t>, signori, </a:t>
            </a:r>
            <a:r>
              <a:rPr lang="en-US" dirty="0" err="1" smtClean="0"/>
              <a:t>volete</a:t>
            </a:r>
            <a:r>
              <a:rPr lang="en-US" dirty="0" smtClean="0"/>
              <a:t> </a:t>
            </a:r>
            <a:r>
              <a:rPr lang="en-US" dirty="0"/>
              <a:t> </a:t>
            </a:r>
            <a:r>
              <a:rPr lang="en-US" dirty="0" err="1"/>
              <a:t>accomodarvi</a:t>
            </a:r>
            <a:r>
              <a:rPr lang="en-US" dirty="0"/>
              <a:t>? </a:t>
            </a:r>
            <a:r>
              <a:rPr lang="en-US" dirty="0" err="1"/>
              <a:t>Quanti</a:t>
            </a:r>
            <a:r>
              <a:rPr lang="en-US" dirty="0"/>
              <a:t> </a:t>
            </a:r>
            <a:r>
              <a:rPr lang="en-US" dirty="0" err="1"/>
              <a:t>siete</a:t>
            </a:r>
            <a:r>
              <a:rPr lang="en-US" dirty="0"/>
              <a:t>?</a:t>
            </a:r>
          </a:p>
          <a:p>
            <a:r>
              <a:rPr lang="en-US" dirty="0"/>
              <a:t>CLIENTE: </a:t>
            </a:r>
            <a:r>
              <a:rPr lang="en-US" dirty="0" err="1"/>
              <a:t>Siamo</a:t>
            </a:r>
            <a:r>
              <a:rPr lang="en-US" dirty="0"/>
              <a:t> </a:t>
            </a:r>
            <a:r>
              <a:rPr lang="en-US" dirty="0" smtClean="0"/>
              <a:t>QUATTRO, </a:t>
            </a:r>
            <a:r>
              <a:rPr lang="en-US" dirty="0" err="1"/>
              <a:t>più</a:t>
            </a:r>
            <a:r>
              <a:rPr lang="en-US" dirty="0"/>
              <a:t> un bambino  .</a:t>
            </a:r>
          </a:p>
          <a:p>
            <a:r>
              <a:rPr lang="en-US" dirty="0"/>
              <a:t>CAMERIERE: Prego, </a:t>
            </a:r>
            <a:r>
              <a:rPr lang="en-US" dirty="0" err="1"/>
              <a:t>accomodatevi</a:t>
            </a:r>
            <a:r>
              <a:rPr lang="en-US" dirty="0"/>
              <a:t> qui. </a:t>
            </a:r>
            <a:r>
              <a:rPr lang="en-US" dirty="0" err="1"/>
              <a:t>Avete</a:t>
            </a:r>
            <a:r>
              <a:rPr lang="en-US" dirty="0"/>
              <a:t> </a:t>
            </a:r>
            <a:r>
              <a:rPr lang="en-US" dirty="0" err="1" smtClean="0"/>
              <a:t>bisogno</a:t>
            </a:r>
            <a:r>
              <a:rPr lang="en-US" dirty="0"/>
              <a:t> di un </a:t>
            </a:r>
            <a:r>
              <a:rPr lang="en-US" dirty="0" err="1"/>
              <a:t>seggiolone</a:t>
            </a:r>
            <a:r>
              <a:rPr lang="en-US" dirty="0"/>
              <a:t> per </a:t>
            </a:r>
            <a:r>
              <a:rPr lang="en-US" dirty="0" err="1"/>
              <a:t>il</a:t>
            </a:r>
            <a:r>
              <a:rPr lang="en-US" dirty="0"/>
              <a:t> bambino?</a:t>
            </a:r>
          </a:p>
          <a:p>
            <a:r>
              <a:rPr lang="en-US" dirty="0"/>
              <a:t>CLIENTE: </a:t>
            </a:r>
            <a:r>
              <a:rPr lang="en-US" dirty="0" err="1"/>
              <a:t>Sì</a:t>
            </a:r>
            <a:r>
              <a:rPr lang="en-US" dirty="0"/>
              <a:t>, </a:t>
            </a:r>
            <a:r>
              <a:rPr lang="en-US" dirty="0" smtClean="0"/>
              <a:t>GRAZIE.</a:t>
            </a:r>
            <a:endParaRPr lang="en-US" dirty="0"/>
          </a:p>
          <a:p>
            <a:r>
              <a:rPr lang="en-US" dirty="0"/>
              <a:t>CAMERIERE: </a:t>
            </a:r>
            <a:r>
              <a:rPr lang="en-US" dirty="0" err="1"/>
              <a:t>Ecco</a:t>
            </a:r>
            <a:r>
              <a:rPr lang="en-US" dirty="0"/>
              <a:t> </a:t>
            </a:r>
            <a:r>
              <a:rPr lang="en-US" dirty="0" err="1" smtClean="0"/>
              <a:t>il</a:t>
            </a:r>
            <a:r>
              <a:rPr lang="en-US" dirty="0" smtClean="0"/>
              <a:t> MENU </a:t>
            </a:r>
            <a:r>
              <a:rPr lang="en-US" dirty="0"/>
              <a:t>.</a:t>
            </a:r>
          </a:p>
          <a:p>
            <a:r>
              <a:rPr lang="en-US" dirty="0"/>
              <a:t>CLIENTE: Grazie. </a:t>
            </a:r>
            <a:r>
              <a:rPr lang="en-US" dirty="0" err="1"/>
              <a:t>Avete</a:t>
            </a:r>
            <a:r>
              <a:rPr lang="en-US" dirty="0"/>
              <a:t> </a:t>
            </a:r>
            <a:r>
              <a:rPr lang="en-US" dirty="0" err="1"/>
              <a:t>piatti</a:t>
            </a:r>
            <a:r>
              <a:rPr lang="en-US" dirty="0"/>
              <a:t> </a:t>
            </a:r>
            <a:r>
              <a:rPr lang="en-US" dirty="0" err="1"/>
              <a:t>regionali</a:t>
            </a:r>
            <a:r>
              <a:rPr lang="en-US" dirty="0"/>
              <a:t>?</a:t>
            </a:r>
          </a:p>
          <a:p>
            <a:r>
              <a:rPr lang="en-US" dirty="0"/>
              <a:t>CAMERIERE: </a:t>
            </a:r>
            <a:r>
              <a:rPr lang="en-US" dirty="0" err="1"/>
              <a:t>Sì</a:t>
            </a:r>
            <a:r>
              <a:rPr lang="en-US" dirty="0"/>
              <a:t>, </a:t>
            </a:r>
            <a:r>
              <a:rPr lang="en-US" dirty="0" err="1"/>
              <a:t>tutti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piatti</a:t>
            </a:r>
            <a:r>
              <a:rPr lang="en-US" dirty="0"/>
              <a:t> </a:t>
            </a:r>
            <a:r>
              <a:rPr lang="en-US" dirty="0" err="1"/>
              <a:t>tipici</a:t>
            </a:r>
            <a:r>
              <a:rPr lang="en-US" dirty="0"/>
              <a:t> </a:t>
            </a:r>
            <a:r>
              <a:rPr lang="en-US" dirty="0" err="1"/>
              <a:t>della</a:t>
            </a:r>
            <a:r>
              <a:rPr lang="en-US" dirty="0"/>
              <a:t> </a:t>
            </a:r>
            <a:r>
              <a:rPr lang="en-US" dirty="0" smtClean="0"/>
              <a:t>CUCINA </a:t>
            </a:r>
            <a:r>
              <a:rPr lang="en-US" dirty="0"/>
              <a:t> </a:t>
            </a:r>
            <a:r>
              <a:rPr lang="en-US" dirty="0" err="1"/>
              <a:t>toscana</a:t>
            </a:r>
            <a:r>
              <a:rPr lang="en-US" dirty="0"/>
              <a:t>.</a:t>
            </a:r>
          </a:p>
          <a:p>
            <a:r>
              <a:rPr lang="en-US" dirty="0"/>
              <a:t>CLIENTE: </a:t>
            </a:r>
            <a:r>
              <a:rPr lang="en-US" dirty="0" err="1"/>
              <a:t>Allora</a:t>
            </a:r>
            <a:r>
              <a:rPr lang="en-US" dirty="0"/>
              <a:t> ci </a:t>
            </a:r>
            <a:r>
              <a:rPr lang="en-US" dirty="0" err="1"/>
              <a:t>porti</a:t>
            </a:r>
            <a:r>
              <a:rPr lang="en-US" dirty="0"/>
              <a:t> due </a:t>
            </a:r>
            <a:r>
              <a:rPr lang="en-US" dirty="0" err="1"/>
              <a:t>ribollite</a:t>
            </a:r>
            <a:r>
              <a:rPr lang="en-US" dirty="0"/>
              <a:t> e due </a:t>
            </a:r>
            <a:r>
              <a:rPr lang="en-US" smtClean="0"/>
              <a:t>PORZIONI di </a:t>
            </a:r>
            <a:r>
              <a:rPr lang="en-US" dirty="0" err="1"/>
              <a:t>pici</a:t>
            </a:r>
            <a:r>
              <a:rPr lang="en-US" dirty="0"/>
              <a:t> con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funghi</a:t>
            </a:r>
            <a:r>
              <a:rPr lang="en-US" dirty="0"/>
              <a:t> porcini. </a:t>
            </a:r>
            <a:r>
              <a:rPr lang="en-US" dirty="0" err="1"/>
              <a:t>Avete</a:t>
            </a:r>
            <a:r>
              <a:rPr lang="en-US" dirty="0"/>
              <a:t> </a:t>
            </a:r>
            <a:r>
              <a:rPr lang="en-US" dirty="0" err="1"/>
              <a:t>anche</a:t>
            </a:r>
            <a:r>
              <a:rPr lang="en-US" dirty="0"/>
              <a:t> un menu per </a:t>
            </a:r>
            <a:r>
              <a:rPr lang="en-US" dirty="0" err="1" smtClean="0"/>
              <a:t>i</a:t>
            </a:r>
            <a:r>
              <a:rPr lang="en-US" dirty="0" smtClean="0"/>
              <a:t> BAMBINI?</a:t>
            </a:r>
            <a:endParaRPr lang="en-US" dirty="0"/>
          </a:p>
          <a:p>
            <a:r>
              <a:rPr lang="en-US" dirty="0"/>
              <a:t>CAMERIERE: Non </a:t>
            </a:r>
            <a:r>
              <a:rPr lang="en-US" dirty="0" err="1"/>
              <a:t>abbiamo</a:t>
            </a:r>
            <a:r>
              <a:rPr lang="en-US" dirty="0"/>
              <a:t> un menu </a:t>
            </a:r>
            <a:r>
              <a:rPr lang="en-US" dirty="0" err="1"/>
              <a:t>speciale</a:t>
            </a:r>
            <a:r>
              <a:rPr lang="en-US" dirty="0"/>
              <a:t> per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piccoli</a:t>
            </a:r>
            <a:r>
              <a:rPr lang="en-US" dirty="0"/>
              <a:t>, ma </a:t>
            </a:r>
            <a:r>
              <a:rPr lang="en-US" dirty="0" err="1"/>
              <a:t>possiamo</a:t>
            </a:r>
            <a:r>
              <a:rPr lang="en-US" dirty="0"/>
              <a:t> </a:t>
            </a:r>
            <a:r>
              <a:rPr lang="en-US" dirty="0" smtClean="0"/>
              <a:t>PREPARARE</a:t>
            </a:r>
            <a:r>
              <a:rPr lang="en-US" dirty="0"/>
              <a:t> </a:t>
            </a:r>
            <a:r>
              <a:rPr lang="en-US" dirty="0" err="1"/>
              <a:t>qualche</a:t>
            </a:r>
            <a:r>
              <a:rPr lang="en-US" dirty="0"/>
              <a:t> </a:t>
            </a:r>
            <a:r>
              <a:rPr lang="en-US" dirty="0" err="1"/>
              <a:t>piatto</a:t>
            </a:r>
            <a:r>
              <a:rPr lang="en-US" dirty="0"/>
              <a:t> </a:t>
            </a:r>
            <a:r>
              <a:rPr lang="en-US" dirty="0" err="1"/>
              <a:t>semplice</a:t>
            </a:r>
            <a:r>
              <a:rPr lang="en-US" dirty="0"/>
              <a:t>, come pasta al </a:t>
            </a:r>
            <a:r>
              <a:rPr lang="en-US" dirty="0" err="1"/>
              <a:t>pomodoro</a:t>
            </a:r>
            <a:r>
              <a:rPr lang="en-US" dirty="0"/>
              <a:t>, </a:t>
            </a:r>
            <a:r>
              <a:rPr lang="en-US" dirty="0" err="1"/>
              <a:t>minestra</a:t>
            </a:r>
            <a:r>
              <a:rPr lang="en-US" dirty="0"/>
              <a:t> in </a:t>
            </a:r>
            <a:r>
              <a:rPr lang="en-US" dirty="0" err="1"/>
              <a:t>brodo</a:t>
            </a:r>
            <a:r>
              <a:rPr lang="en-US" dirty="0"/>
              <a:t>, </a:t>
            </a:r>
            <a:r>
              <a:rPr lang="en-US" dirty="0" smtClean="0"/>
              <a:t>PESCE</a:t>
            </a:r>
            <a:r>
              <a:rPr lang="en-US" dirty="0"/>
              <a:t> o carne al </a:t>
            </a:r>
            <a:r>
              <a:rPr lang="en-US" dirty="0" err="1"/>
              <a:t>vapore</a:t>
            </a:r>
            <a:r>
              <a:rPr lang="en-US" dirty="0"/>
              <a:t>...</a:t>
            </a:r>
          </a:p>
          <a:p>
            <a:r>
              <a:rPr lang="en-US" dirty="0"/>
              <a:t>CLIENTE: </a:t>
            </a:r>
            <a:r>
              <a:rPr lang="en-US" dirty="0" err="1"/>
              <a:t>Allora</a:t>
            </a:r>
            <a:r>
              <a:rPr lang="en-US" dirty="0"/>
              <a:t> </a:t>
            </a:r>
            <a:r>
              <a:rPr lang="en-US" dirty="0" err="1"/>
              <a:t>mezza</a:t>
            </a:r>
            <a:r>
              <a:rPr lang="en-US" dirty="0"/>
              <a:t> </a:t>
            </a:r>
            <a:r>
              <a:rPr lang="en-US" dirty="0" err="1"/>
              <a:t>porzione</a:t>
            </a:r>
            <a:r>
              <a:rPr lang="en-US" dirty="0"/>
              <a:t> di penne al </a:t>
            </a:r>
            <a:r>
              <a:rPr lang="en-US" dirty="0" smtClean="0"/>
              <a:t>POMODORO </a:t>
            </a:r>
            <a:r>
              <a:rPr lang="en-US" dirty="0"/>
              <a:t> e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sogliola</a:t>
            </a:r>
            <a:r>
              <a:rPr lang="en-US" dirty="0"/>
              <a:t>.</a:t>
            </a:r>
          </a:p>
          <a:p>
            <a:r>
              <a:rPr lang="en-US" dirty="0"/>
              <a:t>CAMERIERE: </a:t>
            </a:r>
            <a:r>
              <a:rPr lang="en-US" dirty="0" err="1"/>
              <a:t>Che</a:t>
            </a:r>
            <a:r>
              <a:rPr lang="en-US" dirty="0"/>
              <a:t> </a:t>
            </a:r>
            <a:r>
              <a:rPr lang="en-US" dirty="0" err="1"/>
              <a:t>cosa</a:t>
            </a:r>
            <a:r>
              <a:rPr lang="en-US" dirty="0"/>
              <a:t> </a:t>
            </a:r>
            <a:r>
              <a:rPr lang="en-US" dirty="0" err="1"/>
              <a:t>bevete</a:t>
            </a:r>
            <a:r>
              <a:rPr lang="en-US" dirty="0"/>
              <a:t>?</a:t>
            </a:r>
          </a:p>
          <a:p>
            <a:r>
              <a:rPr lang="en-US" dirty="0"/>
              <a:t>CLIENTE: Vino </a:t>
            </a:r>
            <a:r>
              <a:rPr lang="en-US" dirty="0" err="1"/>
              <a:t>della</a:t>
            </a:r>
            <a:r>
              <a:rPr lang="en-US" dirty="0"/>
              <a:t> casa e </a:t>
            </a:r>
            <a:r>
              <a:rPr lang="en-US" dirty="0" err="1"/>
              <a:t>acqua</a:t>
            </a:r>
            <a:r>
              <a:rPr lang="en-US" dirty="0"/>
              <a:t> </a:t>
            </a:r>
            <a:r>
              <a:rPr lang="en-US" dirty="0" err="1" smtClean="0"/>
              <a:t>minerale</a:t>
            </a:r>
            <a:r>
              <a:rPr lang="en-US" dirty="0" smtClean="0"/>
              <a:t> </a:t>
            </a:r>
            <a:r>
              <a:rPr lang="en-US" dirty="0"/>
              <a:t>N</a:t>
            </a:r>
            <a:r>
              <a:rPr lang="en-US" dirty="0" smtClean="0"/>
              <a:t>ATURALE</a:t>
            </a:r>
            <a:r>
              <a:rPr lang="en-US" dirty="0"/>
              <a:t>  .</a:t>
            </a:r>
          </a:p>
          <a:p>
            <a:r>
              <a:rPr lang="en-US" dirty="0"/>
              <a:t>CAMERIERE: </a:t>
            </a:r>
            <a:r>
              <a:rPr lang="en-US" dirty="0" err="1"/>
              <a:t>Bene</a:t>
            </a:r>
            <a:r>
              <a:rPr lang="en-US" dirty="0"/>
              <a:t>, vi </a:t>
            </a:r>
            <a:r>
              <a:rPr lang="en-US" dirty="0" err="1"/>
              <a:t>auguro</a:t>
            </a:r>
            <a:r>
              <a:rPr lang="en-US" dirty="0"/>
              <a:t> un </a:t>
            </a:r>
            <a:r>
              <a:rPr lang="en-US" dirty="0" err="1"/>
              <a:t>buon</a:t>
            </a:r>
            <a:r>
              <a:rPr lang="en-US" dirty="0"/>
              <a:t> </a:t>
            </a:r>
            <a:r>
              <a:rPr lang="en-US" dirty="0" err="1"/>
              <a:t>pranzo</a:t>
            </a:r>
            <a:r>
              <a:rPr lang="en-US" dirty="0"/>
              <a:t>.</a:t>
            </a:r>
          </a:p>
          <a:p>
            <a:r>
              <a:rPr lang="en-US" dirty="0"/>
              <a:t>CLIENTE: Grazie.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76287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874446"/>
          </a:xfrm>
        </p:spPr>
        <p:txBody>
          <a:bodyPr/>
          <a:lstStyle/>
          <a:p>
            <a:r>
              <a:rPr lang="en-US" dirty="0" smtClean="0"/>
              <a:t>in </a:t>
            </a:r>
            <a:r>
              <a:rPr lang="en-US" dirty="0" err="1" smtClean="0"/>
              <a:t>città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49441"/>
            <a:ext cx="10178322" cy="453015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Il </a:t>
            </a:r>
            <a:r>
              <a:rPr lang="en-US" dirty="0" err="1" smtClean="0"/>
              <a:t>tabaccaio</a:t>
            </a:r>
            <a:r>
              <a:rPr lang="en-US" dirty="0" smtClean="0"/>
              <a:t>, </a:t>
            </a:r>
            <a:r>
              <a:rPr lang="en-US" dirty="0" err="1" smtClean="0"/>
              <a:t>l’edicola</a:t>
            </a:r>
            <a:r>
              <a:rPr lang="en-US" dirty="0" smtClean="0"/>
              <a:t>, </a:t>
            </a:r>
            <a:r>
              <a:rPr lang="en-US" dirty="0" err="1" smtClean="0"/>
              <a:t>l’ufficio</a:t>
            </a:r>
            <a:r>
              <a:rPr lang="en-US" dirty="0" smtClean="0"/>
              <a:t> </a:t>
            </a:r>
            <a:r>
              <a:rPr lang="en-US" dirty="0" err="1" smtClean="0"/>
              <a:t>informazioni</a:t>
            </a:r>
            <a:r>
              <a:rPr lang="en-US" dirty="0" smtClean="0"/>
              <a:t>,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museo</a:t>
            </a:r>
            <a:r>
              <a:rPr lang="en-US" dirty="0" smtClean="0"/>
              <a:t>, la </a:t>
            </a:r>
            <a:r>
              <a:rPr lang="en-US" dirty="0" err="1" smtClean="0"/>
              <a:t>farmacia</a:t>
            </a:r>
            <a:r>
              <a:rPr lang="en-US" dirty="0" smtClean="0"/>
              <a:t>, la </a:t>
            </a:r>
            <a:r>
              <a:rPr lang="en-US" dirty="0" err="1" smtClean="0"/>
              <a:t>stazione</a:t>
            </a:r>
            <a:r>
              <a:rPr lang="en-US" dirty="0" smtClean="0"/>
              <a:t> (</a:t>
            </a:r>
            <a:r>
              <a:rPr lang="en-US" dirty="0" err="1" smtClean="0"/>
              <a:t>ferroviaria</a:t>
            </a:r>
            <a:r>
              <a:rPr lang="en-US" dirty="0" smtClean="0"/>
              <a:t>), </a:t>
            </a:r>
            <a:r>
              <a:rPr lang="en-US" dirty="0" err="1" smtClean="0"/>
              <a:t>l’autostazione</a:t>
            </a:r>
            <a:r>
              <a:rPr lang="en-US" dirty="0" smtClean="0"/>
              <a:t>/ la </a:t>
            </a:r>
            <a:r>
              <a:rPr lang="en-US" dirty="0" err="1" smtClean="0"/>
              <a:t>stazione</a:t>
            </a:r>
            <a:r>
              <a:rPr lang="en-US" dirty="0" smtClean="0"/>
              <a:t> </a:t>
            </a:r>
            <a:r>
              <a:rPr lang="en-US" dirty="0" err="1" smtClean="0"/>
              <a:t>degli</a:t>
            </a:r>
            <a:r>
              <a:rPr lang="en-US" dirty="0" smtClean="0"/>
              <a:t> autobus, la </a:t>
            </a:r>
            <a:r>
              <a:rPr lang="en-US" dirty="0" err="1" smtClean="0"/>
              <a:t>banca</a:t>
            </a:r>
            <a:r>
              <a:rPr lang="en-US" dirty="0" smtClean="0"/>
              <a:t>,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negozio</a:t>
            </a:r>
            <a:r>
              <a:rPr lang="en-US" dirty="0" smtClean="0"/>
              <a:t>, la </a:t>
            </a:r>
            <a:r>
              <a:rPr lang="en-US" dirty="0" err="1" smtClean="0"/>
              <a:t>libreria</a:t>
            </a:r>
            <a:r>
              <a:rPr lang="en-US" dirty="0" smtClean="0"/>
              <a:t>, </a:t>
            </a:r>
            <a:r>
              <a:rPr lang="en-US" dirty="0" err="1" smtClean="0"/>
              <a:t>l’ospedale</a:t>
            </a:r>
            <a:r>
              <a:rPr lang="en-US" dirty="0" smtClean="0"/>
              <a:t>, I </a:t>
            </a:r>
            <a:r>
              <a:rPr lang="en-US" dirty="0" err="1" smtClean="0"/>
              <a:t>carabinieri</a:t>
            </a:r>
            <a:r>
              <a:rPr lang="en-US" dirty="0" smtClean="0"/>
              <a:t>, la </a:t>
            </a:r>
            <a:r>
              <a:rPr lang="en-US" dirty="0" err="1" smtClean="0"/>
              <a:t>posta</a:t>
            </a:r>
            <a:r>
              <a:rPr lang="en-US" dirty="0" smtClean="0"/>
              <a:t>, la </a:t>
            </a:r>
            <a:r>
              <a:rPr lang="en-US" dirty="0" err="1" smtClean="0"/>
              <a:t>biblioteca</a:t>
            </a:r>
            <a:r>
              <a:rPr lang="en-US" dirty="0" smtClean="0"/>
              <a:t>, la </a:t>
            </a:r>
            <a:r>
              <a:rPr lang="en-US" dirty="0" err="1" smtClean="0"/>
              <a:t>chiesa</a:t>
            </a:r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Come </a:t>
            </a:r>
            <a:r>
              <a:rPr lang="en-US" b="1" dirty="0" err="1" smtClean="0"/>
              <a:t>vai</a:t>
            </a:r>
            <a:r>
              <a:rPr lang="en-US" b="1" dirty="0" smtClean="0"/>
              <a:t> a </a:t>
            </a:r>
            <a:r>
              <a:rPr lang="en-US" b="1" dirty="0" err="1" smtClean="0"/>
              <a:t>lavoro</a:t>
            </a:r>
            <a:r>
              <a:rPr lang="en-US" b="1" dirty="0" smtClean="0"/>
              <a:t>? </a:t>
            </a:r>
            <a:r>
              <a:rPr lang="en-US" dirty="0" smtClean="0"/>
              <a:t>A </a:t>
            </a:r>
            <a:r>
              <a:rPr lang="en-US" dirty="0" err="1" smtClean="0"/>
              <a:t>piedi</a:t>
            </a:r>
            <a:r>
              <a:rPr lang="en-US" dirty="0" smtClean="0"/>
              <a:t>, in tram, in </a:t>
            </a:r>
            <a:r>
              <a:rPr lang="en-US" dirty="0" err="1" smtClean="0"/>
              <a:t>macchina</a:t>
            </a:r>
            <a:r>
              <a:rPr lang="en-US" dirty="0" smtClean="0"/>
              <a:t>, in </a:t>
            </a:r>
            <a:r>
              <a:rPr lang="en-US" dirty="0" err="1" smtClean="0"/>
              <a:t>bibicletta</a:t>
            </a:r>
            <a:r>
              <a:rPr lang="en-US" dirty="0" smtClean="0"/>
              <a:t>, in autobus, in </a:t>
            </a:r>
            <a:r>
              <a:rPr lang="en-US" dirty="0" err="1" smtClean="0"/>
              <a:t>moto</a:t>
            </a:r>
            <a:r>
              <a:rPr lang="en-US" dirty="0" smtClean="0"/>
              <a:t>, in </a:t>
            </a:r>
            <a:r>
              <a:rPr lang="en-US" dirty="0" err="1" smtClean="0"/>
              <a:t>metropolitana</a:t>
            </a:r>
            <a:r>
              <a:rPr lang="en-US" dirty="0" smtClean="0"/>
              <a:t>, in </a:t>
            </a:r>
            <a:r>
              <a:rPr lang="en-US" dirty="0" err="1" smtClean="0"/>
              <a:t>treno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/>
              <a:t>g</a:t>
            </a:r>
            <a:r>
              <a:rPr lang="en-US" dirty="0" err="1" smtClean="0"/>
              <a:t>irare</a:t>
            </a:r>
            <a:r>
              <a:rPr lang="en-US" dirty="0" smtClean="0"/>
              <a:t> (</a:t>
            </a:r>
            <a:r>
              <a:rPr lang="en-US" dirty="0" err="1" smtClean="0"/>
              <a:t>zaviti</a:t>
            </a:r>
            <a:r>
              <a:rPr lang="en-US" dirty="0" smtClean="0"/>
              <a:t>) a </a:t>
            </a:r>
            <a:r>
              <a:rPr lang="en-US" dirty="0" err="1" smtClean="0"/>
              <a:t>sinistra</a:t>
            </a:r>
            <a:r>
              <a:rPr lang="en-US" dirty="0" smtClean="0"/>
              <a:t> (L), a </a:t>
            </a:r>
            <a:r>
              <a:rPr lang="en-US" dirty="0" err="1" smtClean="0"/>
              <a:t>destra</a:t>
            </a:r>
            <a:r>
              <a:rPr lang="en-US" dirty="0" smtClean="0"/>
              <a:t> (D), </a:t>
            </a:r>
            <a:r>
              <a:rPr lang="en-US" dirty="0" err="1" smtClean="0"/>
              <a:t>andare</a:t>
            </a:r>
            <a:r>
              <a:rPr lang="en-US" dirty="0" smtClean="0"/>
              <a:t> </a:t>
            </a:r>
            <a:r>
              <a:rPr lang="en-US" dirty="0" err="1" smtClean="0"/>
              <a:t>diritto</a:t>
            </a:r>
            <a:r>
              <a:rPr lang="en-US" dirty="0" smtClean="0"/>
              <a:t> (</a:t>
            </a:r>
            <a:r>
              <a:rPr lang="en-US" dirty="0" err="1" smtClean="0"/>
              <a:t>iti</a:t>
            </a:r>
            <a:r>
              <a:rPr lang="en-US" dirty="0" smtClean="0"/>
              <a:t> </a:t>
            </a:r>
            <a:r>
              <a:rPr lang="en-US" dirty="0" err="1" smtClean="0"/>
              <a:t>naravnost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sorpassare</a:t>
            </a:r>
            <a:r>
              <a:rPr lang="en-US" dirty="0" smtClean="0"/>
              <a:t> (</a:t>
            </a:r>
            <a:r>
              <a:rPr lang="en-US" dirty="0" err="1" smtClean="0"/>
              <a:t>iti</a:t>
            </a:r>
            <a:r>
              <a:rPr lang="en-US" dirty="0" smtClean="0"/>
              <a:t> </a:t>
            </a:r>
            <a:r>
              <a:rPr lang="en-US" dirty="0" err="1" smtClean="0"/>
              <a:t>mimo</a:t>
            </a:r>
            <a:r>
              <a:rPr lang="en-US" dirty="0" smtClean="0"/>
              <a:t>)</a:t>
            </a:r>
          </a:p>
          <a:p>
            <a:r>
              <a:rPr lang="en-US" dirty="0" err="1"/>
              <a:t>a</a:t>
            </a:r>
            <a:r>
              <a:rPr lang="en-US" dirty="0" err="1" smtClean="0"/>
              <a:t>ttraversare</a:t>
            </a:r>
            <a:r>
              <a:rPr lang="en-US" dirty="0" smtClean="0"/>
              <a:t> la </a:t>
            </a:r>
            <a:r>
              <a:rPr lang="en-US" dirty="0" err="1" smtClean="0"/>
              <a:t>strada</a:t>
            </a:r>
            <a:r>
              <a:rPr lang="en-US" dirty="0" smtClean="0"/>
              <a:t> (</a:t>
            </a:r>
            <a:r>
              <a:rPr lang="en-US" dirty="0" err="1" smtClean="0"/>
              <a:t>ulica</a:t>
            </a:r>
            <a:r>
              <a:rPr lang="en-US" dirty="0" smtClean="0"/>
              <a:t>, </a:t>
            </a:r>
            <a:r>
              <a:rPr lang="en-US" dirty="0" err="1" smtClean="0"/>
              <a:t>cesta</a:t>
            </a:r>
            <a:r>
              <a:rPr lang="en-US" dirty="0" smtClean="0"/>
              <a:t>), via (</a:t>
            </a:r>
            <a:r>
              <a:rPr lang="en-US" dirty="0" err="1"/>
              <a:t>ulica</a:t>
            </a:r>
            <a:r>
              <a:rPr lang="en-US" dirty="0"/>
              <a:t>)</a:t>
            </a:r>
            <a:r>
              <a:rPr lang="en-US" dirty="0" smtClean="0"/>
              <a:t>, </a:t>
            </a:r>
            <a:r>
              <a:rPr lang="en-US" dirty="0" err="1" smtClean="0"/>
              <a:t>viale</a:t>
            </a:r>
            <a:r>
              <a:rPr lang="en-US" dirty="0" smtClean="0"/>
              <a:t> (</a:t>
            </a:r>
            <a:r>
              <a:rPr lang="en-US" dirty="0" err="1" smtClean="0"/>
              <a:t>vecja</a:t>
            </a:r>
            <a:r>
              <a:rPr lang="en-US" dirty="0" smtClean="0"/>
              <a:t> </a:t>
            </a:r>
            <a:r>
              <a:rPr lang="en-US" dirty="0" err="1" smtClean="0"/>
              <a:t>ulica</a:t>
            </a:r>
            <a:r>
              <a:rPr lang="en-US" dirty="0" smtClean="0"/>
              <a:t>, </a:t>
            </a:r>
            <a:r>
              <a:rPr lang="en-US" dirty="0" err="1" smtClean="0"/>
              <a:t>aleja</a:t>
            </a:r>
            <a:r>
              <a:rPr lang="en-US" dirty="0" smtClean="0"/>
              <a:t>), </a:t>
            </a:r>
            <a:r>
              <a:rPr lang="en-US" dirty="0" err="1" smtClean="0"/>
              <a:t>vicolo</a:t>
            </a:r>
            <a:r>
              <a:rPr lang="en-US" dirty="0" smtClean="0"/>
              <a:t> (</a:t>
            </a:r>
            <a:r>
              <a:rPr lang="en-US" dirty="0" err="1" smtClean="0"/>
              <a:t>ulicica</a:t>
            </a:r>
            <a:r>
              <a:rPr lang="en-US" dirty="0" smtClean="0"/>
              <a:t>), </a:t>
            </a:r>
            <a:r>
              <a:rPr lang="en-US" dirty="0" err="1" smtClean="0"/>
              <a:t>corso</a:t>
            </a:r>
            <a:r>
              <a:rPr lang="en-US" dirty="0" smtClean="0"/>
              <a:t> (</a:t>
            </a:r>
            <a:r>
              <a:rPr lang="en-US" dirty="0" err="1" smtClean="0"/>
              <a:t>glavna</a:t>
            </a:r>
            <a:r>
              <a:rPr lang="en-US" dirty="0" smtClean="0"/>
              <a:t> </a:t>
            </a:r>
            <a:r>
              <a:rPr lang="en-US" dirty="0" err="1" smtClean="0"/>
              <a:t>ulica</a:t>
            </a:r>
            <a:r>
              <a:rPr lang="en-US" dirty="0" smtClean="0"/>
              <a:t>, </a:t>
            </a:r>
            <a:r>
              <a:rPr lang="en-US" dirty="0" err="1" smtClean="0"/>
              <a:t>promenada</a:t>
            </a:r>
            <a:r>
              <a:rPr lang="en-US" dirty="0" smtClean="0"/>
              <a:t>), la </a:t>
            </a:r>
            <a:r>
              <a:rPr lang="en-US" dirty="0" err="1" smtClean="0"/>
              <a:t>ponte</a:t>
            </a:r>
            <a:r>
              <a:rPr lang="en-US" dirty="0" smtClean="0"/>
              <a:t> (most), la piazza (</a:t>
            </a:r>
            <a:r>
              <a:rPr lang="en-US" dirty="0" err="1" smtClean="0"/>
              <a:t>trg</a:t>
            </a:r>
            <a:r>
              <a:rPr lang="en-US" dirty="0" smtClean="0"/>
              <a:t>); </a:t>
            </a:r>
            <a:r>
              <a:rPr lang="en-US" dirty="0" err="1" smtClean="0"/>
              <a:t>prendere</a:t>
            </a:r>
            <a:r>
              <a:rPr lang="en-US" dirty="0" smtClean="0"/>
              <a:t> la </a:t>
            </a:r>
            <a:r>
              <a:rPr lang="en-US" dirty="0" err="1" smtClean="0"/>
              <a:t>strada</a:t>
            </a:r>
            <a:r>
              <a:rPr lang="en-US" dirty="0" smtClean="0"/>
              <a:t> XY= ‘</a:t>
            </a:r>
            <a:r>
              <a:rPr lang="en-US" dirty="0" err="1" smtClean="0"/>
              <a:t>vzeti</a:t>
            </a:r>
            <a:r>
              <a:rPr lang="en-US" dirty="0" smtClean="0"/>
              <a:t>’ </a:t>
            </a:r>
            <a:r>
              <a:rPr lang="en-US" dirty="0" err="1" smtClean="0"/>
              <a:t>ulico</a:t>
            </a:r>
            <a:r>
              <a:rPr lang="en-US" dirty="0"/>
              <a:t>/</a:t>
            </a:r>
            <a:r>
              <a:rPr lang="en-US" dirty="0" err="1" smtClean="0"/>
              <a:t>iti</a:t>
            </a:r>
            <a:r>
              <a:rPr lang="en-US" dirty="0" smtClean="0"/>
              <a:t> </a:t>
            </a:r>
            <a:r>
              <a:rPr lang="en-US" dirty="0" err="1" smtClean="0"/>
              <a:t>po</a:t>
            </a:r>
            <a:r>
              <a:rPr lang="en-US" dirty="0" smtClean="0"/>
              <a:t> </a:t>
            </a:r>
            <a:r>
              <a:rPr lang="en-US" dirty="0" err="1" smtClean="0"/>
              <a:t>ulici</a:t>
            </a:r>
            <a:r>
              <a:rPr lang="en-US" dirty="0" smtClean="0"/>
              <a:t> XY</a:t>
            </a:r>
          </a:p>
          <a:p>
            <a:r>
              <a:rPr lang="en-US" dirty="0" err="1" smtClean="0"/>
              <a:t>l’incrocio</a:t>
            </a:r>
            <a:r>
              <a:rPr lang="en-US" dirty="0" smtClean="0"/>
              <a:t> (</a:t>
            </a:r>
            <a:r>
              <a:rPr lang="en-US" dirty="0" err="1" smtClean="0"/>
              <a:t>krizisce</a:t>
            </a:r>
            <a:r>
              <a:rPr lang="en-US" dirty="0" smtClean="0"/>
              <a:t>), la </a:t>
            </a:r>
            <a:r>
              <a:rPr lang="en-US" dirty="0" err="1" smtClean="0"/>
              <a:t>rotonda</a:t>
            </a:r>
            <a:r>
              <a:rPr lang="en-US" dirty="0" smtClean="0"/>
              <a:t> (</a:t>
            </a:r>
            <a:r>
              <a:rPr lang="en-US" dirty="0" err="1" smtClean="0"/>
              <a:t>krozisce</a:t>
            </a:r>
            <a:r>
              <a:rPr lang="en-US" dirty="0" smtClean="0"/>
              <a:t>) &gt; </a:t>
            </a:r>
            <a:r>
              <a:rPr lang="en-US" b="1" dirty="0" err="1" smtClean="0"/>
              <a:t>all’</a:t>
            </a:r>
            <a:r>
              <a:rPr lang="en-US" dirty="0" err="1" smtClean="0"/>
              <a:t>incrocio</a:t>
            </a:r>
            <a:r>
              <a:rPr lang="en-US" dirty="0" smtClean="0"/>
              <a:t> </a:t>
            </a:r>
            <a:r>
              <a:rPr lang="en-US" dirty="0" err="1" smtClean="0"/>
              <a:t>girate</a:t>
            </a:r>
            <a:r>
              <a:rPr lang="en-US" dirty="0" smtClean="0"/>
              <a:t> a </a:t>
            </a:r>
            <a:r>
              <a:rPr lang="en-US" dirty="0" err="1" smtClean="0"/>
              <a:t>sinistra</a:t>
            </a:r>
            <a:r>
              <a:rPr lang="en-US" dirty="0" smtClean="0"/>
              <a:t> =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kriziscu</a:t>
            </a:r>
            <a:r>
              <a:rPr lang="en-US" dirty="0" smtClean="0"/>
              <a:t> </a:t>
            </a:r>
            <a:r>
              <a:rPr lang="en-US" dirty="0" err="1" smtClean="0"/>
              <a:t>zavijte</a:t>
            </a:r>
            <a:r>
              <a:rPr lang="en-US" dirty="0" smtClean="0"/>
              <a:t> </a:t>
            </a:r>
            <a:r>
              <a:rPr lang="en-US" dirty="0" err="1" smtClean="0"/>
              <a:t>levo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0095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740869"/>
            <a:ext cx="10178322" cy="5138723"/>
          </a:xfrm>
        </p:spPr>
        <p:txBody>
          <a:bodyPr>
            <a:normAutofit/>
          </a:bodyPr>
          <a:lstStyle/>
          <a:p>
            <a:r>
              <a:rPr lang="en-US" dirty="0" err="1" smtClean="0"/>
              <a:t>Scusa</a:t>
            </a:r>
            <a:r>
              <a:rPr lang="en-US" dirty="0" smtClean="0"/>
              <a:t>, </a:t>
            </a:r>
            <a:r>
              <a:rPr lang="en-US" dirty="0" err="1" smtClean="0"/>
              <a:t>dov’è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358688"/>
                </a:solidFill>
              </a:rPr>
              <a:t>la fermata </a:t>
            </a:r>
            <a:r>
              <a:rPr lang="en-US" dirty="0" err="1" smtClean="0">
                <a:solidFill>
                  <a:srgbClr val="358688"/>
                </a:solidFill>
              </a:rPr>
              <a:t>dell’autobus</a:t>
            </a:r>
            <a:r>
              <a:rPr lang="en-US" dirty="0" smtClean="0">
                <a:solidFill>
                  <a:srgbClr val="358688"/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numero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7 (del 7)</a:t>
            </a:r>
            <a:r>
              <a:rPr lang="en-US" dirty="0" smtClean="0"/>
              <a:t>?</a:t>
            </a:r>
          </a:p>
          <a:p>
            <a:r>
              <a:rPr lang="en-US" dirty="0" err="1" smtClean="0"/>
              <a:t>Alora</a:t>
            </a:r>
            <a:r>
              <a:rPr lang="en-US" dirty="0" smtClean="0"/>
              <a:t>, </a:t>
            </a:r>
            <a:r>
              <a:rPr lang="en-US" dirty="0" err="1" smtClean="0">
                <a:solidFill>
                  <a:schemeClr val="accent5">
                    <a:lumMod val="75000"/>
                  </a:schemeClr>
                </a:solidFill>
              </a:rPr>
              <a:t>deve</a:t>
            </a:r>
            <a:r>
              <a:rPr lang="en-US" dirty="0" smtClean="0"/>
              <a:t> </a:t>
            </a:r>
            <a:r>
              <a:rPr lang="en-US" dirty="0" err="1" smtClean="0"/>
              <a:t>prendere</a:t>
            </a:r>
            <a:r>
              <a:rPr lang="en-US" dirty="0" smtClean="0"/>
              <a:t> </a:t>
            </a:r>
            <a:r>
              <a:rPr lang="en-US" dirty="0" err="1"/>
              <a:t>l’autobus</a:t>
            </a:r>
            <a:r>
              <a:rPr lang="en-US" dirty="0"/>
              <a:t>/</a:t>
            </a:r>
            <a:r>
              <a:rPr lang="en-US" dirty="0" err="1"/>
              <a:t>scendere</a:t>
            </a:r>
            <a:r>
              <a:rPr lang="en-US" dirty="0"/>
              <a:t> </a:t>
            </a:r>
            <a:r>
              <a:rPr lang="en-US" dirty="0" err="1" smtClean="0"/>
              <a:t>dall’autobus</a:t>
            </a:r>
            <a:r>
              <a:rPr lang="en-US" dirty="0" smtClean="0"/>
              <a:t>…</a:t>
            </a:r>
            <a:endParaRPr lang="en-US" dirty="0"/>
          </a:p>
          <a:p>
            <a:r>
              <a:rPr lang="en-US" dirty="0" err="1" smtClean="0"/>
              <a:t>Posso</a:t>
            </a:r>
            <a:r>
              <a:rPr lang="en-US" dirty="0" smtClean="0"/>
              <a:t> </a:t>
            </a:r>
            <a:r>
              <a:rPr lang="en-US" dirty="0" err="1" smtClean="0"/>
              <a:t>comprare</a:t>
            </a:r>
            <a:r>
              <a:rPr lang="en-US" dirty="0" smtClean="0"/>
              <a:t>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biglietto</a:t>
            </a:r>
            <a:r>
              <a:rPr lang="en-US" dirty="0" smtClean="0"/>
              <a:t> </a:t>
            </a:r>
            <a:r>
              <a:rPr lang="en-US" dirty="0" err="1" smtClean="0"/>
              <a:t>anche</a:t>
            </a:r>
            <a:r>
              <a:rPr lang="en-US" dirty="0" smtClean="0"/>
              <a:t> </a:t>
            </a:r>
            <a:r>
              <a:rPr lang="en-US" dirty="0" err="1" smtClean="0"/>
              <a:t>sull’autobus</a:t>
            </a:r>
            <a:r>
              <a:rPr lang="en-US" dirty="0" smtClean="0"/>
              <a:t>? Il </a:t>
            </a:r>
            <a:r>
              <a:rPr lang="en-US" dirty="0" err="1" smtClean="0"/>
              <a:t>biglietto</a:t>
            </a:r>
            <a:r>
              <a:rPr lang="en-US" dirty="0" smtClean="0"/>
              <a:t> </a:t>
            </a:r>
            <a:r>
              <a:rPr lang="en-US" dirty="0" err="1" smtClean="0"/>
              <a:t>è</a:t>
            </a:r>
            <a:r>
              <a:rPr lang="en-US" dirty="0" smtClean="0"/>
              <a:t> </a:t>
            </a:r>
            <a:r>
              <a:rPr lang="en-US" dirty="0" err="1" smtClean="0"/>
              <a:t>valido</a:t>
            </a:r>
            <a:r>
              <a:rPr lang="en-US" dirty="0" smtClean="0"/>
              <a:t> per un solo </a:t>
            </a:r>
            <a:r>
              <a:rPr lang="en-US" dirty="0" err="1" smtClean="0"/>
              <a:t>viaggio</a:t>
            </a:r>
            <a:r>
              <a:rPr lang="en-US" dirty="0" smtClean="0"/>
              <a:t>/ per </a:t>
            </a:r>
            <a:r>
              <a:rPr lang="en-US" dirty="0" err="1" smtClean="0"/>
              <a:t>un’ora</a:t>
            </a:r>
            <a:r>
              <a:rPr lang="en-US" dirty="0" smtClean="0"/>
              <a:t> da </a:t>
            </a:r>
            <a:r>
              <a:rPr lang="en-US" dirty="0" err="1" smtClean="0"/>
              <a:t>quando</a:t>
            </a:r>
            <a:r>
              <a:rPr lang="en-US" dirty="0" smtClean="0"/>
              <a:t> </a:t>
            </a:r>
            <a:r>
              <a:rPr lang="en-US" dirty="0" err="1" smtClean="0"/>
              <a:t>viene</a:t>
            </a:r>
            <a:r>
              <a:rPr lang="en-US" dirty="0" smtClean="0"/>
              <a:t> </a:t>
            </a:r>
            <a:r>
              <a:rPr lang="en-US" dirty="0" err="1" smtClean="0"/>
              <a:t>timbrato</a:t>
            </a:r>
            <a:r>
              <a:rPr lang="en-US" dirty="0" smtClean="0"/>
              <a:t>/ solo se </a:t>
            </a:r>
            <a:r>
              <a:rPr lang="en-US" dirty="0" err="1" smtClean="0"/>
              <a:t>è</a:t>
            </a:r>
            <a:r>
              <a:rPr lang="en-US" dirty="0" smtClean="0"/>
              <a:t> </a:t>
            </a:r>
            <a:r>
              <a:rPr lang="en-US" dirty="0" err="1" smtClean="0"/>
              <a:t>timbrato</a:t>
            </a:r>
            <a:r>
              <a:rPr lang="en-US" dirty="0" smtClean="0"/>
              <a:t>. </a:t>
            </a:r>
          </a:p>
          <a:p>
            <a:endParaRPr lang="en-US" dirty="0" smtClean="0"/>
          </a:p>
          <a:p>
            <a:r>
              <a:rPr lang="en-US" dirty="0" smtClean="0"/>
              <a:t>Le </a:t>
            </a:r>
            <a:r>
              <a:rPr lang="en-US" b="1" dirty="0" err="1" smtClean="0">
                <a:solidFill>
                  <a:srgbClr val="3F3F3A"/>
                </a:solidFill>
              </a:rPr>
              <a:t>preposizioni</a:t>
            </a:r>
            <a:r>
              <a:rPr lang="en-US" dirty="0" smtClean="0"/>
              <a:t>: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di </a:t>
            </a:r>
            <a:r>
              <a:rPr lang="en-US" dirty="0" err="1" smtClean="0">
                <a:solidFill>
                  <a:schemeClr val="accent4">
                    <a:lumMod val="75000"/>
                  </a:schemeClr>
                </a:solidFill>
              </a:rPr>
              <a:t>fronte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 a=</a:t>
            </a:r>
            <a:r>
              <a:rPr lang="en-US" dirty="0" err="1" smtClean="0">
                <a:solidFill>
                  <a:schemeClr val="accent4">
                    <a:lumMod val="75000"/>
                  </a:schemeClr>
                </a:solidFill>
              </a:rPr>
              <a:t>nasproti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accent4">
                    <a:lumMod val="75000"/>
                  </a:schemeClr>
                </a:solidFill>
              </a:rPr>
              <a:t>davanti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 a=</a:t>
            </a:r>
            <a:r>
              <a:rPr lang="en-US" dirty="0" err="1" smtClean="0">
                <a:solidFill>
                  <a:schemeClr val="accent4">
                    <a:lumMod val="75000"/>
                  </a:schemeClr>
                </a:solidFill>
              </a:rPr>
              <a:t>pred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accent4">
                    <a:lumMod val="75000"/>
                  </a:schemeClr>
                </a:solidFill>
              </a:rPr>
              <a:t>indietro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=</a:t>
            </a:r>
            <a:r>
              <a:rPr lang="en-US" dirty="0" err="1" smtClean="0">
                <a:solidFill>
                  <a:schemeClr val="accent4">
                    <a:lumMod val="75000"/>
                  </a:schemeClr>
                </a:solidFill>
              </a:rPr>
              <a:t>za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accent4">
                    <a:lumMod val="75000"/>
                  </a:schemeClr>
                </a:solidFill>
              </a:rPr>
              <a:t>vicino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 a=</a:t>
            </a:r>
            <a:r>
              <a:rPr lang="en-US" dirty="0" err="1" smtClean="0">
                <a:solidFill>
                  <a:schemeClr val="accent4">
                    <a:lumMod val="75000"/>
                  </a:schemeClr>
                </a:solidFill>
              </a:rPr>
              <a:t>blizu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, in </a:t>
            </a:r>
            <a:r>
              <a:rPr lang="en-US" dirty="0" err="1" smtClean="0">
                <a:solidFill>
                  <a:schemeClr val="accent4">
                    <a:lumMod val="75000"/>
                  </a:schemeClr>
                </a:solidFill>
              </a:rPr>
              <a:t>fondo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4">
                    <a:lumMod val="75000"/>
                  </a:schemeClr>
                </a:solidFill>
              </a:rPr>
              <a:t>alla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4">
                    <a:lumMod val="75000"/>
                  </a:schemeClr>
                </a:solidFill>
              </a:rPr>
              <a:t>strada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=</a:t>
            </a:r>
            <a:r>
              <a:rPr lang="en-US" dirty="0" err="1" smtClean="0">
                <a:solidFill>
                  <a:schemeClr val="accent4">
                    <a:lumMod val="75000"/>
                  </a:schemeClr>
                </a:solidFill>
              </a:rPr>
              <a:t>na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4">
                    <a:lumMod val="75000"/>
                  </a:schemeClr>
                </a:solidFill>
              </a:rPr>
              <a:t>koncu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4">
                    <a:lumMod val="75000"/>
                  </a:schemeClr>
                </a:solidFill>
              </a:rPr>
              <a:t>ulice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accent4">
                    <a:lumMod val="75000"/>
                  </a:schemeClr>
                </a:solidFill>
              </a:rPr>
              <a:t>tra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=med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en-US" dirty="0" err="1" smtClean="0"/>
              <a:t>Scusa</a:t>
            </a:r>
            <a:r>
              <a:rPr lang="en-US" dirty="0" smtClean="0"/>
              <a:t>,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dov’è</a:t>
            </a:r>
            <a:r>
              <a:rPr lang="en-US" dirty="0" smtClean="0"/>
              <a:t> </a:t>
            </a:r>
            <a:r>
              <a:rPr lang="en-US" dirty="0" err="1" smtClean="0"/>
              <a:t>l’ufficio</a:t>
            </a:r>
            <a:r>
              <a:rPr lang="en-US" dirty="0" smtClean="0"/>
              <a:t> </a:t>
            </a:r>
            <a:r>
              <a:rPr lang="en-US" dirty="0" err="1" smtClean="0"/>
              <a:t>postale</a:t>
            </a:r>
            <a:r>
              <a:rPr lang="en-US" dirty="0" smtClean="0"/>
              <a:t>? E in Via </a:t>
            </a:r>
            <a:r>
              <a:rPr lang="en-US" dirty="0" err="1" smtClean="0"/>
              <a:t>Tosi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678658"/>
                </a:solidFill>
              </a:rPr>
              <a:t>di </a:t>
            </a:r>
            <a:r>
              <a:rPr lang="en-US" dirty="0" err="1" smtClean="0">
                <a:solidFill>
                  <a:srgbClr val="678658"/>
                </a:solidFill>
              </a:rPr>
              <a:t>fronte</a:t>
            </a:r>
            <a:r>
              <a:rPr lang="en-US" dirty="0" smtClean="0">
                <a:solidFill>
                  <a:srgbClr val="678658"/>
                </a:solidFill>
              </a:rPr>
              <a:t> </a:t>
            </a:r>
            <a:r>
              <a:rPr lang="en-US" dirty="0" err="1" smtClean="0">
                <a:solidFill>
                  <a:srgbClr val="678658"/>
                </a:solidFill>
              </a:rPr>
              <a:t>a</a:t>
            </a:r>
            <a:r>
              <a:rPr lang="en-US" dirty="0" err="1" smtClean="0"/>
              <a:t>lla</a:t>
            </a:r>
            <a:r>
              <a:rPr lang="en-US" dirty="0" smtClean="0"/>
              <a:t> fermata </a:t>
            </a:r>
            <a:r>
              <a:rPr lang="en-US" dirty="0" err="1" smtClean="0"/>
              <a:t>dell’autobus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Ci</a:t>
            </a:r>
            <a:r>
              <a:rPr lang="en-US" dirty="0" smtClean="0"/>
              <a:t> </a:t>
            </a:r>
            <a:r>
              <a:rPr lang="en-US" dirty="0" err="1" smtClean="0"/>
              <a:t>vuole</a:t>
            </a:r>
            <a:r>
              <a:rPr lang="en-US" dirty="0" smtClean="0"/>
              <a:t> molto per </a:t>
            </a:r>
            <a:r>
              <a:rPr lang="en-US" dirty="0" err="1" smtClean="0"/>
              <a:t>andare</a:t>
            </a:r>
            <a:r>
              <a:rPr lang="en-US" dirty="0" smtClean="0"/>
              <a:t> in </a:t>
            </a:r>
            <a:r>
              <a:rPr lang="en-US" dirty="0" err="1" smtClean="0"/>
              <a:t>centro</a:t>
            </a:r>
            <a:r>
              <a:rPr lang="en-US" dirty="0" smtClean="0"/>
              <a:t>? /</a:t>
            </a:r>
            <a:r>
              <a:rPr lang="en-US" dirty="0" err="1"/>
              <a:t>Q</a:t>
            </a:r>
            <a:r>
              <a:rPr lang="en-US" dirty="0" err="1" smtClean="0"/>
              <a:t>uanto</a:t>
            </a:r>
            <a:r>
              <a:rPr lang="en-US" dirty="0" smtClean="0"/>
              <a:t> ci </a:t>
            </a:r>
            <a:r>
              <a:rPr lang="en-US" dirty="0" err="1" smtClean="0"/>
              <a:t>vuole</a:t>
            </a:r>
            <a:r>
              <a:rPr lang="en-US" dirty="0" smtClean="0"/>
              <a:t> per </a:t>
            </a:r>
            <a:r>
              <a:rPr lang="en-US" dirty="0" err="1" smtClean="0"/>
              <a:t>arrivare</a:t>
            </a:r>
            <a:r>
              <a:rPr lang="en-US" dirty="0" smtClean="0"/>
              <a:t> al </a:t>
            </a:r>
            <a:r>
              <a:rPr lang="en-US" dirty="0" err="1" smtClean="0"/>
              <a:t>museo</a:t>
            </a:r>
            <a:r>
              <a:rPr lang="en-US" dirty="0" smtClean="0"/>
              <a:t> Picasso? </a:t>
            </a:r>
            <a:r>
              <a:rPr lang="en-US" dirty="0" err="1" smtClean="0"/>
              <a:t>Ci</a:t>
            </a:r>
            <a:r>
              <a:rPr lang="en-US" dirty="0" smtClean="0"/>
              <a:t> </a:t>
            </a:r>
            <a:r>
              <a:rPr lang="en-US" dirty="0" err="1" smtClean="0"/>
              <a:t>vogliono</a:t>
            </a:r>
            <a:r>
              <a:rPr lang="en-US" dirty="0" smtClean="0"/>
              <a:t> 20 </a:t>
            </a:r>
            <a:r>
              <a:rPr lang="en-US" dirty="0" err="1" smtClean="0"/>
              <a:t>minuti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Quanto</a:t>
            </a:r>
            <a:r>
              <a:rPr lang="en-US" dirty="0" smtClean="0"/>
              <a:t> </a:t>
            </a:r>
            <a:r>
              <a:rPr lang="en-US" dirty="0" err="1" smtClean="0"/>
              <a:t>dista</a:t>
            </a:r>
            <a:r>
              <a:rPr lang="en-US" dirty="0" smtClean="0"/>
              <a:t> da qui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museo</a:t>
            </a:r>
            <a:r>
              <a:rPr lang="en-US" dirty="0" smtClean="0"/>
              <a:t> Picasso? / E </a:t>
            </a:r>
            <a:r>
              <a:rPr lang="en-US" dirty="0" err="1" smtClean="0"/>
              <a:t>lontano</a:t>
            </a:r>
            <a:r>
              <a:rPr lang="en-US" dirty="0" smtClean="0"/>
              <a:t> da qui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museo</a:t>
            </a:r>
            <a:r>
              <a:rPr lang="en-US" dirty="0" smtClean="0"/>
              <a:t> Picasso?</a:t>
            </a:r>
            <a:r>
              <a:rPr lang="en-US" dirty="0"/>
              <a:t> Da qui </a:t>
            </a:r>
            <a:r>
              <a:rPr lang="en-US" dirty="0" err="1"/>
              <a:t>sono</a:t>
            </a:r>
            <a:r>
              <a:rPr lang="en-US" dirty="0"/>
              <a:t> 200 </a:t>
            </a:r>
            <a:r>
              <a:rPr lang="en-US" dirty="0" err="1"/>
              <a:t>metri</a:t>
            </a:r>
            <a:r>
              <a:rPr lang="en-US" dirty="0"/>
              <a:t>. </a:t>
            </a:r>
            <a:r>
              <a:rPr lang="en-US" dirty="0" smtClean="0"/>
              <a:t>/ No, </a:t>
            </a:r>
            <a:r>
              <a:rPr lang="en-US" dirty="0" err="1" smtClean="0"/>
              <a:t>è</a:t>
            </a:r>
            <a:r>
              <a:rPr lang="en-US" dirty="0" smtClean="0"/>
              <a:t> (</a:t>
            </a:r>
            <a:r>
              <a:rPr lang="en-US" dirty="0" err="1" smtClean="0"/>
              <a:t>davvero</a:t>
            </a:r>
            <a:r>
              <a:rPr lang="en-US" dirty="0" smtClean="0"/>
              <a:t>) </a:t>
            </a:r>
            <a:r>
              <a:rPr lang="en-US" dirty="0" err="1" smtClean="0"/>
              <a:t>vicino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0909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861217"/>
          </a:xfrm>
        </p:spPr>
        <p:txBody>
          <a:bodyPr/>
          <a:lstStyle/>
          <a:p>
            <a:r>
              <a:rPr lang="en-US" dirty="0" err="1" smtClean="0"/>
              <a:t>esercizio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296521"/>
            <a:ext cx="10178322" cy="458307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 err="1" smtClean="0"/>
              <a:t>Completa</a:t>
            </a:r>
            <a:r>
              <a:rPr lang="en-US" b="1" dirty="0" smtClean="0"/>
              <a:t> </a:t>
            </a:r>
            <a:r>
              <a:rPr lang="en-US" b="1" dirty="0" err="1" smtClean="0"/>
              <a:t>il</a:t>
            </a:r>
            <a:r>
              <a:rPr lang="en-US" b="1" dirty="0" smtClean="0"/>
              <a:t> </a:t>
            </a:r>
            <a:r>
              <a:rPr lang="en-US" b="1" dirty="0" err="1" smtClean="0"/>
              <a:t>dialogo</a:t>
            </a:r>
            <a:r>
              <a:rPr lang="en-US" b="1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A: </a:t>
            </a:r>
            <a:r>
              <a:rPr lang="en-US" dirty="0" err="1" smtClean="0"/>
              <a:t>Scusi</a:t>
            </a:r>
            <a:r>
              <a:rPr lang="en-US" dirty="0" smtClean="0"/>
              <a:t>, mi </a:t>
            </a:r>
            <a:r>
              <a:rPr lang="en-US" dirty="0" err="1" smtClean="0"/>
              <a:t>sa</a:t>
            </a:r>
            <a:r>
              <a:rPr lang="en-US" dirty="0" smtClean="0"/>
              <a:t> dire la _______(</a:t>
            </a:r>
            <a:r>
              <a:rPr lang="en-US" dirty="0" err="1" smtClean="0"/>
              <a:t>ulica</a:t>
            </a:r>
            <a:r>
              <a:rPr lang="en-US" dirty="0" smtClean="0"/>
              <a:t>) per </a:t>
            </a:r>
            <a:r>
              <a:rPr lang="en-US" dirty="0" err="1" smtClean="0"/>
              <a:t>andare</a:t>
            </a:r>
            <a:r>
              <a:rPr lang="en-US" dirty="0" smtClean="0"/>
              <a:t> </a:t>
            </a:r>
            <a:r>
              <a:rPr lang="en-US" dirty="0" err="1" smtClean="0"/>
              <a:t>alla</a:t>
            </a:r>
            <a:r>
              <a:rPr lang="en-US" dirty="0" smtClean="0"/>
              <a:t> ___________(</a:t>
            </a:r>
            <a:r>
              <a:rPr lang="en-US" dirty="0" err="1" smtClean="0"/>
              <a:t>zel.postaja</a:t>
            </a:r>
            <a:r>
              <a:rPr lang="en-US" dirty="0" smtClean="0"/>
              <a:t>)?</a:t>
            </a:r>
          </a:p>
          <a:p>
            <a:pPr marL="0" indent="0">
              <a:buNone/>
            </a:pPr>
            <a:r>
              <a:rPr lang="en-US" dirty="0" smtClean="0"/>
              <a:t>B: </a:t>
            </a:r>
            <a:r>
              <a:rPr lang="en-US" dirty="0" err="1" smtClean="0"/>
              <a:t>Allora</a:t>
            </a:r>
            <a:r>
              <a:rPr lang="en-US" dirty="0" smtClean="0"/>
              <a:t>, </a:t>
            </a:r>
            <a:r>
              <a:rPr lang="en-US" dirty="0" err="1" smtClean="0">
                <a:solidFill>
                  <a:srgbClr val="358688"/>
                </a:solidFill>
              </a:rPr>
              <a:t>deve</a:t>
            </a:r>
            <a:r>
              <a:rPr lang="en-US" dirty="0" smtClean="0">
                <a:solidFill>
                  <a:srgbClr val="678658"/>
                </a:solidFill>
              </a:rPr>
              <a:t>________ </a:t>
            </a:r>
            <a:r>
              <a:rPr lang="en-US" dirty="0" smtClean="0"/>
              <a:t>(</a:t>
            </a:r>
            <a:r>
              <a:rPr lang="en-US" dirty="0" err="1" smtClean="0"/>
              <a:t>iti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) </a:t>
            </a:r>
            <a:r>
              <a:rPr lang="en-US" dirty="0" err="1" smtClean="0"/>
              <a:t>l’autobus</a:t>
            </a:r>
            <a:r>
              <a:rPr lang="en-US" dirty="0" smtClean="0"/>
              <a:t> n°7 e _________(</a:t>
            </a:r>
            <a:r>
              <a:rPr lang="en-US" dirty="0" err="1" smtClean="0"/>
              <a:t>iti</a:t>
            </a:r>
            <a:r>
              <a:rPr lang="en-US" dirty="0" smtClean="0"/>
              <a:t> </a:t>
            </a:r>
            <a:r>
              <a:rPr lang="en-US" dirty="0" err="1" smtClean="0"/>
              <a:t>dol</a:t>
            </a:r>
            <a:r>
              <a:rPr lang="en-US" dirty="0" smtClean="0"/>
              <a:t> z </a:t>
            </a:r>
            <a:r>
              <a:rPr lang="en-US" dirty="0" err="1" smtClean="0"/>
              <a:t>avtobusa</a:t>
            </a:r>
            <a:r>
              <a:rPr lang="en-US" dirty="0" smtClean="0"/>
              <a:t>) in piazza Mascagni, </a:t>
            </a:r>
            <a:r>
              <a:rPr lang="en-US" dirty="0" err="1" smtClean="0"/>
              <a:t>alla</a:t>
            </a:r>
            <a:r>
              <a:rPr lang="en-US" dirty="0" smtClean="0"/>
              <a:t> </a:t>
            </a:r>
            <a:r>
              <a:rPr lang="en-US" dirty="0" err="1" smtClean="0"/>
              <a:t>terza</a:t>
            </a:r>
            <a:r>
              <a:rPr lang="en-US" dirty="0" smtClean="0"/>
              <a:t> _________(</a:t>
            </a:r>
            <a:r>
              <a:rPr lang="en-US" dirty="0" err="1" smtClean="0"/>
              <a:t>postaja</a:t>
            </a:r>
            <a:r>
              <a:rPr lang="en-US" dirty="0" smtClean="0"/>
              <a:t>). </a:t>
            </a:r>
            <a:r>
              <a:rPr lang="en-US" dirty="0" err="1" smtClean="0"/>
              <a:t>Deve</a:t>
            </a:r>
            <a:r>
              <a:rPr lang="en-US" dirty="0" smtClean="0"/>
              <a:t>________ (</a:t>
            </a:r>
            <a:r>
              <a:rPr lang="en-US" dirty="0" err="1" smtClean="0"/>
              <a:t>preckati</a:t>
            </a:r>
            <a:r>
              <a:rPr lang="en-US" dirty="0" smtClean="0"/>
              <a:t>) la piazza e </a:t>
            </a:r>
            <a:r>
              <a:rPr lang="en-US" dirty="0" err="1" smtClean="0"/>
              <a:t>andare</a:t>
            </a:r>
            <a:r>
              <a:rPr lang="en-US" dirty="0" smtClean="0"/>
              <a:t> </a:t>
            </a:r>
            <a:r>
              <a:rPr lang="en-US" dirty="0" err="1" smtClean="0"/>
              <a:t>diritto</a:t>
            </a:r>
            <a:r>
              <a:rPr lang="en-US" dirty="0" smtClean="0"/>
              <a:t> </a:t>
            </a:r>
            <a:r>
              <a:rPr lang="en-US" dirty="0" err="1" smtClean="0"/>
              <a:t>fino</a:t>
            </a:r>
            <a:r>
              <a:rPr lang="en-US" dirty="0" smtClean="0"/>
              <a:t> al primo ___________(</a:t>
            </a:r>
            <a:r>
              <a:rPr lang="en-US" dirty="0" err="1" smtClean="0"/>
              <a:t>krizisce</a:t>
            </a:r>
            <a:r>
              <a:rPr lang="en-US" dirty="0" smtClean="0"/>
              <a:t>). Li </a:t>
            </a:r>
            <a:r>
              <a:rPr lang="en-US" dirty="0" err="1" smtClean="0"/>
              <a:t>deve</a:t>
            </a:r>
            <a:r>
              <a:rPr lang="en-US" dirty="0" smtClean="0"/>
              <a:t> ___________(</a:t>
            </a:r>
            <a:r>
              <a:rPr lang="en-US" dirty="0" err="1" smtClean="0"/>
              <a:t>zaviti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desno</a:t>
            </a:r>
            <a:r>
              <a:rPr lang="en-US" dirty="0" smtClean="0"/>
              <a:t>) e </a:t>
            </a:r>
            <a:r>
              <a:rPr lang="en-US" b="1" dirty="0" err="1" smtClean="0"/>
              <a:t>prendere</a:t>
            </a:r>
            <a:r>
              <a:rPr lang="en-US" b="1" dirty="0" smtClean="0"/>
              <a:t> </a:t>
            </a:r>
            <a:r>
              <a:rPr lang="en-US" b="1" dirty="0" err="1" smtClean="0"/>
              <a:t>viale</a:t>
            </a:r>
            <a:r>
              <a:rPr lang="en-US" b="1" dirty="0" smtClean="0"/>
              <a:t> </a:t>
            </a:r>
            <a:r>
              <a:rPr lang="en-US" dirty="0" err="1" smtClean="0"/>
              <a:t>Indipendenzia</a:t>
            </a:r>
            <a:r>
              <a:rPr lang="en-US" dirty="0" smtClean="0"/>
              <a:t>. </a:t>
            </a:r>
            <a:r>
              <a:rPr lang="en-US" b="1" dirty="0" smtClean="0"/>
              <a:t>In </a:t>
            </a:r>
            <a:r>
              <a:rPr lang="en-US" b="1" dirty="0" err="1" smtClean="0"/>
              <a:t>fondo</a:t>
            </a:r>
            <a:r>
              <a:rPr lang="en-US" b="1" dirty="0" smtClean="0"/>
              <a:t> </a:t>
            </a: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</a:rPr>
              <a:t>c’è</a:t>
            </a:r>
            <a:r>
              <a:rPr lang="en-US" dirty="0" smtClean="0"/>
              <a:t> la </a:t>
            </a:r>
            <a:r>
              <a:rPr lang="en-US" dirty="0" err="1" smtClean="0"/>
              <a:t>stazione</a:t>
            </a:r>
            <a:r>
              <a:rPr lang="en-US" dirty="0" smtClean="0"/>
              <a:t>. </a:t>
            </a:r>
          </a:p>
          <a:p>
            <a:pPr marL="0" indent="0">
              <a:buNone/>
            </a:pPr>
            <a:r>
              <a:rPr lang="en-US" dirty="0" smtClean="0"/>
              <a:t>A: Ah, </a:t>
            </a:r>
            <a:r>
              <a:rPr lang="en-US" dirty="0" err="1" smtClean="0"/>
              <a:t>è</a:t>
            </a:r>
            <a:r>
              <a:rPr lang="en-US" dirty="0" smtClean="0"/>
              <a:t> un </a:t>
            </a:r>
            <a:r>
              <a:rPr lang="en-US" dirty="0" err="1" smtClean="0"/>
              <a:t>po</a:t>
            </a:r>
            <a:r>
              <a:rPr lang="en-US" dirty="0" smtClean="0"/>
              <a:t>’ </a:t>
            </a:r>
            <a:r>
              <a:rPr lang="en-US" dirty="0" err="1" smtClean="0"/>
              <a:t>difficile</a:t>
            </a:r>
            <a:r>
              <a:rPr lang="en-US" dirty="0" smtClean="0"/>
              <a:t>. Provo a </a:t>
            </a:r>
            <a:r>
              <a:rPr lang="en-US" dirty="0" err="1" smtClean="0"/>
              <a:t>ripetere</a:t>
            </a:r>
            <a:r>
              <a:rPr lang="en-US" dirty="0" smtClean="0"/>
              <a:t>. </a:t>
            </a:r>
            <a:r>
              <a:rPr lang="en-US" dirty="0" err="1" smtClean="0"/>
              <a:t>Prendo</a:t>
            </a:r>
            <a:r>
              <a:rPr lang="en-US" dirty="0" smtClean="0"/>
              <a:t> </a:t>
            </a:r>
            <a:r>
              <a:rPr lang="en-US" dirty="0" err="1" smtClean="0"/>
              <a:t>l’autobus</a:t>
            </a:r>
            <a:r>
              <a:rPr lang="en-US" dirty="0" smtClean="0"/>
              <a:t> n°7 e </a:t>
            </a:r>
            <a:r>
              <a:rPr lang="en-US" dirty="0" err="1" smtClean="0"/>
              <a:t>scendo</a:t>
            </a:r>
            <a:r>
              <a:rPr lang="en-US" dirty="0" smtClean="0"/>
              <a:t> </a:t>
            </a:r>
            <a:r>
              <a:rPr lang="en-US" dirty="0" err="1" smtClean="0"/>
              <a:t>alla</a:t>
            </a:r>
            <a:r>
              <a:rPr lang="en-US" dirty="0" smtClean="0"/>
              <a:t> </a:t>
            </a:r>
            <a:r>
              <a:rPr lang="en-US" dirty="0" err="1" smtClean="0"/>
              <a:t>terza</a:t>
            </a:r>
            <a:r>
              <a:rPr lang="en-US" dirty="0" smtClean="0"/>
              <a:t> fermata. </a:t>
            </a:r>
            <a:r>
              <a:rPr lang="en-US" dirty="0" err="1" smtClean="0"/>
              <a:t>Attraverso</a:t>
            </a:r>
            <a:r>
              <a:rPr lang="en-US" dirty="0" smtClean="0"/>
              <a:t> Piazza Mascagni, </a:t>
            </a:r>
            <a:r>
              <a:rPr lang="en-US" dirty="0" err="1" smtClean="0"/>
              <a:t>vado</a:t>
            </a:r>
            <a:r>
              <a:rPr lang="en-US" dirty="0" smtClean="0"/>
              <a:t> </a:t>
            </a:r>
            <a:r>
              <a:rPr lang="en-US" dirty="0" err="1" smtClean="0"/>
              <a:t>fino</a:t>
            </a:r>
            <a:r>
              <a:rPr lang="en-US" dirty="0" smtClean="0"/>
              <a:t> al primo _______(</a:t>
            </a:r>
            <a:r>
              <a:rPr lang="en-US" dirty="0" err="1" smtClean="0"/>
              <a:t>krizisce</a:t>
            </a:r>
            <a:r>
              <a:rPr lang="en-US" dirty="0" smtClean="0"/>
              <a:t>) poi </a:t>
            </a:r>
            <a:r>
              <a:rPr lang="en-US" dirty="0" err="1" smtClean="0"/>
              <a:t>giro</a:t>
            </a:r>
            <a:r>
              <a:rPr lang="en-US" dirty="0" smtClean="0"/>
              <a:t> a _____(</a:t>
            </a:r>
            <a:r>
              <a:rPr lang="en-US" dirty="0" err="1" smtClean="0"/>
              <a:t>levo</a:t>
            </a:r>
            <a:r>
              <a:rPr lang="en-US" dirty="0" smtClean="0"/>
              <a:t>)…</a:t>
            </a:r>
          </a:p>
          <a:p>
            <a:pPr marL="0" indent="0">
              <a:buNone/>
            </a:pPr>
            <a:r>
              <a:rPr lang="en-US" dirty="0" smtClean="0"/>
              <a:t>B: No, </a:t>
            </a:r>
            <a:r>
              <a:rPr lang="en-US" dirty="0" err="1" smtClean="0"/>
              <a:t>attenzione</a:t>
            </a:r>
            <a:r>
              <a:rPr lang="en-US" dirty="0" smtClean="0"/>
              <a:t>. A ____(</a:t>
            </a:r>
            <a:r>
              <a:rPr lang="en-US" dirty="0" err="1" smtClean="0"/>
              <a:t>desno</a:t>
            </a:r>
            <a:r>
              <a:rPr lang="en-US" dirty="0" smtClean="0"/>
              <a:t>), non a _____(</a:t>
            </a:r>
            <a:r>
              <a:rPr lang="en-US" dirty="0" err="1" smtClean="0"/>
              <a:t>levo</a:t>
            </a:r>
            <a:r>
              <a:rPr lang="en-US" dirty="0" smtClean="0"/>
              <a:t>)!</a:t>
            </a:r>
          </a:p>
          <a:p>
            <a:pPr marL="0" indent="0">
              <a:buNone/>
            </a:pPr>
            <a:r>
              <a:rPr lang="en-US" dirty="0" smtClean="0"/>
              <a:t>A: Ah, </a:t>
            </a:r>
            <a:r>
              <a:rPr lang="en-US" dirty="0" err="1" smtClean="0"/>
              <a:t>si</a:t>
            </a:r>
            <a:r>
              <a:rPr lang="en-US" dirty="0" smtClean="0"/>
              <a:t>. </a:t>
            </a:r>
            <a:r>
              <a:rPr lang="en-US" dirty="0" err="1" smtClean="0"/>
              <a:t>Giro</a:t>
            </a:r>
            <a:r>
              <a:rPr lang="en-US" dirty="0" smtClean="0"/>
              <a:t> a ______(</a:t>
            </a:r>
            <a:r>
              <a:rPr lang="en-US" dirty="0" err="1" smtClean="0"/>
              <a:t>desno</a:t>
            </a:r>
            <a:r>
              <a:rPr lang="en-US" dirty="0" smtClean="0"/>
              <a:t>), poi </a:t>
            </a:r>
            <a:r>
              <a:rPr lang="en-US" dirty="0" err="1" smtClean="0"/>
              <a:t>prendo</a:t>
            </a:r>
            <a:r>
              <a:rPr lang="en-US" dirty="0" smtClean="0"/>
              <a:t> </a:t>
            </a:r>
            <a:r>
              <a:rPr lang="en-US" dirty="0" err="1" smtClean="0"/>
              <a:t>viale</a:t>
            </a:r>
            <a:r>
              <a:rPr lang="en-US" dirty="0" smtClean="0"/>
              <a:t> </a:t>
            </a:r>
            <a:r>
              <a:rPr lang="en-US" dirty="0" err="1" smtClean="0"/>
              <a:t>Indipendenza</a:t>
            </a:r>
            <a:r>
              <a:rPr lang="en-US" dirty="0" smtClean="0"/>
              <a:t> e in </a:t>
            </a:r>
            <a:r>
              <a:rPr lang="en-US" dirty="0" err="1" smtClean="0"/>
              <a:t>fondo</a:t>
            </a:r>
            <a:r>
              <a:rPr lang="en-US" dirty="0" smtClean="0"/>
              <a:t> a </a:t>
            </a:r>
            <a:r>
              <a:rPr lang="en-US" dirty="0" err="1" smtClean="0"/>
              <a:t>questo</a:t>
            </a:r>
            <a:r>
              <a:rPr lang="en-US" dirty="0" smtClean="0"/>
              <a:t> </a:t>
            </a:r>
            <a:r>
              <a:rPr lang="en-US" dirty="0" err="1" smtClean="0"/>
              <a:t>viale</a:t>
            </a:r>
            <a:r>
              <a:rPr lang="en-US" dirty="0" smtClean="0"/>
              <a:t> </a:t>
            </a:r>
            <a:r>
              <a:rPr lang="en-US" dirty="0" err="1" smtClean="0"/>
              <a:t>c’è</a:t>
            </a:r>
            <a:r>
              <a:rPr lang="en-US" dirty="0" smtClean="0"/>
              <a:t> la </a:t>
            </a:r>
            <a:r>
              <a:rPr lang="en-US" dirty="0" err="1" smtClean="0"/>
              <a:t>stazione</a:t>
            </a:r>
            <a:r>
              <a:rPr lang="en-US" dirty="0" smtClean="0"/>
              <a:t>. </a:t>
            </a:r>
          </a:p>
          <a:p>
            <a:pPr marL="0" indent="0">
              <a:buNone/>
            </a:pPr>
            <a:r>
              <a:rPr lang="en-US" dirty="0" smtClean="0"/>
              <a:t>B: </a:t>
            </a:r>
            <a:r>
              <a:rPr lang="en-US" dirty="0" err="1" smtClean="0"/>
              <a:t>Essato</a:t>
            </a:r>
            <a:r>
              <a:rPr lang="en-US" dirty="0" smtClean="0"/>
              <a:t>. </a:t>
            </a:r>
          </a:p>
          <a:p>
            <a:pPr marL="0" indent="0">
              <a:buNone/>
            </a:pPr>
            <a:r>
              <a:rPr lang="en-US" dirty="0" smtClean="0"/>
              <a:t>A: Grazie mille!</a:t>
            </a:r>
          </a:p>
          <a:p>
            <a:pPr marL="0" indent="0">
              <a:buNone/>
            </a:pPr>
            <a:r>
              <a:rPr lang="en-US" dirty="0" smtClean="0"/>
              <a:t>B: Prego.</a:t>
            </a:r>
          </a:p>
        </p:txBody>
      </p:sp>
    </p:spTree>
    <p:extLst>
      <p:ext uri="{BB962C8B-B14F-4D97-AF65-F5344CB8AC3E}">
        <p14:creationId xmlns:p14="http://schemas.microsoft.com/office/powerpoint/2010/main" val="24735758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808297"/>
          </a:xfrm>
        </p:spPr>
        <p:txBody>
          <a:bodyPr/>
          <a:lstStyle/>
          <a:p>
            <a:r>
              <a:rPr lang="en-US" dirty="0" err="1" smtClean="0"/>
              <a:t>soluzione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508198"/>
            <a:ext cx="10178322" cy="437139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A</a:t>
            </a:r>
            <a:r>
              <a:rPr lang="en-US" dirty="0"/>
              <a:t>: </a:t>
            </a:r>
            <a:r>
              <a:rPr lang="en-US" dirty="0" err="1"/>
              <a:t>Scusi</a:t>
            </a:r>
            <a:r>
              <a:rPr lang="en-US" dirty="0"/>
              <a:t>, mi </a:t>
            </a:r>
            <a:r>
              <a:rPr lang="en-US" dirty="0" err="1"/>
              <a:t>sa</a:t>
            </a:r>
            <a:r>
              <a:rPr lang="en-US" dirty="0"/>
              <a:t> dire la </a:t>
            </a:r>
            <a:r>
              <a:rPr lang="en-US" dirty="0" err="1">
                <a:solidFill>
                  <a:srgbClr val="678658"/>
                </a:solidFill>
              </a:rPr>
              <a:t>strada</a:t>
            </a:r>
            <a:r>
              <a:rPr lang="en-US" dirty="0">
                <a:solidFill>
                  <a:srgbClr val="678658"/>
                </a:solidFill>
              </a:rPr>
              <a:t> </a:t>
            </a:r>
            <a:r>
              <a:rPr lang="en-US" dirty="0"/>
              <a:t>per </a:t>
            </a:r>
            <a:r>
              <a:rPr lang="en-US" dirty="0" err="1"/>
              <a:t>andare</a:t>
            </a:r>
            <a:r>
              <a:rPr lang="en-US" dirty="0"/>
              <a:t> </a:t>
            </a:r>
            <a:r>
              <a:rPr lang="en-US" dirty="0" err="1"/>
              <a:t>alla</a:t>
            </a:r>
            <a:r>
              <a:rPr lang="en-US" dirty="0"/>
              <a:t> </a:t>
            </a:r>
            <a:r>
              <a:rPr lang="en-US" dirty="0" err="1">
                <a:solidFill>
                  <a:srgbClr val="678658"/>
                </a:solidFill>
              </a:rPr>
              <a:t>stazione</a:t>
            </a:r>
            <a:r>
              <a:rPr lang="en-US" dirty="0"/>
              <a:t>?</a:t>
            </a:r>
          </a:p>
          <a:p>
            <a:pPr marL="0" indent="0">
              <a:buNone/>
            </a:pPr>
            <a:r>
              <a:rPr lang="en-US" dirty="0"/>
              <a:t>B: </a:t>
            </a:r>
            <a:r>
              <a:rPr lang="en-US" dirty="0" err="1"/>
              <a:t>Allora</a:t>
            </a:r>
            <a:r>
              <a:rPr lang="en-US" dirty="0"/>
              <a:t>, </a:t>
            </a:r>
            <a:r>
              <a:rPr lang="en-US" dirty="0" err="1"/>
              <a:t>deve</a:t>
            </a:r>
            <a:r>
              <a:rPr lang="en-US" dirty="0"/>
              <a:t> </a:t>
            </a:r>
            <a:r>
              <a:rPr lang="en-US" dirty="0" err="1" smtClean="0">
                <a:solidFill>
                  <a:srgbClr val="678658"/>
                </a:solidFill>
              </a:rPr>
              <a:t>prendere</a:t>
            </a:r>
            <a:r>
              <a:rPr lang="en-US" dirty="0" smtClean="0">
                <a:solidFill>
                  <a:srgbClr val="678658"/>
                </a:solidFill>
              </a:rPr>
              <a:t> </a:t>
            </a:r>
            <a:r>
              <a:rPr lang="en-US" dirty="0" err="1"/>
              <a:t>l’autobus</a:t>
            </a:r>
            <a:r>
              <a:rPr lang="en-US" dirty="0"/>
              <a:t> n°7 e </a:t>
            </a:r>
            <a:r>
              <a:rPr lang="en-US" dirty="0" err="1">
                <a:solidFill>
                  <a:srgbClr val="678658"/>
                </a:solidFill>
              </a:rPr>
              <a:t>scendere</a:t>
            </a:r>
            <a:r>
              <a:rPr lang="en-US" dirty="0">
                <a:solidFill>
                  <a:srgbClr val="678658"/>
                </a:solidFill>
              </a:rPr>
              <a:t> </a:t>
            </a:r>
            <a:r>
              <a:rPr lang="en-US" dirty="0"/>
              <a:t>in piazza Mascagni, </a:t>
            </a:r>
            <a:r>
              <a:rPr lang="en-US" dirty="0" err="1"/>
              <a:t>alla</a:t>
            </a:r>
            <a:r>
              <a:rPr lang="en-US" dirty="0"/>
              <a:t> </a:t>
            </a:r>
            <a:r>
              <a:rPr lang="en-US" dirty="0" err="1"/>
              <a:t>terza</a:t>
            </a:r>
            <a:r>
              <a:rPr lang="en-US" dirty="0"/>
              <a:t> </a:t>
            </a:r>
            <a:r>
              <a:rPr lang="en-US" dirty="0">
                <a:solidFill>
                  <a:srgbClr val="678658"/>
                </a:solidFill>
              </a:rPr>
              <a:t>fermata</a:t>
            </a:r>
            <a:r>
              <a:rPr lang="en-US" dirty="0"/>
              <a:t>. </a:t>
            </a:r>
            <a:r>
              <a:rPr lang="en-US" dirty="0" err="1"/>
              <a:t>Deve</a:t>
            </a:r>
            <a:r>
              <a:rPr lang="en-US" dirty="0"/>
              <a:t> </a:t>
            </a:r>
            <a:r>
              <a:rPr lang="en-US" dirty="0" err="1">
                <a:solidFill>
                  <a:srgbClr val="678658"/>
                </a:solidFill>
              </a:rPr>
              <a:t>attraversare</a:t>
            </a:r>
            <a:r>
              <a:rPr lang="en-US" dirty="0">
                <a:solidFill>
                  <a:srgbClr val="678658"/>
                </a:solidFill>
              </a:rPr>
              <a:t> </a:t>
            </a:r>
            <a:r>
              <a:rPr lang="en-US" dirty="0"/>
              <a:t>la piazza e </a:t>
            </a:r>
            <a:r>
              <a:rPr lang="en-US" dirty="0" err="1"/>
              <a:t>andare</a:t>
            </a:r>
            <a:r>
              <a:rPr lang="en-US" dirty="0"/>
              <a:t> </a:t>
            </a:r>
            <a:r>
              <a:rPr lang="en-US" dirty="0" err="1"/>
              <a:t>diritto</a:t>
            </a:r>
            <a:r>
              <a:rPr lang="en-US" dirty="0"/>
              <a:t> </a:t>
            </a:r>
            <a:r>
              <a:rPr lang="en-US" dirty="0" err="1"/>
              <a:t>fino</a:t>
            </a:r>
            <a:r>
              <a:rPr lang="en-US" dirty="0"/>
              <a:t> al </a:t>
            </a:r>
            <a:r>
              <a:rPr lang="en-US" dirty="0" smtClean="0"/>
              <a:t>primo </a:t>
            </a:r>
            <a:r>
              <a:rPr lang="en-US" dirty="0" err="1">
                <a:solidFill>
                  <a:srgbClr val="678658"/>
                </a:solidFill>
              </a:rPr>
              <a:t>incrocio</a:t>
            </a:r>
            <a:r>
              <a:rPr lang="en-US" dirty="0"/>
              <a:t>. Li </a:t>
            </a:r>
            <a:r>
              <a:rPr lang="en-US" dirty="0" err="1"/>
              <a:t>deve</a:t>
            </a:r>
            <a:r>
              <a:rPr lang="en-US" dirty="0"/>
              <a:t> </a:t>
            </a:r>
            <a:r>
              <a:rPr lang="en-US" dirty="0" err="1">
                <a:solidFill>
                  <a:schemeClr val="accent4">
                    <a:lumMod val="75000"/>
                  </a:schemeClr>
                </a:solidFill>
              </a:rPr>
              <a:t>girare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 a </a:t>
            </a:r>
            <a:r>
              <a:rPr lang="en-US" dirty="0" err="1">
                <a:solidFill>
                  <a:schemeClr val="accent4">
                    <a:lumMod val="75000"/>
                  </a:schemeClr>
                </a:solidFill>
              </a:rPr>
              <a:t>destra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dirty="0"/>
              <a:t>e </a:t>
            </a:r>
            <a:r>
              <a:rPr lang="en-US" b="1" dirty="0" err="1"/>
              <a:t>prendere</a:t>
            </a:r>
            <a:r>
              <a:rPr lang="en-US" b="1" dirty="0"/>
              <a:t> </a:t>
            </a:r>
            <a:r>
              <a:rPr lang="en-US" b="1" dirty="0" err="1"/>
              <a:t>viale</a:t>
            </a:r>
            <a:r>
              <a:rPr lang="en-US" b="1" dirty="0"/>
              <a:t> </a:t>
            </a:r>
            <a:r>
              <a:rPr lang="en-US" dirty="0" err="1"/>
              <a:t>Indipendenzia</a:t>
            </a:r>
            <a:r>
              <a:rPr lang="en-US" dirty="0"/>
              <a:t>. </a:t>
            </a:r>
            <a:r>
              <a:rPr lang="en-US" b="1" dirty="0"/>
              <a:t>In </a:t>
            </a:r>
            <a:r>
              <a:rPr lang="en-US" b="1" dirty="0" err="1"/>
              <a:t>fondo</a:t>
            </a:r>
            <a:r>
              <a:rPr lang="en-US" b="1" dirty="0"/>
              <a:t> </a:t>
            </a:r>
            <a:r>
              <a:rPr lang="en-US" dirty="0" err="1">
                <a:solidFill>
                  <a:srgbClr val="678658"/>
                </a:solidFill>
              </a:rPr>
              <a:t>c’è</a:t>
            </a:r>
            <a:r>
              <a:rPr lang="en-US" dirty="0"/>
              <a:t> la </a:t>
            </a:r>
            <a:r>
              <a:rPr lang="en-US" dirty="0" err="1"/>
              <a:t>stazione</a:t>
            </a:r>
            <a:r>
              <a:rPr lang="en-US" dirty="0"/>
              <a:t>. </a:t>
            </a:r>
          </a:p>
          <a:p>
            <a:pPr marL="0" indent="0">
              <a:buNone/>
            </a:pPr>
            <a:r>
              <a:rPr lang="en-US" dirty="0" smtClean="0"/>
              <a:t>A</a:t>
            </a:r>
            <a:r>
              <a:rPr lang="en-US" dirty="0"/>
              <a:t>: Ah, </a:t>
            </a:r>
            <a:r>
              <a:rPr lang="en-US" dirty="0" err="1"/>
              <a:t>è</a:t>
            </a:r>
            <a:r>
              <a:rPr lang="en-US" dirty="0"/>
              <a:t> un </a:t>
            </a:r>
            <a:r>
              <a:rPr lang="en-US" dirty="0" err="1"/>
              <a:t>po</a:t>
            </a:r>
            <a:r>
              <a:rPr lang="en-US" dirty="0"/>
              <a:t>’ </a:t>
            </a:r>
            <a:r>
              <a:rPr lang="en-US" dirty="0" err="1"/>
              <a:t>difficile</a:t>
            </a:r>
            <a:r>
              <a:rPr lang="en-US" dirty="0"/>
              <a:t>. Provo a </a:t>
            </a:r>
            <a:r>
              <a:rPr lang="en-US" dirty="0" err="1"/>
              <a:t>ripetere</a:t>
            </a:r>
            <a:r>
              <a:rPr lang="en-US" dirty="0"/>
              <a:t>. </a:t>
            </a:r>
            <a:r>
              <a:rPr lang="en-US" dirty="0" err="1"/>
              <a:t>Prendo</a:t>
            </a:r>
            <a:r>
              <a:rPr lang="en-US" dirty="0"/>
              <a:t> </a:t>
            </a:r>
            <a:r>
              <a:rPr lang="en-US" dirty="0" err="1"/>
              <a:t>l’autobus</a:t>
            </a:r>
            <a:r>
              <a:rPr lang="en-US" dirty="0"/>
              <a:t> n°7 e </a:t>
            </a:r>
            <a:r>
              <a:rPr lang="en-US" dirty="0" err="1"/>
              <a:t>scendo</a:t>
            </a:r>
            <a:r>
              <a:rPr lang="en-US" dirty="0"/>
              <a:t> </a:t>
            </a:r>
            <a:r>
              <a:rPr lang="en-US" dirty="0" err="1"/>
              <a:t>alla</a:t>
            </a:r>
            <a:r>
              <a:rPr lang="en-US" dirty="0"/>
              <a:t> </a:t>
            </a:r>
            <a:r>
              <a:rPr lang="en-US" dirty="0" err="1"/>
              <a:t>terza</a:t>
            </a:r>
            <a:r>
              <a:rPr lang="en-US" dirty="0"/>
              <a:t> fermata. </a:t>
            </a:r>
            <a:r>
              <a:rPr lang="en-US" dirty="0" err="1"/>
              <a:t>Attraverso</a:t>
            </a:r>
            <a:r>
              <a:rPr lang="en-US" dirty="0"/>
              <a:t> Piazza Mascagni, </a:t>
            </a:r>
            <a:r>
              <a:rPr lang="en-US" dirty="0" err="1"/>
              <a:t>vado</a:t>
            </a:r>
            <a:r>
              <a:rPr lang="en-US" dirty="0"/>
              <a:t> </a:t>
            </a:r>
            <a:r>
              <a:rPr lang="en-US" dirty="0" err="1"/>
              <a:t>fino</a:t>
            </a:r>
            <a:r>
              <a:rPr lang="en-US" dirty="0"/>
              <a:t> al primo </a:t>
            </a:r>
            <a:r>
              <a:rPr lang="en-US" dirty="0" err="1">
                <a:solidFill>
                  <a:srgbClr val="678658"/>
                </a:solidFill>
              </a:rPr>
              <a:t>incrocio</a:t>
            </a:r>
            <a:r>
              <a:rPr lang="en-US" dirty="0">
                <a:solidFill>
                  <a:srgbClr val="678658"/>
                </a:solidFill>
              </a:rPr>
              <a:t> </a:t>
            </a:r>
            <a:r>
              <a:rPr lang="en-US" dirty="0"/>
              <a:t>poi </a:t>
            </a:r>
            <a:r>
              <a:rPr lang="en-US" dirty="0" err="1"/>
              <a:t>giro</a:t>
            </a:r>
            <a:r>
              <a:rPr lang="en-US" dirty="0"/>
              <a:t> a </a:t>
            </a:r>
            <a:r>
              <a:rPr lang="en-US" dirty="0" err="1"/>
              <a:t>sinistra</a:t>
            </a:r>
            <a:r>
              <a:rPr lang="en-US" dirty="0"/>
              <a:t>…</a:t>
            </a:r>
          </a:p>
          <a:p>
            <a:pPr marL="0" indent="0">
              <a:buNone/>
            </a:pPr>
            <a:r>
              <a:rPr lang="en-US" dirty="0"/>
              <a:t>B: No, </a:t>
            </a:r>
            <a:r>
              <a:rPr lang="en-US" dirty="0" err="1"/>
              <a:t>attenzione</a:t>
            </a:r>
            <a:r>
              <a:rPr lang="en-US" dirty="0"/>
              <a:t>. A </a:t>
            </a:r>
            <a:r>
              <a:rPr lang="en-US" dirty="0" err="1">
                <a:solidFill>
                  <a:srgbClr val="678658"/>
                </a:solidFill>
              </a:rPr>
              <a:t>destra</a:t>
            </a:r>
            <a:r>
              <a:rPr lang="en-US" dirty="0"/>
              <a:t>, non a </a:t>
            </a:r>
            <a:r>
              <a:rPr lang="en-US" dirty="0" err="1">
                <a:solidFill>
                  <a:srgbClr val="678658"/>
                </a:solidFill>
              </a:rPr>
              <a:t>sinistra</a:t>
            </a:r>
            <a:r>
              <a:rPr lang="en-US" dirty="0" smtClean="0"/>
              <a:t>!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A</a:t>
            </a:r>
            <a:r>
              <a:rPr lang="en-US" dirty="0"/>
              <a:t>: Ah, </a:t>
            </a:r>
            <a:r>
              <a:rPr lang="en-US" dirty="0" err="1"/>
              <a:t>si</a:t>
            </a:r>
            <a:r>
              <a:rPr lang="en-US" dirty="0"/>
              <a:t>. </a:t>
            </a:r>
            <a:r>
              <a:rPr lang="en-US" dirty="0" err="1"/>
              <a:t>Giro</a:t>
            </a:r>
            <a:r>
              <a:rPr lang="en-US" dirty="0"/>
              <a:t> a </a:t>
            </a:r>
            <a:r>
              <a:rPr lang="en-US" dirty="0" err="1">
                <a:solidFill>
                  <a:srgbClr val="678658"/>
                </a:solidFill>
              </a:rPr>
              <a:t>destra</a:t>
            </a:r>
            <a:r>
              <a:rPr lang="en-US" dirty="0"/>
              <a:t>, poi </a:t>
            </a:r>
            <a:r>
              <a:rPr lang="en-US" dirty="0" err="1"/>
              <a:t>prendo</a:t>
            </a:r>
            <a:r>
              <a:rPr lang="en-US" dirty="0"/>
              <a:t> </a:t>
            </a:r>
            <a:r>
              <a:rPr lang="en-US" dirty="0" err="1"/>
              <a:t>viale</a:t>
            </a:r>
            <a:r>
              <a:rPr lang="en-US" dirty="0"/>
              <a:t> </a:t>
            </a:r>
            <a:r>
              <a:rPr lang="en-US" dirty="0" err="1"/>
              <a:t>Indipendenza</a:t>
            </a:r>
            <a:r>
              <a:rPr lang="en-US" dirty="0"/>
              <a:t> e in </a:t>
            </a:r>
            <a:r>
              <a:rPr lang="en-US" dirty="0" err="1"/>
              <a:t>fondo</a:t>
            </a:r>
            <a:r>
              <a:rPr lang="en-US" dirty="0"/>
              <a:t> a </a:t>
            </a:r>
            <a:r>
              <a:rPr lang="en-US" dirty="0" err="1"/>
              <a:t>questo</a:t>
            </a:r>
            <a:r>
              <a:rPr lang="en-US" dirty="0"/>
              <a:t> </a:t>
            </a:r>
            <a:r>
              <a:rPr lang="en-US" dirty="0" err="1"/>
              <a:t>viale</a:t>
            </a:r>
            <a:r>
              <a:rPr lang="en-US" dirty="0"/>
              <a:t> </a:t>
            </a:r>
            <a:r>
              <a:rPr lang="en-US" dirty="0" err="1"/>
              <a:t>c’è</a:t>
            </a:r>
            <a:r>
              <a:rPr lang="en-US" dirty="0"/>
              <a:t> la </a:t>
            </a:r>
            <a:r>
              <a:rPr lang="en-US" dirty="0" err="1"/>
              <a:t>stazione</a:t>
            </a:r>
            <a:r>
              <a:rPr lang="en-US" dirty="0"/>
              <a:t>. </a:t>
            </a:r>
          </a:p>
          <a:p>
            <a:pPr marL="0" indent="0">
              <a:buNone/>
            </a:pPr>
            <a:r>
              <a:rPr lang="en-US" dirty="0"/>
              <a:t>B: </a:t>
            </a:r>
            <a:r>
              <a:rPr lang="en-US" dirty="0" err="1"/>
              <a:t>Essato</a:t>
            </a:r>
            <a:r>
              <a:rPr lang="en-US" dirty="0"/>
              <a:t>. </a:t>
            </a:r>
          </a:p>
          <a:p>
            <a:pPr marL="0" indent="0">
              <a:buNone/>
            </a:pPr>
            <a:r>
              <a:rPr lang="en-US" dirty="0"/>
              <a:t>A: Grazie mille!</a:t>
            </a:r>
          </a:p>
          <a:p>
            <a:pPr marL="0" indent="0">
              <a:buNone/>
            </a:pPr>
            <a:r>
              <a:rPr lang="en-US" dirty="0"/>
              <a:t>B: Prego.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4954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218421"/>
          </a:xfrm>
        </p:spPr>
        <p:txBody>
          <a:bodyPr/>
          <a:lstStyle/>
          <a:p>
            <a:r>
              <a:rPr lang="en-US" dirty="0" err="1" smtClean="0"/>
              <a:t>ripasso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746335"/>
            <a:ext cx="10178322" cy="4133258"/>
          </a:xfrm>
        </p:spPr>
        <p:txBody>
          <a:bodyPr>
            <a:normAutofit/>
          </a:bodyPr>
          <a:lstStyle/>
          <a:p>
            <a:r>
              <a:rPr lang="en-US" dirty="0" smtClean="0"/>
              <a:t>I </a:t>
            </a:r>
            <a:r>
              <a:rPr lang="en-US" dirty="0" err="1"/>
              <a:t>numeri</a:t>
            </a:r>
            <a:endParaRPr lang="en-US" dirty="0"/>
          </a:p>
          <a:p>
            <a:r>
              <a:rPr lang="en-US" dirty="0"/>
              <a:t>I </a:t>
            </a:r>
            <a:r>
              <a:rPr lang="en-US" dirty="0" err="1"/>
              <a:t>giorni</a:t>
            </a:r>
            <a:r>
              <a:rPr lang="en-US" dirty="0"/>
              <a:t> </a:t>
            </a:r>
            <a:r>
              <a:rPr lang="en-US" dirty="0" err="1"/>
              <a:t>della</a:t>
            </a:r>
            <a:r>
              <a:rPr lang="en-US" dirty="0"/>
              <a:t> </a:t>
            </a:r>
            <a:r>
              <a:rPr lang="en-US" dirty="0" err="1"/>
              <a:t>settimana</a:t>
            </a:r>
            <a:r>
              <a:rPr lang="en-US" dirty="0"/>
              <a:t>, le </a:t>
            </a:r>
            <a:r>
              <a:rPr lang="en-US" dirty="0" err="1"/>
              <a:t>stagioni</a:t>
            </a:r>
            <a:r>
              <a:rPr lang="en-US" dirty="0"/>
              <a:t>,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mesi</a:t>
            </a:r>
            <a:endParaRPr lang="en-US" dirty="0"/>
          </a:p>
          <a:p>
            <a:r>
              <a:rPr lang="en-US" dirty="0" err="1"/>
              <a:t>Che</a:t>
            </a:r>
            <a:r>
              <a:rPr lang="en-US" dirty="0"/>
              <a:t> </a:t>
            </a:r>
            <a:r>
              <a:rPr lang="en-US" dirty="0" err="1"/>
              <a:t>ora</a:t>
            </a:r>
            <a:r>
              <a:rPr lang="en-US" dirty="0"/>
              <a:t> </a:t>
            </a:r>
            <a:r>
              <a:rPr lang="en-US" dirty="0" err="1"/>
              <a:t>è</a:t>
            </a:r>
            <a:r>
              <a:rPr lang="en-US" dirty="0"/>
              <a:t>?</a:t>
            </a:r>
          </a:p>
          <a:p>
            <a:r>
              <a:rPr lang="en-US" dirty="0"/>
              <a:t>Il </a:t>
            </a:r>
            <a:r>
              <a:rPr lang="en-US" dirty="0" err="1"/>
              <a:t>verbo</a:t>
            </a:r>
            <a:endParaRPr lang="en-US" dirty="0"/>
          </a:p>
          <a:p>
            <a:r>
              <a:rPr lang="en-US" dirty="0" err="1"/>
              <a:t>L’articolo</a:t>
            </a:r>
            <a:r>
              <a:rPr lang="en-US" dirty="0"/>
              <a:t> </a:t>
            </a:r>
            <a:r>
              <a:rPr lang="en-US" dirty="0" err="1"/>
              <a:t>é</a:t>
            </a:r>
            <a:r>
              <a:rPr lang="en-US" dirty="0"/>
              <a:t> </a:t>
            </a:r>
            <a:r>
              <a:rPr lang="en-US" dirty="0" err="1"/>
              <a:t>il</a:t>
            </a:r>
            <a:r>
              <a:rPr lang="en-US" dirty="0"/>
              <a:t> </a:t>
            </a:r>
            <a:r>
              <a:rPr lang="en-US" dirty="0" err="1"/>
              <a:t>nome</a:t>
            </a:r>
            <a:endParaRPr lang="en-US" dirty="0"/>
          </a:p>
          <a:p>
            <a:r>
              <a:rPr lang="en-US" dirty="0" err="1"/>
              <a:t>L’aggetivo</a:t>
            </a:r>
            <a:endParaRPr lang="en-US" dirty="0"/>
          </a:p>
          <a:p>
            <a:r>
              <a:rPr lang="en-US" dirty="0" err="1" smtClean="0"/>
              <a:t>L’avverbio</a:t>
            </a:r>
            <a:endParaRPr lang="en-US" dirty="0" smtClean="0"/>
          </a:p>
          <a:p>
            <a:r>
              <a:rPr lang="en-US" dirty="0" smtClean="0"/>
              <a:t>La </a:t>
            </a:r>
            <a:r>
              <a:rPr lang="en-US" dirty="0" err="1" smtClean="0"/>
              <a:t>Pasqua</a:t>
            </a:r>
            <a:r>
              <a:rPr lang="en-US" dirty="0" smtClean="0"/>
              <a:t>                                                       </a:t>
            </a:r>
            <a:r>
              <a:rPr lang="en-US" dirty="0" smtClean="0"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r>
              <a:rPr lang="en-US" dirty="0">
                <a:sym typeface="Zapf Dingbats"/>
              </a:rPr>
              <a:t> </a:t>
            </a:r>
            <a:r>
              <a:rPr lang="fr-FR" dirty="0" smtClean="0"/>
              <a:t>http</a:t>
            </a:r>
            <a:r>
              <a:rPr lang="fr-FR" dirty="0"/>
              <a:t>://</a:t>
            </a:r>
            <a:r>
              <a:rPr lang="fr-FR" dirty="0" err="1"/>
              <a:t>www.impariamoitaliano.com</a:t>
            </a:r>
            <a:r>
              <a:rPr lang="fr-FR" dirty="0"/>
              <a:t>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8380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4441" y="881552"/>
            <a:ext cx="6985000" cy="3454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66389" y="4749499"/>
            <a:ext cx="50137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Ho fame 2. </a:t>
            </a:r>
            <a:r>
              <a:rPr lang="en-US" dirty="0" err="1" smtClean="0"/>
              <a:t>Perfetto</a:t>
            </a:r>
            <a:r>
              <a:rPr lang="en-US" dirty="0" smtClean="0"/>
              <a:t> 3. </a:t>
            </a:r>
            <a:r>
              <a:rPr lang="en-US" dirty="0" err="1" smtClean="0"/>
              <a:t>giuro</a:t>
            </a:r>
            <a:r>
              <a:rPr lang="en-US" dirty="0" smtClean="0"/>
              <a:t> 4. Me ne </a:t>
            </a:r>
            <a:r>
              <a:rPr lang="en-US" dirty="0" err="1" smtClean="0"/>
              <a:t>frego</a:t>
            </a:r>
            <a:r>
              <a:rPr lang="en-US" dirty="0" smtClean="0"/>
              <a:t>. 5. E un </a:t>
            </a:r>
            <a:r>
              <a:rPr lang="en-US" dirty="0" err="1" smtClean="0"/>
              <a:t>po</a:t>
            </a:r>
            <a:r>
              <a:rPr lang="en-US" dirty="0" smtClean="0"/>
              <a:t>’ </a:t>
            </a:r>
            <a:r>
              <a:rPr lang="en-US" dirty="0" err="1" smtClean="0"/>
              <a:t>toccato</a:t>
            </a:r>
            <a:r>
              <a:rPr lang="en-US" dirty="0" smtClean="0"/>
              <a:t>. 6. </a:t>
            </a:r>
            <a:r>
              <a:rPr lang="en-US" dirty="0" err="1" smtClean="0"/>
              <a:t>Chissà</a:t>
            </a:r>
            <a:r>
              <a:rPr lang="en-US" dirty="0" smtClean="0"/>
              <a:t> </a:t>
            </a:r>
            <a:r>
              <a:rPr lang="en-US" dirty="0" err="1" smtClean="0"/>
              <a:t>che</a:t>
            </a:r>
            <a:r>
              <a:rPr lang="en-US" dirty="0" smtClean="0"/>
              <a:t> </a:t>
            </a:r>
            <a:r>
              <a:rPr lang="en-US" dirty="0" err="1" smtClean="0"/>
              <a:t>è</a:t>
            </a:r>
            <a:r>
              <a:rPr lang="en-US" dirty="0" smtClean="0"/>
              <a:t> ?! </a:t>
            </a:r>
          </a:p>
          <a:p>
            <a:r>
              <a:rPr lang="en-US" dirty="0" smtClean="0"/>
              <a:t>7. </a:t>
            </a:r>
            <a:r>
              <a:rPr lang="en-US" dirty="0" err="1" smtClean="0"/>
              <a:t>Scongiuro</a:t>
            </a:r>
            <a:r>
              <a:rPr lang="en-US" dirty="0" smtClean="0"/>
              <a:t> 8. </a:t>
            </a:r>
            <a:r>
              <a:rPr lang="en-US" dirty="0" err="1" smtClean="0"/>
              <a:t>Che</a:t>
            </a:r>
            <a:r>
              <a:rPr lang="en-US" dirty="0" smtClean="0"/>
              <a:t> </a:t>
            </a:r>
            <a:r>
              <a:rPr lang="en-US" dirty="0" err="1" smtClean="0"/>
              <a:t>puzza</a:t>
            </a: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4" name="Picture 3" descr="premier_silvio_belusconi_porta_a_porta_kika_0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8914" y="4464240"/>
            <a:ext cx="3520006" cy="22035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39489" y="330745"/>
            <a:ext cx="605879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  I GESTI DEGLI ITALIANI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8081198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2559" y="759850"/>
            <a:ext cx="6985000" cy="3962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48456" y="5146394"/>
            <a:ext cx="61249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</a:t>
            </a:r>
            <a:r>
              <a:rPr lang="en-US" dirty="0" err="1" smtClean="0"/>
              <a:t>Mettersi</a:t>
            </a:r>
            <a:r>
              <a:rPr lang="en-US" dirty="0" smtClean="0"/>
              <a:t>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paraocchi</a:t>
            </a:r>
            <a:r>
              <a:rPr lang="en-US" dirty="0" smtClean="0"/>
              <a:t> 2. Se la </a:t>
            </a:r>
            <a:r>
              <a:rPr lang="en-US" dirty="0" err="1" smtClean="0"/>
              <a:t>intendono</a:t>
            </a:r>
            <a:r>
              <a:rPr lang="en-US" dirty="0" smtClean="0"/>
              <a:t> 3. </a:t>
            </a:r>
            <a:r>
              <a:rPr lang="en-US" dirty="0" err="1" smtClean="0"/>
              <a:t>rubare</a:t>
            </a:r>
            <a:r>
              <a:rPr lang="en-US" dirty="0" smtClean="0"/>
              <a:t> 4. </a:t>
            </a:r>
            <a:r>
              <a:rPr lang="en-US" dirty="0" err="1" smtClean="0"/>
              <a:t>Che</a:t>
            </a:r>
            <a:r>
              <a:rPr lang="en-US" dirty="0" smtClean="0"/>
              <a:t> curve! 5. </a:t>
            </a:r>
            <a:r>
              <a:rPr lang="en-US" dirty="0" err="1" smtClean="0"/>
              <a:t>Che</a:t>
            </a:r>
            <a:r>
              <a:rPr lang="en-US" dirty="0" smtClean="0"/>
              <a:t> </a:t>
            </a:r>
            <a:r>
              <a:rPr lang="en-US" dirty="0" err="1" smtClean="0"/>
              <a:t>barba</a:t>
            </a:r>
            <a:r>
              <a:rPr lang="en-US" dirty="0" smtClean="0"/>
              <a:t>… 6. </a:t>
            </a:r>
            <a:r>
              <a:rPr lang="en-US" dirty="0" err="1" smtClean="0"/>
              <a:t>Che</a:t>
            </a:r>
            <a:r>
              <a:rPr lang="en-US" dirty="0" smtClean="0"/>
              <a:t> </a:t>
            </a:r>
            <a:r>
              <a:rPr lang="en-US" dirty="0" err="1" smtClean="0"/>
              <a:t>sbadato</a:t>
            </a:r>
            <a:r>
              <a:rPr lang="en-US" dirty="0" smtClean="0"/>
              <a:t>! 7. Me lo </a:t>
            </a:r>
            <a:r>
              <a:rPr lang="en-US" dirty="0" err="1" smtClean="0"/>
              <a:t>sono</a:t>
            </a:r>
            <a:r>
              <a:rPr lang="en-US" dirty="0" smtClean="0"/>
              <a:t> </a:t>
            </a:r>
            <a:r>
              <a:rPr lang="en-US" dirty="0" err="1" smtClean="0"/>
              <a:t>lavorato</a:t>
            </a:r>
            <a:r>
              <a:rPr lang="en-US" dirty="0" smtClean="0"/>
              <a:t> di </a:t>
            </a:r>
            <a:r>
              <a:rPr lang="en-US" dirty="0" err="1" smtClean="0"/>
              <a:t>sopra</a:t>
            </a:r>
            <a:r>
              <a:rPr lang="en-US" dirty="0" smtClean="0"/>
              <a:t> e di sotto 8. </a:t>
            </a:r>
            <a:r>
              <a:rPr lang="en-US" dirty="0" err="1"/>
              <a:t>I</a:t>
            </a:r>
            <a:r>
              <a:rPr lang="en-US" dirty="0" err="1" smtClean="0"/>
              <a:t>ntesa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79732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0465" y="660886"/>
            <a:ext cx="7857912" cy="538514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87458" y="6053740"/>
            <a:ext cx="88368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 Italian: O </a:t>
            </a:r>
            <a:r>
              <a:rPr lang="en-US" dirty="0" err="1"/>
              <a:t>mangiar</a:t>
            </a:r>
            <a:r>
              <a:rPr lang="en-US" dirty="0"/>
              <a:t> </a:t>
            </a:r>
            <a:r>
              <a:rPr lang="en-US" dirty="0" err="1"/>
              <a:t>questa</a:t>
            </a:r>
            <a:r>
              <a:rPr lang="en-US" dirty="0"/>
              <a:t> </a:t>
            </a:r>
            <a:r>
              <a:rPr lang="en-US" dirty="0" err="1"/>
              <a:t>minestra</a:t>
            </a:r>
            <a:r>
              <a:rPr lang="en-US" dirty="0"/>
              <a:t> o </a:t>
            </a:r>
            <a:r>
              <a:rPr lang="en-US" dirty="0" err="1"/>
              <a:t>saltar</a:t>
            </a:r>
            <a:r>
              <a:rPr lang="en-US" dirty="0"/>
              <a:t> </a:t>
            </a:r>
            <a:r>
              <a:rPr lang="en-US" dirty="0" err="1"/>
              <a:t>questa</a:t>
            </a:r>
            <a:r>
              <a:rPr lang="en-US" dirty="0"/>
              <a:t> </a:t>
            </a:r>
            <a:r>
              <a:rPr lang="en-US" dirty="0" err="1" smtClean="0"/>
              <a:t>finestra</a:t>
            </a:r>
            <a:r>
              <a:rPr lang="en-US" dirty="0" smtClean="0"/>
              <a:t>. What </a:t>
            </a:r>
            <a:r>
              <a:rPr lang="en-US" dirty="0"/>
              <a:t>it means: Take it </a:t>
            </a:r>
            <a:r>
              <a:rPr lang="en-US" dirty="0" smtClean="0"/>
              <a:t>o </a:t>
            </a:r>
            <a:r>
              <a:rPr lang="en-US" dirty="0" err="1" smtClean="0"/>
              <a:t>rleave</a:t>
            </a:r>
            <a:r>
              <a:rPr lang="en-US" dirty="0" smtClean="0"/>
              <a:t> </a:t>
            </a:r>
            <a:r>
              <a:rPr lang="en-US" dirty="0"/>
              <a:t>it.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181685" y="263072"/>
            <a:ext cx="5935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MODI DI DIRE/ LE ESPRESSIONI IDIOMATICHE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4941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1350" y="0"/>
            <a:ext cx="7032250" cy="597987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81187" y="5934670"/>
            <a:ext cx="715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 Italian: </a:t>
            </a:r>
            <a:r>
              <a:rPr lang="en-US" dirty="0" err="1"/>
              <a:t>Sposa</a:t>
            </a:r>
            <a:r>
              <a:rPr lang="en-US" dirty="0"/>
              <a:t> </a:t>
            </a:r>
            <a:r>
              <a:rPr lang="en-US" dirty="0" err="1"/>
              <a:t>bagnata</a:t>
            </a:r>
            <a:r>
              <a:rPr lang="en-US" dirty="0"/>
              <a:t>, </a:t>
            </a:r>
            <a:r>
              <a:rPr lang="en-US" dirty="0" err="1"/>
              <a:t>sposa</a:t>
            </a:r>
            <a:r>
              <a:rPr lang="en-US" dirty="0"/>
              <a:t> </a:t>
            </a:r>
            <a:r>
              <a:rPr lang="en-US" dirty="0" err="1" smtClean="0"/>
              <a:t>fortunata</a:t>
            </a:r>
            <a:r>
              <a:rPr lang="en-US" dirty="0" smtClean="0"/>
              <a:t>. What </a:t>
            </a:r>
            <a:r>
              <a:rPr lang="en-US" dirty="0"/>
              <a:t>it means: Rain on your wedding day brings good luck.</a:t>
            </a:r>
          </a:p>
        </p:txBody>
      </p:sp>
    </p:spTree>
    <p:extLst>
      <p:ext uri="{BB962C8B-B14F-4D97-AF65-F5344CB8AC3E}">
        <p14:creationId xmlns:p14="http://schemas.microsoft.com/office/powerpoint/2010/main" val="15428530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9400" y="674720"/>
            <a:ext cx="8826375" cy="497486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560999" y="5692675"/>
            <a:ext cx="84399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In Italian: Dove </a:t>
            </a:r>
            <a:r>
              <a:rPr lang="en-US" dirty="0" err="1"/>
              <a:t>entra</a:t>
            </a:r>
            <a:r>
              <a:rPr lang="en-US" dirty="0"/>
              <a:t> </a:t>
            </a:r>
            <a:r>
              <a:rPr lang="en-US" dirty="0" err="1"/>
              <a:t>il</a:t>
            </a:r>
            <a:r>
              <a:rPr lang="en-US" dirty="0"/>
              <a:t> vino, </a:t>
            </a:r>
            <a:r>
              <a:rPr lang="en-US" dirty="0" err="1"/>
              <a:t>scappa</a:t>
            </a:r>
            <a:r>
              <a:rPr lang="en-US" dirty="0"/>
              <a:t> la </a:t>
            </a:r>
            <a:r>
              <a:rPr lang="en-US" dirty="0" err="1" smtClean="0"/>
              <a:t>vergogna</a:t>
            </a:r>
            <a:r>
              <a:rPr lang="en-US" dirty="0" smtClean="0"/>
              <a:t>. What </a:t>
            </a:r>
            <a:r>
              <a:rPr lang="en-US" dirty="0"/>
              <a:t>it means: Wine lowers inhibitions.</a:t>
            </a:r>
          </a:p>
        </p:txBody>
      </p:sp>
    </p:spTree>
    <p:extLst>
      <p:ext uri="{BB962C8B-B14F-4D97-AF65-F5344CB8AC3E}">
        <p14:creationId xmlns:p14="http://schemas.microsoft.com/office/powerpoint/2010/main" val="2655793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5861" y="0"/>
            <a:ext cx="7551482" cy="610455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140602" y="617280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In Italian: Sputa </a:t>
            </a:r>
            <a:r>
              <a:rPr lang="en-US" dirty="0" err="1"/>
              <a:t>il</a:t>
            </a:r>
            <a:r>
              <a:rPr lang="en-US" dirty="0"/>
              <a:t> </a:t>
            </a:r>
            <a:r>
              <a:rPr lang="en-US" dirty="0" err="1" smtClean="0"/>
              <a:t>rospo</a:t>
            </a:r>
            <a:r>
              <a:rPr lang="en-US" dirty="0" smtClean="0"/>
              <a:t>. What </a:t>
            </a:r>
            <a:r>
              <a:rPr lang="en-US" dirty="0"/>
              <a:t>it means: To speak up.</a:t>
            </a:r>
          </a:p>
        </p:txBody>
      </p:sp>
    </p:spTree>
    <p:extLst>
      <p:ext uri="{BB962C8B-B14F-4D97-AF65-F5344CB8AC3E}">
        <p14:creationId xmlns:p14="http://schemas.microsoft.com/office/powerpoint/2010/main" val="15160018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9400" y="317500"/>
            <a:ext cx="8888129" cy="609116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852033" y="6383656"/>
            <a:ext cx="85854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In </a:t>
            </a:r>
            <a:r>
              <a:rPr lang="it-IT" dirty="0" err="1"/>
              <a:t>Italian</a:t>
            </a:r>
            <a:r>
              <a:rPr lang="it-IT" dirty="0"/>
              <a:t>: Il savio non s'imbarca senza </a:t>
            </a:r>
            <a:r>
              <a:rPr lang="it-IT" dirty="0" smtClean="0"/>
              <a:t>biscotto. </a:t>
            </a:r>
            <a:r>
              <a:rPr lang="it-IT" dirty="0" err="1" smtClean="0"/>
              <a:t>What</a:t>
            </a:r>
            <a:r>
              <a:rPr lang="it-IT" dirty="0" smtClean="0"/>
              <a:t> </a:t>
            </a:r>
            <a:r>
              <a:rPr lang="it-IT" dirty="0" err="1"/>
              <a:t>it</a:t>
            </a:r>
            <a:r>
              <a:rPr lang="it-IT" dirty="0"/>
              <a:t> </a:t>
            </a:r>
            <a:r>
              <a:rPr lang="it-IT" dirty="0" err="1"/>
              <a:t>means</a:t>
            </a:r>
            <a:r>
              <a:rPr lang="it-IT" dirty="0"/>
              <a:t>: Be </a:t>
            </a:r>
            <a:r>
              <a:rPr lang="it-IT" dirty="0" err="1"/>
              <a:t>prepared</a:t>
            </a:r>
            <a:r>
              <a:rPr lang="it-IT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5421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8000" y="0"/>
            <a:ext cx="7759970" cy="616456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812347" y="6066968"/>
            <a:ext cx="76991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In Italian: </a:t>
            </a:r>
            <a:r>
              <a:rPr lang="en-US" dirty="0" err="1"/>
              <a:t>Tra</a:t>
            </a:r>
            <a:r>
              <a:rPr lang="en-US" dirty="0"/>
              <a:t> </a:t>
            </a:r>
            <a:r>
              <a:rPr lang="en-US" dirty="0" err="1"/>
              <a:t>l’incudine</a:t>
            </a:r>
            <a:r>
              <a:rPr lang="en-US" dirty="0"/>
              <a:t> e </a:t>
            </a:r>
            <a:r>
              <a:rPr lang="en-US" dirty="0" err="1"/>
              <a:t>il</a:t>
            </a:r>
            <a:r>
              <a:rPr lang="en-US" dirty="0"/>
              <a:t> </a:t>
            </a:r>
            <a:r>
              <a:rPr lang="en-US" dirty="0" err="1" smtClean="0"/>
              <a:t>martello</a:t>
            </a:r>
            <a:r>
              <a:rPr lang="en-US" dirty="0" smtClean="0"/>
              <a:t>. What </a:t>
            </a:r>
            <a:r>
              <a:rPr lang="en-US" dirty="0"/>
              <a:t>it means: Between a rock and a hard place.</a:t>
            </a:r>
          </a:p>
        </p:txBody>
      </p:sp>
    </p:spTree>
    <p:extLst>
      <p:ext uri="{BB962C8B-B14F-4D97-AF65-F5344CB8AC3E}">
        <p14:creationId xmlns:p14="http://schemas.microsoft.com/office/powerpoint/2010/main" val="7961160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9400" y="965199"/>
            <a:ext cx="9152706" cy="496678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494856" y="6036650"/>
            <a:ext cx="96305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In </a:t>
            </a:r>
            <a:r>
              <a:rPr lang="en-US" dirty="0"/>
              <a:t>Italian: Non dire "</a:t>
            </a:r>
            <a:r>
              <a:rPr lang="en-US" dirty="0" err="1"/>
              <a:t>gatto</a:t>
            </a:r>
            <a:r>
              <a:rPr lang="en-US" dirty="0"/>
              <a:t>" se non </a:t>
            </a:r>
            <a:r>
              <a:rPr lang="en-US" dirty="0" err="1"/>
              <a:t>ce</a:t>
            </a:r>
            <a:r>
              <a:rPr lang="en-US" dirty="0"/>
              <a:t> </a:t>
            </a:r>
            <a:r>
              <a:rPr lang="en-US" dirty="0" err="1"/>
              <a:t>l'hai</a:t>
            </a:r>
            <a:r>
              <a:rPr lang="en-US" dirty="0"/>
              <a:t> </a:t>
            </a:r>
            <a:r>
              <a:rPr lang="en-US" dirty="0" err="1"/>
              <a:t>nel</a:t>
            </a:r>
            <a:r>
              <a:rPr lang="en-US" dirty="0"/>
              <a:t> </a:t>
            </a:r>
            <a:r>
              <a:rPr lang="en-US" dirty="0" err="1" smtClean="0"/>
              <a:t>sacco</a:t>
            </a:r>
            <a:r>
              <a:rPr lang="en-US" dirty="0" smtClean="0"/>
              <a:t>. What </a:t>
            </a:r>
            <a:r>
              <a:rPr lang="en-US" dirty="0"/>
              <a:t>it means: Be honest about your abilities.</a:t>
            </a:r>
          </a:p>
        </p:txBody>
      </p:sp>
    </p:spTree>
    <p:extLst>
      <p:ext uri="{BB962C8B-B14F-4D97-AF65-F5344CB8AC3E}">
        <p14:creationId xmlns:p14="http://schemas.microsoft.com/office/powerpoint/2010/main" val="251659160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8000" y="0"/>
            <a:ext cx="7812886" cy="62066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825575" y="6119060"/>
            <a:ext cx="76359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In </a:t>
            </a:r>
            <a:r>
              <a:rPr lang="it-IT" dirty="0" err="1"/>
              <a:t>Italian</a:t>
            </a:r>
            <a:r>
              <a:rPr lang="it-IT" dirty="0"/>
              <a:t>: Chi è asino e cervo si crede, al saltar della fossa </a:t>
            </a:r>
            <a:r>
              <a:rPr lang="it-IT" dirty="0" smtClean="0"/>
              <a:t>se n'avvede. </a:t>
            </a:r>
            <a:r>
              <a:rPr lang="it-IT" dirty="0" err="1" smtClean="0"/>
              <a:t>What</a:t>
            </a:r>
            <a:r>
              <a:rPr lang="it-IT" dirty="0" smtClean="0"/>
              <a:t> </a:t>
            </a:r>
            <a:r>
              <a:rPr lang="it-IT" dirty="0" err="1"/>
              <a:t>it</a:t>
            </a:r>
            <a:r>
              <a:rPr lang="it-IT" dirty="0"/>
              <a:t> </a:t>
            </a:r>
            <a:r>
              <a:rPr lang="it-IT" dirty="0" err="1"/>
              <a:t>means</a:t>
            </a:r>
            <a:r>
              <a:rPr lang="it-IT" dirty="0"/>
              <a:t>: </a:t>
            </a:r>
            <a:r>
              <a:rPr lang="it-IT" dirty="0" err="1"/>
              <a:t>Pride</a:t>
            </a:r>
            <a:r>
              <a:rPr lang="it-IT" dirty="0"/>
              <a:t> </a:t>
            </a:r>
            <a:r>
              <a:rPr lang="it-IT" dirty="0" err="1"/>
              <a:t>comes</a:t>
            </a:r>
            <a:r>
              <a:rPr lang="it-IT" dirty="0"/>
              <a:t> </a:t>
            </a:r>
            <a:r>
              <a:rPr lang="it-IT" dirty="0" err="1"/>
              <a:t>before</a:t>
            </a:r>
            <a:r>
              <a:rPr lang="it-IT" dirty="0"/>
              <a:t> a </a:t>
            </a:r>
            <a:r>
              <a:rPr lang="it-IT" dirty="0" err="1"/>
              <a:t>fall</a:t>
            </a:r>
            <a:r>
              <a:rPr lang="it-IT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6423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847987"/>
          </a:xfrm>
        </p:spPr>
        <p:txBody>
          <a:bodyPr>
            <a:noAutofit/>
          </a:bodyPr>
          <a:lstStyle/>
          <a:p>
            <a:r>
              <a:rPr lang="en-US" sz="3600" dirty="0"/>
              <a:t>Il </a:t>
            </a:r>
            <a:r>
              <a:rPr lang="en-US" sz="3600" dirty="0" err="1"/>
              <a:t>Programma</a:t>
            </a:r>
            <a:r>
              <a:rPr lang="en-US" sz="3600" dirty="0"/>
              <a:t> </a:t>
            </a:r>
            <a:r>
              <a:rPr lang="en-US" sz="3600" dirty="0" err="1"/>
              <a:t>della</a:t>
            </a:r>
            <a:r>
              <a:rPr lang="en-US" sz="3600" dirty="0"/>
              <a:t> </a:t>
            </a:r>
            <a:r>
              <a:rPr lang="en-US" sz="3600" dirty="0" err="1" smtClean="0">
                <a:solidFill>
                  <a:schemeClr val="accent4">
                    <a:lumMod val="75000"/>
                  </a:schemeClr>
                </a:solidFill>
              </a:rPr>
              <a:t>TERza</a:t>
            </a: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3600" dirty="0" err="1"/>
              <a:t>lezione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430727"/>
            <a:ext cx="10178322" cy="4448865"/>
          </a:xfrm>
        </p:spPr>
        <p:txBody>
          <a:bodyPr/>
          <a:lstStyle/>
          <a:p>
            <a:r>
              <a:rPr lang="en-US" dirty="0" err="1"/>
              <a:t>i</a:t>
            </a:r>
            <a:r>
              <a:rPr lang="en-US" dirty="0" err="1" smtClean="0"/>
              <a:t>l</a:t>
            </a:r>
            <a:r>
              <a:rPr lang="en-US" dirty="0" smtClean="0"/>
              <a:t> </a:t>
            </a:r>
            <a:r>
              <a:rPr lang="en-US" dirty="0" err="1" smtClean="0"/>
              <a:t>verbo</a:t>
            </a:r>
            <a:r>
              <a:rPr lang="en-US" dirty="0" smtClean="0"/>
              <a:t> AVERE (</a:t>
            </a:r>
            <a:r>
              <a:rPr lang="en-US" dirty="0" err="1" smtClean="0"/>
              <a:t>irr</a:t>
            </a:r>
            <a:r>
              <a:rPr lang="en-US" dirty="0" smtClean="0"/>
              <a:t>.) = </a:t>
            </a:r>
            <a:r>
              <a:rPr lang="en-US" dirty="0" err="1" smtClean="0"/>
              <a:t>imeti</a:t>
            </a:r>
            <a:r>
              <a:rPr lang="en-US" dirty="0" smtClean="0"/>
              <a:t> </a:t>
            </a:r>
          </a:p>
          <a:p>
            <a:r>
              <a:rPr lang="en-US" dirty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dialoghi</a:t>
            </a:r>
            <a:r>
              <a:rPr lang="en-US" dirty="0" smtClean="0"/>
              <a:t>: in un </a:t>
            </a:r>
            <a:r>
              <a:rPr lang="en-US" dirty="0" err="1" smtClean="0"/>
              <a:t>albergo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</a:t>
            </a:r>
            <a:r>
              <a:rPr lang="en-US" dirty="0" smtClean="0"/>
              <a:t>   in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ristorante</a:t>
            </a:r>
            <a:r>
              <a:rPr lang="en-US" dirty="0" smtClean="0"/>
              <a:t>/in un bar</a:t>
            </a:r>
          </a:p>
          <a:p>
            <a:r>
              <a:rPr lang="en-US" dirty="0"/>
              <a:t>l</a:t>
            </a:r>
            <a:r>
              <a:rPr lang="en-US" dirty="0" smtClean="0"/>
              <a:t>a </a:t>
            </a:r>
            <a:r>
              <a:rPr lang="en-US" dirty="0" err="1" smtClean="0"/>
              <a:t>città</a:t>
            </a: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______________________________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gesti</a:t>
            </a:r>
            <a:r>
              <a:rPr lang="en-US" dirty="0" smtClean="0"/>
              <a:t> </a:t>
            </a:r>
            <a:r>
              <a:rPr lang="en-US" dirty="0" err="1" smtClean="0"/>
              <a:t>degli</a:t>
            </a:r>
            <a:r>
              <a:rPr lang="en-US" dirty="0" smtClean="0"/>
              <a:t> </a:t>
            </a:r>
            <a:r>
              <a:rPr lang="en-US" dirty="0" err="1" smtClean="0"/>
              <a:t>italiani</a:t>
            </a:r>
            <a:endParaRPr lang="en-US" dirty="0" smtClean="0"/>
          </a:p>
          <a:p>
            <a:r>
              <a:rPr lang="en-US" dirty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modi</a:t>
            </a:r>
            <a:r>
              <a:rPr lang="en-US" dirty="0" smtClean="0"/>
              <a:t> di dire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94463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9400" y="660400"/>
            <a:ext cx="9080500" cy="55372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167059" y="5934670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In Italian: Non </a:t>
            </a:r>
            <a:r>
              <a:rPr lang="en-US" dirty="0" err="1"/>
              <a:t>avere</a:t>
            </a:r>
            <a:r>
              <a:rPr lang="en-US" dirty="0"/>
              <a:t> </a:t>
            </a:r>
            <a:r>
              <a:rPr lang="en-US" dirty="0" err="1"/>
              <a:t>peli</a:t>
            </a:r>
            <a:r>
              <a:rPr lang="en-US" dirty="0"/>
              <a:t> </a:t>
            </a:r>
            <a:r>
              <a:rPr lang="en-US" dirty="0" err="1"/>
              <a:t>sulla</a:t>
            </a:r>
            <a:r>
              <a:rPr lang="en-US" dirty="0"/>
              <a:t> lingua.</a:t>
            </a:r>
          </a:p>
          <a:p>
            <a:endParaRPr lang="en-US" dirty="0"/>
          </a:p>
          <a:p>
            <a:r>
              <a:rPr lang="en-US" dirty="0"/>
              <a:t>What it means: To speak plainly; not mince words.</a:t>
            </a:r>
          </a:p>
        </p:txBody>
      </p:sp>
    </p:spTree>
    <p:extLst>
      <p:ext uri="{BB962C8B-B14F-4D97-AF65-F5344CB8AC3E}">
        <p14:creationId xmlns:p14="http://schemas.microsoft.com/office/powerpoint/2010/main" val="29085113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9400" y="406400"/>
            <a:ext cx="9080500" cy="60325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759431" y="6340935"/>
            <a:ext cx="88236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In Italian: </a:t>
            </a:r>
            <a:r>
              <a:rPr lang="en-US" dirty="0" err="1"/>
              <a:t>Beccato</a:t>
            </a:r>
            <a:r>
              <a:rPr lang="en-US" dirty="0"/>
              <a:t> con le </a:t>
            </a:r>
            <a:r>
              <a:rPr lang="en-US" dirty="0" err="1"/>
              <a:t>mani</a:t>
            </a:r>
            <a:r>
              <a:rPr lang="en-US" dirty="0"/>
              <a:t> in </a:t>
            </a:r>
            <a:r>
              <a:rPr lang="en-US" dirty="0" smtClean="0"/>
              <a:t>pasta. What </a:t>
            </a:r>
            <a:r>
              <a:rPr lang="en-US" dirty="0"/>
              <a:t>it means: To be caught red-handed.</a:t>
            </a:r>
          </a:p>
        </p:txBody>
      </p:sp>
    </p:spTree>
    <p:extLst>
      <p:ext uri="{BB962C8B-B14F-4D97-AF65-F5344CB8AC3E}">
        <p14:creationId xmlns:p14="http://schemas.microsoft.com/office/powerpoint/2010/main" val="169091387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9400" y="317500"/>
            <a:ext cx="8769070" cy="599730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481626" y="6305105"/>
            <a:ext cx="89029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In Italian: Chi </a:t>
            </a:r>
            <a:r>
              <a:rPr lang="en-US" dirty="0" err="1"/>
              <a:t>dorme</a:t>
            </a:r>
            <a:r>
              <a:rPr lang="en-US" dirty="0"/>
              <a:t> non </a:t>
            </a:r>
            <a:r>
              <a:rPr lang="en-US" dirty="0" err="1"/>
              <a:t>piglia</a:t>
            </a:r>
            <a:r>
              <a:rPr lang="en-US" dirty="0"/>
              <a:t> </a:t>
            </a:r>
            <a:r>
              <a:rPr lang="en-US" dirty="0" err="1" smtClean="0"/>
              <a:t>pesci</a:t>
            </a:r>
            <a:r>
              <a:rPr lang="en-US" dirty="0" smtClean="0"/>
              <a:t>. What </a:t>
            </a:r>
            <a:r>
              <a:rPr lang="en-US" dirty="0"/>
              <a:t>it means: The early bird catches the worm.</a:t>
            </a:r>
          </a:p>
        </p:txBody>
      </p:sp>
    </p:spTree>
    <p:extLst>
      <p:ext uri="{BB962C8B-B14F-4D97-AF65-F5344CB8AC3E}">
        <p14:creationId xmlns:p14="http://schemas.microsoft.com/office/powerpoint/2010/main" val="118453476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2629" y="482070"/>
            <a:ext cx="8927816" cy="576874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241057" y="6305104"/>
            <a:ext cx="85061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In Italian: </a:t>
            </a:r>
            <a:r>
              <a:rPr lang="en-US" dirty="0" err="1"/>
              <a:t>Gettare</a:t>
            </a:r>
            <a:r>
              <a:rPr lang="en-US" dirty="0"/>
              <a:t> la </a:t>
            </a:r>
            <a:r>
              <a:rPr lang="en-US" dirty="0" err="1" smtClean="0"/>
              <a:t>spugna</a:t>
            </a:r>
            <a:r>
              <a:rPr lang="en-US" dirty="0" smtClean="0"/>
              <a:t>.  What </a:t>
            </a:r>
            <a:r>
              <a:rPr lang="en-US" dirty="0"/>
              <a:t>it means: To give up.</a:t>
            </a:r>
          </a:p>
        </p:txBody>
      </p:sp>
    </p:spTree>
    <p:extLst>
      <p:ext uri="{BB962C8B-B14F-4D97-AF65-F5344CB8AC3E}">
        <p14:creationId xmlns:p14="http://schemas.microsoft.com/office/powerpoint/2010/main" val="65088564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9400" y="444500"/>
            <a:ext cx="9080500" cy="5969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664364" y="6344794"/>
            <a:ext cx="74556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In Italian: </a:t>
            </a:r>
            <a:r>
              <a:rPr lang="en-US" dirty="0" err="1"/>
              <a:t>Togliersi</a:t>
            </a:r>
            <a:r>
              <a:rPr lang="en-US" dirty="0"/>
              <a:t> </a:t>
            </a:r>
            <a:r>
              <a:rPr lang="en-US" dirty="0" err="1"/>
              <a:t>il</a:t>
            </a:r>
            <a:r>
              <a:rPr lang="en-US" dirty="0"/>
              <a:t> </a:t>
            </a:r>
            <a:r>
              <a:rPr lang="en-US" dirty="0" smtClean="0"/>
              <a:t>dente. What </a:t>
            </a:r>
            <a:r>
              <a:rPr lang="en-US" dirty="0"/>
              <a:t>it means: To get something over with.</a:t>
            </a:r>
          </a:p>
        </p:txBody>
      </p:sp>
    </p:spTree>
    <p:extLst>
      <p:ext uri="{BB962C8B-B14F-4D97-AF65-F5344CB8AC3E}">
        <p14:creationId xmlns:p14="http://schemas.microsoft.com/office/powerpoint/2010/main" val="350200166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9841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061404"/>
          </a:xfrm>
        </p:spPr>
        <p:txBody>
          <a:bodyPr/>
          <a:lstStyle/>
          <a:p>
            <a:r>
              <a:rPr lang="en-US" dirty="0" smtClean="0"/>
              <a:t>AVERE= </a:t>
            </a:r>
            <a:r>
              <a:rPr lang="en-US" dirty="0" err="1" smtClean="0"/>
              <a:t>imeti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1238090"/>
              </p:ext>
            </p:extLst>
          </p:nvPr>
        </p:nvGraphicFramePr>
        <p:xfrm>
          <a:off x="1250950" y="2472573"/>
          <a:ext cx="10179050" cy="111252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5089525"/>
                <a:gridCol w="508952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io</a:t>
                      </a:r>
                      <a:r>
                        <a:rPr lang="en-US" baseline="0" dirty="0" smtClean="0"/>
                        <a:t> HO                /o/                  = imam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noi</a:t>
                      </a:r>
                      <a:r>
                        <a:rPr lang="en-US" baseline="0" dirty="0" smtClean="0"/>
                        <a:t> ABBIAMO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tu</a:t>
                      </a:r>
                      <a:r>
                        <a:rPr lang="en-US" baseline="0" dirty="0" smtClean="0"/>
                        <a:t> HAI              /</a:t>
                      </a:r>
                      <a:r>
                        <a:rPr lang="en-US" baseline="0" dirty="0" err="1" smtClean="0"/>
                        <a:t>aj</a:t>
                      </a:r>
                      <a:r>
                        <a:rPr lang="en-US" baseline="0" dirty="0" smtClean="0"/>
                        <a:t>/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voi</a:t>
                      </a:r>
                      <a:r>
                        <a:rPr lang="en-US" dirty="0" smtClean="0"/>
                        <a:t> AVETE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lui</a:t>
                      </a:r>
                      <a:r>
                        <a:rPr lang="en-US" dirty="0" smtClean="0"/>
                        <a:t>/lei/Lei HA     /a/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loro</a:t>
                      </a:r>
                      <a:r>
                        <a:rPr lang="en-US" dirty="0" smtClean="0"/>
                        <a:t> HANNO     /</a:t>
                      </a:r>
                      <a:r>
                        <a:rPr lang="en-US" dirty="0" err="1" smtClean="0"/>
                        <a:t>ano</a:t>
                      </a:r>
                      <a:r>
                        <a:rPr lang="en-US" dirty="0" smtClean="0"/>
                        <a:t>/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27828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5220" y="355925"/>
            <a:ext cx="10178322" cy="874446"/>
          </a:xfrm>
        </p:spPr>
        <p:txBody>
          <a:bodyPr>
            <a:normAutofit/>
          </a:bodyPr>
          <a:lstStyle/>
          <a:p>
            <a:r>
              <a:rPr lang="en-US" sz="3600" dirty="0" err="1" smtClean="0"/>
              <a:t>Prenotare</a:t>
            </a:r>
            <a:r>
              <a:rPr lang="en-US" sz="3600" dirty="0" smtClean="0"/>
              <a:t> </a:t>
            </a:r>
            <a:r>
              <a:rPr lang="en-US" sz="3600" dirty="0" err="1" smtClean="0"/>
              <a:t>una</a:t>
            </a:r>
            <a:r>
              <a:rPr lang="en-US" sz="3600" dirty="0" smtClean="0"/>
              <a:t> stanza </a:t>
            </a:r>
            <a:r>
              <a:rPr lang="en-US" sz="3600" dirty="0" err="1" smtClean="0"/>
              <a:t>d’</a:t>
            </a:r>
            <a:r>
              <a:rPr lang="en-US" sz="3600" dirty="0" err="1" smtClean="0">
                <a:solidFill>
                  <a:schemeClr val="accent4">
                    <a:lumMod val="75000"/>
                  </a:schemeClr>
                </a:solidFill>
              </a:rPr>
              <a:t>albergo</a:t>
            </a:r>
            <a:endParaRPr lang="en-US" sz="36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7" y="1164224"/>
            <a:ext cx="10429359" cy="5693776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/>
              <a:t>t</a:t>
            </a:r>
            <a:r>
              <a:rPr lang="en-US" dirty="0" err="1" smtClean="0"/>
              <a:t>urista</a:t>
            </a:r>
            <a:r>
              <a:rPr lang="en-US" dirty="0" smtClean="0"/>
              <a:t>: </a:t>
            </a:r>
            <a:r>
              <a:rPr lang="en-US" dirty="0" err="1" smtClean="0"/>
              <a:t>Buongiorno</a:t>
            </a:r>
            <a:r>
              <a:rPr lang="en-US" dirty="0" smtClean="0"/>
              <a:t>, </a:t>
            </a:r>
            <a:r>
              <a:rPr lang="en-US" dirty="0" err="1" smtClean="0">
                <a:solidFill>
                  <a:srgbClr val="7A2924"/>
                </a:solidFill>
              </a:rPr>
              <a:t>vorrei</a:t>
            </a:r>
            <a:r>
              <a:rPr lang="en-US" dirty="0" smtClean="0">
                <a:solidFill>
                  <a:srgbClr val="678658"/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</a:rPr>
              <a:t>prenotare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una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camera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doppia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r>
              <a:rPr lang="en-US" dirty="0" smtClean="0"/>
              <a:t>receptionist: </a:t>
            </a:r>
            <a:r>
              <a:rPr lang="en-US" dirty="0" err="1" smtClean="0"/>
              <a:t>Buongiorno</a:t>
            </a:r>
            <a:r>
              <a:rPr lang="en-US" dirty="0" smtClean="0"/>
              <a:t>.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Per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quando</a:t>
            </a:r>
            <a:r>
              <a:rPr lang="en-US" dirty="0" smtClean="0"/>
              <a:t>?</a:t>
            </a:r>
          </a:p>
          <a:p>
            <a:r>
              <a:rPr lang="en-US" dirty="0" smtClean="0"/>
              <a:t>T: </a:t>
            </a:r>
            <a:r>
              <a:rPr lang="en-US" dirty="0" smtClean="0">
                <a:solidFill>
                  <a:srgbClr val="678658"/>
                </a:solidFill>
              </a:rPr>
              <a:t>Dal</a:t>
            </a:r>
            <a:r>
              <a:rPr lang="en-US" dirty="0" smtClean="0"/>
              <a:t> 12 </a:t>
            </a:r>
            <a:r>
              <a:rPr lang="en-US" dirty="0" smtClean="0">
                <a:solidFill>
                  <a:srgbClr val="678658"/>
                </a:solidFill>
              </a:rPr>
              <a:t>al</a:t>
            </a:r>
            <a:r>
              <a:rPr lang="en-US" dirty="0" smtClean="0"/>
              <a:t> 15 </a:t>
            </a:r>
            <a:r>
              <a:rPr lang="en-US" dirty="0" err="1" smtClean="0"/>
              <a:t>luglio</a:t>
            </a:r>
            <a:r>
              <a:rPr lang="en-US" dirty="0" smtClean="0"/>
              <a:t>. </a:t>
            </a:r>
            <a:r>
              <a:rPr lang="en-US" dirty="0" err="1" smtClean="0"/>
              <a:t>Senta</a:t>
            </a:r>
            <a:r>
              <a:rPr lang="en-US" dirty="0" smtClean="0"/>
              <a:t>, </a:t>
            </a:r>
            <a:r>
              <a:rPr lang="en-US" dirty="0" err="1" smtClean="0"/>
              <a:t>scusi</a:t>
            </a:r>
            <a:r>
              <a:rPr lang="en-US" dirty="0" smtClean="0"/>
              <a:t>, </a:t>
            </a:r>
            <a:r>
              <a:rPr lang="en-US" dirty="0" err="1" smtClean="0">
                <a:solidFill>
                  <a:srgbClr val="7A2924"/>
                </a:solidFill>
              </a:rPr>
              <a:t>quanto</a:t>
            </a:r>
            <a:r>
              <a:rPr lang="en-US" dirty="0" smtClean="0">
                <a:solidFill>
                  <a:srgbClr val="7A2924"/>
                </a:solidFill>
              </a:rPr>
              <a:t> costa</a:t>
            </a:r>
            <a:r>
              <a:rPr lang="en-US" dirty="0" smtClean="0"/>
              <a:t>?</a:t>
            </a:r>
          </a:p>
          <a:p>
            <a:r>
              <a:rPr lang="en-US" dirty="0" smtClean="0"/>
              <a:t>R: 75€</a:t>
            </a:r>
            <a:r>
              <a:rPr lang="en-US" dirty="0"/>
              <a:t> </a:t>
            </a:r>
            <a:r>
              <a:rPr lang="en-US" dirty="0" smtClean="0"/>
              <a:t>con </a:t>
            </a:r>
            <a:r>
              <a:rPr lang="en-US" dirty="0" err="1" smtClean="0"/>
              <a:t>colazione</a:t>
            </a:r>
            <a:r>
              <a:rPr lang="en-US" dirty="0" smtClean="0"/>
              <a:t>.</a:t>
            </a:r>
          </a:p>
          <a:p>
            <a:r>
              <a:rPr lang="en-US" dirty="0" smtClean="0"/>
              <a:t>T: E la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pensione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completa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rgbClr val="7A2924"/>
                </a:solidFill>
              </a:rPr>
              <a:t>quanto</a:t>
            </a:r>
            <a:r>
              <a:rPr lang="en-US" dirty="0" smtClean="0">
                <a:solidFill>
                  <a:srgbClr val="7A2924"/>
                </a:solidFill>
              </a:rPr>
              <a:t> costa</a:t>
            </a:r>
            <a:r>
              <a:rPr lang="en-US" dirty="0" smtClean="0"/>
              <a:t>?</a:t>
            </a:r>
          </a:p>
          <a:p>
            <a:r>
              <a:rPr lang="en-US" dirty="0" smtClean="0"/>
              <a:t>R: 70€ a persona, 50€ la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mezza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pensione</a:t>
            </a:r>
            <a:r>
              <a:rPr lang="en-US" dirty="0" smtClean="0"/>
              <a:t>.</a:t>
            </a:r>
          </a:p>
          <a:p>
            <a:r>
              <a:rPr lang="en-US" dirty="0" smtClean="0"/>
              <a:t>T: Ah, </a:t>
            </a:r>
            <a:r>
              <a:rPr lang="en-US" dirty="0" err="1" smtClean="0"/>
              <a:t>alora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chemeClr val="accent4">
                    <a:lumMod val="75000"/>
                  </a:schemeClr>
                </a:solidFill>
              </a:rPr>
              <a:t>prendo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dirty="0" smtClean="0"/>
              <a:t>solo la camera </a:t>
            </a:r>
            <a:r>
              <a:rPr lang="en-US" dirty="0" err="1" smtClean="0"/>
              <a:t>doppia</a:t>
            </a:r>
            <a:r>
              <a:rPr lang="en-US" dirty="0"/>
              <a:t>.</a:t>
            </a:r>
            <a:endParaRPr lang="en-US" dirty="0" smtClean="0"/>
          </a:p>
          <a:p>
            <a:r>
              <a:rPr lang="en-US" dirty="0" smtClean="0"/>
              <a:t>R: </a:t>
            </a:r>
            <a:r>
              <a:rPr lang="en-US" dirty="0" err="1" smtClean="0"/>
              <a:t>Mi</a:t>
            </a:r>
            <a:r>
              <a:rPr lang="en-US" dirty="0" smtClean="0"/>
              <a:t> </a:t>
            </a:r>
            <a:r>
              <a:rPr lang="en-US" dirty="0" err="1" smtClean="0"/>
              <a:t>lascia</a:t>
            </a:r>
            <a:r>
              <a:rPr lang="en-US" dirty="0" smtClean="0"/>
              <a:t>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suo</a:t>
            </a:r>
            <a:r>
              <a:rPr lang="en-US" dirty="0" smtClean="0"/>
              <a:t> </a:t>
            </a:r>
            <a:r>
              <a:rPr lang="en-US" dirty="0" err="1" smtClean="0"/>
              <a:t>numero</a:t>
            </a:r>
            <a:r>
              <a:rPr lang="en-US" dirty="0" smtClean="0"/>
              <a:t> di </a:t>
            </a:r>
            <a:r>
              <a:rPr lang="en-US" dirty="0" err="1" smtClean="0"/>
              <a:t>telefono</a:t>
            </a:r>
            <a:r>
              <a:rPr lang="en-US" dirty="0" smtClean="0"/>
              <a:t>, per </a:t>
            </a:r>
            <a:r>
              <a:rPr lang="en-US" dirty="0" err="1" smtClean="0"/>
              <a:t>favore</a:t>
            </a:r>
            <a:r>
              <a:rPr lang="en-US" dirty="0" smtClean="0"/>
              <a:t>?</a:t>
            </a:r>
          </a:p>
          <a:p>
            <a:r>
              <a:rPr lang="en-US" dirty="0" smtClean="0"/>
              <a:t>T: Si, </a:t>
            </a:r>
            <a:r>
              <a:rPr lang="en-US" dirty="0" err="1" smtClean="0"/>
              <a:t>certo</a:t>
            </a:r>
            <a:r>
              <a:rPr lang="en-US" dirty="0" smtClean="0"/>
              <a:t>: 070-92167033.</a:t>
            </a:r>
          </a:p>
          <a:p>
            <a:r>
              <a:rPr lang="en-US" dirty="0" smtClean="0"/>
              <a:t>R: </a:t>
            </a:r>
            <a:r>
              <a:rPr lang="en-US" dirty="0" err="1" smtClean="0"/>
              <a:t>Scusi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7A2924"/>
                </a:solidFill>
              </a:rPr>
              <a:t>mi dice </a:t>
            </a:r>
            <a:r>
              <a:rPr lang="en-US" dirty="0" err="1" smtClean="0">
                <a:solidFill>
                  <a:srgbClr val="7A2924"/>
                </a:solidFill>
              </a:rPr>
              <a:t>il</a:t>
            </a:r>
            <a:r>
              <a:rPr lang="en-US" dirty="0" smtClean="0">
                <a:solidFill>
                  <a:srgbClr val="7A2924"/>
                </a:solidFill>
              </a:rPr>
              <a:t> </a:t>
            </a:r>
            <a:r>
              <a:rPr lang="en-US" dirty="0" err="1" smtClean="0">
                <a:solidFill>
                  <a:srgbClr val="7A2924"/>
                </a:solidFill>
              </a:rPr>
              <a:t>suo</a:t>
            </a:r>
            <a:r>
              <a:rPr lang="en-US" dirty="0" smtClean="0">
                <a:solidFill>
                  <a:srgbClr val="7A2924"/>
                </a:solidFill>
              </a:rPr>
              <a:t> </a:t>
            </a:r>
            <a:r>
              <a:rPr lang="en-US" dirty="0" err="1" smtClean="0">
                <a:solidFill>
                  <a:srgbClr val="7A2924"/>
                </a:solidFill>
              </a:rPr>
              <a:t>nome</a:t>
            </a:r>
            <a:r>
              <a:rPr lang="en-US" dirty="0" smtClean="0">
                <a:solidFill>
                  <a:srgbClr val="7A2924"/>
                </a:solidFill>
              </a:rPr>
              <a:t>, per </a:t>
            </a:r>
            <a:r>
              <a:rPr lang="en-US" dirty="0" err="1" smtClean="0">
                <a:solidFill>
                  <a:srgbClr val="7A2924"/>
                </a:solidFill>
              </a:rPr>
              <a:t>favore</a:t>
            </a:r>
            <a:r>
              <a:rPr lang="en-US" dirty="0" smtClean="0">
                <a:solidFill>
                  <a:srgbClr val="7A2924"/>
                </a:solidFill>
              </a:rPr>
              <a:t>?</a:t>
            </a:r>
          </a:p>
          <a:p>
            <a:r>
              <a:rPr lang="en-US" dirty="0" smtClean="0"/>
              <a:t>T: Si, </a:t>
            </a:r>
            <a:r>
              <a:rPr lang="en-US" dirty="0" err="1" smtClean="0"/>
              <a:t>certo</a:t>
            </a:r>
            <a:r>
              <a:rPr lang="en-US" dirty="0" smtClean="0"/>
              <a:t>. Lori </a:t>
            </a:r>
            <a:r>
              <a:rPr lang="en-US" dirty="0" err="1" smtClean="0"/>
              <a:t>Slivnik</a:t>
            </a:r>
            <a:r>
              <a:rPr lang="en-US" dirty="0" smtClean="0"/>
              <a:t>.</a:t>
            </a:r>
          </a:p>
          <a:p>
            <a:r>
              <a:rPr lang="en-US" dirty="0" smtClean="0"/>
              <a:t>R: </a:t>
            </a:r>
            <a:r>
              <a:rPr lang="en-US" dirty="0" err="1" smtClean="0"/>
              <a:t>Scusi</a:t>
            </a:r>
            <a:r>
              <a:rPr lang="en-US" dirty="0" smtClean="0"/>
              <a:t>…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come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si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scrive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? /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puo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’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ripetere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?</a:t>
            </a:r>
          </a:p>
          <a:p>
            <a:r>
              <a:rPr lang="en-US" dirty="0" smtClean="0"/>
              <a:t>T: Elle-o-</a:t>
            </a:r>
            <a:r>
              <a:rPr lang="en-US" dirty="0" err="1" smtClean="0"/>
              <a:t>erre</a:t>
            </a:r>
            <a:r>
              <a:rPr lang="en-US" dirty="0" smtClean="0"/>
              <a:t>-</a:t>
            </a:r>
            <a:r>
              <a:rPr lang="en-US" dirty="0" err="1"/>
              <a:t>i</a:t>
            </a:r>
            <a:r>
              <a:rPr lang="en-US" dirty="0" smtClean="0"/>
              <a:t>. E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mio</a:t>
            </a:r>
            <a:r>
              <a:rPr lang="en-US" dirty="0" smtClean="0"/>
              <a:t> </a:t>
            </a:r>
            <a:r>
              <a:rPr lang="en-US" dirty="0" err="1" smtClean="0"/>
              <a:t>cognome</a:t>
            </a:r>
            <a:r>
              <a:rPr lang="en-US" dirty="0" smtClean="0"/>
              <a:t> </a:t>
            </a:r>
            <a:r>
              <a:rPr lang="en-US" dirty="0" err="1" smtClean="0"/>
              <a:t>è</a:t>
            </a:r>
            <a:r>
              <a:rPr lang="en-US" dirty="0" smtClean="0"/>
              <a:t> </a:t>
            </a:r>
            <a:r>
              <a:rPr lang="en-US" dirty="0" err="1" smtClean="0"/>
              <a:t>esse</a:t>
            </a:r>
            <a:r>
              <a:rPr lang="en-US" dirty="0" smtClean="0"/>
              <a:t>-</a:t>
            </a:r>
            <a:r>
              <a:rPr lang="en-US" dirty="0" err="1" smtClean="0"/>
              <a:t>elle</a:t>
            </a:r>
            <a:r>
              <a:rPr lang="en-US" dirty="0" smtClean="0"/>
              <a:t>-</a:t>
            </a:r>
            <a:r>
              <a:rPr lang="en-US" dirty="0" err="1" smtClean="0"/>
              <a:t>i</a:t>
            </a:r>
            <a:r>
              <a:rPr lang="en-US" dirty="0" smtClean="0"/>
              <a:t>-vi-</a:t>
            </a:r>
            <a:r>
              <a:rPr lang="en-US" dirty="0" err="1" smtClean="0"/>
              <a:t>enne</a:t>
            </a:r>
            <a:r>
              <a:rPr lang="en-US" dirty="0" smtClean="0"/>
              <a:t>-</a:t>
            </a:r>
            <a:r>
              <a:rPr lang="en-US" dirty="0" err="1" smtClean="0"/>
              <a:t>i-cappa</a:t>
            </a:r>
            <a:r>
              <a:rPr lang="en-US" dirty="0" smtClean="0"/>
              <a:t>.</a:t>
            </a:r>
          </a:p>
          <a:p>
            <a:r>
              <a:rPr lang="en-US" dirty="0" smtClean="0"/>
              <a:t>R: Grazie, arrivederci.</a:t>
            </a:r>
          </a:p>
          <a:p>
            <a:r>
              <a:rPr lang="en-US" dirty="0" smtClean="0"/>
              <a:t>T: Arrivederci.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347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781838"/>
          </a:xfrm>
        </p:spPr>
        <p:txBody>
          <a:bodyPr>
            <a:normAutofit fontScale="90000"/>
          </a:bodyPr>
          <a:lstStyle/>
          <a:p>
            <a:r>
              <a:rPr lang="en-US" dirty="0"/>
              <a:t>Il </a:t>
            </a:r>
            <a:r>
              <a:rPr lang="en-US" dirty="0" err="1"/>
              <a:t>vocabolario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09751"/>
            <a:ext cx="10178322" cy="4881798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/>
              <a:t>bagno</a:t>
            </a:r>
            <a:r>
              <a:rPr lang="en-US" dirty="0"/>
              <a:t>, la stanza/camera (</a:t>
            </a:r>
            <a:r>
              <a:rPr lang="en-US" dirty="0" err="1"/>
              <a:t>matrimoniale</a:t>
            </a:r>
            <a:r>
              <a:rPr lang="en-US" dirty="0"/>
              <a:t>, </a:t>
            </a:r>
            <a:r>
              <a:rPr lang="en-US" dirty="0" err="1"/>
              <a:t>doppia</a:t>
            </a:r>
            <a:r>
              <a:rPr lang="en-US" dirty="0"/>
              <a:t>, </a:t>
            </a:r>
            <a:r>
              <a:rPr lang="en-US" dirty="0" err="1"/>
              <a:t>singola</a:t>
            </a:r>
            <a:r>
              <a:rPr lang="en-US" dirty="0"/>
              <a:t>), </a:t>
            </a:r>
            <a:r>
              <a:rPr lang="en-US" dirty="0" err="1"/>
              <a:t>il</a:t>
            </a:r>
            <a:r>
              <a:rPr lang="en-US" dirty="0"/>
              <a:t> </a:t>
            </a:r>
            <a:r>
              <a:rPr lang="en-US" dirty="0" err="1"/>
              <a:t>prezzo</a:t>
            </a:r>
            <a:r>
              <a:rPr lang="en-US" dirty="0"/>
              <a:t>, </a:t>
            </a:r>
            <a:r>
              <a:rPr lang="en-US" dirty="0" err="1"/>
              <a:t>il</a:t>
            </a:r>
            <a:r>
              <a:rPr lang="en-US" dirty="0"/>
              <a:t> </a:t>
            </a:r>
            <a:r>
              <a:rPr lang="en-US" dirty="0" err="1"/>
              <a:t>letto</a:t>
            </a:r>
            <a:r>
              <a:rPr lang="en-US" dirty="0"/>
              <a:t>, con vista, </a:t>
            </a:r>
            <a:r>
              <a:rPr lang="en-US" dirty="0" err="1"/>
              <a:t>confermare</a:t>
            </a:r>
            <a:r>
              <a:rPr lang="en-US" dirty="0"/>
              <a:t>/</a:t>
            </a:r>
            <a:r>
              <a:rPr lang="en-US" dirty="0" err="1"/>
              <a:t>cancellare</a:t>
            </a:r>
            <a:r>
              <a:rPr lang="en-US" dirty="0"/>
              <a:t> la </a:t>
            </a:r>
            <a:r>
              <a:rPr lang="en-US" dirty="0" err="1"/>
              <a:t>prenotazione</a:t>
            </a:r>
            <a:r>
              <a:rPr lang="en-US" dirty="0"/>
              <a:t>, </a:t>
            </a:r>
            <a:r>
              <a:rPr lang="en-US" dirty="0" err="1"/>
              <a:t>arrivo</a:t>
            </a:r>
            <a:r>
              <a:rPr lang="en-US" dirty="0"/>
              <a:t> (dal), </a:t>
            </a:r>
            <a:r>
              <a:rPr lang="en-US" dirty="0" err="1"/>
              <a:t>partenza</a:t>
            </a:r>
            <a:r>
              <a:rPr lang="en-US" dirty="0"/>
              <a:t> (al</a:t>
            </a:r>
            <a:r>
              <a:rPr lang="en-US" dirty="0" smtClean="0"/>
              <a:t>), la </a:t>
            </a:r>
            <a:r>
              <a:rPr lang="en-US" dirty="0" err="1" smtClean="0"/>
              <a:t>pensione</a:t>
            </a:r>
            <a:r>
              <a:rPr lang="en-US" dirty="0" smtClean="0"/>
              <a:t> </a:t>
            </a:r>
            <a:r>
              <a:rPr lang="en-US" dirty="0" err="1" smtClean="0"/>
              <a:t>completa</a:t>
            </a:r>
            <a:r>
              <a:rPr lang="en-US" dirty="0" smtClean="0"/>
              <a:t>/la </a:t>
            </a:r>
            <a:r>
              <a:rPr lang="en-US" dirty="0" err="1" smtClean="0"/>
              <a:t>mezza</a:t>
            </a:r>
            <a:r>
              <a:rPr lang="en-US" dirty="0" smtClean="0"/>
              <a:t> </a:t>
            </a:r>
            <a:r>
              <a:rPr lang="en-US" dirty="0" err="1" smtClean="0"/>
              <a:t>pensione</a:t>
            </a:r>
            <a:r>
              <a:rPr lang="en-US" dirty="0" smtClean="0"/>
              <a:t>;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campeggio</a:t>
            </a:r>
            <a:r>
              <a:rPr lang="en-US" dirty="0" smtClean="0"/>
              <a:t>, </a:t>
            </a:r>
            <a:r>
              <a:rPr lang="en-US" dirty="0" err="1" smtClean="0"/>
              <a:t>l’ostello</a:t>
            </a:r>
            <a:r>
              <a:rPr lang="en-US" dirty="0" smtClean="0"/>
              <a:t>, </a:t>
            </a:r>
            <a:r>
              <a:rPr lang="en-US" dirty="0" err="1" smtClean="0"/>
              <a:t>il</a:t>
            </a:r>
            <a:r>
              <a:rPr lang="en-US" dirty="0" smtClean="0"/>
              <a:t> B&amp;B, </a:t>
            </a:r>
            <a:r>
              <a:rPr lang="en-US" dirty="0" err="1" smtClean="0"/>
              <a:t>l’agriturismo</a:t>
            </a:r>
            <a:r>
              <a:rPr lang="en-US" dirty="0" smtClean="0"/>
              <a:t>; la </a:t>
            </a:r>
            <a:r>
              <a:rPr lang="en-US" dirty="0" err="1" smtClean="0"/>
              <a:t>piscina</a:t>
            </a:r>
            <a:r>
              <a:rPr lang="en-US" dirty="0" smtClean="0"/>
              <a:t>,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parcheggio</a:t>
            </a:r>
            <a:r>
              <a:rPr lang="en-US" dirty="0" smtClean="0"/>
              <a:t>,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wi-fi</a:t>
            </a:r>
            <a:r>
              <a:rPr lang="en-US" dirty="0" smtClean="0"/>
              <a:t>/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collegamento</a:t>
            </a:r>
            <a:r>
              <a:rPr lang="en-US" dirty="0" smtClean="0"/>
              <a:t> a internet, </a:t>
            </a:r>
            <a:r>
              <a:rPr lang="en-US" dirty="0" err="1" smtClean="0"/>
              <a:t>l’ascensore</a:t>
            </a:r>
            <a:r>
              <a:rPr lang="en-US" dirty="0" smtClean="0"/>
              <a:t>, la </a:t>
            </a:r>
            <a:r>
              <a:rPr lang="en-US" dirty="0" err="1" smtClean="0"/>
              <a:t>spiaggia</a:t>
            </a:r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Le </a:t>
            </a:r>
            <a:r>
              <a:rPr lang="en-US" dirty="0" err="1" smtClean="0">
                <a:solidFill>
                  <a:schemeClr val="accent5">
                    <a:lumMod val="75000"/>
                  </a:schemeClr>
                </a:solidFill>
              </a:rPr>
              <a:t>domande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:</a:t>
            </a:r>
          </a:p>
          <a:p>
            <a:pPr marL="0" indent="0">
              <a:buNone/>
            </a:pPr>
            <a:r>
              <a:rPr lang="en-US" dirty="0" smtClean="0"/>
              <a:t>Per </a:t>
            </a:r>
            <a:r>
              <a:rPr lang="en-US" dirty="0" err="1" smtClean="0"/>
              <a:t>attirare</a:t>
            </a:r>
            <a:r>
              <a:rPr lang="en-US" dirty="0" smtClean="0"/>
              <a:t> </a:t>
            </a:r>
            <a:r>
              <a:rPr lang="en-US" dirty="0" err="1" smtClean="0"/>
              <a:t>l’attenzione</a:t>
            </a:r>
            <a:r>
              <a:rPr lang="en-US" dirty="0" smtClean="0"/>
              <a:t>: </a:t>
            </a:r>
            <a:r>
              <a:rPr lang="en-US" dirty="0" err="1" smtClean="0"/>
              <a:t>Scusi</a:t>
            </a:r>
            <a:r>
              <a:rPr lang="en-US" dirty="0" smtClean="0"/>
              <a:t>/ </a:t>
            </a:r>
            <a:r>
              <a:rPr lang="en-US" dirty="0" err="1" smtClean="0"/>
              <a:t>Senta</a:t>
            </a:r>
            <a:r>
              <a:rPr lang="en-US" dirty="0" smtClean="0"/>
              <a:t>, </a:t>
            </a:r>
            <a:r>
              <a:rPr lang="en-US" dirty="0" err="1" smtClean="0"/>
              <a:t>scusi</a:t>
            </a:r>
            <a:r>
              <a:rPr lang="en-US" dirty="0" smtClean="0"/>
              <a:t>…(F)                    </a:t>
            </a:r>
            <a:r>
              <a:rPr lang="en-US" dirty="0" err="1" smtClean="0"/>
              <a:t>Scusa</a:t>
            </a:r>
            <a:r>
              <a:rPr lang="en-US" dirty="0"/>
              <a:t>/</a:t>
            </a:r>
            <a:r>
              <a:rPr lang="en-US" dirty="0" smtClean="0"/>
              <a:t> </a:t>
            </a:r>
            <a:r>
              <a:rPr lang="en-US" dirty="0" err="1" smtClean="0"/>
              <a:t>Senti</a:t>
            </a:r>
            <a:r>
              <a:rPr lang="en-US" dirty="0" smtClean="0"/>
              <a:t>, </a:t>
            </a:r>
            <a:r>
              <a:rPr lang="en-US" dirty="0" err="1" smtClean="0"/>
              <a:t>scusa</a:t>
            </a:r>
            <a:r>
              <a:rPr lang="en-US" dirty="0" smtClean="0"/>
              <a:t>…(INF)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Per fare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richiesta</a:t>
            </a:r>
            <a:r>
              <a:rPr lang="en-US" dirty="0" smtClean="0"/>
              <a:t>: </a:t>
            </a:r>
            <a:r>
              <a:rPr lang="en-US" dirty="0" err="1" smtClean="0"/>
              <a:t>Vorrei</a:t>
            </a:r>
            <a:r>
              <a:rPr lang="en-US" dirty="0" smtClean="0"/>
              <a:t> + </a:t>
            </a:r>
            <a:r>
              <a:rPr lang="en-US" dirty="0" err="1" smtClean="0"/>
              <a:t>nome</a:t>
            </a:r>
            <a:r>
              <a:rPr lang="en-US" dirty="0" smtClean="0"/>
              <a:t> = </a:t>
            </a:r>
            <a:r>
              <a:rPr lang="en-US" dirty="0" err="1" smtClean="0"/>
              <a:t>Vorrei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stanza </a:t>
            </a:r>
            <a:r>
              <a:rPr lang="en-US" dirty="0" err="1" smtClean="0"/>
              <a:t>doppia</a:t>
            </a:r>
            <a:r>
              <a:rPr lang="en-US" dirty="0" smtClean="0"/>
              <a:t>.     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ALI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</a:t>
            </a:r>
            <a:r>
              <a:rPr lang="en-US" dirty="0" err="1" smtClean="0"/>
              <a:t>vorrei</a:t>
            </a:r>
            <a:r>
              <a:rPr lang="en-US" dirty="0" smtClean="0"/>
              <a:t> </a:t>
            </a:r>
            <a:r>
              <a:rPr lang="en-US" dirty="0"/>
              <a:t>+ </a:t>
            </a:r>
            <a:r>
              <a:rPr lang="en-US" dirty="0" err="1"/>
              <a:t>verbo</a:t>
            </a:r>
            <a:r>
              <a:rPr lang="en-US" dirty="0"/>
              <a:t> </a:t>
            </a:r>
            <a:r>
              <a:rPr lang="en-US" dirty="0" smtClean="0"/>
              <a:t>= </a:t>
            </a:r>
            <a:r>
              <a:rPr lang="en-US" dirty="0" err="1" smtClean="0"/>
              <a:t>Vorrei</a:t>
            </a:r>
            <a:r>
              <a:rPr lang="en-US" dirty="0" smtClean="0"/>
              <a:t> </a:t>
            </a:r>
            <a:r>
              <a:rPr lang="en-US" dirty="0" err="1" smtClean="0"/>
              <a:t>prenotare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stanza </a:t>
            </a:r>
            <a:r>
              <a:rPr lang="en-US" dirty="0" err="1" smtClean="0"/>
              <a:t>doppia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Per </a:t>
            </a:r>
            <a:r>
              <a:rPr lang="en-US" dirty="0" err="1" smtClean="0"/>
              <a:t>chiedere</a:t>
            </a:r>
            <a:r>
              <a:rPr lang="en-US" dirty="0" smtClean="0"/>
              <a:t>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costo</a:t>
            </a:r>
            <a:r>
              <a:rPr lang="en-US" dirty="0" smtClean="0"/>
              <a:t>/</a:t>
            </a:r>
            <a:r>
              <a:rPr lang="en-US" dirty="0" err="1" smtClean="0"/>
              <a:t>prezzo</a:t>
            </a:r>
            <a:r>
              <a:rPr lang="en-US" dirty="0" smtClean="0"/>
              <a:t>: </a:t>
            </a:r>
            <a:r>
              <a:rPr lang="en-US" dirty="0" err="1" smtClean="0"/>
              <a:t>Quanto</a:t>
            </a:r>
            <a:r>
              <a:rPr lang="en-US" dirty="0" smtClean="0"/>
              <a:t> costa (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doppia</a:t>
            </a:r>
            <a:r>
              <a:rPr lang="en-US" dirty="0" smtClean="0"/>
              <a:t>)? </a:t>
            </a:r>
            <a:r>
              <a:rPr lang="en-US" dirty="0" err="1" smtClean="0"/>
              <a:t>Vorrei</a:t>
            </a:r>
            <a:r>
              <a:rPr lang="en-US" dirty="0" smtClean="0"/>
              <a:t> </a:t>
            </a:r>
            <a:r>
              <a:rPr lang="en-US" dirty="0" err="1" smtClean="0"/>
              <a:t>sapere</a:t>
            </a:r>
            <a:r>
              <a:rPr lang="en-US" dirty="0" smtClean="0"/>
              <a:t> </a:t>
            </a:r>
            <a:r>
              <a:rPr lang="en-US" dirty="0" err="1" smtClean="0"/>
              <a:t>quanto</a:t>
            </a:r>
            <a:r>
              <a:rPr lang="en-US" dirty="0" smtClean="0"/>
              <a:t> costa…</a:t>
            </a:r>
          </a:p>
          <a:p>
            <a:pPr marL="0" indent="0">
              <a:buNone/>
            </a:pPr>
            <a:r>
              <a:rPr lang="en-US" dirty="0" smtClean="0"/>
              <a:t>La </a:t>
            </a:r>
            <a:r>
              <a:rPr lang="en-US" dirty="0" err="1" smtClean="0"/>
              <a:t>durata</a:t>
            </a:r>
            <a:r>
              <a:rPr lang="en-US" dirty="0" smtClean="0"/>
              <a:t>: Per </a:t>
            </a:r>
            <a:r>
              <a:rPr lang="en-US" dirty="0" err="1" smtClean="0"/>
              <a:t>quanto</a:t>
            </a:r>
            <a:r>
              <a:rPr lang="en-US" dirty="0" smtClean="0"/>
              <a:t> tempo?</a:t>
            </a:r>
          </a:p>
          <a:p>
            <a:pPr marL="0" indent="0">
              <a:buNone/>
            </a:pPr>
            <a:r>
              <a:rPr lang="en-US" dirty="0" err="1" smtClean="0"/>
              <a:t>Chiedere</a:t>
            </a:r>
            <a:r>
              <a:rPr lang="en-US" dirty="0" smtClean="0"/>
              <a:t> se </a:t>
            </a:r>
            <a:r>
              <a:rPr lang="en-US" dirty="0" err="1" smtClean="0"/>
              <a:t>c’è</a:t>
            </a:r>
            <a:r>
              <a:rPr lang="en-US" dirty="0" smtClean="0"/>
              <a:t> </a:t>
            </a:r>
            <a:r>
              <a:rPr lang="en-US" dirty="0" err="1" smtClean="0"/>
              <a:t>qualcosa</a:t>
            </a:r>
            <a:r>
              <a:rPr lang="en-US" dirty="0" smtClean="0"/>
              <a:t>: </a:t>
            </a:r>
            <a:r>
              <a:rPr lang="en-US" dirty="0" err="1" smtClean="0"/>
              <a:t>Vorrei</a:t>
            </a:r>
            <a:r>
              <a:rPr lang="en-US" dirty="0" smtClean="0"/>
              <a:t> </a:t>
            </a:r>
            <a:r>
              <a:rPr lang="en-US" dirty="0" err="1" smtClean="0"/>
              <a:t>sapere</a:t>
            </a:r>
            <a:r>
              <a:rPr lang="en-US" dirty="0" smtClean="0"/>
              <a:t> se </a:t>
            </a:r>
            <a:r>
              <a:rPr lang="en-US" dirty="0" err="1"/>
              <a:t>c</a:t>
            </a:r>
            <a:r>
              <a:rPr lang="en-US" dirty="0" err="1" smtClean="0"/>
              <a:t>’è</a:t>
            </a:r>
            <a:r>
              <a:rPr lang="en-US" dirty="0" smtClean="0"/>
              <a:t>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bagno</a:t>
            </a:r>
            <a:r>
              <a:rPr lang="en-US" dirty="0" smtClean="0"/>
              <a:t>? </a:t>
            </a:r>
            <a:r>
              <a:rPr lang="en-US" dirty="0" err="1" smtClean="0"/>
              <a:t>C’è</a:t>
            </a:r>
            <a:r>
              <a:rPr lang="en-US" dirty="0" smtClean="0"/>
              <a:t> </a:t>
            </a:r>
            <a:r>
              <a:rPr lang="en-US" dirty="0" err="1" smtClean="0"/>
              <a:t>l’aria</a:t>
            </a:r>
            <a:r>
              <a:rPr lang="en-US" dirty="0" smtClean="0"/>
              <a:t> </a:t>
            </a:r>
            <a:r>
              <a:rPr lang="en-US" dirty="0" err="1" smtClean="0"/>
              <a:t>condizionata</a:t>
            </a:r>
            <a:r>
              <a:rPr lang="en-US" dirty="0" smtClean="0"/>
              <a:t>? </a:t>
            </a:r>
            <a:r>
              <a:rPr lang="en-US" dirty="0" err="1" smtClean="0"/>
              <a:t>C’è</a:t>
            </a:r>
            <a:r>
              <a:rPr lang="en-US" dirty="0" smtClean="0"/>
              <a:t>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parcheggio</a:t>
            </a:r>
            <a:r>
              <a:rPr lang="en-US" dirty="0" smtClean="0"/>
              <a:t>?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ESSER</a:t>
            </a:r>
            <a:r>
              <a:rPr lang="en-US" dirty="0" smtClean="0">
                <a:solidFill>
                  <a:srgbClr val="B73E35"/>
                </a:solidFill>
              </a:rPr>
              <a:t>CI = </a:t>
            </a:r>
            <a:r>
              <a:rPr lang="en-US" dirty="0" err="1" smtClean="0">
                <a:solidFill>
                  <a:srgbClr val="B73E35"/>
                </a:solidFill>
              </a:rPr>
              <a:t>nahajati</a:t>
            </a:r>
            <a:r>
              <a:rPr lang="en-US" dirty="0" smtClean="0">
                <a:solidFill>
                  <a:srgbClr val="B73E35"/>
                </a:solidFill>
              </a:rPr>
              <a:t> se (</a:t>
            </a:r>
            <a:r>
              <a:rPr lang="en-US" dirty="0" err="1" smtClean="0">
                <a:solidFill>
                  <a:srgbClr val="B73E35"/>
                </a:solidFill>
              </a:rPr>
              <a:t>c’è</a:t>
            </a:r>
            <a:r>
              <a:rPr lang="en-US" dirty="0" smtClean="0">
                <a:solidFill>
                  <a:srgbClr val="B73E35"/>
                </a:solidFill>
              </a:rPr>
              <a:t>, ci </a:t>
            </a:r>
            <a:r>
              <a:rPr lang="en-US" dirty="0" err="1" smtClean="0">
                <a:solidFill>
                  <a:srgbClr val="B73E35"/>
                </a:solidFill>
              </a:rPr>
              <a:t>sono</a:t>
            </a:r>
            <a:r>
              <a:rPr lang="en-US" dirty="0" smtClean="0">
                <a:solidFill>
                  <a:srgbClr val="B73E35"/>
                </a:solidFill>
              </a:rPr>
              <a:t>) </a:t>
            </a:r>
            <a:r>
              <a:rPr lang="en-US" dirty="0" err="1" smtClean="0">
                <a:solidFill>
                  <a:srgbClr val="B73E35"/>
                </a:solidFill>
              </a:rPr>
              <a:t>c’è</a:t>
            </a:r>
            <a:r>
              <a:rPr lang="en-US" dirty="0" smtClean="0">
                <a:solidFill>
                  <a:srgbClr val="B73E35"/>
                </a:solidFill>
              </a:rPr>
              <a:t> = ci + </a:t>
            </a:r>
            <a:r>
              <a:rPr lang="en-US" dirty="0" err="1" smtClean="0">
                <a:solidFill>
                  <a:srgbClr val="B73E35"/>
                </a:solidFill>
              </a:rPr>
              <a:t>è</a:t>
            </a:r>
            <a:r>
              <a:rPr lang="en-US" dirty="0" smtClean="0">
                <a:solidFill>
                  <a:srgbClr val="B73E35"/>
                </a:solidFill>
              </a:rPr>
              <a:t> &gt; </a:t>
            </a:r>
            <a:r>
              <a:rPr lang="en-US" dirty="0" err="1" smtClean="0">
                <a:solidFill>
                  <a:srgbClr val="B73E35"/>
                </a:solidFill>
              </a:rPr>
              <a:t>c’è</a:t>
            </a:r>
            <a:endParaRPr lang="en-US" dirty="0" smtClean="0">
              <a:solidFill>
                <a:srgbClr val="B73E35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B73E35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B73E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063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914136"/>
          </a:xfrm>
        </p:spPr>
        <p:txBody>
          <a:bodyPr/>
          <a:lstStyle/>
          <a:p>
            <a:r>
              <a:rPr lang="en-US" dirty="0" err="1" smtClean="0"/>
              <a:t>esercizio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706645"/>
            <a:ext cx="10178322" cy="4172947"/>
          </a:xfrm>
        </p:spPr>
        <p:txBody>
          <a:bodyPr/>
          <a:lstStyle/>
          <a:p>
            <a:pPr marL="0" indent="0">
              <a:buNone/>
            </a:pPr>
            <a:r>
              <a:rPr lang="en-US" b="1" dirty="0" err="1" smtClean="0"/>
              <a:t>Abbina</a:t>
            </a:r>
            <a:r>
              <a:rPr lang="en-US" b="1" dirty="0" smtClean="0"/>
              <a:t> </a:t>
            </a:r>
            <a:r>
              <a:rPr lang="en-US" b="1" dirty="0" err="1" smtClean="0"/>
              <a:t>domande</a:t>
            </a:r>
            <a:r>
              <a:rPr lang="en-US" b="1" dirty="0" smtClean="0"/>
              <a:t> e </a:t>
            </a:r>
            <a:r>
              <a:rPr lang="en-US" b="1" dirty="0" err="1" smtClean="0"/>
              <a:t>risposte</a:t>
            </a:r>
            <a:r>
              <a:rPr lang="en-US" b="1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 </a:t>
            </a:r>
            <a:r>
              <a:rPr lang="en-US" dirty="0" err="1" smtClean="0"/>
              <a:t>che</a:t>
            </a:r>
            <a:r>
              <a:rPr lang="en-US" dirty="0" smtClean="0"/>
              <a:t> </a:t>
            </a:r>
            <a:r>
              <a:rPr lang="en-US" dirty="0" err="1" smtClean="0"/>
              <a:t>ora</a:t>
            </a:r>
            <a:r>
              <a:rPr lang="en-US" dirty="0" smtClean="0"/>
              <a:t> parte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treno</a:t>
            </a:r>
            <a:r>
              <a:rPr lang="en-US" dirty="0" smtClean="0"/>
              <a:t> per Torino?              A) Via Mazzini 4       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Quanto</a:t>
            </a:r>
            <a:r>
              <a:rPr lang="en-US" dirty="0" smtClean="0"/>
              <a:t> costa la camera </a:t>
            </a:r>
            <a:r>
              <a:rPr lang="en-US" dirty="0" err="1" smtClean="0"/>
              <a:t>doppia</a:t>
            </a:r>
            <a:r>
              <a:rPr lang="en-US" dirty="0" smtClean="0"/>
              <a:t>?                 B) No, la </a:t>
            </a:r>
            <a:r>
              <a:rPr lang="en-US" dirty="0" err="1" smtClean="0"/>
              <a:t>domenica</a:t>
            </a:r>
            <a:r>
              <a:rPr lang="en-US" dirty="0" smtClean="0"/>
              <a:t> </a:t>
            </a:r>
            <a:r>
              <a:rPr lang="en-US" dirty="0" err="1" smtClean="0"/>
              <a:t>è</a:t>
            </a:r>
            <a:r>
              <a:rPr lang="en-US" dirty="0" smtClean="0"/>
              <a:t> </a:t>
            </a:r>
            <a:r>
              <a:rPr lang="en-US" dirty="0" err="1" smtClean="0"/>
              <a:t>chiusa</a:t>
            </a:r>
            <a:r>
              <a:rPr lang="en-US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Come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scrive</a:t>
            </a:r>
            <a:r>
              <a:rPr lang="en-US" dirty="0" smtClean="0"/>
              <a:t>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suo</a:t>
            </a:r>
            <a:r>
              <a:rPr lang="en-US" dirty="0" smtClean="0"/>
              <a:t> </a:t>
            </a:r>
            <a:r>
              <a:rPr lang="en-US" dirty="0" err="1" smtClean="0"/>
              <a:t>cognome</a:t>
            </a:r>
            <a:r>
              <a:rPr lang="en-US" dirty="0" smtClean="0"/>
              <a:t>?                  C) </a:t>
            </a:r>
            <a:r>
              <a:rPr lang="en-US" dirty="0" err="1" smtClean="0"/>
              <a:t>Effe</a:t>
            </a:r>
            <a:r>
              <a:rPr lang="en-US" dirty="0" smtClean="0"/>
              <a:t>, a, zeta, </a:t>
            </a:r>
            <a:r>
              <a:rPr lang="en-US" dirty="0" err="1" smtClean="0"/>
              <a:t>i</a:t>
            </a:r>
            <a:r>
              <a:rPr lang="en-US" dirty="0" smtClean="0"/>
              <a:t>, o.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Scusa</a:t>
            </a:r>
            <a:r>
              <a:rPr lang="en-US" dirty="0" smtClean="0"/>
              <a:t>, </a:t>
            </a:r>
            <a:r>
              <a:rPr lang="en-US" dirty="0" err="1" smtClean="0"/>
              <a:t>sai</a:t>
            </a:r>
            <a:r>
              <a:rPr lang="en-US" dirty="0" smtClean="0"/>
              <a:t> </a:t>
            </a:r>
            <a:r>
              <a:rPr lang="en-US" dirty="0" err="1" smtClean="0"/>
              <a:t>che</a:t>
            </a:r>
            <a:r>
              <a:rPr lang="en-US" dirty="0" smtClean="0"/>
              <a:t> ore </a:t>
            </a:r>
            <a:r>
              <a:rPr lang="en-US" dirty="0" err="1" smtClean="0"/>
              <a:t>sono</a:t>
            </a:r>
            <a:r>
              <a:rPr lang="en-US" dirty="0" smtClean="0"/>
              <a:t>?                            D) 50€ con </a:t>
            </a:r>
            <a:r>
              <a:rPr lang="en-US" dirty="0" err="1" smtClean="0"/>
              <a:t>colazione</a:t>
            </a:r>
            <a:r>
              <a:rPr lang="en-US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La </a:t>
            </a:r>
            <a:r>
              <a:rPr lang="en-US" dirty="0" err="1" smtClean="0"/>
              <a:t>banca</a:t>
            </a:r>
            <a:r>
              <a:rPr lang="en-US" dirty="0" smtClean="0"/>
              <a:t> </a:t>
            </a:r>
            <a:r>
              <a:rPr lang="en-US" dirty="0" err="1" smtClean="0"/>
              <a:t>è</a:t>
            </a:r>
            <a:r>
              <a:rPr lang="en-US" dirty="0" smtClean="0"/>
              <a:t> </a:t>
            </a:r>
            <a:r>
              <a:rPr lang="en-US" dirty="0" err="1" smtClean="0"/>
              <a:t>aperta</a:t>
            </a:r>
            <a:r>
              <a:rPr lang="en-US" dirty="0" smtClean="0"/>
              <a:t> </a:t>
            </a:r>
            <a:r>
              <a:rPr lang="en-US" dirty="0" err="1" smtClean="0"/>
              <a:t>nei</a:t>
            </a:r>
            <a:r>
              <a:rPr lang="en-US" dirty="0" smtClean="0"/>
              <a:t> </a:t>
            </a:r>
            <a:r>
              <a:rPr lang="en-US" dirty="0" err="1" smtClean="0"/>
              <a:t>giorni</a:t>
            </a:r>
            <a:r>
              <a:rPr lang="en-US" dirty="0" smtClean="0"/>
              <a:t> </a:t>
            </a:r>
            <a:r>
              <a:rPr lang="en-US" dirty="0" err="1" smtClean="0"/>
              <a:t>festivi</a:t>
            </a:r>
            <a:r>
              <a:rPr lang="en-US" dirty="0" smtClean="0"/>
              <a:t>?            E) Le </a:t>
            </a:r>
            <a:r>
              <a:rPr lang="en-US" dirty="0" err="1" smtClean="0"/>
              <a:t>cinque</a:t>
            </a:r>
            <a:r>
              <a:rPr lang="en-US" dirty="0" smtClean="0"/>
              <a:t> e </a:t>
            </a:r>
            <a:r>
              <a:rPr lang="en-US" dirty="0" err="1" smtClean="0"/>
              <a:t>mezza</a:t>
            </a:r>
            <a:r>
              <a:rPr lang="en-US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Qual</a:t>
            </a:r>
            <a:r>
              <a:rPr lang="en-US" dirty="0" smtClean="0"/>
              <a:t> </a:t>
            </a:r>
            <a:r>
              <a:rPr lang="en-US" dirty="0" err="1" smtClean="0"/>
              <a:t>è</a:t>
            </a:r>
            <a:r>
              <a:rPr lang="en-US" dirty="0" smtClean="0"/>
              <a:t> </a:t>
            </a:r>
            <a:r>
              <a:rPr lang="en-US" dirty="0" err="1" smtClean="0"/>
              <a:t>l’indirizzo</a:t>
            </a:r>
            <a:r>
              <a:rPr lang="en-US" dirty="0" smtClean="0"/>
              <a:t> (=</a:t>
            </a:r>
            <a:r>
              <a:rPr lang="en-US" dirty="0" err="1" smtClean="0"/>
              <a:t>naslov</a:t>
            </a:r>
            <a:r>
              <a:rPr lang="en-US" dirty="0" smtClean="0"/>
              <a:t>) </a:t>
            </a:r>
            <a:r>
              <a:rPr lang="en-US" dirty="0" err="1" smtClean="0"/>
              <a:t>della</a:t>
            </a:r>
            <a:r>
              <a:rPr lang="en-US" dirty="0" smtClean="0"/>
              <a:t> </a:t>
            </a:r>
            <a:r>
              <a:rPr lang="en-US" dirty="0" err="1" smtClean="0"/>
              <a:t>bibiloteca</a:t>
            </a:r>
            <a:r>
              <a:rPr lang="en-US" dirty="0" smtClean="0"/>
              <a:t>?  F) No, non </a:t>
            </a:r>
            <a:r>
              <a:rPr lang="en-US" dirty="0" err="1" smtClean="0"/>
              <a:t>c’è</a:t>
            </a:r>
            <a:r>
              <a:rPr lang="en-US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C’è</a:t>
            </a:r>
            <a:r>
              <a:rPr lang="en-US" dirty="0" smtClean="0"/>
              <a:t> la </a:t>
            </a:r>
            <a:r>
              <a:rPr lang="en-US" dirty="0" err="1" smtClean="0"/>
              <a:t>televisione</a:t>
            </a:r>
            <a:r>
              <a:rPr lang="en-US" dirty="0" smtClean="0"/>
              <a:t> in camera?                         G) </a:t>
            </a:r>
            <a:r>
              <a:rPr lang="en-US" dirty="0" err="1" smtClean="0"/>
              <a:t>Alle</a:t>
            </a:r>
            <a:r>
              <a:rPr lang="en-US" dirty="0" smtClean="0"/>
              <a:t> 19.30, dal </a:t>
            </a:r>
            <a:r>
              <a:rPr lang="en-US" dirty="0" err="1" smtClean="0"/>
              <a:t>binario</a:t>
            </a:r>
            <a:r>
              <a:rPr lang="en-US" dirty="0" smtClean="0"/>
              <a:t> (=</a:t>
            </a:r>
            <a:r>
              <a:rPr lang="en-US" dirty="0" err="1" smtClean="0"/>
              <a:t>peron</a:t>
            </a:r>
            <a:r>
              <a:rPr lang="en-US" dirty="0"/>
              <a:t>,</a:t>
            </a:r>
            <a:r>
              <a:rPr lang="en-US" dirty="0" smtClean="0"/>
              <a:t> </a:t>
            </a:r>
            <a:r>
              <a:rPr lang="en-US" dirty="0" err="1" smtClean="0"/>
              <a:t>tir</a:t>
            </a:r>
            <a:r>
              <a:rPr lang="en-US" dirty="0" smtClean="0"/>
              <a:t>) 2.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31500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834757"/>
          </a:xfrm>
        </p:spPr>
        <p:txBody>
          <a:bodyPr/>
          <a:lstStyle/>
          <a:p>
            <a:r>
              <a:rPr lang="en-US" dirty="0" err="1" smtClean="0"/>
              <a:t>soluzione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759565"/>
            <a:ext cx="10178322" cy="412002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</a:t>
            </a:r>
            <a:r>
              <a:rPr lang="en-US" dirty="0" err="1"/>
              <a:t>che</a:t>
            </a:r>
            <a:r>
              <a:rPr lang="en-US" dirty="0"/>
              <a:t> </a:t>
            </a:r>
            <a:r>
              <a:rPr lang="en-US" dirty="0" err="1"/>
              <a:t>ora</a:t>
            </a:r>
            <a:r>
              <a:rPr lang="en-US" dirty="0"/>
              <a:t> parte </a:t>
            </a:r>
            <a:r>
              <a:rPr lang="en-US" dirty="0" err="1"/>
              <a:t>il</a:t>
            </a:r>
            <a:r>
              <a:rPr lang="en-US" dirty="0"/>
              <a:t> </a:t>
            </a:r>
            <a:r>
              <a:rPr lang="en-US" dirty="0" err="1"/>
              <a:t>treno</a:t>
            </a:r>
            <a:r>
              <a:rPr lang="en-US" dirty="0"/>
              <a:t> per Torino?              </a:t>
            </a:r>
            <a:r>
              <a:rPr lang="en-US" dirty="0" smtClean="0"/>
              <a:t>G) </a:t>
            </a:r>
            <a:r>
              <a:rPr lang="en-US" dirty="0" err="1"/>
              <a:t>Alle</a:t>
            </a:r>
            <a:r>
              <a:rPr lang="en-US" dirty="0"/>
              <a:t> 19.30, dal </a:t>
            </a:r>
            <a:r>
              <a:rPr lang="en-US" dirty="0" err="1"/>
              <a:t>binario</a:t>
            </a:r>
            <a:r>
              <a:rPr lang="en-US" dirty="0"/>
              <a:t> (=</a:t>
            </a:r>
            <a:r>
              <a:rPr lang="en-US" dirty="0" err="1"/>
              <a:t>peron</a:t>
            </a:r>
            <a:r>
              <a:rPr lang="en-US" dirty="0"/>
              <a:t>, </a:t>
            </a:r>
            <a:r>
              <a:rPr lang="en-US" dirty="0" err="1"/>
              <a:t>tir</a:t>
            </a:r>
            <a:r>
              <a:rPr lang="en-US" dirty="0"/>
              <a:t>) </a:t>
            </a:r>
            <a:r>
              <a:rPr lang="en-US" dirty="0" smtClean="0"/>
              <a:t>                                                               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Quanto</a:t>
            </a:r>
            <a:r>
              <a:rPr lang="en-US" dirty="0"/>
              <a:t> costa la camera </a:t>
            </a:r>
            <a:r>
              <a:rPr lang="en-US" dirty="0" err="1"/>
              <a:t>doppia</a:t>
            </a:r>
            <a:r>
              <a:rPr lang="en-US" dirty="0"/>
              <a:t>?                 </a:t>
            </a:r>
            <a:r>
              <a:rPr lang="en-US" dirty="0" smtClean="0"/>
              <a:t> </a:t>
            </a:r>
            <a:r>
              <a:rPr lang="en-US" dirty="0"/>
              <a:t>D) 50€ con </a:t>
            </a:r>
            <a:r>
              <a:rPr lang="en-US" dirty="0" err="1"/>
              <a:t>colazione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 smtClean="0"/>
              <a:t>Come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scrive</a:t>
            </a:r>
            <a:r>
              <a:rPr lang="en-US" dirty="0"/>
              <a:t> </a:t>
            </a:r>
            <a:r>
              <a:rPr lang="en-US" dirty="0" err="1"/>
              <a:t>il</a:t>
            </a:r>
            <a:r>
              <a:rPr lang="en-US" dirty="0"/>
              <a:t> </a:t>
            </a:r>
            <a:r>
              <a:rPr lang="en-US" dirty="0" err="1"/>
              <a:t>suo</a:t>
            </a:r>
            <a:r>
              <a:rPr lang="en-US" dirty="0"/>
              <a:t> </a:t>
            </a:r>
            <a:r>
              <a:rPr lang="en-US" dirty="0" err="1"/>
              <a:t>cognome</a:t>
            </a:r>
            <a:r>
              <a:rPr lang="en-US" dirty="0"/>
              <a:t>?                  </a:t>
            </a:r>
            <a:r>
              <a:rPr lang="en-US" dirty="0" smtClean="0"/>
              <a:t> </a:t>
            </a:r>
            <a:r>
              <a:rPr lang="en-US" dirty="0"/>
              <a:t>C</a:t>
            </a:r>
            <a:r>
              <a:rPr lang="en-US" dirty="0" smtClean="0"/>
              <a:t>) </a:t>
            </a:r>
            <a:r>
              <a:rPr lang="en-US" dirty="0" err="1"/>
              <a:t>Effe</a:t>
            </a:r>
            <a:r>
              <a:rPr lang="en-US" dirty="0"/>
              <a:t>, a, zeta, </a:t>
            </a:r>
            <a:r>
              <a:rPr lang="en-US" dirty="0" err="1"/>
              <a:t>i</a:t>
            </a:r>
            <a:r>
              <a:rPr lang="en-US" dirty="0"/>
              <a:t>, o.</a:t>
            </a:r>
          </a:p>
          <a:p>
            <a:pPr marL="0" indent="0">
              <a:buNone/>
            </a:pPr>
            <a:r>
              <a:rPr lang="en-US" dirty="0" err="1" smtClean="0"/>
              <a:t>Scusa</a:t>
            </a:r>
            <a:r>
              <a:rPr lang="en-US" dirty="0"/>
              <a:t>, </a:t>
            </a:r>
            <a:r>
              <a:rPr lang="en-US" dirty="0" err="1"/>
              <a:t>sai</a:t>
            </a:r>
            <a:r>
              <a:rPr lang="en-US" dirty="0"/>
              <a:t> </a:t>
            </a:r>
            <a:r>
              <a:rPr lang="en-US" dirty="0" err="1"/>
              <a:t>che</a:t>
            </a:r>
            <a:r>
              <a:rPr lang="en-US" dirty="0"/>
              <a:t> ore </a:t>
            </a:r>
            <a:r>
              <a:rPr lang="en-US" dirty="0" err="1"/>
              <a:t>sono</a:t>
            </a:r>
            <a:r>
              <a:rPr lang="en-US" dirty="0"/>
              <a:t>? </a:t>
            </a:r>
            <a:r>
              <a:rPr lang="en-US" dirty="0" smtClean="0"/>
              <a:t>                             E</a:t>
            </a:r>
            <a:r>
              <a:rPr lang="en-US" dirty="0"/>
              <a:t>) Le </a:t>
            </a:r>
            <a:r>
              <a:rPr lang="en-US" dirty="0" err="1"/>
              <a:t>cinque</a:t>
            </a:r>
            <a:r>
              <a:rPr lang="en-US" dirty="0"/>
              <a:t> e </a:t>
            </a:r>
            <a:r>
              <a:rPr lang="en-US" dirty="0" err="1"/>
              <a:t>mezza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 smtClean="0"/>
              <a:t>La </a:t>
            </a:r>
            <a:r>
              <a:rPr lang="en-US" dirty="0" err="1"/>
              <a:t>banca</a:t>
            </a:r>
            <a:r>
              <a:rPr lang="en-US" dirty="0"/>
              <a:t> </a:t>
            </a:r>
            <a:r>
              <a:rPr lang="en-US" dirty="0" err="1"/>
              <a:t>è</a:t>
            </a:r>
            <a:r>
              <a:rPr lang="en-US" dirty="0"/>
              <a:t> </a:t>
            </a:r>
            <a:r>
              <a:rPr lang="en-US" dirty="0" err="1"/>
              <a:t>aperta</a:t>
            </a:r>
            <a:r>
              <a:rPr lang="en-US" dirty="0"/>
              <a:t> </a:t>
            </a:r>
            <a:r>
              <a:rPr lang="en-US" dirty="0" err="1"/>
              <a:t>nei</a:t>
            </a:r>
            <a:r>
              <a:rPr lang="en-US" dirty="0"/>
              <a:t> </a:t>
            </a:r>
            <a:r>
              <a:rPr lang="en-US" dirty="0" err="1"/>
              <a:t>giorni</a:t>
            </a:r>
            <a:r>
              <a:rPr lang="en-US" dirty="0"/>
              <a:t> </a:t>
            </a:r>
            <a:r>
              <a:rPr lang="en-US" dirty="0" err="1"/>
              <a:t>festivi</a:t>
            </a:r>
            <a:r>
              <a:rPr lang="en-US" dirty="0"/>
              <a:t>? </a:t>
            </a:r>
            <a:r>
              <a:rPr lang="en-US" dirty="0" smtClean="0"/>
              <a:t>             B) No</a:t>
            </a:r>
            <a:r>
              <a:rPr lang="en-US" dirty="0"/>
              <a:t>, la </a:t>
            </a:r>
            <a:r>
              <a:rPr lang="en-US" dirty="0" err="1"/>
              <a:t>domenica</a:t>
            </a:r>
            <a:r>
              <a:rPr lang="en-US" dirty="0"/>
              <a:t> </a:t>
            </a:r>
            <a:r>
              <a:rPr lang="en-US" dirty="0" err="1"/>
              <a:t>è</a:t>
            </a:r>
            <a:r>
              <a:rPr lang="en-US" dirty="0"/>
              <a:t> </a:t>
            </a:r>
            <a:r>
              <a:rPr lang="en-US" dirty="0" err="1"/>
              <a:t>chiusa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 err="1" smtClean="0"/>
              <a:t>Qual</a:t>
            </a:r>
            <a:r>
              <a:rPr lang="en-US" dirty="0" smtClean="0"/>
              <a:t> </a:t>
            </a:r>
            <a:r>
              <a:rPr lang="en-US" dirty="0" err="1"/>
              <a:t>è</a:t>
            </a:r>
            <a:r>
              <a:rPr lang="en-US" dirty="0"/>
              <a:t> </a:t>
            </a:r>
            <a:r>
              <a:rPr lang="en-US" dirty="0" err="1"/>
              <a:t>l’indirizzo</a:t>
            </a:r>
            <a:r>
              <a:rPr lang="en-US" dirty="0"/>
              <a:t> (=</a:t>
            </a:r>
            <a:r>
              <a:rPr lang="en-US" dirty="0" err="1"/>
              <a:t>naslov</a:t>
            </a:r>
            <a:r>
              <a:rPr lang="en-US" dirty="0"/>
              <a:t>) </a:t>
            </a:r>
            <a:r>
              <a:rPr lang="en-US" dirty="0" err="1"/>
              <a:t>della</a:t>
            </a:r>
            <a:r>
              <a:rPr lang="en-US" dirty="0"/>
              <a:t> </a:t>
            </a:r>
            <a:r>
              <a:rPr lang="en-US" dirty="0" err="1"/>
              <a:t>bibiloteca</a:t>
            </a:r>
            <a:r>
              <a:rPr lang="en-US" dirty="0"/>
              <a:t>? </a:t>
            </a:r>
            <a:r>
              <a:rPr lang="en-US" dirty="0" smtClean="0"/>
              <a:t>  A) Via </a:t>
            </a:r>
            <a:r>
              <a:rPr lang="en-US" dirty="0"/>
              <a:t>Mazzini 4 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C’è</a:t>
            </a:r>
            <a:r>
              <a:rPr lang="en-US" dirty="0" smtClean="0"/>
              <a:t> </a:t>
            </a:r>
            <a:r>
              <a:rPr lang="en-US" dirty="0"/>
              <a:t>la </a:t>
            </a:r>
            <a:r>
              <a:rPr lang="en-US" dirty="0" err="1"/>
              <a:t>televisione</a:t>
            </a:r>
            <a:r>
              <a:rPr lang="en-US" dirty="0"/>
              <a:t> in camera?                        </a:t>
            </a:r>
            <a:r>
              <a:rPr lang="en-US" dirty="0" smtClean="0"/>
              <a:t>  F) No</a:t>
            </a:r>
            <a:r>
              <a:rPr lang="en-US" dirty="0"/>
              <a:t>, non </a:t>
            </a:r>
            <a:r>
              <a:rPr lang="en-US" dirty="0" err="1"/>
              <a:t>c’è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4722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742148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Vorrei</a:t>
            </a:r>
            <a:r>
              <a:rPr lang="en-US" dirty="0" smtClean="0"/>
              <a:t> un </a:t>
            </a:r>
            <a:r>
              <a:rPr lang="en-US" dirty="0" err="1" smtClean="0"/>
              <a:t>caffe</a:t>
            </a:r>
            <a:r>
              <a:rPr lang="en-US" dirty="0" smtClean="0"/>
              <a:t>… </a:t>
            </a:r>
            <a:r>
              <a:rPr lang="en-US" dirty="0"/>
              <a:t>a</a:t>
            </a:r>
            <a:r>
              <a:rPr lang="en-US" dirty="0" smtClean="0"/>
              <a:t>l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bar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75901"/>
            <a:ext cx="10178322" cy="4503692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cliente</a:t>
            </a:r>
            <a:r>
              <a:rPr lang="en-US" dirty="0" smtClean="0"/>
              <a:t>: </a:t>
            </a:r>
            <a:r>
              <a:rPr lang="en-US" dirty="0" err="1" smtClean="0"/>
              <a:t>Buongiorno</a:t>
            </a:r>
            <a:r>
              <a:rPr lang="en-US" dirty="0" smtClean="0"/>
              <a:t>. </a:t>
            </a:r>
            <a:r>
              <a:rPr lang="en-US" dirty="0" err="1" smtClean="0">
                <a:solidFill>
                  <a:schemeClr val="accent5">
                    <a:lumMod val="75000"/>
                  </a:schemeClr>
                </a:solidFill>
              </a:rPr>
              <a:t>Vorrei</a:t>
            </a:r>
            <a:r>
              <a:rPr lang="en-US" dirty="0" smtClean="0"/>
              <a:t> un cappuccino e </a:t>
            </a:r>
            <a:r>
              <a:rPr lang="en-US" dirty="0" err="1" smtClean="0"/>
              <a:t>una</a:t>
            </a:r>
            <a:r>
              <a:rPr lang="en-US" dirty="0" smtClean="0"/>
              <a:t> brioche. </a:t>
            </a:r>
            <a:endParaRPr lang="en-US" dirty="0"/>
          </a:p>
          <a:p>
            <a:r>
              <a:rPr lang="en-US" dirty="0" err="1" smtClean="0"/>
              <a:t>cameriere</a:t>
            </a:r>
            <a:r>
              <a:rPr lang="en-US" dirty="0" smtClean="0"/>
              <a:t>: Come </a:t>
            </a:r>
            <a:r>
              <a:rPr lang="en-US" dirty="0" err="1" smtClean="0"/>
              <a:t>vuole</a:t>
            </a:r>
            <a:r>
              <a:rPr lang="en-US" dirty="0" smtClean="0"/>
              <a:t> la brioche? </a:t>
            </a:r>
            <a:r>
              <a:rPr lang="en-US" dirty="0" err="1" smtClean="0"/>
              <a:t>Alla</a:t>
            </a:r>
            <a:r>
              <a:rPr lang="en-US" dirty="0" smtClean="0"/>
              <a:t> </a:t>
            </a:r>
            <a:r>
              <a:rPr lang="en-US" dirty="0" err="1" smtClean="0"/>
              <a:t>marmellata</a:t>
            </a:r>
            <a:r>
              <a:rPr lang="en-US" dirty="0" smtClean="0"/>
              <a:t> o </a:t>
            </a:r>
            <a:r>
              <a:rPr lang="en-US" dirty="0" err="1" smtClean="0"/>
              <a:t>alla</a:t>
            </a:r>
            <a:r>
              <a:rPr lang="en-US" dirty="0" smtClean="0"/>
              <a:t> </a:t>
            </a:r>
            <a:r>
              <a:rPr lang="en-US" dirty="0" err="1" smtClean="0"/>
              <a:t>crema</a:t>
            </a:r>
            <a:r>
              <a:rPr lang="en-US" dirty="0" smtClean="0"/>
              <a:t>? </a:t>
            </a:r>
            <a:endParaRPr lang="en-US" dirty="0"/>
          </a:p>
          <a:p>
            <a:r>
              <a:rPr lang="en-US" dirty="0" smtClean="0"/>
              <a:t>CL: </a:t>
            </a:r>
            <a:r>
              <a:rPr lang="en-US" dirty="0" err="1" smtClean="0"/>
              <a:t>Alla</a:t>
            </a:r>
            <a:r>
              <a:rPr lang="en-US" dirty="0" smtClean="0"/>
              <a:t> </a:t>
            </a:r>
            <a:r>
              <a:rPr lang="en-US" dirty="0" err="1" smtClean="0"/>
              <a:t>crema</a:t>
            </a:r>
            <a:r>
              <a:rPr lang="en-US" dirty="0" smtClean="0"/>
              <a:t>, grazie. Ah, </a:t>
            </a:r>
            <a:r>
              <a:rPr lang="en-US" dirty="0" err="1" smtClean="0"/>
              <a:t>senta</a:t>
            </a:r>
            <a:r>
              <a:rPr lang="en-US" dirty="0" smtClean="0"/>
              <a:t>, </a:t>
            </a:r>
            <a:r>
              <a:rPr lang="en-US" dirty="0" err="1" smtClean="0"/>
              <a:t>scusi</a:t>
            </a:r>
            <a:r>
              <a:rPr lang="en-US" dirty="0" smtClean="0"/>
              <a:t>, </a:t>
            </a:r>
            <a:r>
              <a:rPr lang="en-US" dirty="0" err="1" smtClean="0">
                <a:solidFill>
                  <a:srgbClr val="B73E35"/>
                </a:solidFill>
              </a:rPr>
              <a:t>posso</a:t>
            </a:r>
            <a:r>
              <a:rPr lang="en-US" dirty="0" smtClean="0">
                <a:solidFill>
                  <a:srgbClr val="B73E35"/>
                </a:solidFill>
              </a:rPr>
              <a:t> </a:t>
            </a:r>
            <a:r>
              <a:rPr lang="en-US" dirty="0" err="1" smtClean="0">
                <a:solidFill>
                  <a:srgbClr val="B73E35"/>
                </a:solidFill>
              </a:rPr>
              <a:t>avere</a:t>
            </a:r>
            <a:r>
              <a:rPr lang="en-US" dirty="0" smtClean="0">
                <a:solidFill>
                  <a:srgbClr val="B73E35"/>
                </a:solidFill>
              </a:rPr>
              <a:t> </a:t>
            </a:r>
            <a:r>
              <a:rPr lang="en-US" dirty="0" err="1" smtClean="0"/>
              <a:t>anche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spremuta</a:t>
            </a:r>
            <a:r>
              <a:rPr lang="en-US" dirty="0" smtClean="0"/>
              <a:t> </a:t>
            </a:r>
            <a:r>
              <a:rPr lang="en-US" dirty="0" err="1" smtClean="0"/>
              <a:t>d’arancia</a:t>
            </a:r>
            <a:r>
              <a:rPr lang="en-US" dirty="0" smtClean="0"/>
              <a:t>?</a:t>
            </a:r>
          </a:p>
          <a:p>
            <a:r>
              <a:rPr lang="en-US" dirty="0" smtClean="0"/>
              <a:t>CA: </a:t>
            </a:r>
            <a:r>
              <a:rPr lang="en-US" dirty="0" err="1" smtClean="0"/>
              <a:t>Certo</a:t>
            </a:r>
            <a:r>
              <a:rPr lang="en-US" dirty="0" smtClean="0"/>
              <a:t>, </a:t>
            </a:r>
            <a:r>
              <a:rPr lang="en-US" dirty="0" err="1" smtClean="0"/>
              <a:t>ecco</a:t>
            </a:r>
            <a:r>
              <a:rPr lang="en-US" dirty="0" smtClean="0"/>
              <a:t> a Lei.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rgbClr val="B73E35"/>
                </a:solidFill>
              </a:rPr>
              <a:t>Per me… / Io ho </a:t>
            </a:r>
            <a:r>
              <a:rPr lang="en-US" b="1" dirty="0" err="1" smtClean="0">
                <a:solidFill>
                  <a:srgbClr val="B73E35"/>
                </a:solidFill>
              </a:rPr>
              <a:t>voglia</a:t>
            </a:r>
            <a:r>
              <a:rPr lang="en-US" b="1" dirty="0" smtClean="0">
                <a:solidFill>
                  <a:srgbClr val="B73E35"/>
                </a:solidFill>
              </a:rPr>
              <a:t> di…/</a:t>
            </a:r>
            <a:r>
              <a:rPr lang="en-US" b="1" dirty="0" err="1" smtClean="0">
                <a:solidFill>
                  <a:srgbClr val="B73E35"/>
                </a:solidFill>
              </a:rPr>
              <a:t>Vorrei</a:t>
            </a:r>
            <a:r>
              <a:rPr lang="en-US" b="1" dirty="0" smtClean="0">
                <a:solidFill>
                  <a:srgbClr val="B73E35"/>
                </a:solidFill>
              </a:rPr>
              <a:t>… </a:t>
            </a:r>
            <a:r>
              <a:rPr lang="en-US" b="1" dirty="0" err="1" smtClean="0">
                <a:solidFill>
                  <a:srgbClr val="B73E35"/>
                </a:solidFill>
              </a:rPr>
              <a:t>Mi</a:t>
            </a:r>
            <a:r>
              <a:rPr lang="en-US" b="1" dirty="0" smtClean="0">
                <a:solidFill>
                  <a:srgbClr val="B73E35"/>
                </a:solidFill>
              </a:rPr>
              <a:t> </a:t>
            </a:r>
            <a:r>
              <a:rPr lang="en-US" b="1" dirty="0" err="1" smtClean="0">
                <a:solidFill>
                  <a:srgbClr val="B73E35"/>
                </a:solidFill>
              </a:rPr>
              <a:t>potrebbe</a:t>
            </a:r>
            <a:r>
              <a:rPr lang="en-US" b="1" dirty="0" smtClean="0">
                <a:solidFill>
                  <a:srgbClr val="B73E35"/>
                </a:solidFill>
              </a:rPr>
              <a:t>…? / </a:t>
            </a:r>
            <a:r>
              <a:rPr lang="en-US" b="1" dirty="0" err="1" smtClean="0">
                <a:solidFill>
                  <a:srgbClr val="B73E35"/>
                </a:solidFill>
              </a:rPr>
              <a:t>Mi</a:t>
            </a:r>
            <a:r>
              <a:rPr lang="en-US" b="1" dirty="0" smtClean="0">
                <a:solidFill>
                  <a:srgbClr val="B73E35"/>
                </a:solidFill>
              </a:rPr>
              <a:t> </a:t>
            </a:r>
            <a:r>
              <a:rPr lang="en-US" b="1" dirty="0" err="1" smtClean="0">
                <a:solidFill>
                  <a:srgbClr val="B73E35"/>
                </a:solidFill>
              </a:rPr>
              <a:t>puo</a:t>
            </a:r>
            <a:r>
              <a:rPr lang="en-US" b="1" dirty="0" smtClean="0">
                <a:solidFill>
                  <a:srgbClr val="B73E35"/>
                </a:solidFill>
              </a:rPr>
              <a:t>’ </a:t>
            </a:r>
            <a:r>
              <a:rPr lang="en-US" b="1" dirty="0" err="1" smtClean="0">
                <a:solidFill>
                  <a:srgbClr val="B73E35"/>
                </a:solidFill>
              </a:rPr>
              <a:t>portare</a:t>
            </a:r>
            <a:r>
              <a:rPr lang="en-US" b="1" dirty="0" smtClean="0">
                <a:solidFill>
                  <a:srgbClr val="B73E35"/>
                </a:solidFill>
              </a:rPr>
              <a:t>…? /</a:t>
            </a:r>
            <a:r>
              <a:rPr lang="en-US" b="1" dirty="0" err="1" smtClean="0">
                <a:solidFill>
                  <a:srgbClr val="B73E35"/>
                </a:solidFill>
              </a:rPr>
              <a:t>Posso</a:t>
            </a:r>
            <a:r>
              <a:rPr lang="en-US" b="1" dirty="0" smtClean="0">
                <a:solidFill>
                  <a:srgbClr val="B73E35"/>
                </a:solidFill>
              </a:rPr>
              <a:t> </a:t>
            </a:r>
            <a:r>
              <a:rPr lang="en-US" b="1" dirty="0" err="1" smtClean="0">
                <a:solidFill>
                  <a:srgbClr val="B73E35"/>
                </a:solidFill>
              </a:rPr>
              <a:t>avere</a:t>
            </a:r>
            <a:endParaRPr lang="en-US" b="1" dirty="0" smtClean="0">
              <a:solidFill>
                <a:srgbClr val="B73E35"/>
              </a:solidFill>
            </a:endParaRPr>
          </a:p>
          <a:p>
            <a:endParaRPr lang="en-US" dirty="0"/>
          </a:p>
          <a:p>
            <a:r>
              <a:rPr lang="en-US" b="1" dirty="0" smtClean="0"/>
              <a:t>Il</a:t>
            </a:r>
            <a:r>
              <a:rPr lang="en-US" dirty="0" smtClean="0"/>
              <a:t> </a:t>
            </a:r>
            <a:r>
              <a:rPr lang="en-US" b="1" dirty="0" err="1" smtClean="0">
                <a:solidFill>
                  <a:schemeClr val="accent3">
                    <a:lumMod val="75000"/>
                  </a:schemeClr>
                </a:solidFill>
              </a:rPr>
              <a:t>vocabolario</a:t>
            </a:r>
            <a:r>
              <a:rPr lang="en-US" dirty="0" smtClean="0"/>
              <a:t>: </a:t>
            </a:r>
          </a:p>
          <a:p>
            <a:r>
              <a:rPr lang="en-US" dirty="0" err="1"/>
              <a:t>B</a:t>
            </a:r>
            <a:r>
              <a:rPr lang="en-US" dirty="0" err="1" smtClean="0"/>
              <a:t>evande</a:t>
            </a:r>
            <a:r>
              <a:rPr lang="en-US" dirty="0" smtClean="0"/>
              <a:t> </a:t>
            </a:r>
            <a:r>
              <a:rPr lang="en-US" dirty="0" err="1"/>
              <a:t>calde-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cioccolata</a:t>
            </a:r>
            <a:r>
              <a:rPr lang="en-US" dirty="0" smtClean="0"/>
              <a:t> </a:t>
            </a:r>
            <a:r>
              <a:rPr lang="en-US" dirty="0" err="1" smtClean="0"/>
              <a:t>calda</a:t>
            </a:r>
            <a:r>
              <a:rPr lang="en-US" dirty="0" smtClean="0"/>
              <a:t> (con/</a:t>
            </a:r>
            <a:r>
              <a:rPr lang="en-US" dirty="0" err="1" smtClean="0"/>
              <a:t>senza</a:t>
            </a:r>
            <a:r>
              <a:rPr lang="en-US" dirty="0" smtClean="0"/>
              <a:t> </a:t>
            </a:r>
            <a:r>
              <a:rPr lang="en-US" dirty="0" err="1" smtClean="0"/>
              <a:t>panne</a:t>
            </a:r>
            <a:r>
              <a:rPr lang="en-US" dirty="0" smtClean="0"/>
              <a:t>), un </a:t>
            </a:r>
            <a:r>
              <a:rPr lang="en-US" dirty="0" err="1" smtClean="0"/>
              <a:t>caffè</a:t>
            </a:r>
            <a:r>
              <a:rPr lang="en-US" dirty="0" smtClean="0"/>
              <a:t> espresso/</a:t>
            </a:r>
            <a:r>
              <a:rPr lang="en-US" dirty="0" err="1" smtClean="0"/>
              <a:t>lungo</a:t>
            </a:r>
            <a:r>
              <a:rPr lang="en-US" dirty="0" smtClean="0"/>
              <a:t>/</a:t>
            </a:r>
            <a:r>
              <a:rPr lang="en-US" dirty="0" err="1" smtClean="0"/>
              <a:t>freddo</a:t>
            </a:r>
            <a:r>
              <a:rPr lang="en-US" dirty="0" smtClean="0"/>
              <a:t>/</a:t>
            </a:r>
            <a:r>
              <a:rPr lang="en-US" dirty="0" err="1" smtClean="0"/>
              <a:t>decaffeianato</a:t>
            </a:r>
            <a:r>
              <a:rPr lang="en-US" dirty="0" smtClean="0"/>
              <a:t>/macchiato, un </a:t>
            </a:r>
            <a:r>
              <a:rPr lang="en-US" dirty="0" err="1" smtClean="0"/>
              <a:t>tè</a:t>
            </a:r>
            <a:r>
              <a:rPr lang="en-US" dirty="0" smtClean="0"/>
              <a:t> </a:t>
            </a:r>
            <a:r>
              <a:rPr lang="en-US" dirty="0" err="1" smtClean="0"/>
              <a:t>nero</a:t>
            </a:r>
            <a:r>
              <a:rPr lang="en-US" dirty="0" smtClean="0"/>
              <a:t>/</a:t>
            </a:r>
            <a:r>
              <a:rPr lang="en-US" dirty="0" err="1" smtClean="0"/>
              <a:t>verde</a:t>
            </a:r>
            <a:r>
              <a:rPr lang="en-US" dirty="0" smtClean="0"/>
              <a:t>,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tisana</a:t>
            </a:r>
            <a:r>
              <a:rPr lang="en-US" dirty="0" smtClean="0"/>
              <a:t>, un </a:t>
            </a:r>
            <a:r>
              <a:rPr lang="en-US" dirty="0" err="1" smtClean="0"/>
              <a:t>infuso</a:t>
            </a:r>
            <a:endParaRPr lang="en-US" dirty="0" smtClean="0"/>
          </a:p>
          <a:p>
            <a:r>
              <a:rPr lang="en-US" dirty="0" err="1" smtClean="0"/>
              <a:t>Bibite</a:t>
            </a:r>
            <a:r>
              <a:rPr lang="en-US" dirty="0" smtClean="0"/>
              <a:t>: un </a:t>
            </a:r>
            <a:r>
              <a:rPr lang="en-US" dirty="0" err="1"/>
              <a:t>bicchiere</a:t>
            </a:r>
            <a:r>
              <a:rPr lang="en-US" dirty="0"/>
              <a:t> </a:t>
            </a:r>
            <a:r>
              <a:rPr lang="en-US" dirty="0" err="1"/>
              <a:t>d’acqua</a:t>
            </a:r>
            <a:r>
              <a:rPr lang="en-US" dirty="0"/>
              <a:t>/ un </a:t>
            </a:r>
            <a:r>
              <a:rPr lang="en-US" dirty="0" err="1"/>
              <a:t>po</a:t>
            </a:r>
            <a:r>
              <a:rPr lang="en-US" dirty="0"/>
              <a:t>’ </a:t>
            </a:r>
            <a:r>
              <a:rPr lang="en-US" dirty="0" err="1"/>
              <a:t>d’aqua</a:t>
            </a:r>
            <a:r>
              <a:rPr lang="en-US" dirty="0"/>
              <a:t> (</a:t>
            </a:r>
            <a:r>
              <a:rPr lang="en-US" dirty="0" err="1"/>
              <a:t>naturale</a:t>
            </a:r>
            <a:r>
              <a:rPr lang="en-US" dirty="0"/>
              <a:t> </a:t>
            </a:r>
            <a:r>
              <a:rPr lang="en-US" dirty="0" err="1"/>
              <a:t>minerale</a:t>
            </a:r>
            <a:r>
              <a:rPr lang="en-US" dirty="0"/>
              <a:t>, </a:t>
            </a:r>
            <a:r>
              <a:rPr lang="en-US" dirty="0" err="1"/>
              <a:t>frizzante</a:t>
            </a:r>
            <a:r>
              <a:rPr lang="en-US" dirty="0"/>
              <a:t>),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 smtClean="0"/>
              <a:t>birra</a:t>
            </a:r>
            <a:r>
              <a:rPr lang="en-US" dirty="0" smtClean="0"/>
              <a:t> </a:t>
            </a:r>
            <a:r>
              <a:rPr lang="en-US" dirty="0" err="1" smtClean="0"/>
              <a:t>piccola</a:t>
            </a:r>
            <a:r>
              <a:rPr lang="en-US" dirty="0" smtClean="0"/>
              <a:t>/media/</a:t>
            </a:r>
            <a:r>
              <a:rPr lang="en-US" dirty="0" err="1" smtClean="0"/>
              <a:t>grande</a:t>
            </a:r>
            <a:r>
              <a:rPr lang="en-US" dirty="0" smtClean="0"/>
              <a:t>, </a:t>
            </a:r>
            <a:r>
              <a:rPr lang="en-US" dirty="0"/>
              <a:t>un </a:t>
            </a:r>
            <a:r>
              <a:rPr lang="en-US" dirty="0" err="1"/>
              <a:t>bicchiere</a:t>
            </a:r>
            <a:r>
              <a:rPr lang="en-US" dirty="0"/>
              <a:t> di vino, un </a:t>
            </a:r>
            <a:r>
              <a:rPr lang="en-US" dirty="0" err="1" smtClean="0"/>
              <a:t>succo</a:t>
            </a:r>
            <a:r>
              <a:rPr lang="en-US" dirty="0" smtClean="0"/>
              <a:t> di </a:t>
            </a:r>
            <a:r>
              <a:rPr lang="en-US" dirty="0" err="1"/>
              <a:t>mela</a:t>
            </a:r>
            <a:r>
              <a:rPr lang="en-US" dirty="0" smtClean="0"/>
              <a:t>/</a:t>
            </a:r>
            <a:r>
              <a:rPr lang="en-US" dirty="0" err="1" smtClean="0"/>
              <a:t>fragola</a:t>
            </a:r>
            <a:r>
              <a:rPr lang="en-US" dirty="0" smtClean="0"/>
              <a:t>/</a:t>
            </a:r>
            <a:r>
              <a:rPr lang="en-US" dirty="0" err="1" smtClean="0"/>
              <a:t>pera</a:t>
            </a:r>
            <a:r>
              <a:rPr lang="en-US" dirty="0" smtClean="0"/>
              <a:t>,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/>
              <a:t>spremuta</a:t>
            </a:r>
            <a:r>
              <a:rPr lang="en-US" dirty="0"/>
              <a:t> </a:t>
            </a:r>
            <a:r>
              <a:rPr lang="en-US" dirty="0" err="1" smtClean="0"/>
              <a:t>d’arancia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42645155"/>
      </p:ext>
    </p:extLst>
  </p:cSld>
  <p:clrMapOvr>
    <a:masterClrMapping/>
  </p:clrMapOvr>
</p:sld>
</file>

<file path=ppt/theme/theme1.xml><?xml version="1.0" encoding="utf-8"?>
<a:theme xmlns:a="http://schemas.openxmlformats.org/drawingml/2006/main" name="ITA 3. ura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Moje Znanje">
      <a:majorFont>
        <a:latin typeface="Berlin Sans FB"/>
        <a:ea typeface=""/>
        <a:cs typeface=""/>
      </a:majorFont>
      <a:minorFont>
        <a:latin typeface="Berlin Sans FB"/>
        <a:ea typeface=""/>
        <a:cs typeface="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Moje Znanje PowerPoint template" id="{EE203216-807A-4B81-9BEA-6D212EA3C112}" vid="{253455AD-3734-4BB4-BFB2-9F06F96C7CE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ITA 3. ura.potx</Template>
  <TotalTime>359</TotalTime>
  <Words>2230</Words>
  <Application>Microsoft Macintosh PowerPoint</Application>
  <PresentationFormat>Custom</PresentationFormat>
  <Paragraphs>198</Paragraphs>
  <Slides>35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ITA 3. ura</vt:lpstr>
      <vt:lpstr>ItaljanŠČina v vsakodnevnem Življenju</vt:lpstr>
      <vt:lpstr>ripasso</vt:lpstr>
      <vt:lpstr>Il Programma della TERza lezione</vt:lpstr>
      <vt:lpstr>AVERE= imeti</vt:lpstr>
      <vt:lpstr>Prenotare una stanza d’albergo</vt:lpstr>
      <vt:lpstr>Il vocabolario</vt:lpstr>
      <vt:lpstr>esercizio</vt:lpstr>
      <vt:lpstr>soluzione</vt:lpstr>
      <vt:lpstr>Vorrei un caffe… al bar</vt:lpstr>
      <vt:lpstr>esercizio</vt:lpstr>
      <vt:lpstr>soluzione</vt:lpstr>
      <vt:lpstr>Al ristorante</vt:lpstr>
      <vt:lpstr>PowerPoint Presentation</vt:lpstr>
      <vt:lpstr>esercizio</vt:lpstr>
      <vt:lpstr>soluzione</vt:lpstr>
      <vt:lpstr>in città</vt:lpstr>
      <vt:lpstr>PowerPoint Presentation</vt:lpstr>
      <vt:lpstr>esercizio</vt:lpstr>
      <vt:lpstr>soluzione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Matic Sešlar</dc:creator>
  <cp:lastModifiedBy>Teo Kajzer</cp:lastModifiedBy>
  <cp:revision>38</cp:revision>
  <dcterms:created xsi:type="dcterms:W3CDTF">2016-09-08T12:09:48Z</dcterms:created>
  <dcterms:modified xsi:type="dcterms:W3CDTF">2018-03-30T10:34:05Z</dcterms:modified>
</cp:coreProperties>
</file>