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72" r:id="rId12"/>
    <p:sldId id="265" r:id="rId13"/>
    <p:sldId id="266" r:id="rId14"/>
    <p:sldId id="273" r:id="rId15"/>
    <p:sldId id="267" r:id="rId16"/>
    <p:sldId id="270" r:id="rId17"/>
    <p:sldId id="274" r:id="rId18"/>
    <p:sldId id="271" r:id="rId19"/>
    <p:sldId id="275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6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40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207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920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" y="29051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8380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910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34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996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1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5646772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0.jpeg" /><Relationship Id="rId5" Type="http://schemas.openxmlformats.org/officeDocument/2006/relationships/image" Target="../media/image16.png" /><Relationship Id="rId4" Type="http://schemas.openxmlformats.org/officeDocument/2006/relationships/image" Target="../media/image19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9.jpe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3931" y="213358"/>
            <a:ext cx="4954180" cy="5411967"/>
          </a:xfrm>
        </p:spPr>
        <p:txBody>
          <a:bodyPr/>
          <a:lstStyle/>
          <a:p>
            <a:r>
              <a:rPr lang="sl-SI" sz="3600" dirty="0"/>
              <a:t>Kako si narediti športni </a:t>
            </a:r>
            <a:r>
              <a:rPr lang="sl-SI" sz="3600" dirty="0" err="1"/>
              <a:t>program,brez</a:t>
            </a:r>
            <a:r>
              <a:rPr lang="sl-SI" sz="3600" dirty="0"/>
              <a:t> trenerja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719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B99D3F-349F-5774-5D0E-BC700700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Izbira vaj za začetnike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1431F4-275E-F480-F908-286774AC6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484" y="1223683"/>
            <a:ext cx="10178322" cy="3593591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1. MIŠICE, KI ZMANJŠAJO TVEGANJE ZA POŠKODBE </a:t>
            </a:r>
            <a:endParaRPr lang="sl-SI" dirty="0">
              <a:effectLst/>
            </a:endParaRPr>
          </a:p>
          <a:p>
            <a:pPr rtl="0"/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Gležnji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KREPITI PRKSIMALNE MIŠICE, ZLASTI TREBUŠNI STEZNIK IN IZTEGOVALKE TRUPA (STABILNOST LEDVENEGA DELA) 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POVEČATI MOČ ŠPORTNO RELEVANTNIH MIŠIC DO NIVOJA, KI OMOGOČA PRAVILNO IZVEDBO TEHNIKE </a:t>
            </a:r>
            <a:endParaRPr lang="sl-SI" dirty="0">
              <a:effectLst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1AC3E45-383B-79BA-268A-DE498B2A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4188759"/>
            <a:ext cx="2560315" cy="1849827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F70CC02-5F60-F075-62E8-245E071E0E94}"/>
              </a:ext>
            </a:extLst>
          </p:cNvPr>
          <p:cNvSpPr txBox="1"/>
          <p:nvPr/>
        </p:nvSpPr>
        <p:spPr>
          <a:xfrm>
            <a:off x="1122" y="5903893"/>
            <a:ext cx="6094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iss=sbi&amp;form=SBIIDP&amp;sbisrc=ImgDropper&amp;q=imgurl:https%3A%2F%2Fwww.medindia.net%2Fslideshow%2Fimages%2Fpregnancy-ankle-pumps-circle.jpg&amp;idpbck=1&amp;selectedindex=0&amp;id=https%3A%2F%2Fwww.medindia.net%2Fslideshow%2Fimages%2Fpregnancy-ankle-pumps-circle.jpg&amp;ccid=Gc04MCog&amp;simid=607992628872168316&amp;ck=3C6194E0C5E3FD8C4516429D31B629FF&amp;thid=OIP.Gc04MCogYMeL29AFyJg2mQHaFE&amp;mediaurl=https%3A%2F%2Fwww.medindia.net%2Fslideshow%2Fimages%2Fpregnancy-ankle-pumps-circle.jpg&amp;exph=335&amp;expw=490&amp;cdnurl=https%3A%2F%2Fth.bing.com%2Fth%2Fid%2FR.19cd38302a2060c78bdbd005c8983699%3Frik%3D58MXtIe8XeO8NQ%26pid%3DImgRaw%26r%3D0&amp;vt=2&amp;sim=11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84771D6-5A3A-7B55-C4D4-43190E04D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906" y="3772519"/>
            <a:ext cx="2106986" cy="28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1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C86D86D-8DC8-DBBC-1A3F-9E6DF5CDB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379" y="1733550"/>
            <a:ext cx="2127997" cy="126261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29E6580-FC06-F419-B0D1-B39FA8B32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672" y="1519161"/>
            <a:ext cx="4164761" cy="234267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55E2124-6497-4FC9-73E2-84B4DB283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626" y="3411661"/>
            <a:ext cx="2106985" cy="242775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8685E2-D932-A88E-8E8A-FD4F29D82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33" y="316625"/>
            <a:ext cx="2106986" cy="289946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F5E584E-EC2C-ADE9-30EE-E01EA16A9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048" y="4483816"/>
            <a:ext cx="3279539" cy="1710045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8DFF053-8BE4-C82D-8C20-53C866F65247}"/>
              </a:ext>
            </a:extLst>
          </p:cNvPr>
          <p:cNvSpPr txBox="1"/>
          <p:nvPr/>
        </p:nvSpPr>
        <p:spPr>
          <a:xfrm>
            <a:off x="55470" y="6065408"/>
            <a:ext cx="6094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ccid=Pz55jI7L&amp;id=F76F244D8118247129ED17E0C5916D9A618A9767&amp;thid=OIP.Pz55jI7L12Z86F0bV8GB9wHaDt&amp;mediaurl=https%3a%2f%2fth.bing.com%2fth%2fid%2fR.3f3e798c8ecbd7667ce85d1b57c181f7%3frik%3dZ5eKYZptkcXgFw%26riu%3dhttp%253a%252f%252fwww.thephysicaltherapyadvisor.com%252fwp-content%252fuploads%252f2014%252f08%252fAnkleBalanceCollage.jpg%26ehk%3d2QJ%252fk0q2G2I0nST9rPdn3yZLMyBXtHe9An%252bm2Jjmtsk%253d%26risl%3d%26pid%3dImgRaw%26r%3d0&amp;exph=1800&amp;expw=3600&amp;q=encle+exercise+&amp;simid=608049064717141361&amp;FORM=IRPRST&amp;ck=779657C055F1517CE76E7803AFD2F278&amp;selectedIndex=2&amp;ajaxhist=0&amp;ajaxserp=0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4D78107-B957-8894-9B44-B2F37C2FF0FA}"/>
              </a:ext>
            </a:extLst>
          </p:cNvPr>
          <p:cNvSpPr txBox="1"/>
          <p:nvPr/>
        </p:nvSpPr>
        <p:spPr>
          <a:xfrm>
            <a:off x="55470" y="6260980"/>
            <a:ext cx="6094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ccid=YyAJ9Bwa&amp;id=D4A825EE26177695FD7D3C3F9B3DADDC257DC010&amp;thid=OIP.YyAJ9BwaY8r5nZAvQZxwjAHaJ3&amp;mediaurl=https%3a%2f%2fth.bing.com%2fth%2fid%2fR.632009f41c1a63caf99d902f419c708c%3frik%3dEMB9JdytPZs%252fPA%26riu%3dhttp%253a%252f%252fwww.jasonpirozzolo.com%252fpatientinfo%252fxankspra.gif%26ehk%3dayUdOc6lNJiHKTRYfZeSRVEpdiMm1bYYz5TBqwIqq6Q%253d%26risl%3d%26pid%3dImgRaw%26r%3d0&amp;exph=693&amp;expw=520&amp;q=encle+exercise+&amp;simid=608013390713327417&amp;FORM=IRPRST&amp;ck=5A8F092FBACF17BBCD4D97B5086A2E64&amp;selectedIndex=55&amp;ajaxhist=0&amp;ajaxserp=0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D0B3AFC-6E42-B252-03EB-1906B206A7AC}"/>
              </a:ext>
            </a:extLst>
          </p:cNvPr>
          <p:cNvSpPr txBox="1"/>
          <p:nvPr/>
        </p:nvSpPr>
        <p:spPr>
          <a:xfrm>
            <a:off x="5432611" y="0"/>
            <a:ext cx="68563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ccid=R9BVZp9i&amp;id=3D0F379B894863595B5234BB4479231AF4E7290D&amp;thid=OIP.R9BVZp9is6ekZiScS8KyOQHaDt&amp;mediaurl=https%3A%2F%2Fth.bing.com%2Fth%2Fid%2FR.47d055669f62b3a7a466249c4bc2b239%3Frik%3DDSnn9BojeUS7NA%26riu%3Dhttp%253a%252f%252fwww.onlinepersonaltrainer.es%252fwp-content%252fuploads%252f2016%252f12%252fcomo-hacer-pompa.jpg%26ehk%3DC%252fH%252bPMOPiJcv4ve%252b2kBuO%252bjCxVUHegmfhNq2eg0r7eE%253d%26risl%3D%26pid%3DImgRaw%26r%3D0&amp;exph=350&amp;expw=700&amp;q=dunking+kiks+butt&amp;simid=608032610671413381&amp;form=IRPRST&amp;ck=09A7EABE68C2E512E1096CF727BE0815&amp;selectedindex=9&amp;ajaxhist=0&amp;ajaxserp=0&amp;pivotparams=insightsToken%3Dccid_5XMbCZAi*cp_383A907F09ECA39A80483125E4ADA42F*mid_7D34DFD6B35C1F7342DCA27C64AFCDB60EA61435*simid_607989948804788307*thid_OIP.5XMbCZAiZ1gHpMoQThYhNAHaD4&amp;vt=0&amp;sim=11&amp;iss=VSI&amp;ajaxhist=0&amp;ajaxserp=0</a:t>
            </a:r>
          </a:p>
        </p:txBody>
      </p:sp>
    </p:spTree>
    <p:extLst>
      <p:ext uri="{BB962C8B-B14F-4D97-AF65-F5344CB8AC3E}">
        <p14:creationId xmlns:p14="http://schemas.microsoft.com/office/powerpoint/2010/main" val="392468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3E227F-54B4-6033-3F05-DCF21C37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Regeneracija in </a:t>
            </a:r>
            <a:r>
              <a:rPr lang="sl-SI" dirty="0" err="1"/>
              <a:t>muskelfiber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7F6B36-7829-C81C-5011-E0C5FF1C8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965" y="806923"/>
            <a:ext cx="10178322" cy="3593591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endParaRPr lang="sl-S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rtl="0">
              <a:buNone/>
            </a:pPr>
            <a:endParaRPr lang="sl-SI" dirty="0">
              <a:effectLst/>
            </a:endParaRPr>
          </a:p>
          <a:p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zapoznela mišična bolečina pojavi kot posledica mikropoškodb na mišičnem tkivu, ki so rezultat treninga oziroma napora. </a:t>
            </a:r>
          </a:p>
          <a:p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ojavi približno 24-48 ur po telesni aktivnosti </a:t>
            </a:r>
          </a:p>
          <a:p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koncu treninga ne pozabite na dinamično ohlajanje</a:t>
            </a:r>
            <a:endParaRPr lang="sl-SI" dirty="0">
              <a:effectLst/>
            </a:endParaRPr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5F6EB8C-8518-BB66-7B49-671232F22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306" y="4011586"/>
            <a:ext cx="3497048" cy="267160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7F23FE3-9501-79CB-7C64-C78F81D92431}"/>
              </a:ext>
            </a:extLst>
          </p:cNvPr>
          <p:cNvSpPr txBox="1"/>
          <p:nvPr/>
        </p:nvSpPr>
        <p:spPr>
          <a:xfrm>
            <a:off x="0" y="5983172"/>
            <a:ext cx="609487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ccid=AXmLHwu2&amp;id=81CA2D79F1C4E5EA1A62944DBDCC12748BAFDF16&amp;thid=OIP.AXmLHwu2Dwlg4XwSWpliKwHaEv&amp;mediaurl=https%3a%2f%2fres-5.cloudinary.com%2fgll%2fimage%2fupload%2fc_fit%2cf_auto%2ch_657%2cw_657%2fv1562115700%2fDOMS.png&amp;cdnurl=https%3a%2f%2fth.bing.com%2fth%2fid%2fR.01798b1f0bb60f0960e17c125a99622b%3frik%3dFt%252bvi3QSzL1NlA%26pid%3dImgRaw%26r%3d0&amp;exph=421&amp;expw=657&amp;q=doms&amp;simid=608052917301611382&amp;FORM=IRPRST&amp;ck=82CE5350CEAF25C32FF854024FE83D96&amp;selectedIndex=2&amp;ajaxhist=0&amp;ajaxser</a:t>
            </a:r>
            <a:r>
              <a:rPr lang="sl-SI" dirty="0"/>
              <a:t>p=0</a:t>
            </a:r>
          </a:p>
        </p:txBody>
      </p:sp>
    </p:spTree>
    <p:extLst>
      <p:ext uri="{BB962C8B-B14F-4D97-AF65-F5344CB8AC3E}">
        <p14:creationId xmlns:p14="http://schemas.microsoft.com/office/powerpoint/2010/main" val="258242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034DB0-8403-5D1E-4959-FB45979C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865" y="588793"/>
            <a:ext cx="10178322" cy="1466587"/>
          </a:xfrm>
        </p:spPr>
        <p:txBody>
          <a:bodyPr>
            <a:normAutofit fontScale="90000"/>
          </a:bodyPr>
          <a:lstStyle/>
          <a:p>
            <a:br>
              <a:rPr lang="sl-SI" sz="2400" dirty="0"/>
            </a:br>
            <a:r>
              <a:rPr lang="sl-SI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DIFERENCIACIJA ODZIVA ((ne)trenirani, moški-ženske, mladi-odrasli-stari)</a:t>
            </a:r>
            <a:br>
              <a:rPr lang="sl-SI" sz="2400" dirty="0">
                <a:effectLst/>
              </a:rPr>
            </a:br>
            <a:br>
              <a:rPr lang="sl-SI" sz="2400" dirty="0"/>
            </a:br>
            <a:endParaRPr lang="sl-SI" sz="24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55577B-B887-E034-268B-6D187D8C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813" y="1990112"/>
            <a:ext cx="10178322" cy="3593591"/>
          </a:xfrm>
        </p:spPr>
        <p:txBody>
          <a:bodyPr>
            <a:normAutofit/>
          </a:bodyPr>
          <a:lstStyle/>
          <a:p>
            <a:endParaRPr lang="sl-SI" dirty="0">
              <a:effectLst/>
            </a:endParaRPr>
          </a:p>
          <a:p>
            <a:pPr rtl="0"/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 otrocih lahko zelo malo vplivamo na povečanje mišične mase pri otrocih. 
 Bolje trenirani se bolje odzovejo</a:t>
            </a:r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sl-S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Moramo pa se zavedati, da imajo ženske 2/3 mišične mase moških in to posledično pomeni, da ženske ne morejo doseči tako velike mišične mase kot moški.</a:t>
            </a:r>
            <a:endParaRPr lang="sl-SI" dirty="0">
              <a:effectLst/>
            </a:endParaRPr>
          </a:p>
          <a:p>
            <a:pPr rtl="0"/>
            <a:endParaRPr lang="sl-SI" dirty="0">
              <a:effectLst/>
            </a:endParaRPr>
          </a:p>
          <a:p>
            <a:pPr marL="0" indent="0" rtl="0">
              <a:buNone/>
            </a:pPr>
            <a:endParaRPr lang="sl-SI" dirty="0">
              <a:effectLst/>
            </a:endParaRPr>
          </a:p>
          <a:p>
            <a:endParaRPr lang="sl-SI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033EAE7E-E9D4-08C5-C771-41F455E05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57" y="4306609"/>
            <a:ext cx="2083827" cy="208382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C21D668-43AC-6C83-C5D8-41ED553ED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381" y="3876304"/>
            <a:ext cx="3591472" cy="2309774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D61EB60-EAA2-7E0D-8396-A3E73B43289E}"/>
              </a:ext>
            </a:extLst>
          </p:cNvPr>
          <p:cNvSpPr txBox="1"/>
          <p:nvPr/>
        </p:nvSpPr>
        <p:spPr>
          <a:xfrm>
            <a:off x="5562040" y="6118375"/>
            <a:ext cx="6094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ccid=IvEe68CQ&amp;id=DD5DDDB61A3C4CF3E10A2ABA573697690DC0BD67&amp;thid=OIP.IvEe68CQB80EQInpAIpuMwHaHa&amp;mediaurl=https%3a%2f%2fstatic.turbosquid.com%2fPreview%2f2014%2f07%2f10__00_02_55%2fmf01.jpgb5116a0d-809d-4ad9-952f-3463d0645b38HD.jpg&amp;cdnurl=https%3a%2f%2fth.bing.com%2fth%2fid%2fR.22f11eebc09007cd044089e9008a6e33%3frik%3dZ73ADWmXNle6Kg%26pid%3dImgRaw%26r%3d0&amp;exph=1200&amp;expw=1200&amp;q=Man+Woman+Symbol&amp;simid=608018845321214113&amp;FORM=IRPRST&amp;ck=B3DE095F3A68A390247EC47DCF0DB6C1&amp;selectedIndex=2&amp;ajaxhist=0&amp;ajaxserp=0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844BECD-8452-2334-EE39-908034A4C2A1}"/>
              </a:ext>
            </a:extLst>
          </p:cNvPr>
          <p:cNvSpPr txBox="1"/>
          <p:nvPr/>
        </p:nvSpPr>
        <p:spPr>
          <a:xfrm>
            <a:off x="-68904" y="5648498"/>
            <a:ext cx="60948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iss=sbi&amp;form=SBIIDP&amp;sbisrc=ImgDropper&amp;q=imgurl:https%3A%2F%2Fthumbs.dreamstime.com%2Fz%2Fwords-young-old-flashcard-cartoon-characters-opposite-adjectives-explanation-card-flat-vector-illustration-isolated-178976674.jpg&amp;idpbck=1&amp;selectedindex=0&amp;id=https%3A%2F%2Fthumbs.dreamstime.com%2Fz%2Fwords-young-old-flashcard-cartoon-characters-opposite-adjectives-explanation-card-flat-vector-illustration-isolated-178976674.jpg&amp;ccid=ZjiFGD5S&amp;simid=608055661793381817&amp;ck=75F60B4427DAA78F00ADA04DE1617375&amp;thid=OIP.ZjiFGD5SzzTtsGqySwg1QwHaFV&amp;mediaurl=https%3A%2F%2Fthumbs.dreamstime.com%2Fz%2Fwords-young-old-flashcard-cartoon-characters-opposite-adjectives-explanation-card-flat-vector-illustration-isolated-178976674.jpg&amp;exph=1154&amp;expw=1600&amp;cdnurl=https%3A%2F%2Fth.bing.com%2Fth%2Fid%2FR.663885183e52cf34edb06ab24b083543%3Frik%3DZca9UpnL%252bktpFg%26pid%3DImgRaw%26r%3D0&amp;vt=2&amp;sim=11</a:t>
            </a:r>
          </a:p>
        </p:txBody>
      </p:sp>
    </p:spTree>
    <p:extLst>
      <p:ext uri="{BB962C8B-B14F-4D97-AF65-F5344CB8AC3E}">
        <p14:creationId xmlns:p14="http://schemas.microsoft.com/office/powerpoint/2010/main" val="117194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48E930-FD42-25A6-7A09-3832EA7D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Vadba za moč za starejše osebe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AD3E65-D6BF-9781-45CB-DCF135303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213" y="2205319"/>
            <a:ext cx="10178322" cy="3593591"/>
          </a:xfrm>
        </p:spPr>
        <p:txBody>
          <a:bodyPr/>
          <a:lstStyle/>
          <a:p>
            <a:r>
              <a:rPr lang="sl-SI" dirty="0"/>
              <a:t>Bolj kot prihajamo v starost tem bolj postaja vadba za moč pomembna. Vadba za moč je dejavnost, ki omogoča, da se še lahko premikamo in ohranimo funkcionalnost </a:t>
            </a:r>
          </a:p>
          <a:p>
            <a:r>
              <a:rPr lang="sl-SI" dirty="0"/>
              <a:t>Vadba kot vadba (ne mislimo zgolj vadbo za moč) je veliko bolj učinkovita kot pa zdravila, razen če ne gre za kakšno zelo specifično bolezen.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281D5BA-1BF9-E7EE-D6EF-F3E73BC92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875" y="4216483"/>
            <a:ext cx="4240431" cy="264151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0CEC2CC-572A-1097-75EE-F78DFAF28F5C}"/>
              </a:ext>
            </a:extLst>
          </p:cNvPr>
          <p:cNvSpPr txBox="1"/>
          <p:nvPr/>
        </p:nvSpPr>
        <p:spPr>
          <a:xfrm>
            <a:off x="0" y="6222911"/>
            <a:ext cx="6094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ccid=VOCeAS6V&amp;id=62B88E7E152086AE160F1D5F964D061F4604F0AA&amp;thid=OIP.VOCeAS6VYiXvbkvozYccIwHaE8&amp;mediaurl=https%3a%2f%2ftherapychoice.net%2fwp-content%2fuploads%2f2019%2f04%2fExercising-Old-People.jpg&amp;cdnurl=https%3a%2f%2fth.bing.com%2fth%2fid%2fR.54e09e012e956225ef6e4be8cd871c23%3frik%3dqvAERh8GTZZfHQ%26pid%3dImgRaw%26r%3d0&amp;exph=3840&amp;expw=5760&amp;q=old+people+exercise&amp;simid=607987062603609267&amp;FORM=IRPRST&amp;ck=3F10184B508AF93F402D2A74C7547E4B&amp;selectedIndex=2&amp;ajaxhist=0&amp;ajaxserp=0</a:t>
            </a:r>
          </a:p>
        </p:txBody>
      </p:sp>
    </p:spTree>
    <p:extLst>
      <p:ext uri="{BB962C8B-B14F-4D97-AF65-F5344CB8AC3E}">
        <p14:creationId xmlns:p14="http://schemas.microsoft.com/office/powerpoint/2010/main" val="4227793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5A3DD4-4B7F-342B-AC5B-35957CF3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Pretreniranost</a:t>
            </a:r>
            <a:r>
              <a:rPr lang="sl-SI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547B85-1F31-EC79-BF1E-3A3A85904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412" y="1553766"/>
            <a:ext cx="10178322" cy="3593591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Kadar preveč treniramo potem lahko pridemo v fazo, ki ji pravimo </a:t>
            </a:r>
            <a:r>
              <a:rPr lang="sl-SI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pretreniranost</a:t>
            </a: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osnovi se </a:t>
            </a:r>
            <a:r>
              <a:rPr lang="sl-SI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pretreniranost</a:t>
            </a: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razvija skozi štiri faze, ki imajo svoje zaporedje: 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AKUTNA UTRUJENOST (Počitek 1 dan) 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PREOBREMENITEV (počitek 2-3 dni) 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PRESEGANJE (počitek 1 teden) 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PRETRENIRANOST (počitek 6-12 mesecev)</a:t>
            </a: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Kazalci </a:t>
            </a:r>
            <a:r>
              <a:rPr lang="sl-SI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pretreniranosti</a:t>
            </a: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Razširjene zenice</a:t>
            </a:r>
            <a:r>
              <a:rPr lang="sl-SI" dirty="0"/>
              <a:t>, p</a:t>
            </a: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ovečano znojenj, višja srčna frekvenca, povečan krvni tlak in sladkor, povečan bazalni metabolizem, </a:t>
            </a:r>
            <a:r>
              <a:rPr lang="sl-SI" dirty="0"/>
              <a:t>z</a:t>
            </a: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manjšana aktivnost prebavnega trakta</a:t>
            </a:r>
            <a:br>
              <a:rPr lang="sl-SI" dirty="0"/>
            </a:b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188AD4D-797C-2BE5-5F40-274FA87FA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418" y="4830004"/>
            <a:ext cx="3121152" cy="2081784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94D2360-C36B-B303-614F-F336D3A8E08D}"/>
              </a:ext>
            </a:extLst>
          </p:cNvPr>
          <p:cNvSpPr txBox="1"/>
          <p:nvPr/>
        </p:nvSpPr>
        <p:spPr>
          <a:xfrm>
            <a:off x="6242807" y="6203902"/>
            <a:ext cx="5949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ccid=KpTTS9eH&amp;id=60A257B6958E350E40FF4B70FF8B841E559E2554&amp;thid=OIP.KpTTS9eHJpdJZbk-MAcgNgHaE8&amp;mediaurl=https%3a%2f%2ftrcanje.net%2fhome%2fwp-content%2fuploads%2f2018%2f10%2fpretreniranost.jpg&amp;cdnurl=https%3a%2f%2fth.bing.com%2fth%2fid%2fR.2a94d34bd78726974965b93e30072036%3frik%3dVCWeVR6Ei%252f9wSw%26pid%3dImgRaw%26r%3d0&amp;exph=683&amp;expw=1024&amp;q=pretreniranost&amp;simid=607993784194198659&amp;FORM=IRPRST&amp;ck=0B723C5891D8E057ADAADE6A3246BD20&amp;selectedIndex=15&amp;ajaxhist=0&amp;ajaxserp=0</a:t>
            </a:r>
          </a:p>
        </p:txBody>
      </p:sp>
    </p:spTree>
    <p:extLst>
      <p:ext uri="{BB962C8B-B14F-4D97-AF65-F5344CB8AC3E}">
        <p14:creationId xmlns:p14="http://schemas.microsoft.com/office/powerpoint/2010/main" val="3712651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699B35-CF88-F50C-2202-8913ADEF74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3738" y="301906"/>
            <a:ext cx="10179050" cy="1492250"/>
          </a:xfrm>
        </p:spPr>
        <p:txBody>
          <a:bodyPr/>
          <a:lstStyle/>
          <a:p>
            <a:r>
              <a:rPr lang="sl-SI" dirty="0"/>
              <a:t>Vadba za gibljivost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73B04D2-C062-7645-AE25-DB130CCB26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9574" y="2096062"/>
            <a:ext cx="10179050" cy="3594100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ZAKAJ RAZTEZATI?</a:t>
            </a:r>
            <a:endParaRPr lang="sl-SI" dirty="0">
              <a:effectLst/>
            </a:endParaRPr>
          </a:p>
          <a:p>
            <a:pPr marL="0" indent="0" rtl="0">
              <a:buNone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zdravja, počutja,  storilnosti</a:t>
            </a:r>
            <a:endParaRPr lang="sl-SI" dirty="0">
              <a:effectLst/>
            </a:endParaRPr>
          </a:p>
          <a:p>
            <a:pPr marL="0" indent="0" rtl="0">
              <a:buNone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Metode lahko uporabimo:</a:t>
            </a:r>
            <a:endParaRPr lang="sl-SI" dirty="0">
              <a:effectLst/>
            </a:endParaRPr>
          </a:p>
          <a:p>
            <a:pPr marL="0" indent="0" rtl="0">
              <a:buNone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v ogrevanju,  za umirjanje, med samo vadbo  in za povečanje gibljivosti</a:t>
            </a:r>
            <a:endParaRPr lang="sl-SI" dirty="0"/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3x na </a:t>
            </a:r>
            <a:r>
              <a:rPr lang="sl-SI">
                <a:latin typeface="Arial" panose="020B0604020202020204" pitchFamily="34" charset="0"/>
                <a:cs typeface="Arial" panose="020B0604020202020204" pitchFamily="34" charset="0"/>
              </a:rPr>
              <a:t>tedene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sorazmerje L-D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pred raztezanjem se ogrejte z lahkotno hojo, tekom ali kolesarjenjem pri nizki intenzivnosti 5 do 10 minut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5E3024E-748B-4204-B7FE-741B43B18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307" y="0"/>
            <a:ext cx="4019693" cy="23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0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87C5239-B615-5731-56D4-A20CF2029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792" y="287828"/>
            <a:ext cx="5062818" cy="261482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57D5345-2983-5CC5-B120-B2F915F6B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90" y="329453"/>
            <a:ext cx="5918702" cy="34290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B73C84D-75D0-E066-BAC8-18D4672BEF71}"/>
              </a:ext>
            </a:extLst>
          </p:cNvPr>
          <p:cNvSpPr txBox="1"/>
          <p:nvPr/>
        </p:nvSpPr>
        <p:spPr>
          <a:xfrm>
            <a:off x="-79001" y="5469875"/>
            <a:ext cx="60948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ccid=3TweyFT1&amp;id=D8EF2FCE2E13DD06388F0C6F08FBE64DB60936B3&amp;thid=OIP.3TweyFT1wLABbxYyLtIKdQHaE8&amp;mediaurl=https%3a%2f%2fwww.atipt.com%2fsites%2fdefault%2ffiles%2f201229_Blog_JanSupportingBlogPostInfographics_Dynamic.jpg&amp;cdnurl=https%3a%2f%2fth.bing.com%2fth%2fid%2fR.dd3c1ec854f5c0b0016f16322ed20a75%3frik%3dszYJtk3m%252bwhvDA%26pid%3dImgRaw%26r%3d0&amp;exph=1000&amp;expw=1500&amp;q=Active+Stretches&amp;simid=608001643996596648&amp;FORM=IRPRST&amp;ck=63E4005234D4AC8820027F7D78495CCC&amp;selectedIndex=3&amp;ajaxhist=0&amp;ajaxserp</a:t>
            </a:r>
            <a:r>
              <a:rPr lang="sl-SI" dirty="0"/>
              <a:t>=0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A4D5A49-3CA9-BCE8-1F66-78952A70C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92" y="2902649"/>
            <a:ext cx="3030631" cy="342900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6CCFD6C-B2FD-4368-31C5-23A8D8D385A3}"/>
              </a:ext>
            </a:extLst>
          </p:cNvPr>
          <p:cNvSpPr txBox="1"/>
          <p:nvPr/>
        </p:nvSpPr>
        <p:spPr>
          <a:xfrm>
            <a:off x="0" y="6027003"/>
            <a:ext cx="6094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iss=sbi&amp;form=SBIIDP&amp;sbisrc=ImgDropper&amp;q=imgurl:https%3A%2F%2Ftruth.bahamut.com.tw%2Fs01%2F201403%2F9db0a0444f40d1849d7d0b7606842014.JPG&amp;idpbck=1&amp;selectedindex=0&amp;id=https%3A%2F%2Ftruth.bahamut.com.tw%2Fs01%2F201403%2F9db0a0444f40d1849d7d0b7606842014.JPG&amp;ccid=XlzK5ohU&amp;simid=608040165553756043&amp;ck=FB1443A0C326B7DDE5C25C307DFC10D8&amp;thid=OIP.XlzK5ohURGxEU8X_63qUsQHaJd&amp;mediaurl=https%3A%2F%2Ftruth.bahamut.com.tw%2Fs01%2F201403%2F9db0a0444f40d1849d7d0b7606842014.JPG&amp;exph=960&amp;expw=752&amp;cdnurl=https%3A%2F%2Fth.bing.com%2Fth%2Fid%2FR.5e5ccae68854446c4453c5ffeb7a94b1%3Frik%3DWHY6fdzSHRz8jg%26pid%3DImgRaw%26r%3D0&amp;vt=2&amp;sim=11</a:t>
            </a:r>
          </a:p>
        </p:txBody>
      </p:sp>
    </p:spTree>
    <p:extLst>
      <p:ext uri="{BB962C8B-B14F-4D97-AF65-F5344CB8AC3E}">
        <p14:creationId xmlns:p14="http://schemas.microsoft.com/office/powerpoint/2010/main" val="419574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7ABB4C-6144-9033-106D-9D6EF58F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Vadba za vzdržljivost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AE53B2D-0160-E2B6-306E-483800A5D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34671"/>
            <a:ext cx="9855593" cy="2704207"/>
          </a:xfrm>
        </p:spPr>
        <p:txBody>
          <a:bodyPr/>
          <a:lstStyle/>
          <a:p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 bi se izboljšali vzdržljivost, je treba na eni strani izboljšati osnovno aerobno vzdržljivost, na drugi pa anaerobno vzdržljivost. </a:t>
            </a:r>
          </a:p>
          <a:p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Kot vsi ostali športniki lahko tudi športniki iz vzdržljivostnih športov napredujejo s pomočjo treningov jakosti in moči.</a:t>
            </a: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0B4EEB7-135E-2218-3B69-E3DBD8B5F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536" y="3961508"/>
            <a:ext cx="4983275" cy="17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22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7D7764-723A-7EE0-EF5E-CEF6510F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VADBA Z BOLEČINO V KRIŽU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6FBC86E-647A-4C29-4191-3ABB8413A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OBREMENI MIŠICE, RAZBREMENI HRBTENICO</a:t>
            </a:r>
          </a:p>
          <a:p>
            <a:r>
              <a:rPr lang="sl-SI" dirty="0"/>
              <a:t>POSTOPNA OBREMENITEV</a:t>
            </a:r>
          </a:p>
          <a:p>
            <a:r>
              <a:rPr lang="sl-SI" dirty="0"/>
              <a:t>ZAPOREDJE STABILIZACIJA-AKTIVACIJA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5E6799C-E650-3933-4289-F517FF626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378" y="4516866"/>
            <a:ext cx="6094879" cy="195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4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7B0D9-B19C-1C7A-B0A2-C53B276C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športna vadba?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38B4F3-73DF-AED7-A0B0-A22838835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sl-SI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Predpogoj zdravje</a:t>
            </a: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Športna vadba je po znanstvenih, zlasti pedagoških načelih zgrajen proces športnega izpopolnjevanja, ki z načrtnim in sistematičnim delovanjem učinkuje na takšno tekmovalno zmogljivost.</a:t>
            </a:r>
            <a:endParaRPr lang="sl-SI" dirty="0">
              <a:effectLst/>
            </a:endParaRPr>
          </a:p>
          <a:p>
            <a:pPr rtl="0" fontAlgn="base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Načelo rastoče obremenitve</a:t>
            </a: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Načelo sistematičnosti</a:t>
            </a:r>
            <a:endParaRPr lang="sl-SI" dirty="0">
              <a:effectLst/>
            </a:endParaRPr>
          </a:p>
          <a:p>
            <a:pPr rtl="0" fontAlgn="base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Načelo racionalnosti </a:t>
            </a:r>
            <a:endParaRPr lang="sl-SI" dirty="0">
              <a:effectLst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6C16FA5-C552-C70A-77F1-44832ADB0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614" y="3822327"/>
            <a:ext cx="2295525" cy="285750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AB8458F-8E21-F16E-E4C7-050F64689D32}"/>
              </a:ext>
            </a:extLst>
          </p:cNvPr>
          <p:cNvSpPr txBox="1"/>
          <p:nvPr/>
        </p:nvSpPr>
        <p:spPr>
          <a:xfrm rot="10800000" flipV="1">
            <a:off x="806822" y="6447465"/>
            <a:ext cx="7718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https://www.bing.com/images/search?view=detailv2&amp;iss=sbi&amp;FORM=SBIIDP&amp;sbisrc=ImgDropper&amp;q=imgurl:https%3A%2F%2Fstatic.vecteezy.com%2Fsystem%2Fresources%2Fpreviews%2F000%2F468%2F768%2Foriginal%2Ffitness-concept-illustration-vector.jpg&amp;idpbck=1</a:t>
            </a:r>
          </a:p>
        </p:txBody>
      </p:sp>
    </p:spTree>
    <p:extLst>
      <p:ext uri="{BB962C8B-B14F-4D97-AF65-F5344CB8AC3E}">
        <p14:creationId xmlns:p14="http://schemas.microsoft.com/office/powerpoint/2010/main" val="81129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6EC803-6C61-ECFC-485B-A06DB0DA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848" y="1048014"/>
            <a:ext cx="10178322" cy="1492132"/>
          </a:xfrm>
        </p:spPr>
        <p:txBody>
          <a:bodyPr>
            <a:normAutofit/>
          </a:bodyPr>
          <a:lstStyle/>
          <a:p>
            <a:r>
              <a:rPr lang="sl-SI" dirty="0"/>
              <a:t>Hvala za pozornost</a:t>
            </a:r>
            <a:br>
              <a:rPr lang="sl-SI" dirty="0"/>
            </a:br>
            <a:r>
              <a:rPr lang="sl-SI" dirty="0"/>
              <a:t>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4785B41-5C74-601F-89F7-93E907155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035" y="2010336"/>
            <a:ext cx="3337112" cy="218452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F9189EB-76C1-F125-F48B-C49FFEC2109B}"/>
              </a:ext>
            </a:extLst>
          </p:cNvPr>
          <p:cNvSpPr txBox="1"/>
          <p:nvPr/>
        </p:nvSpPr>
        <p:spPr>
          <a:xfrm>
            <a:off x="48746" y="6150114"/>
            <a:ext cx="6094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ccid=lQl06BuB&amp;id=1F68C71AF1E3804EA18A231DE04AD66BA4E29BDD&amp;thid=OIP.lQl06BuBn6lphrlilXaKqwHaE6&amp;mediaurl=https%3a%2f%2fwww.dlf.pt%2fdfpng%2fmaxpng%2f315-3154789_workout-emoji-png.png&amp;cdnurl=https%3a%2f%2fth.bing.com%2fth%2fid%2fR.950974e81b819fa96986b96295768aab%3frik%3d3ZvipGvWSuAdIw%26pid%3dImgRaw%26r%3d0&amp;exph=1487&amp;expw=2241&amp;q=warking+emogi&amp;simid=608018785199878256&amp;FORM=IRPRST&amp;ck=D0DDB1427FFCFBB5B3420CEAB1C12B2A&amp;selectedIndex=8&amp;ajaxhist=0&amp;ajaxserp=0</a:t>
            </a:r>
          </a:p>
        </p:txBody>
      </p:sp>
    </p:spTree>
    <p:extLst>
      <p:ext uri="{BB962C8B-B14F-4D97-AF65-F5344CB8AC3E}">
        <p14:creationId xmlns:p14="http://schemas.microsoft.com/office/powerpoint/2010/main" val="400764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8B7ED9-E9BB-AD0A-3F6C-3EE9E199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sl-SI" dirty="0"/>
              <a:t>Vrste vadbe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49F7899-BB05-20F4-B729-E9F5B5FFE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302D21F-0AE2-F989-B84F-9C6C699601C1}"/>
              </a:ext>
            </a:extLst>
          </p:cNvPr>
          <p:cNvSpPr txBox="1"/>
          <p:nvPr/>
        </p:nvSpPr>
        <p:spPr>
          <a:xfrm>
            <a:off x="1183341" y="1874517"/>
            <a:ext cx="93120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effectLst/>
              </a:rPr>
              <a:t>Vadba za moč, gibljivost in vzdržljivost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sl-SI" sz="20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Vadba za moč brez vadbe gibljivosti</a:t>
            </a:r>
            <a:r>
              <a:rPr lang="sl-SI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postane neučinkovita in predvsem tvegana vadba.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l-SI" b="1" dirty="0">
                <a:solidFill>
                  <a:srgbClr val="000000"/>
                </a:solidFill>
                <a:latin typeface="Arial" panose="020B0604020202020204" pitchFamily="34" charset="0"/>
              </a:rPr>
              <a:t>Vzdržljivost in vadba za moč</a:t>
            </a: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 povzročita utrujenost.</a:t>
            </a:r>
            <a:endParaRPr lang="sl-SI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AFB43A3-05CE-7862-1951-C73DCD477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60" y="4205904"/>
            <a:ext cx="3048482" cy="2369492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8CB8DC8-D6E1-9456-7FB9-EA9A42143250}"/>
              </a:ext>
            </a:extLst>
          </p:cNvPr>
          <p:cNvSpPr txBox="1"/>
          <p:nvPr/>
        </p:nvSpPr>
        <p:spPr>
          <a:xfrm>
            <a:off x="787753" y="5828673"/>
            <a:ext cx="8202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ccid=fB%2bM2fCL&amp;id=0ED0F3DAAE24CFDB6539A27817C78838D1786BE9&amp;thid=OIP.fB-M2fCLpSYGRCituERtAAHaE8&amp;mediaurl=https%3a%2f%2fwww.nisbenefits.com%2fwp-content%2fuploads%2f2017%2f06%2fHill-Running.jpg&amp;cdnurl=https%3a%2f%2fth.bing.com%2fth%2fid%2fR.7c1f8cd9f08ba526064428adb8446d00%3frik%3d6Wt40TiIxxd4og%26pid%3dImgRaw%26r%3d0&amp;exph=2002&amp;expw=3003&amp;q=running&amp;simid=608000986834426248&amp;FORM=IRPRST&amp;ck=D5DA38796630F60A839EB17D1F0EEBA9&amp;selectedIndex=3&amp;ajaxhist=0&amp;ajaxserp=0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A379C9CF-4A40-79F2-DCCF-B83079C62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767" y="4391983"/>
            <a:ext cx="2686403" cy="2369492"/>
          </a:xfrm>
          <a:prstGeom prst="rect">
            <a:avLst/>
          </a:prstGeom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D22C7516-BF7C-2DFF-6C47-2D3D49BAE9DB}"/>
              </a:ext>
            </a:extLst>
          </p:cNvPr>
          <p:cNvSpPr txBox="1"/>
          <p:nvPr/>
        </p:nvSpPr>
        <p:spPr>
          <a:xfrm>
            <a:off x="640415" y="6353359"/>
            <a:ext cx="8281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ccid=wyXXcZh2&amp;id=1986A93197E890B628718FBAB253FD8F7AE8E69F&amp;thid=OIP.wyXXcZh2aUTEBSTQMO7gbgHaGi&amp;mediaurl=https%3A%2F%2Fptworks.sg%2Fwp-content%2Fuploads%2F2016%2F06%2F1-1.jpg&amp;cdnurl=https%3A%2F%2Fth.bing.com%2Fth%2Fid%2FR.c325d77198766944c40524d030eee06e%3Frik%3Dn%252bboeo%252f9U7K6jw%26pid%3DImgRaw%26r%3D0&amp;exph=1129&amp;expw=1280&amp;q=flexibility&amp;simid=608004702003157689&amp;form=IRPRST&amp;ck=EF10D94262081A625CE450D965741673&amp;selectedindex=0&amp;ajaxhist=0&amp;ajaxserp=0&amp;vt=0&amp;sim=11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15AA4496-24D4-3D19-8317-CB6217789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239" y="168130"/>
            <a:ext cx="2121951" cy="15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2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A85D20-C4BB-CF07-7361-58FEDE77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784" y="274809"/>
            <a:ext cx="10178322" cy="1492132"/>
          </a:xfrm>
        </p:spPr>
        <p:txBody>
          <a:bodyPr>
            <a:normAutofit/>
          </a:bodyPr>
          <a:lstStyle/>
          <a:p>
            <a:pPr rtl="0"/>
            <a:r>
              <a:rPr lang="sl-SI" dirty="0">
                <a:effectLst/>
              </a:rPr>
              <a:t>Struktura vadbene enote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4C5E08-5EF4-FAB4-CE45-CA1703B3F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344706"/>
            <a:ext cx="10178322" cy="4168587"/>
          </a:xfrm>
        </p:spPr>
        <p:txBody>
          <a:bodyPr>
            <a:normAutofit fontScale="92500" lnSpcReduction="10000"/>
          </a:bodyPr>
          <a:lstStyle/>
          <a:p>
            <a:pPr marL="0" indent="0" rtl="0">
              <a:buNone/>
            </a:pPr>
            <a:endParaRPr lang="sl-SI">
              <a:effectLst/>
            </a:endParaRPr>
          </a:p>
          <a:p>
            <a:pPr rtl="0"/>
            <a:r>
              <a:rPr lang="sl-S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Vadbena enota je sestavljena iz treh glavnih delov: </a:t>
            </a:r>
            <a:endParaRPr lang="sl-SI">
              <a:effectLst/>
            </a:endParaRPr>
          </a:p>
          <a:p>
            <a:pPr rtl="0"/>
            <a:r>
              <a:rPr lang="sl-S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Ogrevanja</a:t>
            </a:r>
            <a:endParaRPr lang="sl-SI">
              <a:effectLst/>
            </a:endParaRPr>
          </a:p>
          <a:p>
            <a:pPr rtl="0"/>
            <a:r>
              <a:rPr lang="sl-S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Glavnega dela</a:t>
            </a:r>
            <a:endParaRPr lang="sl-SI">
              <a:effectLst/>
            </a:endParaRPr>
          </a:p>
          <a:p>
            <a:pPr rtl="0"/>
            <a:r>
              <a:rPr lang="sl-S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Obnove</a:t>
            </a:r>
          </a:p>
          <a:p>
            <a:pPr rtl="0"/>
            <a:endParaRPr lang="sl-SI">
              <a:effectLst/>
            </a:endParaRPr>
          </a:p>
          <a:p>
            <a:pPr rtl="0"/>
            <a:r>
              <a:rPr lang="sl-S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OGREVANJE</a:t>
            </a:r>
            <a:endParaRPr lang="sl-SI">
              <a:effectLst/>
            </a:endParaRPr>
          </a:p>
          <a:p>
            <a:pPr rtl="0"/>
            <a:r>
              <a:rPr lang="sl-S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•Splošno ogrevanje (dvig temperature, celo telo)</a:t>
            </a:r>
            <a:endParaRPr lang="sl-SI">
              <a:effectLst/>
            </a:endParaRPr>
          </a:p>
          <a:p>
            <a:pPr rtl="0"/>
            <a:r>
              <a:rPr lang="sl-S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•Gibljivost (preventivno, aktivna gibljivost)</a:t>
            </a:r>
            <a:endParaRPr lang="sl-SI">
              <a:effectLst/>
            </a:endParaRPr>
          </a:p>
          <a:p>
            <a:pPr rtl="0"/>
            <a:r>
              <a:rPr lang="sl-S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•Specialno ogrevanje (posamezne mišice, gimnastične vaje)</a:t>
            </a:r>
            <a:endParaRPr lang="sl-SI">
              <a:effectLst/>
            </a:endParaRPr>
          </a:p>
          <a:p>
            <a:pPr rtl="0"/>
            <a:r>
              <a:rPr lang="sl-SI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•Aktivacija (glede na intenzivnost glavnega dela)</a:t>
            </a:r>
            <a:endParaRPr lang="sl-SI">
              <a:effectLst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5AB4BCF-4E91-BC5D-EE33-A7AE555BD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110" y="1753533"/>
            <a:ext cx="3820665" cy="1958695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F7263EC-0A79-34D5-468B-E6587BE8EA2A}"/>
              </a:ext>
            </a:extLst>
          </p:cNvPr>
          <p:cNvSpPr txBox="1"/>
          <p:nvPr/>
        </p:nvSpPr>
        <p:spPr>
          <a:xfrm>
            <a:off x="6055109" y="6167692"/>
            <a:ext cx="6094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ccid=ElVN5bEo&amp;id=A4EA1AF41E51AC6EBD2A1C9BF18E4E27B4069850&amp;thid=OIP.ElVN5bEouZMpyZwmWahYdwHaIn&amp;mediaurl=https%3a%2f%2fth.bing.com%2fth%2fid%2fR.12554de5b128b99329c99c2659a85877%3frik%3dUJgGtCdOjvGbHA%26riu%3dhttp%253a%252f%252fimages.clipartpanda.com%252fwarm-up-clipart-7394216-boy-doing-jumping-jacks.jpg%26ehk%3dM4NjS%252b0BlQY9%252fUvgf%252fUgEEXdZFh10F9krWbgrJGwEqs%253d%26risl%3d%26pid%3dImgRaw%26r%3d0&amp;exph=1200&amp;expw=1032&amp;q=Warm+Up+Sport+Clip+Art&amp;simid=608033332265898173&amp;FORM=IRPRST&amp;ck=87B1F6F07B677AD4DDCF4B445F57B91A&amp;selectedIndex=8&amp;ajaxhist=0&amp;ajaxserp=0</a:t>
            </a:r>
          </a:p>
        </p:txBody>
      </p:sp>
    </p:spTree>
    <p:extLst>
      <p:ext uri="{BB962C8B-B14F-4D97-AF65-F5344CB8AC3E}">
        <p14:creationId xmlns:p14="http://schemas.microsoft.com/office/powerpoint/2010/main" val="256241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7D5DE5B-6599-96CB-2C56-80E82489E39C}"/>
              </a:ext>
            </a:extLst>
          </p:cNvPr>
          <p:cNvSpPr txBox="1"/>
          <p:nvPr/>
        </p:nvSpPr>
        <p:spPr>
          <a:xfrm>
            <a:off x="1450602" y="1532965"/>
            <a:ext cx="584442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GLAVNI DEL</a:t>
            </a:r>
            <a:endParaRPr lang="sl-SI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Glavni del</a:t>
            </a:r>
            <a:endParaRPr lang="sl-SI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•Zaporedje ciljev </a:t>
            </a:r>
            <a:endParaRPr lang="sl-SI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•Zaporedje vaj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sl-SI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sl-SI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sl-SI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OBNOVA </a:t>
            </a:r>
            <a:endParaRPr lang="sl-SI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•Iztekanje (izplakovanje, dotok energije)</a:t>
            </a:r>
            <a:endParaRPr lang="sl-SI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•Raztezanje (znižanje tonusa)</a:t>
            </a:r>
            <a:endParaRPr lang="sl-SI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•Prehrana (nadomestitev energentov, </a:t>
            </a:r>
            <a:r>
              <a:rPr lang="sl-SI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hidracija</a:t>
            </a: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sl-SI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•Masaža (izplakovanje, nižanje tonusa)</a:t>
            </a:r>
            <a:endParaRPr lang="sl-SI" dirty="0">
              <a:effectLst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5CBE32C-DE10-BCB2-46EB-8F89BAF9C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558" y="3220570"/>
            <a:ext cx="2395817" cy="252132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2365882-EA1E-C2ED-A514-42EC2E636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787" y="1001805"/>
            <a:ext cx="2395817" cy="219187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8FBDBFF-7C25-EE22-5BD0-0B5E74D437CE}"/>
              </a:ext>
            </a:extLst>
          </p:cNvPr>
          <p:cNvSpPr txBox="1"/>
          <p:nvPr/>
        </p:nvSpPr>
        <p:spPr>
          <a:xfrm>
            <a:off x="6096000" y="6118028"/>
            <a:ext cx="6094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800" dirty="0"/>
              <a:t>https://www.bing.com/images/search?view=detailV2&amp;ccid=W0%2fjXVor&amp;id=177166BE38DE2E04437B3850EF96F72FBD1D06C0&amp;thid=OIP.W0_jXVorfgL_jHT2t9V_TQHaLH&amp;mediaurl=https%3a%2f%2fth.bing.com%2fth%2fid%2fR.5b4fe35d5a2b7e02ff8c74f6b7d57f4d%3frik%3dwAYdvS%252f3lu9QOA%26riu%3dhttp%253a%252f%252fwww.globalmomschallenge.org%252fwp-content%252fuploads%252f2015%252f03%252f1702189647_03d15f58b0_o.jpg%26ehk%3dCKxgjEDqV%252f3j3riyLCF2%252fbJThrcc0AVIxP%252bXHd2tcOw%253d%26risl%3d%26pid%3dImgRaw%26r%3d0&amp;exph=1280&amp;expw=853&amp;q=water&amp;simid=607998684747999242&amp;FORM=IRPRST&amp;ck=55B9F8399213DA5CC7A86B0BB4CA1289&amp;selectedIndex=0&amp;ajaxhist=0&amp;ajaxserp=0</a:t>
            </a:r>
          </a:p>
        </p:txBody>
      </p:sp>
    </p:spTree>
    <p:extLst>
      <p:ext uri="{BB962C8B-B14F-4D97-AF65-F5344CB8AC3E}">
        <p14:creationId xmlns:p14="http://schemas.microsoft.com/office/powerpoint/2010/main" val="71511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6F047A-C008-B30B-FA5B-7886A3DC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Načrt obremenitve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3DB12D-9155-F7AD-46C0-C580F9B8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16107"/>
            <a:ext cx="10178322" cy="3593591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Načrt obremenitve vsebuje podatke s katerimi opišemo kaj bomo delali na posamezni vadbeni enoti 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Velikost bremena (% 1 RM)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Število ponovitev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Število serij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Odmori med serijami 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Način izvajanja ponovitev</a:t>
            </a:r>
            <a:endParaRPr lang="sl-SI" dirty="0">
              <a:effectLst/>
            </a:endParaRPr>
          </a:p>
          <a:p>
            <a:pPr marL="0" indent="0" rtl="0">
              <a:buNone/>
            </a:pPr>
            <a:endParaRPr lang="sl-SI" dirty="0">
              <a:effectLst/>
            </a:endParaRPr>
          </a:p>
          <a:p>
            <a:pPr rtl="0"/>
            <a:endParaRPr lang="sl-SI" dirty="0">
              <a:effectLst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A2BFD06-73C7-228B-1430-43719381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65" y="5272103"/>
            <a:ext cx="2407024" cy="120351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40F9435-52F6-18BF-C528-A627089CC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684" y="2450384"/>
            <a:ext cx="4076139" cy="26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9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CA240E-44D3-252B-8784-23D27D05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101" y="338050"/>
            <a:ext cx="9270645" cy="4998564"/>
          </a:xfrm>
        </p:spPr>
        <p:txBody>
          <a:bodyPr>
            <a:normAutofit/>
          </a:bodyPr>
          <a:lstStyle/>
          <a:p>
            <a:r>
              <a:rPr lang="sl-SI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ORGANIZACIJSKI OBLIKI VADBE MOČI</a:t>
            </a:r>
            <a:br>
              <a:rPr lang="sl-SI" sz="2200" dirty="0">
                <a:effectLst/>
              </a:rPr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569D02-DE3A-02CD-CE66-060DFAA5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374" y="1015255"/>
            <a:ext cx="9613546" cy="3469339"/>
          </a:xfrm>
        </p:spPr>
        <p:txBody>
          <a:bodyPr>
            <a:normAutofit/>
          </a:bodyPr>
          <a:lstStyle/>
          <a:p>
            <a:r>
              <a:rPr lang="sl-SI" sz="1700" dirty="0"/>
              <a:t>Vadba za moč v organizacijskem smislu poteka skozi dve organizacijski obliki</a:t>
            </a:r>
          </a:p>
          <a:p>
            <a:r>
              <a:rPr lang="sl-SI" sz="1700" dirty="0"/>
              <a:t>Vadba po postajah </a:t>
            </a:r>
          </a:p>
          <a:p>
            <a:r>
              <a:rPr lang="sl-SI" sz="1700" dirty="0"/>
              <a:t>Krožna vadba</a:t>
            </a:r>
            <a:r>
              <a:rPr lang="sl-SI" sz="1200" dirty="0"/>
              <a:t> </a:t>
            </a:r>
          </a:p>
          <a:p>
            <a:endParaRPr lang="sl-SI" sz="12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2E74BA8-B637-357B-49B9-861E4BEE8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33" y="3509682"/>
            <a:ext cx="3908174" cy="301699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D894451-8BEC-5C41-D761-D502221D7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32211"/>
            <a:ext cx="3908174" cy="303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31BA86-7D3C-75D3-31D0-A82E1A8C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Osnove načrtovanja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855E81-CD3A-8ADB-A884-FB4FF469C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402" y="1336635"/>
            <a:ext cx="8723517" cy="4864493"/>
          </a:xfrm>
        </p:spPr>
        <p:txBody>
          <a:bodyPr>
            <a:normAutofit/>
          </a:bodyPr>
          <a:lstStyle/>
          <a:p>
            <a:pPr rtl="0"/>
            <a:r>
              <a:rPr lang="sl-SI" dirty="0"/>
              <a:t>OSNOVNA IDEJA NAČRTOVANJA je da moramo doseči ustrezno/optimalno obremenitev, ker le-ta obremenitev povzroči utrujenost in obnovo</a:t>
            </a:r>
          </a:p>
          <a:p>
            <a:pPr rtl="0"/>
            <a:r>
              <a:rPr lang="sl-SI" dirty="0">
                <a:effectLst/>
              </a:rPr>
              <a:t>ZAPOREDJE VAJ
</a:t>
            </a:r>
            <a:r>
              <a:rPr lang="sl-SI" dirty="0" err="1">
                <a:effectLst/>
              </a:rPr>
              <a:t>Enosklepne</a:t>
            </a:r>
            <a:r>
              <a:rPr lang="sl-SI" dirty="0">
                <a:effectLst/>
              </a:rPr>
              <a:t> &gt;&gt; </a:t>
            </a:r>
            <a:r>
              <a:rPr lang="sl-SI" dirty="0" err="1">
                <a:effectLst/>
              </a:rPr>
              <a:t>dvosklepne</a:t>
            </a:r>
            <a:r>
              <a:rPr lang="sl-SI" dirty="0">
                <a:effectLst/>
              </a:rPr>
              <a:t> </a:t>
            </a:r>
          </a:p>
          <a:p>
            <a:pPr rtl="0"/>
            <a:r>
              <a:rPr lang="sl-SI" dirty="0"/>
              <a:t>Glavne vaje &gt;&gt;  pomožne
Eksplozivne vaje&gt;&gt; dinamične</a:t>
            </a:r>
          </a:p>
          <a:p>
            <a:pPr rtl="0"/>
            <a:r>
              <a:rPr lang="sl-SI" dirty="0"/>
              <a:t>Velike mišične skupine &gt;&gt;male</a:t>
            </a:r>
            <a:endParaRPr lang="sl-SI" dirty="0">
              <a:effectLst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046B1A2-DA8A-7917-E936-3C8A854D2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131" y="2900524"/>
            <a:ext cx="3728136" cy="30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7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CD521D-027A-9EC6-8F1A-C8E93FBD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Dejavniki </a:t>
            </a:r>
            <a:r>
              <a:rPr lang="sl-SI" dirty="0" err="1"/>
              <a:t>cikljizacije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45D373A-E770-C3A2-C48F-2E15EC7B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037" y="2259106"/>
            <a:ext cx="10178322" cy="3593591"/>
          </a:xfrm>
        </p:spPr>
        <p:txBody>
          <a:bodyPr>
            <a:normAutofit fontScale="92500" lnSpcReduction="20000"/>
          </a:bodyPr>
          <a:lstStyle/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MIŠIČNA MASA (MM)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Trajanje </a:t>
            </a:r>
            <a:r>
              <a:rPr lang="sl-SI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mezocikla</a:t>
            </a: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najmanj 3 mesece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Regeneracija: 3 dni 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Tedenska obremenitev: 2x</a:t>
            </a:r>
            <a:endParaRPr lang="sl-SI" dirty="0">
              <a:effectLst/>
            </a:endParaRPr>
          </a:p>
          <a:p>
            <a:pPr marL="0" indent="0" rtl="0">
              <a:buNone/>
            </a:pP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VZDRŽLJIVOST V MOČI (VVM)</a:t>
            </a:r>
            <a:endParaRPr lang="sl-SI" dirty="0">
              <a:effectLst/>
            </a:endParaRPr>
          </a:p>
          <a:p>
            <a:pPr rtl="0"/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Tedenska obremenitev: 2x</a:t>
            </a:r>
          </a:p>
          <a:p>
            <a:pPr rtl="0"/>
            <a:r>
              <a:rPr lang="sl-SI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Trajanje </a:t>
            </a:r>
            <a:r>
              <a:rPr lang="sl-SI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mezocikla</a:t>
            </a:r>
            <a:r>
              <a:rPr lang="sl-SI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4-6 tednov</a:t>
            </a:r>
            <a:endParaRPr lang="sl-SI" dirty="0">
              <a:effectLst/>
            </a:endParaRPr>
          </a:p>
          <a:p>
            <a:pPr rtl="0"/>
            <a:r>
              <a:rPr lang="sl-SI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Regeneracija: 24-36ur </a:t>
            </a:r>
          </a:p>
          <a:p>
            <a:pPr marL="0" indent="0" rtl="0">
              <a:buNone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Običajno velja, da smo 2 meseca v formi, če se 6 mesecev pripravljamo. To formo lahko še malo podaljšujemo.</a:t>
            </a:r>
            <a:endParaRPr lang="sl-SI" dirty="0">
              <a:effectLst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7C34D78-7263-0917-C062-A2371429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480" y="1435983"/>
            <a:ext cx="6094879" cy="140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437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oje Znanje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je Znanje PowerPoint template" id="{EE203216-807A-4B81-9BEA-6D212EA3C112}" vid="{253455AD-3734-4BB4-BFB2-9F06F96C7C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0</Words>
  <Application>Microsoft Office PowerPoint</Application>
  <PresentationFormat>Širokozaslonsko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1" baseType="lpstr">
      <vt:lpstr>Badge</vt:lpstr>
      <vt:lpstr>Kako si narediti športni program,brez trenerja</vt:lpstr>
      <vt:lpstr>Kaj je športna vadba?</vt:lpstr>
      <vt:lpstr>Vrste vadbe </vt:lpstr>
      <vt:lpstr>Struktura vadbene enote </vt:lpstr>
      <vt:lpstr>PowerPointova predstavitev</vt:lpstr>
      <vt:lpstr>Načrt obremenitve </vt:lpstr>
      <vt:lpstr>ORGANIZACIJSKI OBLIKI VADBE MOČI </vt:lpstr>
      <vt:lpstr>Osnove načrtovanja </vt:lpstr>
      <vt:lpstr>Dejavniki cikljizacije</vt:lpstr>
      <vt:lpstr>Izbira vaj za začetnike </vt:lpstr>
      <vt:lpstr>PowerPointova predstavitev</vt:lpstr>
      <vt:lpstr>Regeneracija in muskelfiber</vt:lpstr>
      <vt:lpstr> DIFERENCIACIJA ODZIVA ((ne)trenirani, moški-ženske, mladi-odrasli-stari)  </vt:lpstr>
      <vt:lpstr>Vadba za moč za starejše osebe</vt:lpstr>
      <vt:lpstr>Pretreniranost </vt:lpstr>
      <vt:lpstr>Vadba za gibljivost</vt:lpstr>
      <vt:lpstr>PowerPointova predstavitev</vt:lpstr>
      <vt:lpstr>Vadba za vzdržljivost</vt:lpstr>
      <vt:lpstr>VADBA Z BOLEČINO V KRIŽU</vt:lpstr>
      <vt:lpstr>Hvala za pozornost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Matic Sešlar</dc:creator>
  <cp:lastModifiedBy>Ula Vehovec</cp:lastModifiedBy>
  <cp:revision>14</cp:revision>
  <dcterms:created xsi:type="dcterms:W3CDTF">2016-09-08T12:09:48Z</dcterms:created>
  <dcterms:modified xsi:type="dcterms:W3CDTF">2023-05-09T09:37:15Z</dcterms:modified>
</cp:coreProperties>
</file>