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sldIdLst>
    <p:sldId id="257" r:id="rId2"/>
    <p:sldId id="258" r:id="rId3"/>
    <p:sldId id="261" r:id="rId4"/>
    <p:sldId id="262" r:id="rId5"/>
    <p:sldId id="311" r:id="rId6"/>
    <p:sldId id="263" r:id="rId7"/>
    <p:sldId id="312" r:id="rId8"/>
    <p:sldId id="271" r:id="rId9"/>
    <p:sldId id="346" r:id="rId10"/>
    <p:sldId id="347" r:id="rId11"/>
    <p:sldId id="278" r:id="rId12"/>
    <p:sldId id="313" r:id="rId13"/>
    <p:sldId id="267" r:id="rId14"/>
    <p:sldId id="348" r:id="rId15"/>
    <p:sldId id="350" r:id="rId16"/>
    <p:sldId id="272" r:id="rId17"/>
    <p:sldId id="273" r:id="rId18"/>
    <p:sldId id="314" r:id="rId19"/>
    <p:sldId id="268" r:id="rId20"/>
    <p:sldId id="274" r:id="rId21"/>
    <p:sldId id="316" r:id="rId22"/>
    <p:sldId id="317" r:id="rId23"/>
    <p:sldId id="315" r:id="rId24"/>
    <p:sldId id="269" r:id="rId25"/>
    <p:sldId id="275" r:id="rId26"/>
    <p:sldId id="318" r:id="rId27"/>
    <p:sldId id="264" r:id="rId28"/>
    <p:sldId id="266" r:id="rId29"/>
    <p:sldId id="276" r:id="rId30"/>
    <p:sldId id="319" r:id="rId31"/>
    <p:sldId id="277" r:id="rId32"/>
    <p:sldId id="320" r:id="rId33"/>
    <p:sldId id="279" r:id="rId34"/>
    <p:sldId id="321" r:id="rId35"/>
    <p:sldId id="281" r:id="rId36"/>
    <p:sldId id="322" r:id="rId37"/>
    <p:sldId id="282" r:id="rId38"/>
    <p:sldId id="323" r:id="rId39"/>
    <p:sldId id="265" r:id="rId40"/>
    <p:sldId id="283" r:id="rId41"/>
    <p:sldId id="324" r:id="rId42"/>
    <p:sldId id="325" r:id="rId43"/>
    <p:sldId id="294" r:id="rId44"/>
    <p:sldId id="295" r:id="rId45"/>
    <p:sldId id="284" r:id="rId46"/>
    <p:sldId id="285" r:id="rId47"/>
    <p:sldId id="328" r:id="rId48"/>
    <p:sldId id="298" r:id="rId49"/>
    <p:sldId id="329" r:id="rId50"/>
    <p:sldId id="305" r:id="rId51"/>
    <p:sldId id="330" r:id="rId52"/>
    <p:sldId id="345" r:id="rId53"/>
    <p:sldId id="327" r:id="rId54"/>
    <p:sldId id="286" r:id="rId55"/>
    <p:sldId id="331" r:id="rId56"/>
    <p:sldId id="297" r:id="rId57"/>
    <p:sldId id="332" r:id="rId58"/>
    <p:sldId id="288" r:id="rId59"/>
    <p:sldId id="289" r:id="rId60"/>
    <p:sldId id="296" r:id="rId61"/>
    <p:sldId id="290" r:id="rId62"/>
    <p:sldId id="292" r:id="rId63"/>
    <p:sldId id="333" r:id="rId64"/>
    <p:sldId id="293" r:id="rId65"/>
    <p:sldId id="334" r:id="rId66"/>
    <p:sldId id="306" r:id="rId67"/>
    <p:sldId id="307" r:id="rId68"/>
    <p:sldId id="335" r:id="rId69"/>
    <p:sldId id="336" r:id="rId70"/>
    <p:sldId id="338" r:id="rId71"/>
    <p:sldId id="303" r:id="rId72"/>
    <p:sldId id="308" r:id="rId73"/>
    <p:sldId id="310" r:id="rId74"/>
    <p:sldId id="339" r:id="rId75"/>
    <p:sldId id="340" r:id="rId76"/>
    <p:sldId id="343" r:id="rId77"/>
    <p:sldId id="341" r:id="rId78"/>
    <p:sldId id="344" r:id="rId79"/>
    <p:sldId id="342" r:id="rId80"/>
    <p:sldId id="259" r:id="rId81"/>
    <p:sldId id="260" r:id="rId8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rednji slog 2 – poudarek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Srednji slog 4 – poudarek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Srednji slog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Srednji slog 4 – poudarek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91" d="100"/>
          <a:sy n="91" d="100"/>
        </p:scale>
        <p:origin x="2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 smtClean="0"/>
              <a:t>Kliknite, da uredite slog podnaslova matrice</a:t>
            </a:r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716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8540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16207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1920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69" y="29051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8380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2079106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1349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3996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312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 smtClean="0"/>
              <a:t>Kliknite ikono, če želite dodati sliko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 smtClean="0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Housing Co. d.o.o.</a:t>
            </a:r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www.mojeznanje.si</a:t>
            </a:r>
            <a:endParaRPr lang="sl-SI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575" y="5646772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3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11.wdp"/><Relationship Id="rId4" Type="http://schemas.openxmlformats.org/officeDocument/2006/relationships/image" Target="../media/image30.png"/><Relationship Id="rId9" Type="http://schemas.microsoft.com/office/2007/relationships/hdphoto" Target="../media/hdphoto1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4.wdp"/><Relationship Id="rId7" Type="http://schemas.microsoft.com/office/2007/relationships/hdphoto" Target="../media/hdphoto1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11.wdp"/><Relationship Id="rId4" Type="http://schemas.openxmlformats.org/officeDocument/2006/relationships/image" Target="../media/image34.png"/><Relationship Id="rId9" Type="http://schemas.microsoft.com/office/2007/relationships/hdphoto" Target="../media/hdphoto16.wdp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3169" y="3019351"/>
            <a:ext cx="10318418" cy="3556739"/>
          </a:xfrm>
        </p:spPr>
        <p:txBody>
          <a:bodyPr/>
          <a:lstStyle/>
          <a:p>
            <a:r>
              <a:rPr lang="sl-SI" sz="8000" dirty="0" smtClean="0"/>
              <a:t/>
            </a:r>
            <a:br>
              <a:rPr lang="sl-SI" sz="8000" dirty="0" smtClean="0"/>
            </a:br>
            <a:r>
              <a:rPr lang="sl-SI" sz="2800" dirty="0" smtClean="0"/>
              <a:t/>
            </a:r>
            <a:br>
              <a:rPr lang="sl-SI" sz="2800" dirty="0" smtClean="0"/>
            </a:br>
            <a:r>
              <a:rPr lang="sl-SI" sz="2800" dirty="0" smtClean="0"/>
              <a:t>                                </a:t>
            </a:r>
            <a:r>
              <a:rPr lang="sl-SI" sz="3600" dirty="0" smtClean="0"/>
              <a:t>JASMINA NOČ</a:t>
            </a:r>
            <a:r>
              <a:rPr lang="sl-SI" sz="3600" dirty="0"/>
              <a:t/>
            </a:r>
            <a:br>
              <a:rPr lang="sl-SI" sz="3600" dirty="0"/>
            </a:br>
            <a:r>
              <a:rPr lang="sl-SI" sz="3600" dirty="0" smtClean="0"/>
              <a:t/>
            </a:r>
            <a:br>
              <a:rPr lang="sl-SI" sz="3600" dirty="0" smtClean="0"/>
            </a:br>
            <a:r>
              <a:rPr lang="sl-SI" sz="3600" dirty="0" smtClean="0"/>
              <a:t>julij </a:t>
            </a:r>
            <a:r>
              <a:rPr lang="sl-SI" sz="3600" dirty="0"/>
              <a:t>2018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534" y="1145818"/>
            <a:ext cx="8045373" cy="2153973"/>
          </a:xfrm>
        </p:spPr>
        <p:txBody>
          <a:bodyPr>
            <a:normAutofit/>
          </a:bodyPr>
          <a:lstStyle/>
          <a:p>
            <a:r>
              <a:rPr lang="sl-SI" sz="3600" dirty="0" smtClean="0"/>
              <a:t>NEMŠČINA V VSAKDANJEM ŽIVLJENJU (NADALJEVALNI WEBINAR </a:t>
            </a:r>
            <a:r>
              <a:rPr lang="sl-SI" sz="3600" dirty="0" err="1" smtClean="0"/>
              <a:t>iI</a:t>
            </a:r>
            <a:r>
              <a:rPr lang="sl-SI" sz="3600" dirty="0" smtClean="0"/>
              <a:t>)</a:t>
            </a:r>
            <a:endParaRPr lang="sl-SI" sz="3600" dirty="0"/>
          </a:p>
        </p:txBody>
      </p:sp>
    </p:spTree>
    <p:extLst>
      <p:ext uri="{BB962C8B-B14F-4D97-AF65-F5344CB8AC3E}">
        <p14:creationId xmlns:p14="http://schemas.microsoft.com/office/powerpoint/2010/main" val="28231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ctr"/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"/>
          </p:nvPr>
        </p:nvSpPr>
        <p:spPr>
          <a:xfrm>
            <a:off x="1251678" y="974035"/>
            <a:ext cx="10178322" cy="4905557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Übung 1</a:t>
            </a:r>
            <a:r>
              <a:rPr lang="sl-SI" b="1" dirty="0" smtClean="0"/>
              <a:t>: </a:t>
            </a:r>
            <a:r>
              <a:rPr lang="sl-SI" b="1" dirty="0"/>
              <a:t>W</a:t>
            </a:r>
            <a:r>
              <a:rPr lang="de-DE" b="1" dirty="0" err="1" smtClean="0"/>
              <a:t>ie</a:t>
            </a:r>
            <a:r>
              <a:rPr lang="de-DE" b="1" dirty="0" smtClean="0"/>
              <a:t> ist</a:t>
            </a:r>
            <a:r>
              <a:rPr lang="sl-SI" b="1" dirty="0" smtClean="0"/>
              <a:t> </a:t>
            </a:r>
            <a:r>
              <a:rPr lang="de-DE" b="1" dirty="0" smtClean="0"/>
              <a:t>Zimmer</a:t>
            </a:r>
            <a:r>
              <a:rPr lang="de-DE" b="1" dirty="0" smtClean="0"/>
              <a:t>? </a:t>
            </a:r>
            <a:r>
              <a:rPr lang="sl-SI" b="1" dirty="0" err="1" smtClean="0"/>
              <a:t>Unterstreichen</a:t>
            </a:r>
            <a:r>
              <a:rPr lang="sl-SI" b="1" dirty="0" smtClean="0"/>
              <a:t> </a:t>
            </a:r>
            <a:r>
              <a:rPr lang="sl-SI" b="1" dirty="0" err="1" smtClean="0"/>
              <a:t>Sie</a:t>
            </a:r>
            <a:r>
              <a:rPr lang="sl-SI" b="1" dirty="0" smtClean="0"/>
              <a:t> die </a:t>
            </a:r>
            <a:r>
              <a:rPr lang="sl-SI" b="1" dirty="0" err="1" smtClean="0"/>
              <a:t>richtigen</a:t>
            </a:r>
            <a:r>
              <a:rPr lang="sl-SI" b="1" dirty="0" smtClean="0"/>
              <a:t> Adjektive?</a:t>
            </a:r>
            <a:endParaRPr lang="de-DE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b="1" dirty="0" smtClean="0"/>
              <a:t>groß</a:t>
            </a:r>
            <a:r>
              <a:rPr lang="de-DE" dirty="0" smtClean="0"/>
              <a:t> </a:t>
            </a:r>
            <a:r>
              <a:rPr lang="de-DE" dirty="0"/>
              <a:t>– klein 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hässlich </a:t>
            </a:r>
            <a:r>
              <a:rPr lang="de-DE" dirty="0" smtClean="0"/>
              <a:t>– </a:t>
            </a:r>
            <a:r>
              <a:rPr lang="de-DE" b="1" dirty="0" smtClean="0"/>
              <a:t>schön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b="1" dirty="0" smtClean="0"/>
              <a:t>hell</a:t>
            </a:r>
            <a:r>
              <a:rPr lang="de-DE" dirty="0" smtClean="0"/>
              <a:t> </a:t>
            </a:r>
            <a:r>
              <a:rPr lang="de-DE" dirty="0"/>
              <a:t>– dunkel 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b="1" dirty="0" smtClean="0"/>
              <a:t>nett</a:t>
            </a:r>
            <a:r>
              <a:rPr lang="de-DE" dirty="0" smtClean="0"/>
              <a:t> </a:t>
            </a:r>
            <a:r>
              <a:rPr lang="de-DE" dirty="0"/>
              <a:t>– </a:t>
            </a:r>
            <a:r>
              <a:rPr lang="de-DE" dirty="0" smtClean="0"/>
              <a:t>unfreundlich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b="1" dirty="0"/>
              <a:t>t</a:t>
            </a:r>
            <a:r>
              <a:rPr lang="de-DE" b="1" dirty="0" smtClean="0"/>
              <a:t>euer</a:t>
            </a:r>
            <a:r>
              <a:rPr lang="de-DE" dirty="0" smtClean="0"/>
              <a:t> – billig/ günstig</a:t>
            </a:r>
          </a:p>
          <a:p>
            <a:pPr marL="0" indent="0">
              <a:buNone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161" y="1467619"/>
            <a:ext cx="6218839" cy="3918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485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777767"/>
            <a:ext cx="10178322" cy="5101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Übung 2 : </a:t>
            </a:r>
            <a:r>
              <a:rPr lang="de-DE" sz="2400" b="1" dirty="0" smtClean="0"/>
              <a:t>Finden Sie die Gegenpaare</a:t>
            </a:r>
            <a:r>
              <a:rPr lang="de-DE" sz="2400" dirty="0" smtClean="0"/>
              <a:t>.</a:t>
            </a:r>
          </a:p>
          <a:p>
            <a:pPr marL="0" indent="0">
              <a:buNone/>
            </a:pPr>
            <a:endParaRPr lang="de-DE" sz="2400" dirty="0"/>
          </a:p>
          <a:p>
            <a:r>
              <a:rPr lang="de-DE" sz="2400" dirty="0"/>
              <a:t>teuer – </a:t>
            </a:r>
          </a:p>
          <a:p>
            <a:r>
              <a:rPr lang="de-DE" sz="2400" dirty="0"/>
              <a:t>groß – </a:t>
            </a:r>
          </a:p>
          <a:p>
            <a:r>
              <a:rPr lang="de-DE" sz="2400" dirty="0"/>
              <a:t>dunkel – </a:t>
            </a:r>
          </a:p>
          <a:p>
            <a:r>
              <a:rPr lang="de-DE" sz="2400" dirty="0"/>
              <a:t>hell – </a:t>
            </a:r>
          </a:p>
          <a:p>
            <a:r>
              <a:rPr lang="de-DE" sz="2400" dirty="0"/>
              <a:t>laut - </a:t>
            </a:r>
            <a:endParaRPr lang="sl-SI" sz="2400" dirty="0"/>
          </a:p>
        </p:txBody>
      </p:sp>
    </p:spTree>
    <p:extLst>
      <p:ext uri="{BB962C8B-B14F-4D97-AF65-F5344CB8AC3E}">
        <p14:creationId xmlns:p14="http://schemas.microsoft.com/office/powerpoint/2010/main" val="1560226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914401"/>
            <a:ext cx="10178322" cy="4965192"/>
          </a:xfrm>
        </p:spPr>
        <p:txBody>
          <a:bodyPr/>
          <a:lstStyle/>
          <a:p>
            <a:pPr marL="0" indent="0">
              <a:buNone/>
            </a:pPr>
            <a:r>
              <a:rPr lang="de-DE" sz="2400" b="1" dirty="0" smtClean="0"/>
              <a:t>Übung 2: </a:t>
            </a:r>
            <a:r>
              <a:rPr lang="de-DE" sz="2400" b="1" dirty="0" smtClean="0"/>
              <a:t>Finden Sie die Gegenpaare.</a:t>
            </a:r>
            <a:endParaRPr lang="de-DE" sz="2400" b="1" dirty="0"/>
          </a:p>
          <a:p>
            <a:r>
              <a:rPr lang="de-DE" sz="2400" dirty="0"/>
              <a:t>teuer – </a:t>
            </a:r>
            <a:r>
              <a:rPr lang="sl-SI" sz="2400" dirty="0" err="1" smtClean="0"/>
              <a:t>billig</a:t>
            </a:r>
            <a:endParaRPr lang="de-DE" sz="2400" dirty="0"/>
          </a:p>
          <a:p>
            <a:r>
              <a:rPr lang="de-DE" sz="2400" dirty="0"/>
              <a:t>groß – </a:t>
            </a:r>
            <a:r>
              <a:rPr lang="sl-SI" sz="2400" dirty="0" smtClean="0"/>
              <a:t> </a:t>
            </a:r>
            <a:r>
              <a:rPr lang="sl-SI" sz="2400" dirty="0" err="1" smtClean="0"/>
              <a:t>klein</a:t>
            </a:r>
            <a:endParaRPr lang="de-DE" sz="2400" dirty="0"/>
          </a:p>
          <a:p>
            <a:r>
              <a:rPr lang="de-DE" sz="2400" dirty="0"/>
              <a:t>dunkel – </a:t>
            </a:r>
            <a:r>
              <a:rPr lang="sl-SI" sz="2400" dirty="0" smtClean="0"/>
              <a:t> </a:t>
            </a:r>
            <a:r>
              <a:rPr lang="sl-SI" sz="2400" dirty="0" err="1" smtClean="0"/>
              <a:t>hell</a:t>
            </a:r>
            <a:endParaRPr lang="de-DE" sz="2400" dirty="0"/>
          </a:p>
          <a:p>
            <a:r>
              <a:rPr lang="de-DE" sz="2400" dirty="0"/>
              <a:t>hell – </a:t>
            </a:r>
            <a:r>
              <a:rPr lang="sl-SI" sz="2400" dirty="0" err="1" smtClean="0"/>
              <a:t>dunkel</a:t>
            </a:r>
            <a:endParaRPr lang="de-DE" sz="2400" dirty="0"/>
          </a:p>
          <a:p>
            <a:r>
              <a:rPr lang="de-DE" sz="2400" dirty="0"/>
              <a:t>laut - </a:t>
            </a:r>
            <a:r>
              <a:rPr lang="sl-SI" sz="2400" dirty="0" err="1" smtClean="0"/>
              <a:t>ruhig</a:t>
            </a:r>
            <a:endParaRPr lang="sl-SI" sz="2400" dirty="0"/>
          </a:p>
        </p:txBody>
      </p:sp>
    </p:spTree>
    <p:extLst>
      <p:ext uri="{BB962C8B-B14F-4D97-AF65-F5344CB8AC3E}">
        <p14:creationId xmlns:p14="http://schemas.microsoft.com/office/powerpoint/2010/main" val="378575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03888" y="350854"/>
            <a:ext cx="8481850" cy="1110084"/>
          </a:xfrm>
        </p:spPr>
        <p:txBody>
          <a:bodyPr>
            <a:normAutofit/>
          </a:bodyPr>
          <a:lstStyle/>
          <a:p>
            <a:r>
              <a:rPr lang="de-DE" dirty="0" smtClean="0"/>
              <a:t>Möbel im haus </a:t>
            </a:r>
            <a:endParaRPr lang="sl-SI" dirty="0"/>
          </a:p>
        </p:txBody>
      </p:sp>
      <p:graphicFrame>
        <p:nvGraphicFramePr>
          <p:cNvPr id="7" name="Označba mesta vsebin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1596163"/>
              </p:ext>
            </p:extLst>
          </p:nvPr>
        </p:nvGraphicFramePr>
        <p:xfrm>
          <a:off x="1004684" y="1783212"/>
          <a:ext cx="3782777" cy="298383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3782777">
                  <a:extLst>
                    <a:ext uri="{9D8B030D-6E8A-4147-A177-3AD203B41FA5}">
                      <a16:colId xmlns:a16="http://schemas.microsoft.com/office/drawing/2014/main" val="1815046104"/>
                    </a:ext>
                  </a:extLst>
                </a:gridCol>
              </a:tblGrid>
              <a:tr h="4235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u="none" strike="noStrike" dirty="0" smtClean="0">
                          <a:effectLst/>
                        </a:rPr>
                        <a:t>d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>
                          <a:effectLst/>
                        </a:rPr>
                        <a:t>Wohnzimmer</a:t>
                      </a:r>
                      <a:endParaRPr lang="sl-SI" sz="16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199775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Sessel </a:t>
                      </a:r>
                      <a:r>
                        <a:rPr lang="de-DE" sz="1600" b="0" u="none" strike="noStrike" dirty="0" smtClean="0">
                          <a:effectLst/>
                        </a:rPr>
                        <a:t>(-)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naslanja</a:t>
                      </a:r>
                      <a:r>
                        <a:rPr lang="sl-SI" sz="1600" b="0" u="none" strike="noStrike" dirty="0" smtClean="0">
                          <a:effectLst/>
                        </a:rPr>
                        <a:t>č)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2245814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Sofa (-s)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82284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Regal (-e</a:t>
                      </a:r>
                      <a:r>
                        <a:rPr lang="de-DE" sz="1600" b="0" u="none" strike="noStrike" dirty="0" smtClean="0">
                          <a:effectLst/>
                        </a:rPr>
                        <a:t>)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(polica)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2883376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Kommode (-n)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predalnik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151419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sl-SI" sz="1600" b="0" u="none" strike="noStrike" dirty="0" smtClean="0">
                          <a:effectLst/>
                        </a:rPr>
                        <a:t>L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ampe</a:t>
                      </a:r>
                      <a:r>
                        <a:rPr lang="sl-SI" sz="1600" b="0" u="none" strike="noStrike" dirty="0" smtClean="0">
                          <a:effectLst/>
                        </a:rPr>
                        <a:t>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(-n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(svetilka)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471266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Schrank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(„-e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(omara)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2532059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Tisch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(-e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(miza)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7370729"/>
                  </a:ext>
                </a:extLst>
              </a:tr>
            </a:tbl>
          </a:graphicData>
        </a:graphic>
      </p:graphicFrame>
      <p:sp>
        <p:nvSpPr>
          <p:cNvPr id="3" name="PoljeZBesedilom 2"/>
          <p:cNvSpPr txBox="1"/>
          <p:nvPr/>
        </p:nvSpPr>
        <p:spPr>
          <a:xfrm>
            <a:off x="903888" y="1248130"/>
            <a:ext cx="3195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err="1"/>
              <a:t>d</a:t>
            </a:r>
            <a:r>
              <a:rPr lang="sl-SI" dirty="0" err="1" smtClean="0"/>
              <a:t>as</a:t>
            </a:r>
            <a:r>
              <a:rPr lang="sl-SI" dirty="0" smtClean="0"/>
              <a:t> M</a:t>
            </a:r>
            <a:r>
              <a:rPr lang="de-DE" dirty="0" err="1" smtClean="0"/>
              <a:t>öbel</a:t>
            </a:r>
            <a:r>
              <a:rPr lang="de-DE" dirty="0" smtClean="0"/>
              <a:t> (-) = </a:t>
            </a:r>
            <a:r>
              <a:rPr lang="de-DE" dirty="0" err="1" smtClean="0"/>
              <a:t>pohi</a:t>
            </a:r>
            <a:r>
              <a:rPr lang="sl-SI" dirty="0" err="1" smtClean="0"/>
              <a:t>štvo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4658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03887" y="350854"/>
            <a:ext cx="5927837" cy="1036512"/>
          </a:xfrm>
        </p:spPr>
        <p:txBody>
          <a:bodyPr>
            <a:normAutofit/>
          </a:bodyPr>
          <a:lstStyle/>
          <a:p>
            <a:r>
              <a:rPr lang="de-DE" dirty="0" smtClean="0"/>
              <a:t>Möbel im haus </a:t>
            </a:r>
            <a:endParaRPr lang="sl-SI" dirty="0"/>
          </a:p>
        </p:txBody>
      </p:sp>
      <p:graphicFrame>
        <p:nvGraphicFramePr>
          <p:cNvPr id="7" name="Označba mesta vsebin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1487520"/>
              </p:ext>
            </p:extLst>
          </p:nvPr>
        </p:nvGraphicFramePr>
        <p:xfrm>
          <a:off x="1456392" y="1751216"/>
          <a:ext cx="4582037" cy="29260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4582037">
                  <a:extLst>
                    <a:ext uri="{9D8B030D-6E8A-4147-A177-3AD203B41FA5}">
                      <a16:colId xmlns:a16="http://schemas.microsoft.com/office/drawing/2014/main" val="18150461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u="none" strike="noStrike" dirty="0" smtClean="0">
                          <a:effectLst/>
                        </a:rPr>
                        <a:t>d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>
                          <a:effectLst/>
                        </a:rPr>
                        <a:t>Wohnzimmer</a:t>
                      </a:r>
                      <a:endParaRPr lang="sl-SI" sz="16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199775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Sessel </a:t>
                      </a:r>
                      <a:r>
                        <a:rPr lang="de-DE" sz="1600" b="0" u="none" strike="noStrike" dirty="0" smtClean="0">
                          <a:effectLst/>
                        </a:rPr>
                        <a:t>(-)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naslanja</a:t>
                      </a:r>
                      <a:r>
                        <a:rPr lang="sl-SI" sz="1600" b="0" u="none" strike="noStrike" dirty="0" smtClean="0">
                          <a:effectLst/>
                        </a:rPr>
                        <a:t>č)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2245814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Sofa (-s)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82284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Regal (-e</a:t>
                      </a:r>
                      <a:r>
                        <a:rPr lang="de-DE" sz="1600" b="0" u="none" strike="noStrike" dirty="0" smtClean="0">
                          <a:effectLst/>
                        </a:rPr>
                        <a:t>)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(polica)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2883376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Kommode (-n)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predalnik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151419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Stehlampe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(-n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(stoječa svetilka)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4712668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Schrank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(„-e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(omara)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2532059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Tisch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(-e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(miza)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7370729"/>
                  </a:ext>
                </a:extLst>
              </a:tr>
            </a:tbl>
          </a:graphicData>
        </a:graphic>
      </p:graphicFrame>
      <p:sp>
        <p:nvSpPr>
          <p:cNvPr id="3" name="PoljeZBesedilom 2"/>
          <p:cNvSpPr txBox="1"/>
          <p:nvPr/>
        </p:nvSpPr>
        <p:spPr>
          <a:xfrm>
            <a:off x="1146101" y="1202700"/>
            <a:ext cx="4277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err="1"/>
              <a:t>d</a:t>
            </a:r>
            <a:r>
              <a:rPr lang="sl-SI" dirty="0" err="1" smtClean="0"/>
              <a:t>as</a:t>
            </a:r>
            <a:r>
              <a:rPr lang="sl-SI" dirty="0" smtClean="0"/>
              <a:t> M</a:t>
            </a:r>
            <a:r>
              <a:rPr lang="de-DE" dirty="0" err="1" smtClean="0"/>
              <a:t>öbel</a:t>
            </a:r>
            <a:r>
              <a:rPr lang="de-DE" dirty="0" smtClean="0"/>
              <a:t> (-) = </a:t>
            </a:r>
            <a:r>
              <a:rPr lang="de-DE" dirty="0" err="1" smtClean="0"/>
              <a:t>pohi</a:t>
            </a:r>
            <a:r>
              <a:rPr lang="sl-SI" dirty="0" err="1" smtClean="0"/>
              <a:t>štvo</a:t>
            </a:r>
            <a:endParaRPr lang="sl-SI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086716"/>
              </p:ext>
            </p:extLst>
          </p:nvPr>
        </p:nvGraphicFramePr>
        <p:xfrm>
          <a:off x="6038429" y="1751216"/>
          <a:ext cx="4308298" cy="29260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4308298">
                  <a:extLst>
                    <a:ext uri="{9D8B030D-6E8A-4147-A177-3AD203B41FA5}">
                      <a16:colId xmlns:a16="http://schemas.microsoft.com/office/drawing/2014/main" val="10374823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u="none" strike="noStrike" dirty="0" err="1" smtClean="0">
                          <a:effectLst/>
                        </a:rPr>
                        <a:t>das</a:t>
                      </a:r>
                      <a:r>
                        <a:rPr lang="sl-SI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smtClean="0">
                          <a:effectLst/>
                        </a:rPr>
                        <a:t>Arbeitszimmer </a:t>
                      </a:r>
                      <a:endParaRPr lang="sl-SI" sz="16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9071952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Tisch (-e)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731244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Stuhl (-e)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7357985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Schreibtisch (-e)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3344170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Telefon (-s)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8522640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Lampe (-n)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936887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Computer ( - 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7169339"/>
                  </a:ext>
                </a:extLst>
              </a:tr>
              <a:tr h="34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Drucker (-)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4644359"/>
                  </a:ext>
                </a:extLst>
              </a:tr>
            </a:tbl>
          </a:graphicData>
        </a:graphic>
      </p:graphicFrame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144" y="4922341"/>
            <a:ext cx="2417851" cy="204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640454"/>
              </p:ext>
            </p:extLst>
          </p:nvPr>
        </p:nvGraphicFramePr>
        <p:xfrm>
          <a:off x="1166648" y="1874516"/>
          <a:ext cx="5113283" cy="286210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5113283">
                  <a:extLst>
                    <a:ext uri="{9D8B030D-6E8A-4147-A177-3AD203B41FA5}">
                      <a16:colId xmlns:a16="http://schemas.microsoft.com/office/drawing/2014/main" val="2412509102"/>
                    </a:ext>
                  </a:extLst>
                </a:gridCol>
              </a:tblGrid>
              <a:tr h="3310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u="none" strike="noStrike" dirty="0" smtClean="0">
                          <a:effectLst/>
                        </a:rPr>
                        <a:t>d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>
                          <a:effectLst/>
                        </a:rPr>
                        <a:t>Schlafzimmer</a:t>
                      </a:r>
                      <a:endParaRPr lang="sl-SI" sz="16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1254913"/>
                  </a:ext>
                </a:extLst>
              </a:tr>
              <a:tr h="632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Bett (-en)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1744154"/>
                  </a:ext>
                </a:extLst>
              </a:tr>
              <a:tr h="632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err="1" smtClean="0">
                          <a:effectLst/>
                        </a:rPr>
                        <a:t>das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</a:t>
                      </a:r>
                      <a:r>
                        <a:rPr lang="sl-SI" sz="1600" b="0" u="none" strike="noStrike" baseline="0" dirty="0" err="1" smtClean="0">
                          <a:effectLst/>
                        </a:rPr>
                        <a:t>Kissen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(-e) = vzglavnik, blazina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6803342"/>
                  </a:ext>
                </a:extLst>
              </a:tr>
              <a:tr h="632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Tischlampe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(-n</a:t>
                      </a:r>
                      <a:r>
                        <a:rPr lang="sl-SI" sz="1600" b="0" u="none" strike="noStrike" dirty="0" smtClean="0">
                          <a:effectLst/>
                        </a:rPr>
                        <a:t>) (nočna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svetilka)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0429798"/>
                  </a:ext>
                </a:extLst>
              </a:tr>
              <a:tr h="632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Vorhang (-„e</a:t>
                      </a:r>
                      <a:r>
                        <a:rPr lang="de-DE" sz="1600" b="0" u="none" strike="noStrike" dirty="0" smtClean="0">
                          <a:effectLst/>
                        </a:rPr>
                        <a:t>)</a:t>
                      </a:r>
                      <a:r>
                        <a:rPr lang="sl-SI" sz="1600" b="0" u="none" strike="noStrike" dirty="0" smtClean="0">
                          <a:effectLst/>
                        </a:rPr>
                        <a:t> = zavesa 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9432317"/>
                  </a:ext>
                </a:extLst>
              </a:tr>
            </a:tbl>
          </a:graphicData>
        </a:graphic>
      </p:graphicFrame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/>
          <a:srcRect l="6596" t="11947" r="21077" b="-325"/>
          <a:stretch/>
        </p:blipFill>
        <p:spPr>
          <a:xfrm>
            <a:off x="7126014" y="1874517"/>
            <a:ext cx="3457903" cy="286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03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0331" y="1307298"/>
            <a:ext cx="8492358" cy="4809724"/>
          </a:xfrm>
          <a:prstGeom prst="rect">
            <a:avLst/>
          </a:prstGeom>
        </p:spPr>
      </p:pic>
      <p:sp>
        <p:nvSpPr>
          <p:cNvPr id="2" name="PoljeZBesedilom 1"/>
          <p:cNvSpPr txBox="1"/>
          <p:nvPr/>
        </p:nvSpPr>
        <p:spPr>
          <a:xfrm>
            <a:off x="1860331" y="567559"/>
            <a:ext cx="4088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Übung 1: </a:t>
            </a:r>
            <a:r>
              <a:rPr lang="sl-SI" dirty="0" err="1" smtClean="0"/>
              <a:t>Was</a:t>
            </a:r>
            <a:r>
              <a:rPr lang="sl-SI" dirty="0" smtClean="0"/>
              <a:t> </a:t>
            </a:r>
            <a:r>
              <a:rPr lang="sl-SI" dirty="0" err="1" smtClean="0"/>
              <a:t>kennen</a:t>
            </a:r>
            <a:r>
              <a:rPr lang="sl-SI" dirty="0" smtClean="0"/>
              <a:t> </a:t>
            </a:r>
            <a:r>
              <a:rPr lang="sl-SI" dirty="0" err="1" smtClean="0"/>
              <a:t>Sie</a:t>
            </a:r>
            <a:r>
              <a:rPr lang="sl-SI" dirty="0" smtClean="0"/>
              <a:t> </a:t>
            </a:r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sl-SI" dirty="0" smtClean="0"/>
              <a:t>?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51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141977"/>
            <a:ext cx="7998374" cy="3511219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380046"/>
              </p:ext>
            </p:extLst>
          </p:nvPr>
        </p:nvGraphicFramePr>
        <p:xfrm>
          <a:off x="873512" y="3653196"/>
          <a:ext cx="9568308" cy="3058509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07162">
                  <a:extLst>
                    <a:ext uri="{9D8B030D-6E8A-4147-A177-3AD203B41FA5}">
                      <a16:colId xmlns:a16="http://schemas.microsoft.com/office/drawing/2014/main" val="2024168970"/>
                    </a:ext>
                  </a:extLst>
                </a:gridCol>
                <a:gridCol w="4376992">
                  <a:extLst>
                    <a:ext uri="{9D8B030D-6E8A-4147-A177-3AD203B41FA5}">
                      <a16:colId xmlns:a16="http://schemas.microsoft.com/office/drawing/2014/main" val="1072022041"/>
                    </a:ext>
                  </a:extLst>
                </a:gridCol>
                <a:gridCol w="407162">
                  <a:extLst>
                    <a:ext uri="{9D8B030D-6E8A-4147-A177-3AD203B41FA5}">
                      <a16:colId xmlns:a16="http://schemas.microsoft.com/office/drawing/2014/main" val="2701969941"/>
                    </a:ext>
                  </a:extLst>
                </a:gridCol>
                <a:gridCol w="4376992">
                  <a:extLst>
                    <a:ext uri="{9D8B030D-6E8A-4147-A177-3AD203B41FA5}">
                      <a16:colId xmlns:a16="http://schemas.microsoft.com/office/drawing/2014/main" val="3421426635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Fernseher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10.</a:t>
                      </a:r>
                      <a:endParaRPr lang="sl-SI" sz="18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Bücherregal</a:t>
                      </a:r>
                      <a:r>
                        <a:rPr lang="sl-SI" sz="1800" dirty="0">
                          <a:effectLst/>
                        </a:rPr>
                        <a:t> (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Regal)</a:t>
                      </a:r>
                      <a:endParaRPr lang="sl-SI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40294232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2.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</a:t>
                      </a:r>
                      <a:r>
                        <a:rPr lang="sl-SI" sz="1800" dirty="0" err="1">
                          <a:effectLst/>
                        </a:rPr>
                        <a:t>Pflanze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11.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</a:t>
                      </a:r>
                      <a:r>
                        <a:rPr lang="sl-SI" sz="1800" dirty="0" err="1">
                          <a:effectLst/>
                        </a:rPr>
                        <a:t>Kommode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42000387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3.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Tisch</a:t>
                      </a:r>
                      <a:r>
                        <a:rPr lang="sl-SI" sz="1800" dirty="0">
                          <a:effectLst/>
                        </a:rPr>
                        <a:t> (der </a:t>
                      </a:r>
                      <a:r>
                        <a:rPr lang="sl-SI" sz="1800" dirty="0" err="1">
                          <a:effectLst/>
                        </a:rPr>
                        <a:t>Couchtisch</a:t>
                      </a:r>
                      <a:r>
                        <a:rPr lang="sl-SI" sz="1800" dirty="0">
                          <a:effectLst/>
                        </a:rPr>
                        <a:t>)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12.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Computer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723307102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4.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Teppich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13.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der Schreibtisch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58609744"/>
                  </a:ext>
                </a:extLst>
              </a:tr>
              <a:tr h="425333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5.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Sessel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14.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der Stuhl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759257021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6.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</a:t>
                      </a:r>
                      <a:r>
                        <a:rPr lang="sl-SI" sz="1800" dirty="0" err="1">
                          <a:effectLst/>
                        </a:rPr>
                        <a:t>Couch</a:t>
                      </a:r>
                      <a:r>
                        <a:rPr lang="sl-SI" sz="1800" dirty="0">
                          <a:effectLst/>
                        </a:rPr>
                        <a:t> / 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Sofa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15.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das Bett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47052710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7.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Lampe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16.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Poster (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Bild</a:t>
                      </a:r>
                      <a:r>
                        <a:rPr lang="sl-SI" sz="1800" dirty="0">
                          <a:effectLst/>
                        </a:rPr>
                        <a:t>)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03817131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8.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Balkon (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Fenster</a:t>
                      </a:r>
                      <a:r>
                        <a:rPr lang="sl-SI" sz="1800" dirty="0">
                          <a:effectLst/>
                        </a:rPr>
                        <a:t>)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17.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Garderobe / der </a:t>
                      </a:r>
                      <a:r>
                        <a:rPr lang="sl-SI" sz="1800" dirty="0" err="1">
                          <a:effectLst/>
                        </a:rPr>
                        <a:t>Kleiderschrank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17185654"/>
                  </a:ext>
                </a:extLst>
              </a:tr>
              <a:tr h="32914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9.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Gardine / der </a:t>
                      </a:r>
                      <a:r>
                        <a:rPr lang="sl-SI" sz="1800" dirty="0" err="1">
                          <a:effectLst/>
                        </a:rPr>
                        <a:t>Vorhang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45162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676"/>
          <a:stretch/>
        </p:blipFill>
        <p:spPr>
          <a:xfrm>
            <a:off x="1723698" y="95838"/>
            <a:ext cx="4078012" cy="3557358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53065"/>
              </p:ext>
            </p:extLst>
          </p:nvPr>
        </p:nvGraphicFramePr>
        <p:xfrm>
          <a:off x="6023581" y="382385"/>
          <a:ext cx="4784154" cy="3474912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07162">
                  <a:extLst>
                    <a:ext uri="{9D8B030D-6E8A-4147-A177-3AD203B41FA5}">
                      <a16:colId xmlns:a16="http://schemas.microsoft.com/office/drawing/2014/main" val="2024168970"/>
                    </a:ext>
                  </a:extLst>
                </a:gridCol>
                <a:gridCol w="4376992">
                  <a:extLst>
                    <a:ext uri="{9D8B030D-6E8A-4147-A177-3AD203B41FA5}">
                      <a16:colId xmlns:a16="http://schemas.microsoft.com/office/drawing/2014/main" val="1072022041"/>
                    </a:ext>
                  </a:extLst>
                </a:gridCol>
              </a:tblGrid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1.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Fernseher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40294232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2.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</a:t>
                      </a:r>
                      <a:r>
                        <a:rPr lang="sl-SI" sz="1800" dirty="0" err="1">
                          <a:effectLst/>
                        </a:rPr>
                        <a:t>Pflanze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42000387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3.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Tisch</a:t>
                      </a:r>
                      <a:r>
                        <a:rPr lang="sl-SI" sz="1800" dirty="0">
                          <a:effectLst/>
                        </a:rPr>
                        <a:t> (der </a:t>
                      </a:r>
                      <a:r>
                        <a:rPr lang="sl-SI" sz="1800" dirty="0" err="1">
                          <a:effectLst/>
                        </a:rPr>
                        <a:t>Couchtisch</a:t>
                      </a:r>
                      <a:r>
                        <a:rPr lang="sl-SI" sz="1800" dirty="0">
                          <a:effectLst/>
                        </a:rPr>
                        <a:t>)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723307102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4.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Teppich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58609744"/>
                  </a:ext>
                </a:extLst>
              </a:tr>
              <a:tr h="483240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5.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</a:t>
                      </a:r>
                      <a:r>
                        <a:rPr lang="sl-SI" sz="1800" dirty="0" err="1">
                          <a:effectLst/>
                        </a:rPr>
                        <a:t>Sessel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759257021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6.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</a:t>
                      </a:r>
                      <a:r>
                        <a:rPr lang="sl-SI" sz="1800" dirty="0" err="1">
                          <a:effectLst/>
                        </a:rPr>
                        <a:t>Couch</a:t>
                      </a:r>
                      <a:r>
                        <a:rPr lang="sl-SI" sz="1800" dirty="0">
                          <a:effectLst/>
                        </a:rPr>
                        <a:t> / 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Sofa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47052710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7.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Lampe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03817131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8.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der Balkon (</a:t>
                      </a:r>
                      <a:r>
                        <a:rPr lang="sl-SI" sz="1800" dirty="0" err="1">
                          <a:effectLst/>
                        </a:rPr>
                        <a:t>das</a:t>
                      </a:r>
                      <a:r>
                        <a:rPr lang="sl-SI" sz="1800" dirty="0">
                          <a:effectLst/>
                        </a:rPr>
                        <a:t> </a:t>
                      </a:r>
                      <a:r>
                        <a:rPr lang="sl-SI" sz="1800" dirty="0" err="1">
                          <a:effectLst/>
                        </a:rPr>
                        <a:t>Fenster</a:t>
                      </a:r>
                      <a:r>
                        <a:rPr lang="sl-SI" sz="1800" dirty="0">
                          <a:effectLst/>
                        </a:rPr>
                        <a:t>)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17185654"/>
                  </a:ext>
                </a:extLst>
              </a:tr>
              <a:tr h="373959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800">
                          <a:effectLst/>
                        </a:rPr>
                        <a:t>9.</a:t>
                      </a:r>
                      <a:endParaRPr lang="sl-SI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l-SI" sz="1800" dirty="0">
                          <a:effectLst/>
                        </a:rPr>
                        <a:t>die Gardine / der </a:t>
                      </a:r>
                      <a:r>
                        <a:rPr lang="sl-SI" sz="1800" dirty="0" err="1">
                          <a:effectLst/>
                        </a:rPr>
                        <a:t>Vorhang</a:t>
                      </a:r>
                      <a:r>
                        <a:rPr lang="sl-SI" sz="1800" dirty="0">
                          <a:effectLst/>
                        </a:rPr>
                        <a:t>  </a:t>
                      </a:r>
                      <a:endParaRPr lang="sl-SI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45162484"/>
                  </a:ext>
                </a:extLst>
              </a:tr>
            </a:tbl>
          </a:graphicData>
        </a:graphic>
      </p:graphicFrame>
      <p:sp>
        <p:nvSpPr>
          <p:cNvPr id="5" name="PoljeZBesedilom 4"/>
          <p:cNvSpPr txBox="1"/>
          <p:nvPr/>
        </p:nvSpPr>
        <p:spPr>
          <a:xfrm>
            <a:off x="2091559" y="4256690"/>
            <a:ext cx="7220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sl-SI" dirty="0" smtClean="0"/>
              <a:t> </a:t>
            </a:r>
            <a:r>
              <a:rPr lang="sl-SI" dirty="0" err="1" smtClean="0"/>
              <a:t>sehen</a:t>
            </a:r>
            <a:r>
              <a:rPr lang="sl-SI" dirty="0" smtClean="0"/>
              <a:t> </a:t>
            </a:r>
            <a:r>
              <a:rPr lang="sl-SI" dirty="0" err="1" smtClean="0"/>
              <a:t>wir</a:t>
            </a:r>
            <a:r>
              <a:rPr lang="sl-SI" dirty="0" smtClean="0"/>
              <a:t> </a:t>
            </a:r>
            <a:r>
              <a:rPr lang="sl-SI" dirty="0" err="1" smtClean="0"/>
              <a:t>einen</a:t>
            </a:r>
            <a:r>
              <a:rPr lang="sl-SI" dirty="0" smtClean="0"/>
              <a:t> </a:t>
            </a:r>
            <a:r>
              <a:rPr lang="sl-SI" dirty="0" err="1" smtClean="0"/>
              <a:t>Fernseher</a:t>
            </a:r>
            <a:r>
              <a:rPr lang="sl-SI" dirty="0" smtClean="0"/>
              <a:t>, </a:t>
            </a:r>
            <a:r>
              <a:rPr lang="sl-SI" dirty="0" err="1" smtClean="0"/>
              <a:t>eine</a:t>
            </a:r>
            <a:r>
              <a:rPr lang="sl-SI" dirty="0" smtClean="0"/>
              <a:t> </a:t>
            </a:r>
            <a:r>
              <a:rPr lang="sl-SI" dirty="0" err="1" smtClean="0"/>
              <a:t>Pflanze</a:t>
            </a:r>
            <a:r>
              <a:rPr lang="sl-SI" dirty="0" smtClean="0"/>
              <a:t>, </a:t>
            </a:r>
            <a:r>
              <a:rPr lang="sl-SI" dirty="0" err="1" smtClean="0"/>
              <a:t>einen</a:t>
            </a:r>
            <a:r>
              <a:rPr lang="sl-SI" dirty="0" smtClean="0"/>
              <a:t> </a:t>
            </a:r>
            <a:r>
              <a:rPr lang="sl-SI" dirty="0" err="1" smtClean="0"/>
              <a:t>Tisch</a:t>
            </a:r>
            <a:r>
              <a:rPr lang="sl-SI" dirty="0" smtClean="0"/>
              <a:t>, </a:t>
            </a:r>
            <a:r>
              <a:rPr lang="sl-SI" dirty="0" err="1" smtClean="0"/>
              <a:t>einen</a:t>
            </a:r>
            <a:r>
              <a:rPr lang="sl-SI" dirty="0" smtClean="0"/>
              <a:t> </a:t>
            </a:r>
            <a:r>
              <a:rPr lang="sl-SI" dirty="0" err="1" smtClean="0"/>
              <a:t>Teppich</a:t>
            </a:r>
            <a:r>
              <a:rPr lang="sl-SI" dirty="0" smtClean="0"/>
              <a:t>, </a:t>
            </a:r>
            <a:r>
              <a:rPr lang="sl-SI" dirty="0" err="1" smtClean="0"/>
              <a:t>einen</a:t>
            </a:r>
            <a:r>
              <a:rPr lang="sl-SI" dirty="0" smtClean="0"/>
              <a:t> </a:t>
            </a:r>
            <a:r>
              <a:rPr lang="sl-SI" dirty="0" err="1" smtClean="0"/>
              <a:t>Sessel</a:t>
            </a:r>
            <a:r>
              <a:rPr lang="sl-SI" dirty="0" smtClean="0"/>
              <a:t>, </a:t>
            </a:r>
            <a:r>
              <a:rPr lang="sl-SI" dirty="0" err="1" smtClean="0"/>
              <a:t>eine</a:t>
            </a:r>
            <a:r>
              <a:rPr lang="sl-SI" dirty="0" smtClean="0"/>
              <a:t> </a:t>
            </a:r>
            <a:r>
              <a:rPr lang="sl-SI" dirty="0" err="1" smtClean="0"/>
              <a:t>Couch</a:t>
            </a:r>
            <a:r>
              <a:rPr lang="sl-SI" dirty="0" smtClean="0"/>
              <a:t>, </a:t>
            </a:r>
            <a:r>
              <a:rPr lang="sl-SI" dirty="0" err="1" smtClean="0"/>
              <a:t>eine</a:t>
            </a:r>
            <a:r>
              <a:rPr lang="sl-SI" dirty="0" smtClean="0"/>
              <a:t> Lampe, </a:t>
            </a:r>
            <a:r>
              <a:rPr lang="sl-SI" dirty="0" err="1" smtClean="0"/>
              <a:t>einen</a:t>
            </a:r>
            <a:r>
              <a:rPr lang="sl-SI" dirty="0" smtClean="0"/>
              <a:t> Balkon </a:t>
            </a:r>
            <a:r>
              <a:rPr lang="sl-SI" dirty="0" err="1" smtClean="0"/>
              <a:t>und</a:t>
            </a:r>
            <a:r>
              <a:rPr lang="sl-SI" dirty="0" smtClean="0"/>
              <a:t> </a:t>
            </a:r>
            <a:r>
              <a:rPr lang="sl-SI" dirty="0" err="1" smtClean="0"/>
              <a:t>eine</a:t>
            </a:r>
            <a:r>
              <a:rPr lang="sl-SI" dirty="0" smtClean="0"/>
              <a:t> Gardine.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7862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značba mesta vsebin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7216979"/>
              </p:ext>
            </p:extLst>
          </p:nvPr>
        </p:nvGraphicFramePr>
        <p:xfrm>
          <a:off x="1756176" y="819804"/>
          <a:ext cx="4318804" cy="4600667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4318804">
                  <a:extLst>
                    <a:ext uri="{9D8B030D-6E8A-4147-A177-3AD203B41FA5}">
                      <a16:colId xmlns:a16="http://schemas.microsoft.com/office/drawing/2014/main" val="3000936641"/>
                    </a:ext>
                  </a:extLst>
                </a:gridCol>
              </a:tblGrid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u="none" strike="noStrike" dirty="0" smtClean="0">
                          <a:effectLst/>
                        </a:rPr>
                        <a:t>d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>
                          <a:effectLst/>
                        </a:rPr>
                        <a:t>Küche</a:t>
                      </a:r>
                      <a:endParaRPr lang="sl-SI" sz="16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500175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Kühlschank („-e</a:t>
                      </a:r>
                      <a:r>
                        <a:rPr lang="de-DE" sz="1600" b="0" u="none" strike="noStrike" dirty="0" smtClean="0">
                          <a:effectLst/>
                        </a:rPr>
                        <a:t>) 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hladilnik</a:t>
                      </a:r>
                      <a:r>
                        <a:rPr lang="de-DE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279496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Spüle (-en</a:t>
                      </a:r>
                      <a:r>
                        <a:rPr lang="de-DE" sz="1600" b="0" u="none" strike="noStrike" dirty="0" smtClean="0">
                          <a:effectLst/>
                        </a:rPr>
                        <a:t>) 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pomivalno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korito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9881492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 smtClean="0">
                          <a:effectLst/>
                        </a:rPr>
                        <a:t>Küchenschrank („-e) 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kuhinjska</a:t>
                      </a:r>
                      <a:r>
                        <a:rPr lang="de-DE" sz="1600" b="0" u="none" strike="noStrike" baseline="0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baseline="0" dirty="0" err="1" smtClean="0">
                          <a:effectLst/>
                        </a:rPr>
                        <a:t>omara</a:t>
                      </a:r>
                      <a:r>
                        <a:rPr lang="de-DE" sz="1600" b="0" u="none" strike="noStrike" baseline="0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2064537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Herd (-e</a:t>
                      </a:r>
                      <a:r>
                        <a:rPr lang="de-DE" sz="1600" b="0" u="none" strike="noStrike" dirty="0" smtClean="0">
                          <a:effectLst/>
                        </a:rPr>
                        <a:t>) (</a:t>
                      </a:r>
                      <a:r>
                        <a:rPr lang="sl-SI" sz="1600" b="0" u="none" strike="noStrike" dirty="0" smtClean="0">
                          <a:effectLst/>
                        </a:rPr>
                        <a:t>štedilnik)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5243331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Backofen </a:t>
                      </a:r>
                      <a:r>
                        <a:rPr lang="de-DE" sz="1600" b="0" u="none" strike="noStrike" dirty="0" smtClean="0">
                          <a:effectLst/>
                        </a:rPr>
                        <a:t>(„-)</a:t>
                      </a:r>
                      <a:r>
                        <a:rPr lang="sl-SI" sz="1600" b="0" u="none" strike="noStrike" dirty="0" smtClean="0">
                          <a:effectLst/>
                        </a:rPr>
                        <a:t> 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(</a:t>
                      </a:r>
                      <a:r>
                        <a:rPr lang="sl-SI" sz="1600" b="0" u="none" strike="noStrike" dirty="0" smtClean="0">
                          <a:effectLst/>
                        </a:rPr>
                        <a:t>pečica)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7588093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Abzug („e) 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(na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pa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266219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600" b="0" u="none" strike="noStrike" dirty="0">
                          <a:effectLst/>
                        </a:rPr>
                        <a:t>Wasserhahn („e)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pipa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189066"/>
                  </a:ext>
                </a:extLst>
              </a:tr>
              <a:tr h="5589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as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Kochfeld („er) </a:t>
                      </a:r>
                      <a:r>
                        <a:rPr lang="sl-SI" sz="1600" b="0" u="none" strike="noStrike" dirty="0" smtClean="0">
                          <a:effectLst/>
                        </a:rPr>
                        <a:t>(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kuhalna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plošča</a:t>
                      </a:r>
                      <a:r>
                        <a:rPr lang="sl-SI" sz="1600" b="0" u="none" strike="noStrike" dirty="0" smtClean="0">
                          <a:effectLst/>
                        </a:rPr>
                        <a:t>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2754393"/>
                  </a:ext>
                </a:extLst>
              </a:tr>
              <a:tr h="449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l-SI" sz="1600" b="0" u="none" strike="noStrike" dirty="0" smtClean="0">
                          <a:effectLst/>
                        </a:rPr>
                        <a:t>d</a:t>
                      </a:r>
                      <a:r>
                        <a:rPr lang="de-DE" sz="1600" b="0" u="none" strike="noStrike" dirty="0" err="1" smtClean="0">
                          <a:effectLst/>
                        </a:rPr>
                        <a:t>ie</a:t>
                      </a:r>
                      <a:r>
                        <a:rPr lang="de-DE" sz="1600" b="0" u="none" strike="noStrike" dirty="0" smtClean="0">
                          <a:effectLst/>
                        </a:rPr>
                        <a:t> </a:t>
                      </a:r>
                      <a:r>
                        <a:rPr lang="de-DE" sz="1600" b="0" u="none" strike="noStrike" dirty="0">
                          <a:effectLst/>
                        </a:rPr>
                        <a:t>Spülmaschine (-n</a:t>
                      </a:r>
                      <a:r>
                        <a:rPr lang="de-DE" sz="1600" b="0" u="none" strike="noStrike" dirty="0" smtClean="0">
                          <a:effectLst/>
                        </a:rPr>
                        <a:t>)</a:t>
                      </a:r>
                      <a:r>
                        <a:rPr lang="sl-SI" sz="1600" b="0" u="none" strike="noStrike" dirty="0" smtClean="0">
                          <a:effectLst/>
                        </a:rPr>
                        <a:t> (pomivalni</a:t>
                      </a:r>
                      <a:r>
                        <a:rPr lang="sl-SI" sz="1600" b="0" u="none" strike="noStrike" baseline="0" dirty="0" smtClean="0">
                          <a:effectLst/>
                        </a:rPr>
                        <a:t> stroj)</a:t>
                      </a:r>
                      <a:endParaRPr lang="sl-SI" sz="16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4902200"/>
                  </a:ext>
                </a:extLst>
              </a:tr>
            </a:tbl>
          </a:graphicData>
        </a:graphic>
      </p:graphicFrame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295" y="1441889"/>
            <a:ext cx="3941379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9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Kaj boste znali na koncu </a:t>
            </a:r>
            <a:r>
              <a:rPr lang="de-DE" dirty="0" err="1" smtClean="0"/>
              <a:t>dana</a:t>
            </a:r>
            <a:r>
              <a:rPr lang="sl-SI" dirty="0" err="1" smtClean="0"/>
              <a:t>šnjega</a:t>
            </a:r>
            <a:r>
              <a:rPr lang="sl-SI" dirty="0" smtClean="0"/>
              <a:t> </a:t>
            </a:r>
            <a:r>
              <a:rPr lang="sl-SI" dirty="0" err="1" smtClean="0"/>
              <a:t>webinarja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2033517"/>
            <a:ext cx="10178322" cy="3846076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D</a:t>
            </a:r>
            <a:r>
              <a:rPr lang="sl-SI" dirty="0" smtClean="0"/>
              <a:t>anes bomo spoznali:</a:t>
            </a:r>
            <a:endParaRPr lang="sl-SI" dirty="0"/>
          </a:p>
          <a:p>
            <a:r>
              <a:rPr lang="sl-SI" dirty="0"/>
              <a:t> </a:t>
            </a:r>
            <a:r>
              <a:rPr lang="sl-SI" dirty="0" smtClean="0"/>
              <a:t>kako opisati kje živite. </a:t>
            </a:r>
            <a:endParaRPr lang="sl-SI" dirty="0" smtClean="0"/>
          </a:p>
          <a:p>
            <a:r>
              <a:rPr lang="sl-SI" dirty="0" smtClean="0"/>
              <a:t>Znali boste opisati prostore v hiši in poimenovati pohištvo,  </a:t>
            </a:r>
            <a:endParaRPr lang="sl-SI" dirty="0" smtClean="0"/>
          </a:p>
          <a:p>
            <a:r>
              <a:rPr lang="sl-SI" dirty="0" smtClean="0"/>
              <a:t>opisati kje se nahajajo določeni predmeti, </a:t>
            </a:r>
            <a:endParaRPr lang="sl-SI" dirty="0" smtClean="0"/>
          </a:p>
          <a:p>
            <a:r>
              <a:rPr lang="sl-SI" dirty="0"/>
              <a:t> </a:t>
            </a:r>
            <a:r>
              <a:rPr lang="sl-SI" dirty="0" smtClean="0"/>
              <a:t>uporabiti 3. in 4. sklon,</a:t>
            </a:r>
          </a:p>
          <a:p>
            <a:r>
              <a:rPr lang="sl-SI" dirty="0"/>
              <a:t>o</a:t>
            </a:r>
            <a:r>
              <a:rPr lang="sl-SI" dirty="0" smtClean="0"/>
              <a:t>snovne izraze pri orientaciji</a:t>
            </a:r>
            <a:r>
              <a:rPr lang="de-DE" dirty="0" smtClean="0"/>
              <a:t> v </a:t>
            </a:r>
            <a:r>
              <a:rPr lang="de-DE" dirty="0" err="1" smtClean="0"/>
              <a:t>mestu</a:t>
            </a:r>
            <a:r>
              <a:rPr lang="de-DE" dirty="0" smtClean="0"/>
              <a:t> in na </a:t>
            </a:r>
            <a:r>
              <a:rPr lang="de-DE" dirty="0" err="1" smtClean="0"/>
              <a:t>karti</a:t>
            </a:r>
            <a:r>
              <a:rPr lang="de-DE" dirty="0" smtClean="0"/>
              <a:t>. </a:t>
            </a:r>
            <a:endParaRPr lang="sl-SI" dirty="0" smtClean="0"/>
          </a:p>
          <a:p>
            <a:pPr marL="0" indent="0">
              <a:buNone/>
            </a:pP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98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008569" y="645213"/>
            <a:ext cx="10178322" cy="359359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l-SI" dirty="0" err="1" smtClean="0"/>
              <a:t>Was</a:t>
            </a:r>
            <a:r>
              <a:rPr lang="sl-SI" dirty="0" smtClean="0"/>
              <a:t> </a:t>
            </a:r>
            <a:r>
              <a:rPr lang="sl-SI" dirty="0" err="1" smtClean="0"/>
              <a:t>sehen</a:t>
            </a:r>
            <a:r>
              <a:rPr lang="de-DE" dirty="0" smtClean="0"/>
              <a:t>/kennen</a:t>
            </a:r>
            <a:r>
              <a:rPr lang="sl-SI" dirty="0" smtClean="0"/>
              <a:t> </a:t>
            </a:r>
            <a:r>
              <a:rPr lang="sl-SI" dirty="0" err="1" smtClean="0"/>
              <a:t>Sie</a:t>
            </a:r>
            <a:r>
              <a:rPr lang="sl-SI" dirty="0" smtClean="0"/>
              <a:t> </a:t>
            </a:r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de-DE" dirty="0" smtClean="0"/>
              <a:t>. </a:t>
            </a:r>
          </a:p>
          <a:p>
            <a:pPr marL="0" indent="0">
              <a:buNone/>
            </a:pPr>
            <a:r>
              <a:rPr lang="de-DE" dirty="0" smtClean="0"/>
              <a:t>Schreiben Sie die Gegenstände auf mit dem Artikel </a:t>
            </a:r>
            <a:r>
              <a:rPr lang="sl-SI" dirty="0" smtClean="0"/>
              <a:t>der, die, </a:t>
            </a:r>
            <a:r>
              <a:rPr lang="sl-SI" dirty="0" err="1" smtClean="0"/>
              <a:t>das</a:t>
            </a:r>
            <a:r>
              <a:rPr lang="sl-SI" dirty="0" smtClean="0"/>
              <a:t>?</a:t>
            </a:r>
          </a:p>
          <a:p>
            <a:pPr marL="0" indent="0">
              <a:buNone/>
            </a:pPr>
            <a:endParaRPr lang="sl-SI" dirty="0" smtClean="0"/>
          </a:p>
        </p:txBody>
      </p:sp>
      <p:pic>
        <p:nvPicPr>
          <p:cNvPr id="8194" name="Slika 6" descr="Opis: Kue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462" y="2221764"/>
            <a:ext cx="3962399" cy="384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0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092652" y="1932657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sl-SI" dirty="0" smtClean="0"/>
              <a:t>1. </a:t>
            </a:r>
            <a:r>
              <a:rPr lang="sl-SI" dirty="0" err="1" smtClean="0"/>
              <a:t>Was</a:t>
            </a:r>
            <a:r>
              <a:rPr lang="sl-SI" dirty="0" smtClean="0"/>
              <a:t> </a:t>
            </a:r>
            <a:r>
              <a:rPr lang="sl-SI" dirty="0" err="1" smtClean="0"/>
              <a:t>sehen</a:t>
            </a:r>
            <a:r>
              <a:rPr lang="sl-SI" dirty="0" smtClean="0"/>
              <a:t> </a:t>
            </a:r>
            <a:r>
              <a:rPr lang="sl-SI" dirty="0" err="1" smtClean="0"/>
              <a:t>Sie</a:t>
            </a:r>
            <a:r>
              <a:rPr lang="sl-SI" dirty="0" smtClean="0"/>
              <a:t> </a:t>
            </a:r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sl-SI" dirty="0"/>
              <a:t> </a:t>
            </a:r>
            <a:r>
              <a:rPr lang="sl-SI" dirty="0" smtClean="0"/>
              <a:t>(der, die, </a:t>
            </a:r>
            <a:r>
              <a:rPr lang="sl-SI" dirty="0" err="1" smtClean="0"/>
              <a:t>das</a:t>
            </a:r>
            <a:r>
              <a:rPr lang="sl-SI" dirty="0" smtClean="0"/>
              <a:t>)?</a:t>
            </a:r>
          </a:p>
          <a:p>
            <a:r>
              <a:rPr lang="sl-SI" dirty="0" smtClean="0"/>
              <a:t>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ist</a:t>
            </a:r>
            <a:r>
              <a:rPr lang="sl-SI" dirty="0" smtClean="0"/>
              <a:t> </a:t>
            </a:r>
            <a:r>
              <a:rPr lang="sl-SI" dirty="0" err="1" smtClean="0"/>
              <a:t>eine</a:t>
            </a:r>
            <a:r>
              <a:rPr lang="sl-SI" dirty="0" smtClean="0"/>
              <a:t> K</a:t>
            </a:r>
            <a:r>
              <a:rPr lang="de-DE" dirty="0" err="1" smtClean="0"/>
              <a:t>üche</a:t>
            </a:r>
            <a:r>
              <a:rPr lang="de-DE" dirty="0" smtClean="0"/>
              <a:t>. </a:t>
            </a:r>
            <a:endParaRPr lang="sl-SI" dirty="0" smtClean="0"/>
          </a:p>
        </p:txBody>
      </p:sp>
      <p:pic>
        <p:nvPicPr>
          <p:cNvPr id="8194" name="Slika 6" descr="Opis: Kue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895" y="529599"/>
            <a:ext cx="3454802" cy="384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3765"/>
              </p:ext>
            </p:extLst>
          </p:nvPr>
        </p:nvGraphicFramePr>
        <p:xfrm>
          <a:off x="1251678" y="3063662"/>
          <a:ext cx="5069088" cy="204520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069088">
                  <a:extLst>
                    <a:ext uri="{9D8B030D-6E8A-4147-A177-3AD203B41FA5}">
                      <a16:colId xmlns:a16="http://schemas.microsoft.com/office/drawing/2014/main" val="8257478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der Kühlschrank, -¨e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967242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der Ofen, -¨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70357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der Herd, -e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55313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das Waschbecken, -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92733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der Boden, -¨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043299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l-SI" sz="1600" dirty="0">
                          <a:effectLst/>
                        </a:rPr>
                        <a:t>die </a:t>
                      </a:r>
                      <a:r>
                        <a:rPr lang="sl-SI" sz="1600" dirty="0" err="1">
                          <a:effectLst/>
                        </a:rPr>
                        <a:t>Spülmaschine</a:t>
                      </a:r>
                      <a:r>
                        <a:rPr lang="sl-SI" sz="1600" dirty="0">
                          <a:effectLst/>
                        </a:rPr>
                        <a:t>, -n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943390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4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092652" y="1932657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sl-SI" dirty="0" smtClean="0"/>
              <a:t> </a:t>
            </a:r>
            <a:r>
              <a:rPr lang="de-DE" dirty="0" smtClean="0"/>
              <a:t>2. Beschreiben Sie das Foto. </a:t>
            </a:r>
          </a:p>
          <a:p>
            <a:pPr marL="0" indent="0">
              <a:buNone/>
            </a:pPr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sl-SI" dirty="0" smtClean="0"/>
              <a:t> </a:t>
            </a:r>
            <a:r>
              <a:rPr lang="sl-SI" dirty="0" err="1" smtClean="0"/>
              <a:t>ist</a:t>
            </a:r>
            <a:r>
              <a:rPr lang="sl-SI" dirty="0" smtClean="0"/>
              <a:t>/</a:t>
            </a:r>
            <a:r>
              <a:rPr lang="sl-SI" dirty="0" err="1" smtClean="0"/>
              <a:t>sehe</a:t>
            </a:r>
            <a:r>
              <a:rPr lang="sl-SI" dirty="0" smtClean="0"/>
              <a:t> </a:t>
            </a:r>
            <a:r>
              <a:rPr lang="sl-SI" dirty="0" err="1" smtClean="0"/>
              <a:t>ich</a:t>
            </a:r>
            <a:r>
              <a:rPr lang="de-DE" dirty="0" smtClean="0"/>
              <a:t> ein / eine / einen … </a:t>
            </a:r>
          </a:p>
          <a:p>
            <a:pPr marL="0" indent="0">
              <a:buNone/>
            </a:pPr>
            <a:endParaRPr lang="sl-SI" dirty="0" smtClean="0"/>
          </a:p>
        </p:txBody>
      </p:sp>
      <p:pic>
        <p:nvPicPr>
          <p:cNvPr id="8194" name="Slika 6" descr="Opis: Kue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895" y="529599"/>
            <a:ext cx="3454802" cy="384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97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092652" y="1932657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sl-SI" dirty="0" smtClean="0"/>
              <a:t> 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2. Beschreiben Sie das Foto. </a:t>
            </a:r>
          </a:p>
          <a:p>
            <a:pPr marL="0" indent="0">
              <a:buNone/>
            </a:pPr>
            <a:r>
              <a:rPr lang="sl-SI" dirty="0" err="1" smtClean="0"/>
              <a:t>Auf</a:t>
            </a:r>
            <a:r>
              <a:rPr lang="sl-SI" dirty="0" smtClean="0"/>
              <a:t> dem </a:t>
            </a:r>
            <a:r>
              <a:rPr lang="sl-SI" dirty="0" err="1" smtClean="0"/>
              <a:t>Bild</a:t>
            </a:r>
            <a:r>
              <a:rPr lang="sl-SI" dirty="0" smtClean="0"/>
              <a:t> </a:t>
            </a:r>
            <a:r>
              <a:rPr lang="sl-SI" dirty="0" err="1" smtClean="0"/>
              <a:t>ist</a:t>
            </a:r>
            <a:r>
              <a:rPr lang="sl-SI" dirty="0" smtClean="0"/>
              <a:t>/</a:t>
            </a:r>
            <a:r>
              <a:rPr lang="sl-SI" dirty="0" err="1" smtClean="0"/>
              <a:t>sehe</a:t>
            </a:r>
            <a:r>
              <a:rPr lang="sl-SI" dirty="0" smtClean="0"/>
              <a:t> </a:t>
            </a:r>
            <a:r>
              <a:rPr lang="sl-SI" dirty="0" err="1" smtClean="0"/>
              <a:t>ich</a:t>
            </a:r>
            <a:r>
              <a:rPr lang="de-DE" dirty="0"/>
              <a:t> </a:t>
            </a:r>
            <a:r>
              <a:rPr lang="de-DE" dirty="0" smtClean="0"/>
              <a:t>einen </a:t>
            </a:r>
            <a:r>
              <a:rPr lang="de-DE" dirty="0" smtClean="0"/>
              <a:t>Kühlschrank, </a:t>
            </a:r>
            <a:r>
              <a:rPr lang="de-DE" dirty="0" smtClean="0"/>
              <a:t>einen Ofen, </a:t>
            </a:r>
          </a:p>
          <a:p>
            <a:pPr marL="0" indent="0">
              <a:buNone/>
            </a:pPr>
            <a:r>
              <a:rPr lang="sl-SI" dirty="0"/>
              <a:t>e</a:t>
            </a:r>
            <a:r>
              <a:rPr lang="de-DE" dirty="0" err="1" smtClean="0"/>
              <a:t>inen</a:t>
            </a:r>
            <a:r>
              <a:rPr lang="de-DE" dirty="0" smtClean="0"/>
              <a:t> </a:t>
            </a:r>
            <a:r>
              <a:rPr lang="de-DE" dirty="0" smtClean="0"/>
              <a:t>Herd, ein Waschbecken, einen Boden </a:t>
            </a:r>
            <a:r>
              <a:rPr lang="de-DE" dirty="0" smtClean="0"/>
              <a:t>und</a:t>
            </a:r>
          </a:p>
          <a:p>
            <a:pPr marL="0" indent="0">
              <a:buNone/>
            </a:pPr>
            <a:r>
              <a:rPr lang="de-DE" dirty="0" smtClean="0"/>
              <a:t>eine Spülmaschine. </a:t>
            </a:r>
          </a:p>
          <a:p>
            <a:pPr marL="0" indent="0">
              <a:buNone/>
            </a:pPr>
            <a:endParaRPr lang="sl-SI" dirty="0" smtClean="0"/>
          </a:p>
        </p:txBody>
      </p:sp>
      <p:pic>
        <p:nvPicPr>
          <p:cNvPr id="8194" name="Slika 6" descr="Opis: Kue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895" y="529599"/>
            <a:ext cx="3454802" cy="384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8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značba mesta vsebin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336168"/>
              </p:ext>
            </p:extLst>
          </p:nvPr>
        </p:nvGraphicFramePr>
        <p:xfrm>
          <a:off x="1135116" y="1313793"/>
          <a:ext cx="4729655" cy="4498431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4729655">
                  <a:extLst>
                    <a:ext uri="{9D8B030D-6E8A-4147-A177-3AD203B41FA5}">
                      <a16:colId xmlns:a16="http://schemas.microsoft.com/office/drawing/2014/main" val="2008210320"/>
                    </a:ext>
                  </a:extLst>
                </a:gridCol>
              </a:tblGrid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u="none" strike="noStrike" dirty="0">
                          <a:effectLst/>
                        </a:rPr>
                        <a:t>Das Badezimmer</a:t>
                      </a:r>
                      <a:endParaRPr lang="sl-SI" sz="18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8340831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b="0" u="none" strike="noStrike" dirty="0">
                          <a:effectLst/>
                        </a:rPr>
                        <a:t>d</a:t>
                      </a:r>
                      <a:r>
                        <a:rPr lang="de-DE" sz="1800" b="0" u="none" strike="noStrike" dirty="0" smtClean="0">
                          <a:effectLst/>
                        </a:rPr>
                        <a:t>as </a:t>
                      </a:r>
                      <a:r>
                        <a:rPr lang="de-DE" sz="1800" b="0" u="none" strike="noStrike" dirty="0">
                          <a:effectLst/>
                        </a:rPr>
                        <a:t>WC (-s), die Toilette (-n)</a:t>
                      </a:r>
                      <a:endParaRPr lang="sl-SI" sz="18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1437898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b="0" u="none" strike="noStrike" dirty="0">
                          <a:effectLst/>
                        </a:rPr>
                        <a:t>d</a:t>
                      </a:r>
                      <a:r>
                        <a:rPr lang="de-DE" sz="1800" b="0" u="none" strike="noStrike" dirty="0" smtClean="0">
                          <a:effectLst/>
                        </a:rPr>
                        <a:t>ie </a:t>
                      </a:r>
                      <a:r>
                        <a:rPr lang="de-DE" sz="1800" b="0" u="none" strike="noStrike" dirty="0">
                          <a:effectLst/>
                        </a:rPr>
                        <a:t>Badewanne ( - n)</a:t>
                      </a:r>
                      <a:endParaRPr lang="sl-SI" sz="18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7756877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b="0" u="none" strike="noStrike" dirty="0">
                          <a:effectLst/>
                        </a:rPr>
                        <a:t>d</a:t>
                      </a:r>
                      <a:r>
                        <a:rPr lang="de-DE" sz="1800" b="0" u="none" strike="noStrike" dirty="0" smtClean="0">
                          <a:effectLst/>
                        </a:rPr>
                        <a:t>as </a:t>
                      </a:r>
                      <a:r>
                        <a:rPr lang="de-DE" sz="1800" b="0" u="none" strike="noStrike" dirty="0">
                          <a:effectLst/>
                        </a:rPr>
                        <a:t>Waschbecken (-n) </a:t>
                      </a:r>
                      <a:endParaRPr lang="sl-SI" sz="18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8555128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b="0" u="none" strike="noStrike" dirty="0">
                          <a:effectLst/>
                        </a:rPr>
                        <a:t>d</a:t>
                      </a:r>
                      <a:r>
                        <a:rPr lang="de-DE" sz="1800" b="0" u="none" strike="noStrike" dirty="0" smtClean="0">
                          <a:effectLst/>
                        </a:rPr>
                        <a:t>er </a:t>
                      </a:r>
                      <a:r>
                        <a:rPr lang="de-DE" sz="1800" b="0" u="none" strike="noStrike" dirty="0">
                          <a:effectLst/>
                        </a:rPr>
                        <a:t>Spiegel (-)</a:t>
                      </a:r>
                      <a:endParaRPr lang="sl-SI" sz="18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2221546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b="0" u="none" strike="noStrike" dirty="0">
                          <a:effectLst/>
                        </a:rPr>
                        <a:t>d</a:t>
                      </a:r>
                      <a:r>
                        <a:rPr lang="de-DE" sz="1800" b="0" u="none" strike="noStrike" dirty="0" smtClean="0">
                          <a:effectLst/>
                        </a:rPr>
                        <a:t>ie </a:t>
                      </a:r>
                      <a:r>
                        <a:rPr lang="de-DE" sz="1800" b="0" u="none" strike="noStrike" dirty="0">
                          <a:effectLst/>
                        </a:rPr>
                        <a:t>Fliese (-n)</a:t>
                      </a:r>
                      <a:endParaRPr lang="sl-SI" sz="1800" b="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6287316"/>
                  </a:ext>
                </a:extLst>
              </a:tr>
              <a:tr h="6426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1800" u="none" strike="noStrike" dirty="0">
                          <a:effectLst/>
                        </a:rPr>
                        <a:t> </a:t>
                      </a:r>
                      <a:endParaRPr lang="sl-SI" sz="1800" u="sng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9019017"/>
                  </a:ext>
                </a:extLst>
              </a:tr>
            </a:tbl>
          </a:graphicData>
        </a:graphic>
      </p:graphicFrame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421" y="2299685"/>
            <a:ext cx="4215634" cy="281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30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115519"/>
              </p:ext>
            </p:extLst>
          </p:nvPr>
        </p:nvGraphicFramePr>
        <p:xfrm>
          <a:off x="1030014" y="1051031"/>
          <a:ext cx="10399986" cy="478221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42553">
                  <a:extLst>
                    <a:ext uri="{9D8B030D-6E8A-4147-A177-3AD203B41FA5}">
                      <a16:colId xmlns:a16="http://schemas.microsoft.com/office/drawing/2014/main" val="500141873"/>
                    </a:ext>
                  </a:extLst>
                </a:gridCol>
                <a:gridCol w="4425525">
                  <a:extLst>
                    <a:ext uri="{9D8B030D-6E8A-4147-A177-3AD203B41FA5}">
                      <a16:colId xmlns:a16="http://schemas.microsoft.com/office/drawing/2014/main" val="2285207736"/>
                    </a:ext>
                  </a:extLst>
                </a:gridCol>
                <a:gridCol w="5531908">
                  <a:extLst>
                    <a:ext uri="{9D8B030D-6E8A-4147-A177-3AD203B41FA5}">
                      <a16:colId xmlns:a16="http://schemas.microsoft.com/office/drawing/2014/main" val="1793365535"/>
                    </a:ext>
                  </a:extLst>
                </a:gridCol>
              </a:tblGrid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1.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Bett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Schlafzimmer findet man ein Bett.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84227174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2.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Sofa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295699826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3.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eine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Mikrowelle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71837973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4.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einen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Esstisch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929855059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5.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eine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Toilette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839072481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6.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einen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Computer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05591207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7.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Auto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49311280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8.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Blumen und Gras?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691255896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9.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die </a:t>
                      </a:r>
                      <a:r>
                        <a:rPr lang="sl-SI" sz="1600" dirty="0" err="1">
                          <a:effectLst/>
                        </a:rPr>
                        <a:t>Waschmaschine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729065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98179" y="530044"/>
            <a:ext cx="80842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Welches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Zimmer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kumimoji="0" lang="sl-SI" altLang="sl-SI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welchem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Zimmer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findet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man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normalerweise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die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folgenden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Objekte? </a:t>
            </a:r>
            <a:r>
              <a:rPr kumimoji="0" lang="de-DE" altLang="sl-SI" sz="7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sl-SI" altLang="sl-SI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altLang="sl-SI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18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905418"/>
              </p:ext>
            </p:extLst>
          </p:nvPr>
        </p:nvGraphicFramePr>
        <p:xfrm>
          <a:off x="1030014" y="1051031"/>
          <a:ext cx="10399986" cy="478221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42553">
                  <a:extLst>
                    <a:ext uri="{9D8B030D-6E8A-4147-A177-3AD203B41FA5}">
                      <a16:colId xmlns:a16="http://schemas.microsoft.com/office/drawing/2014/main" val="500141873"/>
                    </a:ext>
                  </a:extLst>
                </a:gridCol>
                <a:gridCol w="4425525">
                  <a:extLst>
                    <a:ext uri="{9D8B030D-6E8A-4147-A177-3AD203B41FA5}">
                      <a16:colId xmlns:a16="http://schemas.microsoft.com/office/drawing/2014/main" val="2285207736"/>
                    </a:ext>
                  </a:extLst>
                </a:gridCol>
                <a:gridCol w="5531908">
                  <a:extLst>
                    <a:ext uri="{9D8B030D-6E8A-4147-A177-3AD203B41FA5}">
                      <a16:colId xmlns:a16="http://schemas.microsoft.com/office/drawing/2014/main" val="1793365535"/>
                    </a:ext>
                  </a:extLst>
                </a:gridCol>
              </a:tblGrid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1.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Bett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Schlafzimmer findet man ein Bett.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84227174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2.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 err="1">
                          <a:effectLst/>
                        </a:rPr>
                        <a:t>Wo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</a:t>
                      </a:r>
                      <a:r>
                        <a:rPr lang="sl-SI" sz="1600" dirty="0" err="1">
                          <a:effectLst/>
                        </a:rPr>
                        <a:t>ein</a:t>
                      </a:r>
                      <a:r>
                        <a:rPr lang="sl-SI" sz="1600" dirty="0">
                          <a:effectLst/>
                        </a:rPr>
                        <a:t> </a:t>
                      </a:r>
                      <a:r>
                        <a:rPr lang="sl-SI" sz="1600" dirty="0" err="1">
                          <a:effectLst/>
                        </a:rPr>
                        <a:t>Sofa</a:t>
                      </a:r>
                      <a:r>
                        <a:rPr lang="sl-SI" sz="1600" dirty="0">
                          <a:effectLst/>
                        </a:rPr>
                        <a:t>?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Wohnzimmer findet man ein Sofa.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295699826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3.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eine Mikrowelle?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In der Küche findet man eine Mikrowelle.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71837973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4.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einen Esstisch?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Esszimmer findet man einen Esstisch.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929855059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5.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eine Toilette?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Badezimmer (in der Toilette, im Klo) findet man eine Toilette.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839072481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6.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einen Computer?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Arbeitszimmer findet man einen Computer.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05591207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7.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ein Auto?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In der Garage findet man ein Auto.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49311280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8.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Blumen und Gras?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Im Garten findet man Blumen und Gras.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691255896"/>
                  </a:ext>
                </a:extLst>
              </a:tr>
              <a:tr h="531357"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9.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>
                          <a:effectLst/>
                        </a:rPr>
                        <a:t>Wo findet man die Waschmaschine?</a:t>
                      </a:r>
                      <a:endParaRPr lang="sl-SI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sl-SI" sz="1600" dirty="0">
                          <a:effectLst/>
                        </a:rPr>
                        <a:t>In der </a:t>
                      </a:r>
                      <a:r>
                        <a:rPr lang="sl-SI" sz="1600" dirty="0" err="1">
                          <a:effectLst/>
                        </a:rPr>
                        <a:t>Waschküche</a:t>
                      </a:r>
                      <a:r>
                        <a:rPr lang="sl-SI" sz="1600" dirty="0">
                          <a:effectLst/>
                        </a:rPr>
                        <a:t> (</a:t>
                      </a:r>
                      <a:r>
                        <a:rPr lang="sl-SI" sz="1600" dirty="0" err="1">
                          <a:effectLst/>
                        </a:rPr>
                        <a:t>im</a:t>
                      </a:r>
                      <a:r>
                        <a:rPr lang="sl-SI" sz="1600" dirty="0">
                          <a:effectLst/>
                        </a:rPr>
                        <a:t> Keller) </a:t>
                      </a:r>
                      <a:r>
                        <a:rPr lang="sl-SI" sz="1600" dirty="0" err="1">
                          <a:effectLst/>
                        </a:rPr>
                        <a:t>findet</a:t>
                      </a:r>
                      <a:r>
                        <a:rPr lang="sl-SI" sz="1600" dirty="0">
                          <a:effectLst/>
                        </a:rPr>
                        <a:t> man die </a:t>
                      </a:r>
                      <a:r>
                        <a:rPr lang="sl-SI" sz="1600" dirty="0" err="1">
                          <a:effectLst/>
                        </a:rPr>
                        <a:t>Waschmaschine</a:t>
                      </a:r>
                      <a:r>
                        <a:rPr lang="sl-SI" sz="1600" dirty="0">
                          <a:effectLst/>
                        </a:rPr>
                        <a:t>.</a:t>
                      </a:r>
                      <a:endParaRPr lang="sl-SI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729065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98179" y="530044"/>
            <a:ext cx="80842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Welches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Zimmer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kumimoji="0" lang="sl-SI" altLang="sl-SI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kumimoji="0" lang="sl-SI" altLang="sl-SI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welchem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Zimmer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findet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man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normalerweise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die </a:t>
            </a:r>
            <a:r>
              <a:rPr kumimoji="0" lang="sl-SI" altLang="sl-SI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folgenden</a:t>
            </a:r>
            <a:r>
              <a:rPr kumimoji="0" lang="sl-SI" altLang="sl-SI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Objekte? </a:t>
            </a:r>
            <a:r>
              <a:rPr kumimoji="0" lang="de-DE" altLang="sl-SI" sz="7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sl-SI" altLang="sl-SI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altLang="sl-SI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jeZBesedilom 4"/>
          <p:cNvSpPr txBox="1"/>
          <p:nvPr/>
        </p:nvSpPr>
        <p:spPr>
          <a:xfrm>
            <a:off x="1104230" y="117693"/>
            <a:ext cx="682203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 smtClean="0">
              <a:solidFill>
                <a:srgbClr val="FF0000"/>
              </a:solidFill>
            </a:endParaRPr>
          </a:p>
          <a:p>
            <a:r>
              <a:rPr lang="de-DE" sz="2400" dirty="0" smtClean="0">
                <a:solidFill>
                  <a:srgbClr val="FF0000"/>
                </a:solidFill>
              </a:rPr>
              <a:t>Wer </a:t>
            </a:r>
            <a:r>
              <a:rPr lang="de-DE" sz="2400" dirty="0">
                <a:solidFill>
                  <a:srgbClr val="FF0000"/>
                </a:solidFill>
              </a:rPr>
              <a:t>oder was ist das</a:t>
            </a:r>
            <a:r>
              <a:rPr lang="de-DE" sz="2400" dirty="0" smtClean="0">
                <a:solidFill>
                  <a:srgbClr val="FF0000"/>
                </a:solidFill>
              </a:rPr>
              <a:t>?</a:t>
            </a:r>
            <a:r>
              <a:rPr lang="sl-SI" sz="2400" dirty="0" smtClean="0">
                <a:solidFill>
                  <a:srgbClr val="FF0000"/>
                </a:solidFill>
              </a:rPr>
              <a:t> (Nominativ) /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/>
              <a:t>(</a:t>
            </a:r>
            <a:r>
              <a:rPr lang="de-DE" sz="2400" dirty="0" err="1"/>
              <a:t>Kdo</a:t>
            </a:r>
            <a:r>
              <a:rPr lang="de-DE" sz="2400" dirty="0"/>
              <a:t> </a:t>
            </a:r>
            <a:r>
              <a:rPr lang="de-DE" sz="2400" dirty="0" err="1"/>
              <a:t>ali</a:t>
            </a:r>
            <a:r>
              <a:rPr lang="de-DE" sz="2400" dirty="0"/>
              <a:t> </a:t>
            </a:r>
            <a:r>
              <a:rPr lang="de-DE" sz="2400" dirty="0" err="1"/>
              <a:t>kaj</a:t>
            </a:r>
            <a:r>
              <a:rPr lang="de-DE" sz="2400" dirty="0"/>
              <a:t> je </a:t>
            </a:r>
            <a:r>
              <a:rPr lang="de-DE" sz="2400" dirty="0" err="1"/>
              <a:t>to</a:t>
            </a:r>
            <a:r>
              <a:rPr lang="de-DE" sz="2400" dirty="0" smtClean="0"/>
              <a:t>?</a:t>
            </a:r>
            <a:r>
              <a:rPr lang="sl-SI" sz="2400" dirty="0" smtClean="0"/>
              <a:t>/ imenovalnik</a:t>
            </a:r>
            <a:r>
              <a:rPr lang="de-DE" sz="2400" dirty="0" smtClean="0"/>
              <a:t>)</a:t>
            </a:r>
            <a:endParaRPr lang="de-DE" sz="2400" dirty="0"/>
          </a:p>
          <a:p>
            <a:r>
              <a:rPr lang="de-DE" sz="2400" dirty="0"/>
              <a:t> </a:t>
            </a:r>
          </a:p>
          <a:p>
            <a:r>
              <a:rPr lang="de-DE" dirty="0"/>
              <a:t>Das ist 		</a:t>
            </a:r>
            <a:r>
              <a:rPr lang="de-DE" dirty="0">
                <a:solidFill>
                  <a:srgbClr val="FF0000"/>
                </a:solidFill>
              </a:rPr>
              <a:t>ein </a:t>
            </a:r>
            <a:r>
              <a:rPr lang="de-DE" dirty="0"/>
              <a:t>Tisch. </a:t>
            </a:r>
            <a:r>
              <a:rPr lang="de-DE" dirty="0">
                <a:solidFill>
                  <a:srgbClr val="FF0000"/>
                </a:solidFill>
              </a:rPr>
              <a:t>Der</a:t>
            </a:r>
            <a:r>
              <a:rPr lang="de-DE" dirty="0"/>
              <a:t> Tisch ist praktisch. </a:t>
            </a:r>
            <a:r>
              <a:rPr lang="sl-SI" dirty="0" smtClean="0">
                <a:sym typeface="Wingdings" panose="05000000000000000000" pitchFamily="2" charset="2"/>
              </a:rPr>
              <a:t> </a:t>
            </a:r>
            <a:r>
              <a:rPr lang="sl-SI" dirty="0" err="1" smtClean="0">
                <a:sym typeface="Wingdings" panose="05000000000000000000" pitchFamily="2" charset="2"/>
              </a:rPr>
              <a:t>maskulin</a:t>
            </a:r>
            <a:r>
              <a:rPr lang="sl-SI" dirty="0" smtClean="0">
                <a:sym typeface="Wingdings" panose="05000000000000000000" pitchFamily="2" charset="2"/>
              </a:rPr>
              <a:t> </a:t>
            </a:r>
            <a:endParaRPr lang="de-DE" dirty="0"/>
          </a:p>
          <a:p>
            <a:r>
              <a:rPr lang="de-DE" dirty="0"/>
              <a:t>			</a:t>
            </a:r>
            <a:r>
              <a:rPr lang="sl-SI" dirty="0" smtClean="0">
                <a:solidFill>
                  <a:srgbClr val="FF0000"/>
                </a:solidFill>
              </a:rPr>
              <a:t>e</a:t>
            </a:r>
            <a:r>
              <a:rPr lang="de-DE" dirty="0" err="1" smtClean="0">
                <a:solidFill>
                  <a:srgbClr val="FF0000"/>
                </a:solidFill>
              </a:rPr>
              <a:t>ine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/>
              <a:t>Mikrowelle. </a:t>
            </a:r>
            <a:r>
              <a:rPr lang="de-DE" dirty="0">
                <a:solidFill>
                  <a:srgbClr val="FF0000"/>
                </a:solidFill>
              </a:rPr>
              <a:t>Die</a:t>
            </a:r>
            <a:r>
              <a:rPr lang="de-DE" dirty="0"/>
              <a:t> Mikrowelle ist neu. </a:t>
            </a:r>
            <a:r>
              <a:rPr lang="sl-SI" dirty="0" smtClean="0">
                <a:sym typeface="Wingdings" panose="05000000000000000000" pitchFamily="2" charset="2"/>
              </a:rPr>
              <a:t> feminin</a:t>
            </a:r>
            <a:endParaRPr lang="de-DE" dirty="0"/>
          </a:p>
          <a:p>
            <a:r>
              <a:rPr lang="de-DE" dirty="0"/>
              <a:t>			</a:t>
            </a:r>
            <a:r>
              <a:rPr lang="sl-SI" dirty="0">
                <a:solidFill>
                  <a:srgbClr val="FF0000"/>
                </a:solidFill>
              </a:rPr>
              <a:t>e</a:t>
            </a:r>
            <a:r>
              <a:rPr lang="de-DE" dirty="0" smtClean="0">
                <a:solidFill>
                  <a:srgbClr val="FF0000"/>
                </a:solidFill>
              </a:rPr>
              <a:t>in </a:t>
            </a:r>
            <a:r>
              <a:rPr lang="de-DE" dirty="0"/>
              <a:t>Radio. </a:t>
            </a:r>
            <a:r>
              <a:rPr lang="de-DE" dirty="0">
                <a:solidFill>
                  <a:srgbClr val="FF0000"/>
                </a:solidFill>
              </a:rPr>
              <a:t>Das</a:t>
            </a:r>
            <a:r>
              <a:rPr lang="de-DE" dirty="0"/>
              <a:t> Radio ist alt. </a:t>
            </a:r>
            <a:r>
              <a:rPr lang="sl-SI" dirty="0" smtClean="0"/>
              <a:t> </a:t>
            </a:r>
            <a:r>
              <a:rPr lang="sl-SI" dirty="0" smtClean="0">
                <a:sym typeface="Wingdings" panose="05000000000000000000" pitchFamily="2" charset="2"/>
              </a:rPr>
              <a:t> </a:t>
            </a:r>
            <a:r>
              <a:rPr lang="sl-SI" dirty="0" err="1" smtClean="0">
                <a:sym typeface="Wingdings" panose="05000000000000000000" pitchFamily="2" charset="2"/>
              </a:rPr>
              <a:t>neutral</a:t>
            </a:r>
            <a:endParaRPr lang="de-DE" dirty="0"/>
          </a:p>
          <a:p>
            <a:r>
              <a:rPr lang="de-DE" dirty="0"/>
              <a:t>Das sind </a:t>
            </a:r>
            <a:r>
              <a:rPr lang="sl-SI" dirty="0" smtClean="0"/>
              <a:t>		</a:t>
            </a:r>
            <a:r>
              <a:rPr lang="sl-SI" dirty="0" smtClean="0">
                <a:solidFill>
                  <a:srgbClr val="FF0000"/>
                </a:solidFill>
              </a:rPr>
              <a:t>-</a:t>
            </a:r>
            <a:r>
              <a:rPr lang="sl-SI" dirty="0" smtClean="0"/>
              <a:t> </a:t>
            </a:r>
            <a:r>
              <a:rPr lang="de-DE" dirty="0" smtClean="0"/>
              <a:t>Stühle</a:t>
            </a:r>
            <a:r>
              <a:rPr lang="de-DE" dirty="0">
                <a:solidFill>
                  <a:srgbClr val="FF0000"/>
                </a:solidFill>
              </a:rPr>
              <a:t>. Die </a:t>
            </a:r>
            <a:r>
              <a:rPr lang="de-DE" dirty="0"/>
              <a:t>Stühle sind nett. </a:t>
            </a:r>
            <a:r>
              <a:rPr lang="sl-SI" dirty="0" smtClean="0"/>
              <a:t> </a:t>
            </a:r>
            <a:r>
              <a:rPr lang="sl-SI" dirty="0" smtClean="0">
                <a:sym typeface="Wingdings" panose="05000000000000000000" pitchFamily="2" charset="2"/>
              </a:rPr>
              <a:t> Plural 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sz="2400" dirty="0">
                <a:solidFill>
                  <a:srgbClr val="FF0000"/>
                </a:solidFill>
              </a:rPr>
              <a:t>Wen oder was haben/sehen/finden </a:t>
            </a:r>
            <a:r>
              <a:rPr lang="sl-SI" sz="2400" dirty="0" smtClean="0">
                <a:solidFill>
                  <a:srgbClr val="FF0000"/>
                </a:solidFill>
              </a:rPr>
              <a:t> </a:t>
            </a:r>
            <a:r>
              <a:rPr lang="sl-SI" sz="2400" dirty="0" err="1" smtClean="0">
                <a:solidFill>
                  <a:srgbClr val="FF0000"/>
                </a:solidFill>
              </a:rPr>
              <a:t>Sie</a:t>
            </a:r>
            <a:r>
              <a:rPr lang="sl-SI" sz="2400" dirty="0" smtClean="0">
                <a:solidFill>
                  <a:srgbClr val="FF0000"/>
                </a:solidFill>
              </a:rPr>
              <a:t> </a:t>
            </a:r>
            <a:r>
              <a:rPr lang="sl-SI" sz="2400" dirty="0" err="1" smtClean="0">
                <a:solidFill>
                  <a:srgbClr val="FF0000"/>
                </a:solidFill>
              </a:rPr>
              <a:t>auf</a:t>
            </a:r>
            <a:r>
              <a:rPr lang="sl-SI" sz="2400" dirty="0" smtClean="0">
                <a:solidFill>
                  <a:srgbClr val="FF0000"/>
                </a:solidFill>
              </a:rPr>
              <a:t> dem </a:t>
            </a:r>
            <a:r>
              <a:rPr lang="sl-SI" sz="2400" dirty="0" err="1" smtClean="0">
                <a:solidFill>
                  <a:srgbClr val="FF0000"/>
                </a:solidFill>
              </a:rPr>
              <a:t>Bild</a:t>
            </a:r>
            <a:r>
              <a:rPr lang="sl-SI" sz="2400" dirty="0" smtClean="0">
                <a:solidFill>
                  <a:srgbClr val="FF0000"/>
                </a:solidFill>
              </a:rPr>
              <a:t>? / (</a:t>
            </a:r>
            <a:r>
              <a:rPr lang="sl-SI" sz="2400" dirty="0" smtClean="0"/>
              <a:t>Koga ali kaj imate/vidite, najdete na sliki? / tožilnik) </a:t>
            </a:r>
            <a:endParaRPr lang="de-DE" sz="2400" dirty="0">
              <a:solidFill>
                <a:srgbClr val="FF0000"/>
              </a:solidFill>
            </a:endParaRPr>
          </a:p>
          <a:p>
            <a:r>
              <a:rPr lang="de-DE" dirty="0"/>
              <a:t>Ich habe/sehe/finde: </a:t>
            </a:r>
          </a:p>
          <a:p>
            <a:endParaRPr lang="de-DE" dirty="0"/>
          </a:p>
          <a:p>
            <a:r>
              <a:rPr lang="sl-SI" dirty="0" err="1" smtClean="0"/>
              <a:t>Ich</a:t>
            </a:r>
            <a:r>
              <a:rPr lang="sl-SI" dirty="0" smtClean="0"/>
              <a:t> </a:t>
            </a:r>
            <a:r>
              <a:rPr lang="sl-SI" dirty="0" err="1" smtClean="0"/>
              <a:t>sehe</a:t>
            </a:r>
            <a:r>
              <a:rPr lang="sl-SI" dirty="0" smtClean="0"/>
              <a:t> 	</a:t>
            </a:r>
            <a:r>
              <a:rPr lang="sl-SI" dirty="0" smtClean="0">
                <a:solidFill>
                  <a:srgbClr val="FF0000"/>
                </a:solidFill>
              </a:rPr>
              <a:t> e</a:t>
            </a:r>
            <a:r>
              <a:rPr lang="de-DE" dirty="0" err="1" smtClean="0">
                <a:solidFill>
                  <a:srgbClr val="FF0000"/>
                </a:solidFill>
              </a:rPr>
              <a:t>inen</a:t>
            </a:r>
            <a:r>
              <a:rPr lang="de-DE" dirty="0" smtClean="0">
                <a:solidFill>
                  <a:srgbClr val="FF0000"/>
                </a:solidFill>
              </a:rPr>
              <a:t>  </a:t>
            </a:r>
            <a:r>
              <a:rPr lang="de-DE" dirty="0">
                <a:solidFill>
                  <a:srgbClr val="FF0000"/>
                </a:solidFill>
              </a:rPr>
              <a:t>/ den Tisch. </a:t>
            </a:r>
          </a:p>
          <a:p>
            <a:r>
              <a:rPr lang="sl-SI" dirty="0" smtClean="0"/>
              <a:t>		 e</a:t>
            </a:r>
            <a:r>
              <a:rPr lang="de-DE" dirty="0" err="1" smtClean="0"/>
              <a:t>ine</a:t>
            </a:r>
            <a:r>
              <a:rPr lang="de-DE" dirty="0" smtClean="0"/>
              <a:t> </a:t>
            </a:r>
            <a:r>
              <a:rPr lang="de-DE" dirty="0"/>
              <a:t>/ die Mikrowelle. </a:t>
            </a:r>
          </a:p>
          <a:p>
            <a:r>
              <a:rPr lang="sl-SI" dirty="0" smtClean="0"/>
              <a:t>		 e</a:t>
            </a:r>
            <a:r>
              <a:rPr lang="de-DE" dirty="0" smtClean="0"/>
              <a:t>in Radio </a:t>
            </a:r>
            <a:r>
              <a:rPr lang="de-DE" dirty="0"/>
              <a:t>/ das Radio. </a:t>
            </a:r>
          </a:p>
          <a:p>
            <a:r>
              <a:rPr lang="sl-SI" dirty="0" smtClean="0"/>
              <a:t>		</a:t>
            </a:r>
            <a:r>
              <a:rPr lang="de-DE" dirty="0" smtClean="0"/>
              <a:t>-</a:t>
            </a:r>
            <a:r>
              <a:rPr lang="sl-SI" dirty="0" smtClean="0"/>
              <a:t> </a:t>
            </a:r>
            <a:r>
              <a:rPr lang="de-DE" dirty="0" smtClean="0"/>
              <a:t>Stühle</a:t>
            </a:r>
            <a:r>
              <a:rPr lang="de-DE" dirty="0"/>
              <a:t>. / die Stühle. 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40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5646648"/>
              </p:ext>
            </p:extLst>
          </p:nvPr>
        </p:nvGraphicFramePr>
        <p:xfrm>
          <a:off x="1727231" y="1156138"/>
          <a:ext cx="8320657" cy="484526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320657">
                  <a:extLst>
                    <a:ext uri="{9D8B030D-6E8A-4147-A177-3AD203B41FA5}">
                      <a16:colId xmlns:a16="http://schemas.microsoft.com/office/drawing/2014/main" val="749742980"/>
                    </a:ext>
                  </a:extLst>
                </a:gridCol>
              </a:tblGrid>
              <a:tr h="1211317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de-DE" sz="2600" dirty="0">
                          <a:effectLst/>
                        </a:rPr>
                        <a:t>Wie finden Sie </a:t>
                      </a:r>
                      <a:r>
                        <a:rPr lang="de-DE" sz="2600" dirty="0" smtClean="0">
                          <a:effectLst/>
                        </a:rPr>
                        <a:t>__</a:t>
                      </a:r>
                      <a:r>
                        <a:rPr lang="sl-SI" sz="2600" dirty="0" smtClean="0">
                          <a:effectLst/>
                        </a:rPr>
                        <a:t>den</a:t>
                      </a:r>
                      <a:r>
                        <a:rPr lang="de-DE" sz="2600" dirty="0" smtClean="0">
                          <a:effectLst/>
                        </a:rPr>
                        <a:t>____ </a:t>
                      </a:r>
                      <a:r>
                        <a:rPr lang="de-DE" sz="2600" dirty="0">
                          <a:effectLst/>
                        </a:rPr>
                        <a:t>Tisch?</a:t>
                      </a:r>
                      <a:endParaRPr lang="sl-SI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85" marR="62785" marT="0" marB="0" anchor="ctr"/>
                </a:tc>
                <a:extLst>
                  <a:ext uri="{0D108BD9-81ED-4DB2-BD59-A6C34878D82A}">
                    <a16:rowId xmlns:a16="http://schemas.microsoft.com/office/drawing/2014/main" val="1128793736"/>
                  </a:ext>
                </a:extLst>
              </a:tr>
              <a:tr h="1211317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de-DE" sz="2600" dirty="0">
                          <a:effectLst/>
                        </a:rPr>
                        <a:t>Wie findest du </a:t>
                      </a:r>
                      <a:r>
                        <a:rPr lang="de-DE" sz="2600" dirty="0" smtClean="0">
                          <a:effectLst/>
                        </a:rPr>
                        <a:t>___</a:t>
                      </a:r>
                      <a:r>
                        <a:rPr lang="sl-SI" sz="2600" dirty="0" err="1" smtClean="0">
                          <a:effectLst/>
                        </a:rPr>
                        <a:t>das</a:t>
                      </a:r>
                      <a:r>
                        <a:rPr lang="de-DE" sz="2600" dirty="0" smtClean="0">
                          <a:effectLst/>
                        </a:rPr>
                        <a:t>___ </a:t>
                      </a:r>
                      <a:r>
                        <a:rPr lang="de-DE" sz="2600" dirty="0">
                          <a:effectLst/>
                        </a:rPr>
                        <a:t>Bild?</a:t>
                      </a:r>
                      <a:endParaRPr lang="sl-SI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85" marR="62785" marT="0" marB="0" anchor="ctr"/>
                </a:tc>
                <a:extLst>
                  <a:ext uri="{0D108BD9-81ED-4DB2-BD59-A6C34878D82A}">
                    <a16:rowId xmlns:a16="http://schemas.microsoft.com/office/drawing/2014/main" val="71198334"/>
                  </a:ext>
                </a:extLst>
              </a:tr>
              <a:tr h="1211317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de-DE" sz="2600" dirty="0">
                          <a:effectLst/>
                        </a:rPr>
                        <a:t>Gefällt Ihnen  </a:t>
                      </a:r>
                      <a:r>
                        <a:rPr lang="de-DE" sz="2600" dirty="0" smtClean="0">
                          <a:effectLst/>
                        </a:rPr>
                        <a:t>_</a:t>
                      </a:r>
                      <a:r>
                        <a:rPr lang="sl-SI" sz="2600" dirty="0" err="1" smtClean="0">
                          <a:effectLst/>
                        </a:rPr>
                        <a:t>das</a:t>
                      </a:r>
                      <a:r>
                        <a:rPr lang="de-DE" sz="2600" dirty="0" smtClean="0">
                          <a:effectLst/>
                        </a:rPr>
                        <a:t>___ </a:t>
                      </a:r>
                      <a:r>
                        <a:rPr lang="de-DE" sz="2600" dirty="0">
                          <a:effectLst/>
                        </a:rPr>
                        <a:t>Zimmer? </a:t>
                      </a:r>
                      <a:endParaRPr lang="sl-SI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85" marR="62785" marT="0" marB="0" anchor="ctr"/>
                </a:tc>
                <a:extLst>
                  <a:ext uri="{0D108BD9-81ED-4DB2-BD59-A6C34878D82A}">
                    <a16:rowId xmlns:a16="http://schemas.microsoft.com/office/drawing/2014/main" val="3671794405"/>
                  </a:ext>
                </a:extLst>
              </a:tr>
              <a:tr h="1211317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de-DE" sz="2600" dirty="0">
                          <a:effectLst/>
                        </a:rPr>
                        <a:t>Wie finden Sie </a:t>
                      </a:r>
                      <a:r>
                        <a:rPr lang="de-DE" sz="2600" dirty="0" smtClean="0">
                          <a:effectLst/>
                        </a:rPr>
                        <a:t>__</a:t>
                      </a:r>
                      <a:r>
                        <a:rPr lang="sl-SI" sz="2600" dirty="0" smtClean="0">
                          <a:effectLst/>
                        </a:rPr>
                        <a:t>den</a:t>
                      </a:r>
                      <a:r>
                        <a:rPr lang="de-DE" sz="2600" dirty="0" smtClean="0">
                          <a:effectLst/>
                        </a:rPr>
                        <a:t>__ </a:t>
                      </a:r>
                      <a:r>
                        <a:rPr lang="de-DE" sz="2600" dirty="0">
                          <a:effectLst/>
                        </a:rPr>
                        <a:t>Flur? </a:t>
                      </a:r>
                      <a:endParaRPr lang="sl-SI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85" marR="62785" marT="0" marB="0" anchor="ctr"/>
                </a:tc>
                <a:extLst>
                  <a:ext uri="{0D108BD9-81ED-4DB2-BD59-A6C34878D82A}">
                    <a16:rowId xmlns:a16="http://schemas.microsoft.com/office/drawing/2014/main" val="3765729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03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8171987"/>
              </p:ext>
            </p:extLst>
          </p:nvPr>
        </p:nvGraphicFramePr>
        <p:xfrm>
          <a:off x="2007476" y="1030013"/>
          <a:ext cx="8040414" cy="480690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040414">
                  <a:extLst>
                    <a:ext uri="{9D8B030D-6E8A-4147-A177-3AD203B41FA5}">
                      <a16:colId xmlns:a16="http://schemas.microsoft.com/office/drawing/2014/main" val="2763812558"/>
                    </a:ext>
                  </a:extLst>
                </a:gridCol>
              </a:tblGrid>
              <a:tr h="640921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___________ Bücher sind sehr alt.</a:t>
                      </a:r>
                      <a:endParaRPr lang="sl-SI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115697478"/>
                  </a:ext>
                </a:extLst>
              </a:tr>
              <a:tr h="1922762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Wir sehen ___________ Tafel, ___________ Schreibtisch, ___________ Papierkorb, und ___________ Fenster im Klassenzimmer.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729191199"/>
                  </a:ext>
                </a:extLst>
              </a:tr>
              <a:tr h="64092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Heute habe ich ___________ Stift dabei.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3096896715"/>
                  </a:ext>
                </a:extLst>
              </a:tr>
              <a:tr h="96138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Er findet ___________ Arbeitsbuch und  ___________ Stift nicht. 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1928182561"/>
                  </a:ext>
                </a:extLst>
              </a:tr>
              <a:tr h="64092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Heute ist _____________ schöner Tag.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2766971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8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73305" y="361365"/>
            <a:ext cx="10178322" cy="1492132"/>
          </a:xfrm>
        </p:spPr>
        <p:txBody>
          <a:bodyPr/>
          <a:lstStyle/>
          <a:p>
            <a:r>
              <a:rPr lang="sl-SI" dirty="0" err="1" smtClean="0"/>
              <a:t>Wohnen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481959"/>
            <a:ext cx="10178322" cy="43976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b="1" i="1" dirty="0" err="1" smtClean="0"/>
              <a:t>Wo</a:t>
            </a:r>
            <a:r>
              <a:rPr lang="sl-SI" b="1" i="1" dirty="0" smtClean="0"/>
              <a:t> </a:t>
            </a:r>
            <a:r>
              <a:rPr lang="sl-SI" b="1" i="1" dirty="0" err="1" smtClean="0"/>
              <a:t>kann</a:t>
            </a:r>
            <a:r>
              <a:rPr lang="sl-SI" b="1" i="1" dirty="0" smtClean="0"/>
              <a:t> man </a:t>
            </a:r>
            <a:r>
              <a:rPr lang="sl-SI" b="1" i="1" dirty="0" err="1" smtClean="0"/>
              <a:t>wohnen</a:t>
            </a:r>
            <a:r>
              <a:rPr lang="sl-SI" b="1" i="1" dirty="0" smtClean="0"/>
              <a:t>?</a:t>
            </a:r>
          </a:p>
          <a:p>
            <a:r>
              <a:rPr lang="sl-SI" sz="2400" dirty="0" smtClean="0"/>
              <a:t> </a:t>
            </a:r>
            <a:r>
              <a:rPr lang="sl-SI" sz="2400" b="1" dirty="0" smtClean="0"/>
              <a:t>in der </a:t>
            </a:r>
            <a:r>
              <a:rPr lang="sl-SI" sz="2400" b="1" dirty="0" err="1" smtClean="0"/>
              <a:t>Stadt</a:t>
            </a:r>
            <a:r>
              <a:rPr lang="sl-SI" sz="2400" b="1" dirty="0"/>
              <a:t>	</a:t>
            </a:r>
            <a:r>
              <a:rPr lang="sl-SI" sz="2400" b="1" dirty="0" smtClean="0"/>
              <a:t>	</a:t>
            </a:r>
            <a:r>
              <a:rPr lang="sl-SI" sz="2400" b="1" dirty="0" smtClean="0"/>
              <a:t> 			</a:t>
            </a:r>
            <a:r>
              <a:rPr lang="sl-SI" sz="2400" b="1" dirty="0" err="1" smtClean="0"/>
              <a:t>auf</a:t>
            </a:r>
            <a:r>
              <a:rPr lang="sl-SI" sz="2400" b="1" dirty="0" smtClean="0"/>
              <a:t> </a:t>
            </a:r>
            <a:r>
              <a:rPr lang="sl-SI" sz="2400" b="1" dirty="0" smtClean="0"/>
              <a:t>dem </a:t>
            </a:r>
            <a:r>
              <a:rPr lang="sl-SI" sz="2400" b="1" dirty="0" err="1" smtClean="0"/>
              <a:t>Land</a:t>
            </a:r>
            <a:r>
              <a:rPr lang="sl-SI" sz="2400" b="1" dirty="0" smtClean="0"/>
              <a:t> </a:t>
            </a:r>
          </a:p>
          <a:p>
            <a:endParaRPr lang="sl-SI" b="1" dirty="0"/>
          </a:p>
          <a:p>
            <a:endParaRPr lang="sl-SI" b="1" dirty="0" smtClean="0"/>
          </a:p>
          <a:p>
            <a:endParaRPr lang="sl-SI" b="1" dirty="0" smtClean="0"/>
          </a:p>
          <a:p>
            <a:endParaRPr lang="sl-SI" dirty="0" smtClean="0"/>
          </a:p>
          <a:p>
            <a:r>
              <a:rPr lang="sl-SI" dirty="0"/>
              <a:t>i</a:t>
            </a:r>
            <a:r>
              <a:rPr lang="sl-SI" dirty="0" smtClean="0"/>
              <a:t>n der </a:t>
            </a:r>
            <a:r>
              <a:rPr lang="sl-SI" dirty="0" err="1" smtClean="0"/>
              <a:t>Vorstadt</a:t>
            </a:r>
            <a:r>
              <a:rPr lang="sl-SI" dirty="0" smtClean="0"/>
              <a:t> ( v predmestju)</a:t>
            </a:r>
          </a:p>
          <a:p>
            <a:r>
              <a:rPr lang="sl-SI" dirty="0" err="1" smtClean="0"/>
              <a:t>im</a:t>
            </a:r>
            <a:r>
              <a:rPr lang="sl-SI" dirty="0" smtClean="0"/>
              <a:t> </a:t>
            </a:r>
            <a:r>
              <a:rPr lang="sl-SI" dirty="0" smtClean="0"/>
              <a:t>Haus, </a:t>
            </a:r>
            <a:r>
              <a:rPr lang="sl-SI" dirty="0" err="1" smtClean="0"/>
              <a:t>im</a:t>
            </a:r>
            <a:r>
              <a:rPr lang="sl-SI" dirty="0" smtClean="0"/>
              <a:t> </a:t>
            </a:r>
            <a:r>
              <a:rPr lang="sl-SI" dirty="0" err="1" smtClean="0"/>
              <a:t>Reihenhaus</a:t>
            </a:r>
            <a:r>
              <a:rPr lang="de-DE" dirty="0" smtClean="0"/>
              <a:t> (</a:t>
            </a:r>
            <a:r>
              <a:rPr lang="sl-SI" dirty="0" smtClean="0"/>
              <a:t>v </a:t>
            </a:r>
            <a:r>
              <a:rPr lang="de-DE" dirty="0" err="1" smtClean="0"/>
              <a:t>vrstn</a:t>
            </a:r>
            <a:r>
              <a:rPr lang="sl-SI" dirty="0" smtClean="0"/>
              <a:t>i</a:t>
            </a:r>
            <a:r>
              <a:rPr lang="de-DE" dirty="0" smtClean="0"/>
              <a:t> hi</a:t>
            </a:r>
            <a:r>
              <a:rPr lang="sl-SI" dirty="0" err="1" smtClean="0"/>
              <a:t>ši</a:t>
            </a:r>
            <a:r>
              <a:rPr lang="sl-SI" dirty="0" smtClean="0"/>
              <a:t>), </a:t>
            </a:r>
            <a:r>
              <a:rPr lang="sl-SI" dirty="0" smtClean="0"/>
              <a:t>in der </a:t>
            </a:r>
            <a:r>
              <a:rPr lang="sl-SI" dirty="0" err="1" smtClean="0"/>
              <a:t>Wohnung</a:t>
            </a:r>
            <a:r>
              <a:rPr lang="sl-SI" dirty="0" smtClean="0"/>
              <a:t> (v stanovanju), </a:t>
            </a:r>
            <a:r>
              <a:rPr lang="sl-SI" dirty="0" err="1" smtClean="0"/>
              <a:t>im</a:t>
            </a:r>
            <a:r>
              <a:rPr lang="sl-SI" dirty="0" smtClean="0"/>
              <a:t> </a:t>
            </a:r>
            <a:r>
              <a:rPr lang="sl-SI" dirty="0" err="1" smtClean="0"/>
              <a:t>Hochhaus</a:t>
            </a:r>
            <a:r>
              <a:rPr lang="sl-SI" dirty="0" smtClean="0"/>
              <a:t> (v stolpnici), </a:t>
            </a:r>
            <a:r>
              <a:rPr lang="sl-SI" dirty="0" err="1" smtClean="0"/>
              <a:t>im</a:t>
            </a:r>
            <a:r>
              <a:rPr lang="sl-SI" dirty="0" smtClean="0"/>
              <a:t> </a:t>
            </a:r>
            <a:r>
              <a:rPr lang="sl-SI" dirty="0" err="1" smtClean="0"/>
              <a:t>Wohngemeinschaft</a:t>
            </a:r>
            <a:r>
              <a:rPr lang="sl-SI" dirty="0" smtClean="0"/>
              <a:t> (v stanovanjski skupnosti), </a:t>
            </a:r>
            <a:r>
              <a:rPr lang="sl-SI" dirty="0" err="1" smtClean="0"/>
              <a:t>im</a:t>
            </a:r>
            <a:r>
              <a:rPr lang="sl-SI" dirty="0" smtClean="0"/>
              <a:t> </a:t>
            </a:r>
            <a:r>
              <a:rPr lang="sl-SI" dirty="0" err="1" smtClean="0"/>
              <a:t>Studentenwohnheim</a:t>
            </a:r>
            <a:r>
              <a:rPr lang="sl-SI" dirty="0" smtClean="0"/>
              <a:t> (v </a:t>
            </a:r>
            <a:r>
              <a:rPr lang="sl-SI" dirty="0" err="1" smtClean="0"/>
              <a:t>študenstke</a:t>
            </a:r>
            <a:r>
              <a:rPr lang="sl-SI" dirty="0" err="1" smtClean="0"/>
              <a:t>m</a:t>
            </a:r>
            <a:r>
              <a:rPr lang="sl-SI" dirty="0" smtClean="0"/>
              <a:t> domu)</a:t>
            </a:r>
          </a:p>
          <a:p>
            <a:endParaRPr lang="sl-SI" dirty="0" smtClean="0"/>
          </a:p>
          <a:p>
            <a:r>
              <a:rPr lang="sl-SI" dirty="0">
                <a:solidFill>
                  <a:schemeClr val="tx1"/>
                </a:solidFill>
              </a:rPr>
              <a:t>d</a:t>
            </a:r>
            <a:r>
              <a:rPr lang="sl-SI" dirty="0" smtClean="0">
                <a:solidFill>
                  <a:schemeClr val="tx1"/>
                </a:solidFill>
              </a:rPr>
              <a:t>ie </a:t>
            </a:r>
            <a:r>
              <a:rPr lang="sl-SI" dirty="0" err="1" smtClean="0">
                <a:solidFill>
                  <a:schemeClr val="tx1"/>
                </a:solidFill>
              </a:rPr>
              <a:t>Stadt</a:t>
            </a:r>
            <a:r>
              <a:rPr lang="sl-SI" dirty="0" smtClean="0">
                <a:solidFill>
                  <a:schemeClr val="tx1"/>
                </a:solidFill>
              </a:rPr>
              <a:t> („-e), </a:t>
            </a:r>
            <a:r>
              <a:rPr lang="sl-SI" dirty="0" err="1" smtClean="0">
                <a:solidFill>
                  <a:schemeClr val="tx1"/>
                </a:solidFill>
              </a:rPr>
              <a:t>das</a:t>
            </a:r>
            <a:r>
              <a:rPr lang="sl-SI" dirty="0" smtClean="0">
                <a:solidFill>
                  <a:schemeClr val="tx1"/>
                </a:solidFill>
              </a:rPr>
              <a:t> </a:t>
            </a:r>
            <a:r>
              <a:rPr lang="sl-SI" dirty="0" err="1" smtClean="0">
                <a:solidFill>
                  <a:schemeClr val="tx1"/>
                </a:solidFill>
              </a:rPr>
              <a:t>Land</a:t>
            </a:r>
            <a:r>
              <a:rPr lang="sl-SI" dirty="0" smtClean="0">
                <a:solidFill>
                  <a:schemeClr val="tx1"/>
                </a:solidFill>
              </a:rPr>
              <a:t> („er), der </a:t>
            </a:r>
            <a:r>
              <a:rPr lang="sl-SI" dirty="0" err="1" smtClean="0">
                <a:solidFill>
                  <a:schemeClr val="tx1"/>
                </a:solidFill>
              </a:rPr>
              <a:t>Staat</a:t>
            </a:r>
            <a:r>
              <a:rPr lang="sl-SI" dirty="0" smtClean="0">
                <a:solidFill>
                  <a:schemeClr val="tx1"/>
                </a:solidFill>
              </a:rPr>
              <a:t> (-en) 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7524" y="2380329"/>
            <a:ext cx="1926493" cy="1284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103" y="2319055"/>
            <a:ext cx="2135387" cy="1201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95864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8165080"/>
              </p:ext>
            </p:extLst>
          </p:nvPr>
        </p:nvGraphicFramePr>
        <p:xfrm>
          <a:off x="2007476" y="1030013"/>
          <a:ext cx="8040414" cy="480690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040414">
                  <a:extLst>
                    <a:ext uri="{9D8B030D-6E8A-4147-A177-3AD203B41FA5}">
                      <a16:colId xmlns:a16="http://schemas.microsoft.com/office/drawing/2014/main" val="2763812558"/>
                    </a:ext>
                  </a:extLst>
                </a:gridCol>
              </a:tblGrid>
              <a:tr h="640921">
                <a:tc>
                  <a:txBody>
                    <a:bodyPr/>
                    <a:lstStyle/>
                    <a:p>
                      <a:pPr marL="90678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 smtClean="0">
                          <a:effectLst/>
                        </a:rPr>
                        <a:t>____</a:t>
                      </a:r>
                      <a:r>
                        <a:rPr lang="sl-SI" sz="2400" dirty="0" smtClean="0">
                          <a:effectLst/>
                        </a:rPr>
                        <a:t>Die</a:t>
                      </a:r>
                      <a:r>
                        <a:rPr lang="de-DE" sz="2400" dirty="0" smtClean="0">
                          <a:effectLst/>
                        </a:rPr>
                        <a:t>_______ </a:t>
                      </a:r>
                      <a:r>
                        <a:rPr lang="de-DE" sz="2400" dirty="0">
                          <a:effectLst/>
                        </a:rPr>
                        <a:t>Bücher sind sehr alt.</a:t>
                      </a:r>
                      <a:endParaRPr lang="sl-SI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115697478"/>
                  </a:ext>
                </a:extLst>
              </a:tr>
              <a:tr h="1922762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Wir sehen </a:t>
                      </a:r>
                      <a:r>
                        <a:rPr lang="de-DE" sz="2400" dirty="0" smtClean="0">
                          <a:effectLst/>
                        </a:rPr>
                        <a:t>_</a:t>
                      </a:r>
                      <a:r>
                        <a:rPr lang="sl-SI" sz="2400" dirty="0" err="1" smtClean="0">
                          <a:effectLst/>
                        </a:rPr>
                        <a:t>eine</a:t>
                      </a:r>
                      <a:r>
                        <a:rPr lang="de-DE" sz="2400" dirty="0" smtClean="0">
                          <a:effectLst/>
                        </a:rPr>
                        <a:t>__________ </a:t>
                      </a:r>
                      <a:r>
                        <a:rPr lang="de-DE" sz="2400" dirty="0">
                          <a:effectLst/>
                        </a:rPr>
                        <a:t>Tafel, </a:t>
                      </a:r>
                      <a:r>
                        <a:rPr lang="de-DE" sz="2400" dirty="0" smtClean="0">
                          <a:effectLst/>
                        </a:rPr>
                        <a:t>__</a:t>
                      </a:r>
                      <a:r>
                        <a:rPr lang="sl-SI" sz="2400" dirty="0" err="1" smtClean="0">
                          <a:effectLst/>
                        </a:rPr>
                        <a:t>einen</a:t>
                      </a:r>
                      <a:r>
                        <a:rPr lang="de-DE" sz="2400" dirty="0" smtClean="0">
                          <a:effectLst/>
                        </a:rPr>
                        <a:t>_________ </a:t>
                      </a:r>
                      <a:r>
                        <a:rPr lang="de-DE" sz="2400" dirty="0">
                          <a:effectLst/>
                        </a:rPr>
                        <a:t>Schreibtisch, </a:t>
                      </a:r>
                      <a:r>
                        <a:rPr lang="de-DE" sz="2400" dirty="0" smtClean="0">
                          <a:effectLst/>
                        </a:rPr>
                        <a:t>____</a:t>
                      </a:r>
                      <a:r>
                        <a:rPr lang="sl-SI" sz="2400" dirty="0" err="1" smtClean="0">
                          <a:effectLst/>
                        </a:rPr>
                        <a:t>einen</a:t>
                      </a:r>
                      <a:r>
                        <a:rPr lang="de-DE" sz="2400" dirty="0" smtClean="0">
                          <a:effectLst/>
                        </a:rPr>
                        <a:t>_______ </a:t>
                      </a:r>
                      <a:r>
                        <a:rPr lang="de-DE" sz="2400" dirty="0">
                          <a:effectLst/>
                        </a:rPr>
                        <a:t>Papierkorb, und </a:t>
                      </a:r>
                      <a:r>
                        <a:rPr lang="de-DE" sz="2400" dirty="0" smtClean="0">
                          <a:effectLst/>
                        </a:rPr>
                        <a:t>___</a:t>
                      </a:r>
                      <a:r>
                        <a:rPr lang="sl-SI" sz="2400" dirty="0" err="1" smtClean="0">
                          <a:effectLst/>
                        </a:rPr>
                        <a:t>ein</a:t>
                      </a:r>
                      <a:r>
                        <a:rPr lang="de-DE" sz="2400" dirty="0" smtClean="0">
                          <a:effectLst/>
                        </a:rPr>
                        <a:t>________ </a:t>
                      </a:r>
                      <a:r>
                        <a:rPr lang="de-DE" sz="2400" dirty="0">
                          <a:effectLst/>
                        </a:rPr>
                        <a:t>Fenster im Klassenzimmer.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729191199"/>
                  </a:ext>
                </a:extLst>
              </a:tr>
              <a:tr h="64092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Heute habe ich </a:t>
                      </a:r>
                      <a:r>
                        <a:rPr lang="de-DE" sz="2400" dirty="0" smtClean="0">
                          <a:effectLst/>
                        </a:rPr>
                        <a:t>___</a:t>
                      </a:r>
                      <a:r>
                        <a:rPr lang="sl-SI" sz="2400" dirty="0" err="1" smtClean="0">
                          <a:effectLst/>
                        </a:rPr>
                        <a:t>einen</a:t>
                      </a:r>
                      <a:r>
                        <a:rPr lang="de-DE" sz="2400" dirty="0" smtClean="0">
                          <a:effectLst/>
                        </a:rPr>
                        <a:t>________ </a:t>
                      </a:r>
                      <a:r>
                        <a:rPr lang="de-DE" sz="2400" dirty="0">
                          <a:effectLst/>
                        </a:rPr>
                        <a:t>Stift dabei.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3096896715"/>
                  </a:ext>
                </a:extLst>
              </a:tr>
              <a:tr h="96138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Er findet </a:t>
                      </a:r>
                      <a:r>
                        <a:rPr lang="de-DE" sz="2400" dirty="0" smtClean="0">
                          <a:effectLst/>
                        </a:rPr>
                        <a:t>___</a:t>
                      </a:r>
                      <a:r>
                        <a:rPr lang="sl-SI" sz="2400" dirty="0" err="1" smtClean="0">
                          <a:effectLst/>
                        </a:rPr>
                        <a:t>ein</a:t>
                      </a:r>
                      <a:r>
                        <a:rPr lang="de-DE" sz="2400" dirty="0" smtClean="0">
                          <a:effectLst/>
                        </a:rPr>
                        <a:t>________ </a:t>
                      </a:r>
                      <a:r>
                        <a:rPr lang="de-DE" sz="2400" dirty="0">
                          <a:effectLst/>
                        </a:rPr>
                        <a:t>Arbeitsbuch und  </a:t>
                      </a:r>
                      <a:r>
                        <a:rPr lang="de-DE" sz="2400" dirty="0" smtClean="0">
                          <a:effectLst/>
                        </a:rPr>
                        <a:t>___</a:t>
                      </a:r>
                      <a:r>
                        <a:rPr lang="sl-SI" sz="2400" dirty="0" err="1" smtClean="0">
                          <a:effectLst/>
                        </a:rPr>
                        <a:t>einen</a:t>
                      </a:r>
                      <a:r>
                        <a:rPr lang="de-DE" sz="2400" dirty="0" smtClean="0">
                          <a:effectLst/>
                        </a:rPr>
                        <a:t>________ </a:t>
                      </a:r>
                      <a:r>
                        <a:rPr lang="de-DE" sz="2400" dirty="0">
                          <a:effectLst/>
                        </a:rPr>
                        <a:t>Stift nicht. 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1928182561"/>
                  </a:ext>
                </a:extLst>
              </a:tr>
              <a:tr h="640921"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dirty="0">
                          <a:effectLst/>
                        </a:rPr>
                        <a:t>Heute ist </a:t>
                      </a:r>
                      <a:r>
                        <a:rPr lang="de-DE" sz="2400" dirty="0" smtClean="0">
                          <a:effectLst/>
                        </a:rPr>
                        <a:t>___</a:t>
                      </a:r>
                      <a:r>
                        <a:rPr lang="sl-SI" sz="2400" dirty="0" err="1" smtClean="0">
                          <a:effectLst/>
                        </a:rPr>
                        <a:t>ein</a:t>
                      </a:r>
                      <a:r>
                        <a:rPr lang="de-DE" sz="2400" dirty="0" smtClean="0">
                          <a:effectLst/>
                        </a:rPr>
                        <a:t>__________ </a:t>
                      </a:r>
                      <a:r>
                        <a:rPr lang="de-DE" sz="2400" dirty="0">
                          <a:effectLst/>
                        </a:rPr>
                        <a:t>schöner Tag.</a:t>
                      </a:r>
                      <a:endParaRPr lang="sl-SI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85" marR="33485" marT="0" marB="0" anchor="ctr"/>
                </a:tc>
                <a:extLst>
                  <a:ext uri="{0D108BD9-81ED-4DB2-BD59-A6C34878D82A}">
                    <a16:rowId xmlns:a16="http://schemas.microsoft.com/office/drawing/2014/main" val="2766971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8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252877"/>
              </p:ext>
            </p:extLst>
          </p:nvPr>
        </p:nvGraphicFramePr>
        <p:xfrm>
          <a:off x="1471448" y="893380"/>
          <a:ext cx="8996855" cy="534976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996855">
                  <a:extLst>
                    <a:ext uri="{9D8B030D-6E8A-4147-A177-3AD203B41FA5}">
                      <a16:colId xmlns:a16="http://schemas.microsoft.com/office/drawing/2014/main" val="1610760980"/>
                    </a:ext>
                  </a:extLst>
                </a:gridCol>
              </a:tblGrid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Du – trinken – _____ Kaffee.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176754077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Sie – trinken – _____ Wein.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404732654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Ich – kennen – _____ Freunde.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410781364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Mein Bruder – liest – ____ Krimi. </a:t>
                      </a:r>
                      <a:endParaRPr lang="sl-SI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628504639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Meine Schwester – haben – ______ Freund.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322872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1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5862424"/>
              </p:ext>
            </p:extLst>
          </p:nvPr>
        </p:nvGraphicFramePr>
        <p:xfrm>
          <a:off x="1471448" y="893380"/>
          <a:ext cx="8996855" cy="534976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996855">
                  <a:extLst>
                    <a:ext uri="{9D8B030D-6E8A-4147-A177-3AD203B41FA5}">
                      <a16:colId xmlns:a16="http://schemas.microsoft.com/office/drawing/2014/main" val="1610760980"/>
                    </a:ext>
                  </a:extLst>
                </a:gridCol>
              </a:tblGrid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Du – trinken – _____ Kaffee. </a:t>
                      </a:r>
                      <a:r>
                        <a:rPr lang="sl-SI" sz="2000" dirty="0" smtClean="0">
                          <a:effectLst/>
                        </a:rPr>
                        <a:t>/ </a:t>
                      </a:r>
                      <a:r>
                        <a:rPr lang="sl-SI" sz="2000" dirty="0" err="1" smtClean="0">
                          <a:effectLst/>
                        </a:rPr>
                        <a:t>Du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trinkst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einen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Kaffee</a:t>
                      </a:r>
                      <a:r>
                        <a:rPr lang="sl-SI" sz="2000" baseline="0" dirty="0" smtClean="0">
                          <a:effectLst/>
                        </a:rPr>
                        <a:t>.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176754077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Sie – trinken – _____ Wein. </a:t>
                      </a:r>
                      <a:r>
                        <a:rPr lang="sl-SI" sz="2000" dirty="0" smtClean="0">
                          <a:effectLst/>
                        </a:rPr>
                        <a:t>/ </a:t>
                      </a:r>
                      <a:r>
                        <a:rPr lang="sl-SI" sz="2000" dirty="0" err="1" smtClean="0">
                          <a:effectLst/>
                        </a:rPr>
                        <a:t>Sie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trinken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einen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Wein</a:t>
                      </a:r>
                      <a:r>
                        <a:rPr lang="sl-SI" sz="2000" baseline="0" dirty="0" smtClean="0">
                          <a:effectLst/>
                        </a:rPr>
                        <a:t>.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404732654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Ich – kennen – _____ Freunde. </a:t>
                      </a:r>
                      <a:r>
                        <a:rPr lang="sl-SI" sz="2000" dirty="0" smtClean="0">
                          <a:effectLst/>
                        </a:rPr>
                        <a:t>/ </a:t>
                      </a:r>
                      <a:r>
                        <a:rPr lang="sl-SI" sz="2000" dirty="0" err="1" smtClean="0">
                          <a:effectLst/>
                        </a:rPr>
                        <a:t>Ich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kenen</a:t>
                      </a:r>
                      <a:r>
                        <a:rPr lang="sl-SI" sz="2000" dirty="0" smtClean="0">
                          <a:effectLst/>
                        </a:rPr>
                        <a:t> die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Freunde</a:t>
                      </a:r>
                      <a:r>
                        <a:rPr lang="sl-SI" sz="2000" dirty="0" smtClean="0">
                          <a:effectLst/>
                        </a:rPr>
                        <a:t>.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410781364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Mein Bruder – liest – ____ </a:t>
                      </a:r>
                      <a:r>
                        <a:rPr lang="de-DE" sz="2000" dirty="0" smtClean="0">
                          <a:effectLst/>
                        </a:rPr>
                        <a:t>Krimi</a:t>
                      </a:r>
                      <a:r>
                        <a:rPr lang="sl-SI" sz="2000" dirty="0" smtClean="0">
                          <a:effectLst/>
                        </a:rPr>
                        <a:t> (m)</a:t>
                      </a:r>
                      <a:r>
                        <a:rPr lang="de-DE" sz="2000" dirty="0" smtClean="0">
                          <a:effectLst/>
                        </a:rPr>
                        <a:t>. </a:t>
                      </a:r>
                      <a:r>
                        <a:rPr lang="sl-SI" sz="2000" dirty="0" smtClean="0">
                          <a:effectLst/>
                        </a:rPr>
                        <a:t>/ </a:t>
                      </a:r>
                      <a:r>
                        <a:rPr lang="sl-SI" sz="2000" dirty="0" err="1" smtClean="0">
                          <a:effectLst/>
                        </a:rPr>
                        <a:t>Mein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Bruder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liest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r>
                        <a:rPr lang="sl-SI" sz="2000" baseline="0" dirty="0" err="1" smtClean="0">
                          <a:effectLst/>
                        </a:rPr>
                        <a:t>einen</a:t>
                      </a:r>
                      <a:r>
                        <a:rPr lang="sl-SI" sz="2000" baseline="0" dirty="0" smtClean="0">
                          <a:effectLst/>
                        </a:rPr>
                        <a:t> Krimi.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628504639"/>
                  </a:ext>
                </a:extLst>
              </a:tr>
              <a:tr h="10699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Meine Schwester – haben – ______ Freund</a:t>
                      </a:r>
                      <a:r>
                        <a:rPr lang="de-DE" sz="2000" dirty="0" smtClean="0">
                          <a:effectLst/>
                        </a:rPr>
                        <a:t>.</a:t>
                      </a:r>
                      <a:r>
                        <a:rPr lang="sl-SI" sz="2000" dirty="0" smtClean="0">
                          <a:effectLst/>
                        </a:rPr>
                        <a:t> / </a:t>
                      </a:r>
                      <a:r>
                        <a:rPr lang="sl-SI" sz="2000" dirty="0" err="1" smtClean="0">
                          <a:effectLst/>
                        </a:rPr>
                        <a:t>Meine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Schwester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hat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einen</a:t>
                      </a:r>
                      <a:r>
                        <a:rPr lang="sl-SI" sz="2000" dirty="0" smtClean="0">
                          <a:effectLst/>
                        </a:rPr>
                        <a:t> </a:t>
                      </a:r>
                      <a:r>
                        <a:rPr lang="sl-SI" sz="2000" dirty="0" err="1" smtClean="0">
                          <a:effectLst/>
                        </a:rPr>
                        <a:t>Freund</a:t>
                      </a:r>
                      <a:r>
                        <a:rPr lang="sl-SI" sz="2000" dirty="0" smtClean="0">
                          <a:effectLst/>
                        </a:rPr>
                        <a:t>.</a:t>
                      </a:r>
                      <a:r>
                        <a:rPr lang="sl-SI" sz="2000" baseline="0" dirty="0" smtClean="0">
                          <a:effectLst/>
                        </a:rPr>
                        <a:t> </a:t>
                      </a:r>
                      <a:endParaRPr lang="sl-SI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322872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42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082567"/>
            <a:ext cx="10178322" cy="4797026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Übung 2: </a:t>
            </a:r>
            <a:r>
              <a:rPr lang="de-DE" dirty="0" smtClean="0"/>
              <a:t>Was </a:t>
            </a:r>
            <a:r>
              <a:rPr lang="de-DE" dirty="0"/>
              <a:t>fehlt? </a:t>
            </a:r>
          </a:p>
          <a:p>
            <a:r>
              <a:rPr lang="de-DE" dirty="0"/>
              <a:t>a.	Ich möchte in München _______ Restaurant besuchen.</a:t>
            </a:r>
          </a:p>
          <a:p>
            <a:r>
              <a:rPr lang="de-DE" dirty="0"/>
              <a:t>b.	Er trinkt ________ Kaffee. </a:t>
            </a:r>
          </a:p>
          <a:p>
            <a:r>
              <a:rPr lang="de-DE" dirty="0"/>
              <a:t>c.	Ich lesen ________ Buch von Heinrich Böll. </a:t>
            </a:r>
          </a:p>
          <a:p>
            <a:r>
              <a:rPr lang="de-DE" dirty="0"/>
              <a:t>d.	Wir besuchen _____ Konzert von Green Day. </a:t>
            </a:r>
          </a:p>
          <a:p>
            <a:r>
              <a:rPr lang="de-DE" dirty="0"/>
              <a:t>e.	_______ Hauptstadt von Slowenien ist Ljubljana.</a:t>
            </a:r>
          </a:p>
          <a:p>
            <a:r>
              <a:rPr lang="de-DE" dirty="0"/>
              <a:t>f.	Ich finde ______ Bleistift nicht. </a:t>
            </a:r>
          </a:p>
          <a:p>
            <a:r>
              <a:rPr lang="de-DE" dirty="0"/>
              <a:t>g.	Er besucht _________ Deutschkurs. </a:t>
            </a:r>
          </a:p>
        </p:txBody>
      </p:sp>
    </p:spTree>
    <p:extLst>
      <p:ext uri="{BB962C8B-B14F-4D97-AF65-F5344CB8AC3E}">
        <p14:creationId xmlns:p14="http://schemas.microsoft.com/office/powerpoint/2010/main" val="26753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082567"/>
            <a:ext cx="10178322" cy="4797026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Übung 2: Was </a:t>
            </a:r>
            <a:r>
              <a:rPr lang="de-DE" dirty="0"/>
              <a:t>fehlt? </a:t>
            </a:r>
          </a:p>
          <a:p>
            <a:r>
              <a:rPr lang="de-DE" dirty="0"/>
              <a:t>a.	Ich möchte in München </a:t>
            </a:r>
            <a:r>
              <a:rPr lang="de-DE" dirty="0" smtClean="0"/>
              <a:t>_</a:t>
            </a:r>
            <a:r>
              <a:rPr lang="sl-SI" dirty="0" err="1" smtClean="0"/>
              <a:t>ein</a:t>
            </a:r>
            <a:r>
              <a:rPr lang="de-DE" dirty="0" smtClean="0"/>
              <a:t>______ </a:t>
            </a:r>
            <a:r>
              <a:rPr lang="de-DE" dirty="0"/>
              <a:t>Restaurant besuchen.</a:t>
            </a:r>
          </a:p>
          <a:p>
            <a:r>
              <a:rPr lang="de-DE" dirty="0"/>
              <a:t>b.	Er trinkt </a:t>
            </a:r>
            <a:r>
              <a:rPr lang="de-DE" dirty="0" smtClean="0"/>
              <a:t>__</a:t>
            </a:r>
            <a:r>
              <a:rPr lang="sl-SI" dirty="0" err="1" smtClean="0"/>
              <a:t>einen</a:t>
            </a:r>
            <a:r>
              <a:rPr lang="de-DE" dirty="0" smtClean="0"/>
              <a:t>______ </a:t>
            </a:r>
            <a:r>
              <a:rPr lang="de-DE" dirty="0"/>
              <a:t>Kaffee. </a:t>
            </a:r>
          </a:p>
          <a:p>
            <a:r>
              <a:rPr lang="de-DE" dirty="0"/>
              <a:t>c.	Ich lesen </a:t>
            </a:r>
            <a:r>
              <a:rPr lang="de-DE" dirty="0" smtClean="0"/>
              <a:t>__</a:t>
            </a:r>
            <a:r>
              <a:rPr lang="sl-SI" dirty="0" err="1" smtClean="0"/>
              <a:t>ein</a:t>
            </a:r>
            <a:r>
              <a:rPr lang="de-DE" dirty="0" smtClean="0"/>
              <a:t>______ </a:t>
            </a:r>
            <a:r>
              <a:rPr lang="de-DE" dirty="0"/>
              <a:t>Buch von Heinrich Böll. </a:t>
            </a:r>
          </a:p>
          <a:p>
            <a:r>
              <a:rPr lang="de-DE" dirty="0"/>
              <a:t>d.	Wir besuchen </a:t>
            </a:r>
            <a:r>
              <a:rPr lang="de-DE" dirty="0" smtClean="0"/>
              <a:t>_</a:t>
            </a:r>
            <a:r>
              <a:rPr lang="sl-SI" dirty="0" err="1" smtClean="0"/>
              <a:t>das</a:t>
            </a:r>
            <a:r>
              <a:rPr lang="de-DE" dirty="0" smtClean="0"/>
              <a:t>____ </a:t>
            </a:r>
            <a:r>
              <a:rPr lang="de-DE" dirty="0"/>
              <a:t>Konzert von Green Day. </a:t>
            </a:r>
          </a:p>
          <a:p>
            <a:r>
              <a:rPr lang="de-DE" dirty="0"/>
              <a:t>e.	</a:t>
            </a:r>
            <a:r>
              <a:rPr lang="de-DE" dirty="0" smtClean="0"/>
              <a:t>__</a:t>
            </a:r>
            <a:r>
              <a:rPr lang="sl-SI" dirty="0" smtClean="0"/>
              <a:t>Die</a:t>
            </a:r>
            <a:r>
              <a:rPr lang="de-DE" dirty="0" smtClean="0"/>
              <a:t>_____ </a:t>
            </a:r>
            <a:r>
              <a:rPr lang="de-DE" dirty="0"/>
              <a:t>Hauptstadt von Slowenien ist Ljubljana.</a:t>
            </a:r>
          </a:p>
          <a:p>
            <a:r>
              <a:rPr lang="de-DE" dirty="0"/>
              <a:t>f.	Ich finde </a:t>
            </a:r>
            <a:r>
              <a:rPr lang="de-DE" dirty="0" smtClean="0"/>
              <a:t>__</a:t>
            </a:r>
            <a:r>
              <a:rPr lang="sl-SI" dirty="0" smtClean="0"/>
              <a:t>den</a:t>
            </a:r>
            <a:r>
              <a:rPr lang="de-DE" dirty="0" smtClean="0"/>
              <a:t>____ </a:t>
            </a:r>
            <a:r>
              <a:rPr lang="de-DE" dirty="0"/>
              <a:t>Bleistift nicht. </a:t>
            </a:r>
          </a:p>
          <a:p>
            <a:r>
              <a:rPr lang="de-DE" dirty="0"/>
              <a:t>g.	Er besucht </a:t>
            </a:r>
            <a:r>
              <a:rPr lang="de-DE" dirty="0" smtClean="0"/>
              <a:t>__</a:t>
            </a:r>
            <a:r>
              <a:rPr lang="sl-SI" dirty="0" smtClean="0"/>
              <a:t>den/</a:t>
            </a:r>
            <a:r>
              <a:rPr lang="sl-SI" dirty="0" err="1" smtClean="0"/>
              <a:t>einen</a:t>
            </a:r>
            <a:r>
              <a:rPr lang="de-DE" dirty="0" smtClean="0"/>
              <a:t>_______ </a:t>
            </a:r>
            <a:r>
              <a:rPr lang="de-DE" dirty="0"/>
              <a:t>Deutschkurs. </a:t>
            </a:r>
          </a:p>
        </p:txBody>
      </p:sp>
    </p:spTree>
    <p:extLst>
      <p:ext uri="{BB962C8B-B14F-4D97-AF65-F5344CB8AC3E}">
        <p14:creationId xmlns:p14="http://schemas.microsoft.com/office/powerpoint/2010/main" val="22028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599091"/>
            <a:ext cx="10178322" cy="528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Übung 3: </a:t>
            </a:r>
            <a:r>
              <a:rPr lang="de-DE" dirty="0" smtClean="0"/>
              <a:t>Nominativ </a:t>
            </a:r>
            <a:r>
              <a:rPr lang="de-DE" dirty="0"/>
              <a:t>und Akkusativ.  </a:t>
            </a:r>
          </a:p>
          <a:p>
            <a:endParaRPr lang="de-DE" dirty="0"/>
          </a:p>
          <a:p>
            <a:r>
              <a:rPr lang="de-DE" dirty="0"/>
              <a:t>1.	Martina hat ___________ Buch, ___________ Tisch und ___________ </a:t>
            </a:r>
            <a:r>
              <a:rPr lang="de-DE" dirty="0" smtClean="0"/>
              <a:t>Lampe.</a:t>
            </a:r>
            <a:r>
              <a:rPr lang="sl-SI" dirty="0" smtClean="0"/>
              <a:t> </a:t>
            </a:r>
          </a:p>
          <a:p>
            <a:r>
              <a:rPr lang="sl-SI" dirty="0" smtClean="0"/>
              <a:t>2. </a:t>
            </a:r>
            <a:r>
              <a:rPr lang="de-DE" dirty="0"/>
              <a:t>	Heute habe ich ___________ Stift.</a:t>
            </a:r>
          </a:p>
          <a:p>
            <a:r>
              <a:rPr lang="sl-SI" dirty="0" smtClean="0"/>
              <a:t>3. </a:t>
            </a:r>
            <a:r>
              <a:rPr lang="de-DE" dirty="0"/>
              <a:t>	Das ist k___________ Arbeitsbuch, das ist ___________ Stift!</a:t>
            </a:r>
          </a:p>
          <a:p>
            <a:r>
              <a:rPr lang="sl-SI" dirty="0" smtClean="0"/>
              <a:t>4.</a:t>
            </a:r>
            <a:r>
              <a:rPr lang="de-DE" dirty="0"/>
              <a:t>	M___________ Schwester besucht morgen ___________ Psychiater (m).</a:t>
            </a:r>
          </a:p>
          <a:p>
            <a:r>
              <a:rPr lang="sl-SI" dirty="0" smtClean="0"/>
              <a:t>5.</a:t>
            </a:r>
            <a:r>
              <a:rPr lang="de-DE" dirty="0"/>
              <a:t>	Hast du ___________ Tante oder ___________ Onkel?</a:t>
            </a:r>
          </a:p>
          <a:p>
            <a:r>
              <a:rPr lang="sl-SI" dirty="0" smtClean="0"/>
              <a:t>6.</a:t>
            </a:r>
            <a:r>
              <a:rPr lang="de-DE" dirty="0"/>
              <a:t>	M___________ Vater schreibt ___________ Email.</a:t>
            </a:r>
          </a:p>
          <a:p>
            <a:pPr marL="0" indent="0">
              <a:buNone/>
            </a:pPr>
            <a:endParaRPr lang="de-DE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7724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599091"/>
            <a:ext cx="10178322" cy="528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Übung 3: </a:t>
            </a:r>
            <a:r>
              <a:rPr lang="de-DE" dirty="0" smtClean="0"/>
              <a:t>Nominativ </a:t>
            </a:r>
            <a:r>
              <a:rPr lang="de-DE" dirty="0"/>
              <a:t>und Akkusativ.  </a:t>
            </a:r>
          </a:p>
          <a:p>
            <a:endParaRPr lang="de-DE" dirty="0"/>
          </a:p>
          <a:p>
            <a:r>
              <a:rPr lang="de-DE" dirty="0"/>
              <a:t>1.	Martina hat </a:t>
            </a:r>
            <a:r>
              <a:rPr lang="de-DE" dirty="0" smtClean="0"/>
              <a:t>_</a:t>
            </a:r>
            <a:r>
              <a:rPr lang="sl-SI" dirty="0" err="1" smtClean="0"/>
              <a:t>ein</a:t>
            </a:r>
            <a:r>
              <a:rPr lang="de-DE" dirty="0" smtClean="0"/>
              <a:t>__________ </a:t>
            </a:r>
            <a:r>
              <a:rPr lang="de-DE" dirty="0"/>
              <a:t>Buch, </a:t>
            </a:r>
            <a:r>
              <a:rPr lang="de-DE" dirty="0" smtClean="0"/>
              <a:t>____</a:t>
            </a:r>
            <a:r>
              <a:rPr lang="sl-SI" dirty="0" err="1" smtClean="0"/>
              <a:t>einen</a:t>
            </a:r>
            <a:r>
              <a:rPr lang="de-DE" dirty="0" smtClean="0"/>
              <a:t>_______ </a:t>
            </a:r>
            <a:r>
              <a:rPr lang="de-DE" dirty="0"/>
              <a:t>Tisch und </a:t>
            </a:r>
            <a:r>
              <a:rPr lang="de-DE" dirty="0" smtClean="0"/>
              <a:t>__</a:t>
            </a:r>
            <a:r>
              <a:rPr lang="sl-SI" dirty="0" err="1" smtClean="0"/>
              <a:t>eine</a:t>
            </a:r>
            <a:r>
              <a:rPr lang="de-DE" dirty="0" smtClean="0"/>
              <a:t>_________ </a:t>
            </a:r>
            <a:r>
              <a:rPr lang="de-DE" dirty="0"/>
              <a:t>Lampe</a:t>
            </a:r>
            <a:r>
              <a:rPr lang="de-DE" dirty="0" smtClean="0"/>
              <a:t>.</a:t>
            </a:r>
            <a:endParaRPr lang="de-DE" dirty="0"/>
          </a:p>
          <a:p>
            <a:r>
              <a:rPr lang="sl-SI" dirty="0"/>
              <a:t>2</a:t>
            </a:r>
            <a:r>
              <a:rPr lang="de-DE" dirty="0" smtClean="0"/>
              <a:t>.</a:t>
            </a:r>
            <a:r>
              <a:rPr lang="de-DE" dirty="0"/>
              <a:t>	Heute habe ich </a:t>
            </a:r>
            <a:r>
              <a:rPr lang="de-DE" dirty="0" smtClean="0"/>
              <a:t>___</a:t>
            </a:r>
            <a:r>
              <a:rPr lang="sl-SI" dirty="0" err="1" smtClean="0"/>
              <a:t>einen</a:t>
            </a:r>
            <a:r>
              <a:rPr lang="de-DE" dirty="0" smtClean="0"/>
              <a:t>________ </a:t>
            </a:r>
            <a:r>
              <a:rPr lang="de-DE" dirty="0"/>
              <a:t>Stift.</a:t>
            </a:r>
          </a:p>
          <a:p>
            <a:r>
              <a:rPr lang="sl-SI" dirty="0"/>
              <a:t>3</a:t>
            </a:r>
            <a:r>
              <a:rPr lang="de-DE" dirty="0" smtClean="0"/>
              <a:t>.</a:t>
            </a:r>
            <a:r>
              <a:rPr lang="de-DE" dirty="0"/>
              <a:t>	Das ist </a:t>
            </a:r>
            <a:r>
              <a:rPr lang="de-DE" dirty="0" smtClean="0"/>
              <a:t>k</a:t>
            </a:r>
            <a:r>
              <a:rPr lang="sl-SI" dirty="0" err="1" smtClean="0"/>
              <a:t>ein</a:t>
            </a:r>
            <a:r>
              <a:rPr lang="de-DE" dirty="0" smtClean="0"/>
              <a:t>___________ </a:t>
            </a:r>
            <a:r>
              <a:rPr lang="de-DE" dirty="0"/>
              <a:t>Arbeitsbuch, das ist </a:t>
            </a:r>
            <a:r>
              <a:rPr lang="de-DE" dirty="0" smtClean="0"/>
              <a:t>___</a:t>
            </a:r>
            <a:r>
              <a:rPr lang="sl-SI" dirty="0" err="1" smtClean="0"/>
              <a:t>ein</a:t>
            </a:r>
            <a:r>
              <a:rPr lang="de-DE" dirty="0" smtClean="0"/>
              <a:t>________ </a:t>
            </a:r>
            <a:r>
              <a:rPr lang="de-DE" dirty="0"/>
              <a:t>Stift!</a:t>
            </a:r>
          </a:p>
          <a:p>
            <a:r>
              <a:rPr lang="sl-SI" dirty="0"/>
              <a:t>4</a:t>
            </a:r>
            <a:r>
              <a:rPr lang="de-DE" dirty="0" smtClean="0"/>
              <a:t>.</a:t>
            </a:r>
            <a:r>
              <a:rPr lang="de-DE" dirty="0"/>
              <a:t>	</a:t>
            </a:r>
            <a:r>
              <a:rPr lang="de-DE" dirty="0" smtClean="0"/>
              <a:t>M</a:t>
            </a:r>
            <a:r>
              <a:rPr lang="sl-SI" dirty="0" err="1" smtClean="0"/>
              <a:t>eine</a:t>
            </a:r>
            <a:r>
              <a:rPr lang="de-DE" dirty="0" smtClean="0"/>
              <a:t>___________ </a:t>
            </a:r>
            <a:r>
              <a:rPr lang="de-DE" dirty="0"/>
              <a:t>Schwester besucht morgen </a:t>
            </a:r>
            <a:r>
              <a:rPr lang="de-DE" dirty="0" smtClean="0"/>
              <a:t>_____</a:t>
            </a:r>
            <a:r>
              <a:rPr lang="sl-SI" dirty="0" err="1" smtClean="0"/>
              <a:t>einen</a:t>
            </a:r>
            <a:r>
              <a:rPr lang="de-DE" dirty="0" smtClean="0"/>
              <a:t>______ </a:t>
            </a:r>
            <a:r>
              <a:rPr lang="de-DE" dirty="0"/>
              <a:t>Psychiater (m).</a:t>
            </a:r>
          </a:p>
          <a:p>
            <a:r>
              <a:rPr lang="sl-SI" dirty="0"/>
              <a:t>5</a:t>
            </a:r>
            <a:r>
              <a:rPr lang="de-DE" dirty="0" smtClean="0"/>
              <a:t>.</a:t>
            </a:r>
            <a:r>
              <a:rPr lang="de-DE" dirty="0"/>
              <a:t>	Hast du </a:t>
            </a:r>
            <a:r>
              <a:rPr lang="de-DE" dirty="0" smtClean="0"/>
              <a:t>____</a:t>
            </a:r>
            <a:r>
              <a:rPr lang="sl-SI" dirty="0" err="1" smtClean="0"/>
              <a:t>eine</a:t>
            </a:r>
            <a:r>
              <a:rPr lang="de-DE" dirty="0" smtClean="0"/>
              <a:t>_______ </a:t>
            </a:r>
            <a:r>
              <a:rPr lang="de-DE" dirty="0"/>
              <a:t>Tante oder </a:t>
            </a:r>
            <a:r>
              <a:rPr lang="de-DE" dirty="0" smtClean="0"/>
              <a:t>___</a:t>
            </a:r>
            <a:r>
              <a:rPr lang="sl-SI" dirty="0" err="1" smtClean="0"/>
              <a:t>einen</a:t>
            </a:r>
            <a:r>
              <a:rPr lang="de-DE" dirty="0" smtClean="0"/>
              <a:t>________ </a:t>
            </a:r>
            <a:r>
              <a:rPr lang="de-DE" dirty="0"/>
              <a:t>Onkel?</a:t>
            </a:r>
          </a:p>
          <a:p>
            <a:r>
              <a:rPr lang="sl-SI" dirty="0"/>
              <a:t>6</a:t>
            </a:r>
            <a:r>
              <a:rPr lang="de-DE" dirty="0" smtClean="0"/>
              <a:t>.</a:t>
            </a:r>
            <a:r>
              <a:rPr lang="de-DE" dirty="0"/>
              <a:t>	</a:t>
            </a:r>
            <a:r>
              <a:rPr lang="de-DE" dirty="0" smtClean="0"/>
              <a:t>M</a:t>
            </a:r>
            <a:r>
              <a:rPr lang="sl-SI" dirty="0" err="1" smtClean="0"/>
              <a:t>ein</a:t>
            </a:r>
            <a:r>
              <a:rPr lang="de-DE" dirty="0" smtClean="0"/>
              <a:t>___________ </a:t>
            </a:r>
            <a:r>
              <a:rPr lang="de-DE" dirty="0"/>
              <a:t>Vater schreibt </a:t>
            </a:r>
            <a:r>
              <a:rPr lang="de-DE" dirty="0" smtClean="0"/>
              <a:t>___</a:t>
            </a:r>
            <a:r>
              <a:rPr lang="sl-SI" dirty="0" err="1" smtClean="0"/>
              <a:t>eine</a:t>
            </a:r>
            <a:r>
              <a:rPr lang="de-DE" dirty="0" smtClean="0"/>
              <a:t>________ </a:t>
            </a:r>
            <a:r>
              <a:rPr lang="de-DE" dirty="0"/>
              <a:t>Email</a:t>
            </a:r>
            <a:r>
              <a:rPr lang="de-DE" dirty="0" smtClean="0"/>
              <a:t>.</a:t>
            </a:r>
            <a:endParaRPr lang="de-DE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6755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030015"/>
            <a:ext cx="10178322" cy="48495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dirty="0" smtClean="0"/>
              <a:t>Übung 4: Negation</a:t>
            </a:r>
            <a:r>
              <a:rPr lang="de-DE" sz="2400" dirty="0"/>
              <a:t>: nicht oder kein/e/n?  </a:t>
            </a:r>
          </a:p>
          <a:p>
            <a:endParaRPr lang="de-DE" sz="2400" dirty="0"/>
          </a:p>
          <a:p>
            <a:r>
              <a:rPr lang="de-DE" sz="2400" dirty="0"/>
              <a:t>1.	Ich kaufe das Auto _____________.		</a:t>
            </a:r>
            <a:r>
              <a:rPr lang="sl-SI" sz="2400" dirty="0" smtClean="0"/>
              <a:t> </a:t>
            </a:r>
            <a:endParaRPr lang="de-DE" sz="2400" dirty="0"/>
          </a:p>
          <a:p>
            <a:r>
              <a:rPr lang="de-DE" sz="2400" dirty="0"/>
              <a:t>2.	Ich kaufe _____________ Auto.		</a:t>
            </a:r>
            <a:r>
              <a:rPr lang="sl-SI" sz="2400" dirty="0" smtClean="0"/>
              <a:t> </a:t>
            </a:r>
            <a:endParaRPr lang="de-DE" sz="2400" dirty="0"/>
          </a:p>
          <a:p>
            <a:r>
              <a:rPr lang="de-DE" sz="2400" dirty="0"/>
              <a:t>3.	Deine Freunde sind _____________ nett.	</a:t>
            </a:r>
            <a:r>
              <a:rPr lang="sl-SI" sz="2400" dirty="0" smtClean="0"/>
              <a:t>  </a:t>
            </a:r>
            <a:endParaRPr lang="de-DE" sz="2400" dirty="0"/>
          </a:p>
          <a:p>
            <a:r>
              <a:rPr lang="de-DE" sz="2400" dirty="0"/>
              <a:t>4.	Mein Bruder hat _____________ Kinder.	</a:t>
            </a:r>
            <a:r>
              <a:rPr lang="sl-SI" sz="2400" dirty="0" smtClean="0"/>
              <a:t>  </a:t>
            </a:r>
            <a:endParaRPr lang="de-DE" sz="2400" dirty="0"/>
          </a:p>
          <a:p>
            <a:r>
              <a:rPr lang="de-DE" sz="2400" dirty="0"/>
              <a:t>5.	Frau Meier hat _____________ viel Zeit.	</a:t>
            </a:r>
            <a:r>
              <a:rPr lang="sl-SI" sz="2400" dirty="0" smtClean="0"/>
              <a:t>  </a:t>
            </a:r>
            <a:endParaRPr lang="de-DE" sz="2400" dirty="0"/>
          </a:p>
          <a:p>
            <a:endParaRPr lang="sl-SI" sz="2400" dirty="0"/>
          </a:p>
        </p:txBody>
      </p:sp>
    </p:spTree>
    <p:extLst>
      <p:ext uri="{BB962C8B-B14F-4D97-AF65-F5344CB8AC3E}">
        <p14:creationId xmlns:p14="http://schemas.microsoft.com/office/powerpoint/2010/main" val="107986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030015"/>
            <a:ext cx="10178322" cy="48495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dirty="0" smtClean="0"/>
              <a:t>Übung 4: Negation</a:t>
            </a:r>
            <a:r>
              <a:rPr lang="de-DE" sz="2400" dirty="0"/>
              <a:t>: nicht oder kein/e/n?  </a:t>
            </a:r>
          </a:p>
          <a:p>
            <a:endParaRPr lang="de-DE" sz="2400" dirty="0"/>
          </a:p>
          <a:p>
            <a:r>
              <a:rPr lang="de-DE" sz="2400" dirty="0"/>
              <a:t>1.	Ich kaufe das Auto </a:t>
            </a:r>
            <a:r>
              <a:rPr lang="de-DE" sz="2400" dirty="0" smtClean="0"/>
              <a:t>__</a:t>
            </a:r>
            <a:r>
              <a:rPr lang="sl-SI" sz="2400" dirty="0" err="1" smtClean="0"/>
              <a:t>nicht</a:t>
            </a:r>
            <a:r>
              <a:rPr lang="de-DE" sz="2400" dirty="0" smtClean="0"/>
              <a:t>___________.</a:t>
            </a:r>
            <a:r>
              <a:rPr lang="de-DE" sz="2400" dirty="0"/>
              <a:t>		</a:t>
            </a:r>
            <a:r>
              <a:rPr lang="sl-SI" sz="2400" dirty="0" smtClean="0"/>
              <a:t> </a:t>
            </a:r>
            <a:endParaRPr lang="de-DE" sz="2400" dirty="0"/>
          </a:p>
          <a:p>
            <a:r>
              <a:rPr lang="de-DE" sz="2400" dirty="0"/>
              <a:t>2.	Ich kaufe </a:t>
            </a:r>
            <a:r>
              <a:rPr lang="de-DE" sz="2400" dirty="0" smtClean="0"/>
              <a:t>___</a:t>
            </a:r>
            <a:r>
              <a:rPr lang="sl-SI" sz="2400" dirty="0" smtClean="0"/>
              <a:t>kein</a:t>
            </a:r>
            <a:r>
              <a:rPr lang="de-DE" sz="2400" dirty="0" smtClean="0"/>
              <a:t>__________ </a:t>
            </a:r>
            <a:r>
              <a:rPr lang="de-DE" sz="2400" dirty="0"/>
              <a:t>Auto.		</a:t>
            </a:r>
            <a:r>
              <a:rPr lang="sl-SI" sz="2400" dirty="0" smtClean="0"/>
              <a:t> </a:t>
            </a:r>
            <a:endParaRPr lang="de-DE" sz="2400" dirty="0"/>
          </a:p>
          <a:p>
            <a:r>
              <a:rPr lang="de-DE" sz="2400" dirty="0"/>
              <a:t>3.	Deine Freunde sind </a:t>
            </a:r>
            <a:r>
              <a:rPr lang="de-DE" sz="2400" dirty="0" smtClean="0"/>
              <a:t>______</a:t>
            </a:r>
            <a:r>
              <a:rPr lang="sl-SI" sz="2400" dirty="0" err="1" smtClean="0"/>
              <a:t>nicht</a:t>
            </a:r>
            <a:r>
              <a:rPr lang="de-DE" sz="2400" dirty="0" smtClean="0"/>
              <a:t>_______ </a:t>
            </a:r>
            <a:r>
              <a:rPr lang="de-DE" sz="2400" dirty="0"/>
              <a:t>nett.	</a:t>
            </a:r>
            <a:r>
              <a:rPr lang="sl-SI" sz="2400" dirty="0" smtClean="0"/>
              <a:t>  </a:t>
            </a:r>
            <a:endParaRPr lang="de-DE" sz="2400" dirty="0"/>
          </a:p>
          <a:p>
            <a:r>
              <a:rPr lang="de-DE" sz="2400" dirty="0"/>
              <a:t>4.	Mein Bruder hat </a:t>
            </a:r>
            <a:r>
              <a:rPr lang="de-DE" sz="2400" dirty="0" smtClean="0"/>
              <a:t>___</a:t>
            </a:r>
            <a:r>
              <a:rPr lang="sl-SI" sz="2400" dirty="0" smtClean="0"/>
              <a:t>keine</a:t>
            </a:r>
            <a:r>
              <a:rPr lang="de-DE" sz="2400" dirty="0" smtClean="0"/>
              <a:t>__________ </a:t>
            </a:r>
            <a:r>
              <a:rPr lang="de-DE" sz="2400" dirty="0"/>
              <a:t>Kinder.	</a:t>
            </a:r>
            <a:r>
              <a:rPr lang="sl-SI" sz="2400" dirty="0" smtClean="0"/>
              <a:t>  </a:t>
            </a:r>
            <a:endParaRPr lang="de-DE" sz="2400" dirty="0"/>
          </a:p>
          <a:p>
            <a:r>
              <a:rPr lang="de-DE" sz="2400" dirty="0"/>
              <a:t>5.	Frau Meier hat </a:t>
            </a:r>
            <a:r>
              <a:rPr lang="de-DE" sz="2400" dirty="0" smtClean="0"/>
              <a:t>___</a:t>
            </a:r>
            <a:r>
              <a:rPr lang="sl-SI" sz="2400" dirty="0" err="1" smtClean="0"/>
              <a:t>nicht</a:t>
            </a:r>
            <a:r>
              <a:rPr lang="de-DE" sz="2400" dirty="0" smtClean="0"/>
              <a:t>__________ </a:t>
            </a:r>
            <a:r>
              <a:rPr lang="de-DE" sz="2400" dirty="0"/>
              <a:t>viel Zeit.	</a:t>
            </a:r>
            <a:r>
              <a:rPr lang="sl-SI" sz="2400" dirty="0" smtClean="0"/>
              <a:t>  </a:t>
            </a:r>
            <a:endParaRPr lang="de-DE" sz="2400" dirty="0"/>
          </a:p>
          <a:p>
            <a:endParaRPr lang="sl-SI" sz="2400" dirty="0"/>
          </a:p>
        </p:txBody>
      </p:sp>
    </p:spTree>
    <p:extLst>
      <p:ext uri="{BB962C8B-B14F-4D97-AF65-F5344CB8AC3E}">
        <p14:creationId xmlns:p14="http://schemas.microsoft.com/office/powerpoint/2010/main" val="422810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5744" t="25995" r="22611" b="23952"/>
          <a:stretch/>
        </p:blipFill>
        <p:spPr>
          <a:xfrm>
            <a:off x="1335760" y="683175"/>
            <a:ext cx="8833942" cy="52656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227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58789"/>
          </a:xfrm>
        </p:spPr>
        <p:txBody>
          <a:bodyPr/>
          <a:lstStyle/>
          <a:p>
            <a:r>
              <a:rPr lang="sl-SI" dirty="0" err="1" smtClean="0"/>
              <a:t>Wohnung</a:t>
            </a:r>
            <a:r>
              <a:rPr lang="sl-SI" dirty="0" smtClean="0"/>
              <a:t> </a:t>
            </a:r>
            <a:r>
              <a:rPr lang="sl-SI" dirty="0" err="1" smtClean="0"/>
              <a:t>beschreiben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341783"/>
            <a:ext cx="10178322" cy="45378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dirty="0" smtClean="0">
                <a:solidFill>
                  <a:schemeClr val="tx1"/>
                </a:solidFill>
              </a:rPr>
              <a:t>d</a:t>
            </a:r>
            <a:r>
              <a:rPr lang="de-DE" dirty="0" err="1" smtClean="0">
                <a:solidFill>
                  <a:schemeClr val="tx1"/>
                </a:solidFill>
              </a:rPr>
              <a:t>as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>
                <a:solidFill>
                  <a:schemeClr val="tx1"/>
                </a:solidFill>
              </a:rPr>
              <a:t>Zimmer </a:t>
            </a:r>
            <a:r>
              <a:rPr lang="de-DE" dirty="0" smtClean="0">
                <a:solidFill>
                  <a:schemeClr val="tx1"/>
                </a:solidFill>
              </a:rPr>
              <a:t>(-)</a:t>
            </a:r>
            <a:r>
              <a:rPr lang="sl-SI" dirty="0" smtClean="0">
                <a:solidFill>
                  <a:schemeClr val="tx1"/>
                </a:solidFill>
              </a:rPr>
              <a:t> = soba</a:t>
            </a:r>
            <a:endParaRPr lang="de-DE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sl-SI" dirty="0" smtClean="0">
                <a:solidFill>
                  <a:schemeClr val="tx1"/>
                </a:solidFill>
              </a:rPr>
              <a:t>d</a:t>
            </a:r>
            <a:r>
              <a:rPr lang="de-DE" dirty="0" smtClean="0">
                <a:solidFill>
                  <a:schemeClr val="tx1"/>
                </a:solidFill>
              </a:rPr>
              <a:t>er </a:t>
            </a:r>
            <a:r>
              <a:rPr lang="de-DE" dirty="0">
                <a:solidFill>
                  <a:schemeClr val="tx1"/>
                </a:solidFill>
              </a:rPr>
              <a:t>Raum („-e</a:t>
            </a:r>
            <a:r>
              <a:rPr lang="de-DE" dirty="0" smtClean="0">
                <a:solidFill>
                  <a:schemeClr val="tx1"/>
                </a:solidFill>
              </a:rPr>
              <a:t>)</a:t>
            </a:r>
            <a:r>
              <a:rPr lang="sl-SI" dirty="0" smtClean="0">
                <a:solidFill>
                  <a:schemeClr val="tx1"/>
                </a:solidFill>
              </a:rPr>
              <a:t> = prostor </a:t>
            </a:r>
            <a:endParaRPr lang="de-DE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sl-SI" dirty="0" smtClean="0"/>
          </a:p>
          <a:p>
            <a:pPr marL="0" indent="0">
              <a:buNone/>
            </a:pPr>
            <a:r>
              <a:rPr lang="sl-SI" b="1" dirty="0" err="1" smtClean="0">
                <a:solidFill>
                  <a:schemeClr val="tx1"/>
                </a:solidFill>
              </a:rPr>
              <a:t>Welche</a:t>
            </a:r>
            <a:r>
              <a:rPr lang="sl-SI" b="1" dirty="0" smtClean="0">
                <a:solidFill>
                  <a:schemeClr val="tx1"/>
                </a:solidFill>
              </a:rPr>
              <a:t> </a:t>
            </a:r>
            <a:r>
              <a:rPr lang="sl-SI" b="1" dirty="0" err="1" smtClean="0">
                <a:solidFill>
                  <a:schemeClr val="tx1"/>
                </a:solidFill>
              </a:rPr>
              <a:t>Zimmer</a:t>
            </a:r>
            <a:r>
              <a:rPr lang="sl-SI" b="1" dirty="0" smtClean="0">
                <a:solidFill>
                  <a:schemeClr val="tx1"/>
                </a:solidFill>
              </a:rPr>
              <a:t> </a:t>
            </a:r>
            <a:r>
              <a:rPr lang="sl-SI" b="1" dirty="0" err="1" smtClean="0">
                <a:solidFill>
                  <a:schemeClr val="tx1"/>
                </a:solidFill>
              </a:rPr>
              <a:t>gibt</a:t>
            </a:r>
            <a:r>
              <a:rPr lang="sl-SI" b="1" dirty="0" smtClean="0">
                <a:solidFill>
                  <a:schemeClr val="tx1"/>
                </a:solidFill>
              </a:rPr>
              <a:t> es in der </a:t>
            </a:r>
            <a:r>
              <a:rPr lang="sl-SI" b="1" dirty="0" err="1" smtClean="0">
                <a:solidFill>
                  <a:schemeClr val="tx1"/>
                </a:solidFill>
              </a:rPr>
              <a:t>Wohnung</a:t>
            </a:r>
            <a:r>
              <a:rPr lang="sl-SI" b="1" dirty="0" smtClean="0">
                <a:solidFill>
                  <a:schemeClr val="tx1"/>
                </a:solidFill>
              </a:rPr>
              <a:t>?</a:t>
            </a:r>
          </a:p>
          <a:p>
            <a:r>
              <a:rPr lang="sl-SI" dirty="0"/>
              <a:t> </a:t>
            </a:r>
            <a:r>
              <a:rPr lang="sl-SI" dirty="0" err="1" smtClean="0"/>
              <a:t>wohnen</a:t>
            </a:r>
            <a:r>
              <a:rPr lang="sl-SI" dirty="0"/>
              <a:t>: </a:t>
            </a:r>
            <a:r>
              <a:rPr lang="sl-SI" dirty="0" err="1"/>
              <a:t>das</a:t>
            </a:r>
            <a:r>
              <a:rPr lang="sl-SI" dirty="0"/>
              <a:t> </a:t>
            </a:r>
            <a:r>
              <a:rPr lang="sl-SI" dirty="0" err="1" smtClean="0"/>
              <a:t>Wohnzimmer</a:t>
            </a:r>
            <a:endParaRPr lang="sl-SI" dirty="0" smtClean="0"/>
          </a:p>
          <a:p>
            <a:r>
              <a:rPr lang="sl-SI" dirty="0" err="1" smtClean="0"/>
              <a:t>essen</a:t>
            </a:r>
            <a:r>
              <a:rPr lang="sl-SI" dirty="0" smtClean="0"/>
              <a:t>: </a:t>
            </a:r>
          </a:p>
          <a:p>
            <a:r>
              <a:rPr lang="sl-SI" dirty="0" err="1" smtClean="0"/>
              <a:t>schlafen</a:t>
            </a:r>
            <a:r>
              <a:rPr lang="sl-SI" dirty="0" smtClean="0"/>
              <a:t>:</a:t>
            </a:r>
          </a:p>
          <a:p>
            <a:r>
              <a:rPr lang="sl-SI" dirty="0" err="1"/>
              <a:t>s</a:t>
            </a:r>
            <a:r>
              <a:rPr lang="sl-SI" dirty="0" err="1" smtClean="0"/>
              <a:t>pielen</a:t>
            </a:r>
            <a:r>
              <a:rPr lang="sl-SI" dirty="0" smtClean="0"/>
              <a:t>:</a:t>
            </a:r>
          </a:p>
          <a:p>
            <a:r>
              <a:rPr lang="sl-SI" dirty="0" err="1"/>
              <a:t>a</a:t>
            </a:r>
            <a:r>
              <a:rPr lang="sl-SI" dirty="0" err="1" smtClean="0"/>
              <a:t>rbeiten</a:t>
            </a:r>
            <a:r>
              <a:rPr lang="sl-SI" dirty="0" smtClean="0"/>
              <a:t>:</a:t>
            </a:r>
          </a:p>
          <a:p>
            <a:r>
              <a:rPr lang="sl-SI" dirty="0" err="1"/>
              <a:t>b</a:t>
            </a:r>
            <a:r>
              <a:rPr lang="sl-SI" dirty="0" err="1" smtClean="0"/>
              <a:t>aden</a:t>
            </a:r>
            <a:r>
              <a:rPr lang="sl-SI" dirty="0" smtClean="0"/>
              <a:t>:</a:t>
            </a:r>
          </a:p>
          <a:p>
            <a:r>
              <a:rPr lang="sl-SI" dirty="0" err="1"/>
              <a:t>k</a:t>
            </a:r>
            <a:r>
              <a:rPr lang="sl-SI" dirty="0" err="1" smtClean="0"/>
              <a:t>ochen</a:t>
            </a:r>
            <a:r>
              <a:rPr lang="sl-SI" dirty="0" smtClean="0"/>
              <a:t>:</a:t>
            </a:r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275" y="1514746"/>
            <a:ext cx="4453102" cy="250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898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Ein</a:t>
            </a:r>
            <a:r>
              <a:rPr lang="sl-SI" dirty="0" smtClean="0"/>
              <a:t> </a:t>
            </a:r>
            <a:r>
              <a:rPr lang="sl-SI" dirty="0" err="1" smtClean="0"/>
              <a:t>zimmer</a:t>
            </a:r>
            <a:r>
              <a:rPr lang="sl-SI" dirty="0" smtClean="0"/>
              <a:t> </a:t>
            </a:r>
            <a:r>
              <a:rPr lang="sl-SI" dirty="0" err="1" smtClean="0"/>
              <a:t>beschreiben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545021"/>
            <a:ext cx="10178322" cy="4334571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Hausaufgabe: Wählen Sie einen Titel und schreiben Sie einen Text. </a:t>
            </a:r>
          </a:p>
          <a:p>
            <a:pPr marL="0" indent="0">
              <a:buNone/>
            </a:pPr>
            <a:r>
              <a:rPr lang="de-DE" dirty="0" smtClean="0"/>
              <a:t>a. </a:t>
            </a:r>
            <a:r>
              <a:rPr lang="sl-SI" dirty="0" err="1" smtClean="0"/>
              <a:t>Beschreiben</a:t>
            </a:r>
            <a:r>
              <a:rPr lang="sl-SI" dirty="0" smtClean="0"/>
              <a:t> </a:t>
            </a:r>
            <a:r>
              <a:rPr lang="sl-SI" dirty="0" err="1" smtClean="0"/>
              <a:t>Sie</a:t>
            </a:r>
            <a:r>
              <a:rPr lang="sl-SI" dirty="0" smtClean="0"/>
              <a:t> </a:t>
            </a:r>
            <a:r>
              <a:rPr lang="sl-SI" dirty="0" err="1" smtClean="0"/>
              <a:t>Ihr</a:t>
            </a:r>
            <a:r>
              <a:rPr lang="sl-SI" dirty="0" smtClean="0"/>
              <a:t> Haus / </a:t>
            </a:r>
            <a:r>
              <a:rPr lang="sl-SI" dirty="0" err="1" smtClean="0"/>
              <a:t>Ihre</a:t>
            </a:r>
            <a:r>
              <a:rPr lang="sl-SI" dirty="0" smtClean="0"/>
              <a:t> </a:t>
            </a:r>
            <a:r>
              <a:rPr lang="sl-SI" dirty="0" err="1" smtClean="0"/>
              <a:t>Wohnung</a:t>
            </a:r>
            <a:r>
              <a:rPr lang="sl-SI" dirty="0" smtClean="0"/>
              <a:t> </a:t>
            </a:r>
            <a:r>
              <a:rPr lang="sl-SI" dirty="0" err="1" smtClean="0"/>
              <a:t>und</a:t>
            </a:r>
            <a:r>
              <a:rPr lang="sl-SI" dirty="0" smtClean="0"/>
              <a:t> die R</a:t>
            </a:r>
            <a:r>
              <a:rPr lang="de-DE" dirty="0" err="1" smtClean="0"/>
              <a:t>äume</a:t>
            </a:r>
            <a:r>
              <a:rPr lang="de-DE" dirty="0"/>
              <a:t> </a:t>
            </a:r>
            <a:r>
              <a:rPr lang="de-DE" dirty="0" smtClean="0"/>
              <a:t>in 10 Sätzen. </a:t>
            </a:r>
          </a:p>
          <a:p>
            <a:pPr marL="0" indent="0">
              <a:buNone/>
            </a:pPr>
            <a:r>
              <a:rPr lang="de-DE" dirty="0" smtClean="0"/>
              <a:t>b. Beschreiben Sie Ihr Traumhaus in 10 Sätzen</a:t>
            </a:r>
            <a:r>
              <a:rPr lang="de-DE" dirty="0" smtClean="0"/>
              <a:t>.</a:t>
            </a:r>
            <a:endParaRPr lang="sl-SI" dirty="0" smtClean="0"/>
          </a:p>
          <a:p>
            <a:pPr marL="0" indent="0">
              <a:buNone/>
            </a:pP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66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903891" y="304801"/>
            <a:ext cx="10468304" cy="344739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Mein Traumhaus ist sehr groß, 200 m'.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Einen Garten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hat es auch. Er ist nicht groß. Ich arbeite nicht gern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 Garten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, 100 </a:t>
            </a:r>
            <a:r>
              <a:rPr lang="de-DE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m'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 sind genug. Das Haus hat zwei Badezimmer mit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Toiletten. Ein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Badezimmer ist für meine Frau und mich. Ein Badezimmer ist für meine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Kinder. Ich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habe drei Kinder, Sabine ist vier, Klaus fünf und Maria sieben Jahre alt.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Mein Wohnzimmer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ist auch sehr groß und hell. Dort steht ein Sofa. Es ist sehr schön. Und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natürlich sind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dort auch Stühle und ein Esstisch. Wir essen gern im Wohnzimmer. Küchen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gefallen mir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nicht so gut. Meine Küche ist sehr klein, nur ein Elektroherd, ein Kühlschrank,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Schränke und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vielleicht eine Spülmaschine sind da. Mehr brauche ich nicht. Im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Schafzimmer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brauche ich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nur ein Bett und Schränke für meine Kleidung. Es kann also klein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sein. Aber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die Möbel sind weiß. Es ist hell. Das gefallt mir besonders gut.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Einen Balkon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habe ich dort auch. Ich sehe gern in den </a:t>
            </a:r>
            <a:r>
              <a:rPr lang="de-DE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Garten. 100 </a:t>
            </a:r>
            <a:r>
              <a:rPr lang="de-DE" sz="1800" b="1" dirty="0">
                <a:latin typeface="Arial" panose="020B0604020202020204" pitchFamily="34" charset="0"/>
                <a:cs typeface="Arial" panose="020B0604020202020204" pitchFamily="34" charset="0"/>
              </a:rPr>
              <a:t>Euro Miete sind genug.</a:t>
            </a:r>
            <a:endParaRPr lang="sl-SI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>
            <a:lum bright="-20000" contrast="40000"/>
          </a:blip>
          <a:srcRect t="15287" r="3505"/>
          <a:stretch/>
        </p:blipFill>
        <p:spPr>
          <a:xfrm>
            <a:off x="1108241" y="3899340"/>
            <a:ext cx="5208476" cy="269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1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5332" t="33191" r="18296" b="5690"/>
          <a:stretch/>
        </p:blipFill>
        <p:spPr>
          <a:xfrm>
            <a:off x="2033195" y="913299"/>
            <a:ext cx="8068235" cy="4795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81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41" t="29098" r="27343" b="17387"/>
          <a:stretch/>
        </p:blipFill>
        <p:spPr>
          <a:xfrm>
            <a:off x="1713418" y="771099"/>
            <a:ext cx="8780502" cy="43617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7851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396" t="22079" r="30797" b="42829"/>
          <a:stretch/>
        </p:blipFill>
        <p:spPr>
          <a:xfrm>
            <a:off x="1597573" y="1040525"/>
            <a:ext cx="9177803" cy="455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0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dativ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429408"/>
            <a:ext cx="1470501" cy="4614040"/>
          </a:xfrm>
        </p:spPr>
        <p:txBody>
          <a:bodyPr/>
          <a:lstStyle/>
          <a:p>
            <a:pPr marL="0" indent="0">
              <a:buNone/>
            </a:pPr>
            <a:endParaRPr lang="de-DE" b="1" dirty="0" smtClean="0"/>
          </a:p>
          <a:p>
            <a:pPr marL="0" indent="0">
              <a:buNone/>
            </a:pPr>
            <a:r>
              <a:rPr lang="sl-SI" dirty="0" smtClean="0"/>
              <a:t>i</a:t>
            </a:r>
            <a:r>
              <a:rPr lang="de-DE" dirty="0" smtClean="0"/>
              <a:t>n, 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auf, neben,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über,</a:t>
            </a:r>
          </a:p>
          <a:p>
            <a:pPr marL="0" indent="0">
              <a:buNone/>
            </a:pPr>
            <a:r>
              <a:rPr lang="de-DE" dirty="0" smtClean="0"/>
              <a:t>unter,</a:t>
            </a:r>
          </a:p>
          <a:p>
            <a:pPr marL="0" indent="0">
              <a:buNone/>
            </a:pPr>
            <a:r>
              <a:rPr lang="de-DE" dirty="0" smtClean="0"/>
              <a:t>zwischen,</a:t>
            </a:r>
          </a:p>
          <a:p>
            <a:pPr marL="0" indent="0">
              <a:buNone/>
            </a:pPr>
            <a:r>
              <a:rPr lang="de-DE" dirty="0" smtClean="0"/>
              <a:t> vor, 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hinter,</a:t>
            </a:r>
            <a:endParaRPr lang="sl-SI" dirty="0" smtClean="0"/>
          </a:p>
          <a:p>
            <a:pPr marL="0" indent="0">
              <a:buNone/>
            </a:pPr>
            <a:r>
              <a:rPr lang="sl-SI" dirty="0" err="1" smtClean="0"/>
              <a:t>an</a:t>
            </a:r>
            <a:r>
              <a:rPr lang="de-DE" dirty="0" smtClean="0"/>
              <a:t> </a:t>
            </a:r>
          </a:p>
          <a:p>
            <a:endParaRPr lang="de-DE" dirty="0"/>
          </a:p>
        </p:txBody>
      </p:sp>
      <p:sp>
        <p:nvSpPr>
          <p:cNvPr id="5" name="PoljeZBesedilom 4"/>
          <p:cNvSpPr txBox="1"/>
          <p:nvPr/>
        </p:nvSpPr>
        <p:spPr>
          <a:xfrm>
            <a:off x="3584027" y="382385"/>
            <a:ext cx="674764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de-DE" sz="3600" b="1" dirty="0" smtClean="0"/>
              <a:t>Wo ist die Zeitung?</a:t>
            </a:r>
          </a:p>
          <a:p>
            <a:pPr>
              <a:lnSpc>
                <a:spcPct val="200000"/>
              </a:lnSpc>
            </a:pPr>
            <a:endParaRPr lang="de-DE" dirty="0"/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DEM</a:t>
            </a:r>
            <a:r>
              <a:rPr lang="de-DE" dirty="0" smtClean="0"/>
              <a:t> Computer (der)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DEM </a:t>
            </a:r>
            <a:r>
              <a:rPr lang="de-DE" dirty="0" smtClean="0"/>
              <a:t>Sofa ( das)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DER</a:t>
            </a:r>
            <a:r>
              <a:rPr lang="de-DE" dirty="0" smtClean="0"/>
              <a:t> Lampe (die)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DEN</a:t>
            </a:r>
            <a:r>
              <a:rPr lang="de-DE" dirty="0" smtClean="0"/>
              <a:t> </a:t>
            </a:r>
            <a:r>
              <a:rPr lang="de-DE" dirty="0" err="1" smtClean="0"/>
              <a:t>Stühle</a:t>
            </a:r>
            <a:r>
              <a:rPr lang="de-DE" dirty="0" err="1" smtClean="0">
                <a:solidFill>
                  <a:srgbClr val="FF0000"/>
                </a:solidFill>
              </a:rPr>
              <a:t>N</a:t>
            </a:r>
            <a:r>
              <a:rPr lang="de-DE" dirty="0" smtClean="0"/>
              <a:t> (Plural)</a:t>
            </a:r>
          </a:p>
          <a:p>
            <a:pPr>
              <a:lnSpc>
                <a:spcPct val="200000"/>
              </a:lnSpc>
            </a:pPr>
            <a:endParaRPr lang="de-DE" dirty="0"/>
          </a:p>
          <a:p>
            <a:pPr>
              <a:lnSpc>
                <a:spcPct val="200000"/>
              </a:lnSpc>
            </a:pPr>
            <a:r>
              <a:rPr lang="de-DE" sz="2400" dirty="0"/>
              <a:t>s</a:t>
            </a:r>
            <a:r>
              <a:rPr lang="de-DE" sz="2400" dirty="0" smtClean="0"/>
              <a:t>ein, stehen, liegen, hängen, sitzen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1314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Ubung</a:t>
            </a:r>
            <a:r>
              <a:rPr lang="sl-SI" dirty="0" smtClean="0"/>
              <a:t> </a:t>
            </a:r>
            <a:endParaRPr lang="sl-SI" dirty="0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611696"/>
              </p:ext>
            </p:extLst>
          </p:nvPr>
        </p:nvGraphicFramePr>
        <p:xfrm>
          <a:off x="2827283" y="1523997"/>
          <a:ext cx="6999889" cy="481374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999889">
                  <a:extLst>
                    <a:ext uri="{9D8B030D-6E8A-4147-A177-3AD203B41FA5}">
                      <a16:colId xmlns:a16="http://schemas.microsoft.com/office/drawing/2014/main" val="3571265330"/>
                    </a:ext>
                  </a:extLst>
                </a:gridCol>
              </a:tblGrid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Tasche liegt – neben – der Regal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3992586385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Gitarre liegt – hinter – der Tisch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4201867337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Tasse steht – auf – der Tisch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2296459201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Brille stehen – in – die Tasche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2217941826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der Stuhl steht – neben – der Tisch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3589712994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Lampe steht – zwischen – das Fenster und der Schreibtisch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138340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9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Ubung</a:t>
            </a:r>
            <a:r>
              <a:rPr lang="sl-SI" dirty="0" smtClean="0"/>
              <a:t> </a:t>
            </a:r>
            <a:endParaRPr lang="sl-SI" dirty="0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883638"/>
              </p:ext>
            </p:extLst>
          </p:nvPr>
        </p:nvGraphicFramePr>
        <p:xfrm>
          <a:off x="2827283" y="1523997"/>
          <a:ext cx="6999889" cy="481374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999889">
                  <a:extLst>
                    <a:ext uri="{9D8B030D-6E8A-4147-A177-3AD203B41FA5}">
                      <a16:colId xmlns:a16="http://schemas.microsoft.com/office/drawing/2014/main" val="3571265330"/>
                    </a:ext>
                  </a:extLst>
                </a:gridCol>
              </a:tblGrid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Die Tasche </a:t>
                      </a:r>
                      <a:r>
                        <a:rPr lang="de-DE" sz="1800" dirty="0" smtClean="0">
                          <a:effectLst/>
                        </a:rPr>
                        <a:t>liegt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neben</a:t>
                      </a:r>
                      <a:r>
                        <a:rPr lang="de-DE" sz="1800" baseline="0" dirty="0" smtClean="0">
                          <a:effectLst/>
                        </a:rPr>
                        <a:t> dem </a:t>
                      </a:r>
                      <a:r>
                        <a:rPr lang="de-DE" sz="1800" dirty="0" smtClean="0">
                          <a:effectLst/>
                        </a:rPr>
                        <a:t>Regal.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3992586385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ie </a:t>
                      </a:r>
                      <a:r>
                        <a:rPr lang="de-DE" sz="1800" dirty="0">
                          <a:effectLst/>
                        </a:rPr>
                        <a:t>Gitarre </a:t>
                      </a:r>
                      <a:r>
                        <a:rPr lang="de-DE" sz="1800" dirty="0" smtClean="0">
                          <a:effectLst/>
                        </a:rPr>
                        <a:t>liegt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hinter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dem Tisch.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4201867337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ie </a:t>
                      </a:r>
                      <a:r>
                        <a:rPr lang="de-DE" sz="1800" dirty="0">
                          <a:effectLst/>
                        </a:rPr>
                        <a:t>Tasse </a:t>
                      </a:r>
                      <a:r>
                        <a:rPr lang="de-DE" sz="1800" dirty="0" smtClean="0">
                          <a:effectLst/>
                        </a:rPr>
                        <a:t>steht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auf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dem Tisch.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2296459201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ie </a:t>
                      </a:r>
                      <a:r>
                        <a:rPr lang="de-DE" sz="1800" dirty="0">
                          <a:effectLst/>
                        </a:rPr>
                        <a:t>Brille </a:t>
                      </a:r>
                      <a:r>
                        <a:rPr lang="de-DE" sz="1800" dirty="0" smtClean="0">
                          <a:effectLst/>
                        </a:rPr>
                        <a:t>stehen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in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der Tasche.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2217941826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er </a:t>
                      </a:r>
                      <a:r>
                        <a:rPr lang="de-DE" sz="1800" dirty="0">
                          <a:effectLst/>
                        </a:rPr>
                        <a:t>Stuhl </a:t>
                      </a:r>
                      <a:r>
                        <a:rPr lang="de-DE" sz="1800" dirty="0" smtClean="0">
                          <a:effectLst/>
                        </a:rPr>
                        <a:t>steht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neben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dem Tisch.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3589712994"/>
                  </a:ext>
                </a:extLst>
              </a:tr>
              <a:tr h="80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ie </a:t>
                      </a:r>
                      <a:r>
                        <a:rPr lang="de-DE" sz="1800" dirty="0">
                          <a:effectLst/>
                        </a:rPr>
                        <a:t>Lampe </a:t>
                      </a:r>
                      <a:r>
                        <a:rPr lang="de-DE" sz="1800" dirty="0" smtClean="0">
                          <a:effectLst/>
                        </a:rPr>
                        <a:t>steht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zwischen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dem </a:t>
                      </a:r>
                      <a:r>
                        <a:rPr lang="de-DE" sz="1800" dirty="0">
                          <a:effectLst/>
                        </a:rPr>
                        <a:t>Fenster und </a:t>
                      </a:r>
                      <a:r>
                        <a:rPr lang="de-DE" sz="1800" dirty="0" smtClean="0">
                          <a:effectLst/>
                        </a:rPr>
                        <a:t>dem Schreibtisch.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33" marR="19533" marT="0" marB="0" anchor="ctr"/>
                </a:tc>
                <a:extLst>
                  <a:ext uri="{0D108BD9-81ED-4DB2-BD59-A6C34878D82A}">
                    <a16:rowId xmlns:a16="http://schemas.microsoft.com/office/drawing/2014/main" val="1383402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81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41515"/>
              </p:ext>
            </p:extLst>
          </p:nvPr>
        </p:nvGraphicFramePr>
        <p:xfrm>
          <a:off x="3636579" y="1208687"/>
          <a:ext cx="5391807" cy="527619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91807">
                  <a:extLst>
                    <a:ext uri="{9D8B030D-6E8A-4147-A177-3AD203B41FA5}">
                      <a16:colId xmlns:a16="http://schemas.microsoft.com/office/drawing/2014/main" val="21311410"/>
                    </a:ext>
                  </a:extLst>
                </a:gridCol>
              </a:tblGrid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der Kugelschreiber liegt – auf – der Tisch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241550419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Das Bild hängt – an – die Wand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053904502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das Bett steht – auf – das Boden</a:t>
                      </a:r>
                      <a:endParaRPr lang="sl-SI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311473847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das Foto – hängt – an – die Wand</a:t>
                      </a:r>
                      <a:endParaRPr lang="sl-SI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281340704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der Kalender hängt – an – die Wand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595377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31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3399883"/>
              </p:ext>
            </p:extLst>
          </p:nvPr>
        </p:nvGraphicFramePr>
        <p:xfrm>
          <a:off x="3636579" y="1208687"/>
          <a:ext cx="5391807" cy="527619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5391807">
                  <a:extLst>
                    <a:ext uri="{9D8B030D-6E8A-4147-A177-3AD203B41FA5}">
                      <a16:colId xmlns:a16="http://schemas.microsoft.com/office/drawing/2014/main" val="21311410"/>
                    </a:ext>
                  </a:extLst>
                </a:gridCol>
              </a:tblGrid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er </a:t>
                      </a:r>
                      <a:r>
                        <a:rPr lang="de-DE" sz="1800" dirty="0">
                          <a:effectLst/>
                        </a:rPr>
                        <a:t>Kugelschreiber </a:t>
                      </a:r>
                      <a:r>
                        <a:rPr lang="de-DE" sz="1800" dirty="0" smtClean="0">
                          <a:effectLst/>
                        </a:rPr>
                        <a:t>liegt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auf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dem Tisch.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241550419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Das Bild </a:t>
                      </a:r>
                      <a:r>
                        <a:rPr lang="de-DE" sz="1800" dirty="0" smtClean="0">
                          <a:effectLst/>
                        </a:rPr>
                        <a:t>hängt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der Wand.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053904502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as </a:t>
                      </a:r>
                      <a:r>
                        <a:rPr lang="de-DE" sz="1800" dirty="0">
                          <a:effectLst/>
                        </a:rPr>
                        <a:t>Bett </a:t>
                      </a:r>
                      <a:r>
                        <a:rPr lang="de-DE" sz="1800" dirty="0" smtClean="0">
                          <a:effectLst/>
                        </a:rPr>
                        <a:t>steht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auf</a:t>
                      </a:r>
                      <a:r>
                        <a:rPr lang="de-DE" sz="1800" baseline="0" dirty="0" smtClean="0">
                          <a:effectLst/>
                        </a:rPr>
                        <a:t> dem</a:t>
                      </a:r>
                      <a:r>
                        <a:rPr lang="de-DE" sz="1800" dirty="0" smtClean="0">
                          <a:effectLst/>
                        </a:rPr>
                        <a:t> Boden.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2311473847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as Foto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hängt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der Wand.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281340704"/>
                  </a:ext>
                </a:extLst>
              </a:tr>
              <a:tr h="10552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</a:t>
                      </a:r>
                      <a:r>
                        <a:rPr lang="de-DE" sz="1800" dirty="0" smtClean="0">
                          <a:effectLst/>
                        </a:rPr>
                        <a:t>er </a:t>
                      </a:r>
                      <a:r>
                        <a:rPr lang="de-DE" sz="1800" dirty="0">
                          <a:effectLst/>
                        </a:rPr>
                        <a:t>Kalender </a:t>
                      </a:r>
                      <a:r>
                        <a:rPr lang="de-DE" sz="1800" dirty="0" smtClean="0">
                          <a:effectLst/>
                        </a:rPr>
                        <a:t>hängt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an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der Wand.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440" marR="23440" marT="0" marB="0" anchor="ctr"/>
                </a:tc>
                <a:extLst>
                  <a:ext uri="{0D108BD9-81ED-4DB2-BD59-A6C34878D82A}">
                    <a16:rowId xmlns:a16="http://schemas.microsoft.com/office/drawing/2014/main" val="1595377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1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58789"/>
          </a:xfrm>
        </p:spPr>
        <p:txBody>
          <a:bodyPr/>
          <a:lstStyle/>
          <a:p>
            <a:r>
              <a:rPr lang="sl-SI" dirty="0" err="1" smtClean="0"/>
              <a:t>Wohnung</a:t>
            </a:r>
            <a:r>
              <a:rPr lang="sl-SI" dirty="0" smtClean="0"/>
              <a:t> </a:t>
            </a:r>
            <a:r>
              <a:rPr lang="sl-SI" dirty="0" err="1" smtClean="0"/>
              <a:t>beschreiben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341783"/>
            <a:ext cx="10178322" cy="45378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dirty="0" smtClean="0"/>
              <a:t>d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/>
              <a:t>Zimmer (-)</a:t>
            </a:r>
          </a:p>
          <a:p>
            <a:pPr marL="0" indent="0">
              <a:buNone/>
            </a:pPr>
            <a:r>
              <a:rPr lang="sl-SI" dirty="0" smtClean="0"/>
              <a:t>d</a:t>
            </a:r>
            <a:r>
              <a:rPr lang="de-DE" dirty="0" smtClean="0"/>
              <a:t>er </a:t>
            </a:r>
            <a:r>
              <a:rPr lang="de-DE" dirty="0"/>
              <a:t>Raum („-e)</a:t>
            </a:r>
          </a:p>
          <a:p>
            <a:pPr marL="0" indent="0">
              <a:buNone/>
            </a:pPr>
            <a:endParaRPr lang="sl-SI" dirty="0" smtClean="0"/>
          </a:p>
          <a:p>
            <a:pPr marL="0" indent="0">
              <a:buNone/>
            </a:pPr>
            <a:r>
              <a:rPr lang="sl-SI" b="1" dirty="0" err="1" smtClean="0"/>
              <a:t>Welche</a:t>
            </a:r>
            <a:r>
              <a:rPr lang="sl-SI" b="1" dirty="0" smtClean="0"/>
              <a:t> </a:t>
            </a:r>
            <a:r>
              <a:rPr lang="sl-SI" b="1" dirty="0" err="1" smtClean="0"/>
              <a:t>Zimmer</a:t>
            </a:r>
            <a:r>
              <a:rPr lang="sl-SI" b="1" dirty="0" smtClean="0"/>
              <a:t> </a:t>
            </a:r>
            <a:r>
              <a:rPr lang="sl-SI" b="1" dirty="0" err="1" smtClean="0"/>
              <a:t>gibt</a:t>
            </a:r>
            <a:r>
              <a:rPr lang="sl-SI" b="1" dirty="0" smtClean="0"/>
              <a:t> es in der </a:t>
            </a:r>
            <a:r>
              <a:rPr lang="sl-SI" b="1" dirty="0" err="1" smtClean="0"/>
              <a:t>Wohnung</a:t>
            </a:r>
            <a:r>
              <a:rPr lang="sl-SI" b="1" dirty="0" smtClean="0"/>
              <a:t>?</a:t>
            </a:r>
          </a:p>
          <a:p>
            <a:r>
              <a:rPr lang="sl-SI" dirty="0" err="1" smtClean="0"/>
              <a:t>wohnen</a:t>
            </a:r>
            <a:r>
              <a:rPr lang="sl-SI" dirty="0"/>
              <a:t>: </a:t>
            </a:r>
            <a:r>
              <a:rPr lang="sl-SI" dirty="0" err="1"/>
              <a:t>das</a:t>
            </a:r>
            <a:r>
              <a:rPr lang="sl-SI" dirty="0"/>
              <a:t> </a:t>
            </a:r>
            <a:r>
              <a:rPr lang="sl-SI" dirty="0" err="1" smtClean="0"/>
              <a:t>Wohnzimmer</a:t>
            </a:r>
            <a:endParaRPr lang="sl-SI" dirty="0" smtClean="0"/>
          </a:p>
          <a:p>
            <a:r>
              <a:rPr lang="sl-SI" dirty="0" err="1" smtClean="0"/>
              <a:t>essen</a:t>
            </a:r>
            <a:r>
              <a:rPr lang="sl-SI" dirty="0" smtClean="0"/>
              <a:t>: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Esszimmer</a:t>
            </a:r>
            <a:endParaRPr lang="sl-SI" dirty="0" smtClean="0"/>
          </a:p>
          <a:p>
            <a:r>
              <a:rPr lang="sl-SI" dirty="0" err="1" smtClean="0"/>
              <a:t>schlafen</a:t>
            </a:r>
            <a:r>
              <a:rPr lang="sl-SI" dirty="0" smtClean="0"/>
              <a:t>: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Schlafzimmer</a:t>
            </a:r>
            <a:endParaRPr lang="sl-SI" dirty="0" smtClean="0"/>
          </a:p>
          <a:p>
            <a:r>
              <a:rPr lang="sl-SI" dirty="0" err="1"/>
              <a:t>s</a:t>
            </a:r>
            <a:r>
              <a:rPr lang="sl-SI" dirty="0" err="1" smtClean="0"/>
              <a:t>pielen</a:t>
            </a:r>
            <a:r>
              <a:rPr lang="sl-SI" dirty="0" smtClean="0"/>
              <a:t>: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Kinderzimmer</a:t>
            </a:r>
            <a:r>
              <a:rPr lang="sl-SI" dirty="0" smtClean="0"/>
              <a:t> </a:t>
            </a:r>
          </a:p>
          <a:p>
            <a:r>
              <a:rPr lang="sl-SI" dirty="0" err="1"/>
              <a:t>a</a:t>
            </a:r>
            <a:r>
              <a:rPr lang="sl-SI" dirty="0" err="1" smtClean="0"/>
              <a:t>rbeiten</a:t>
            </a:r>
            <a:r>
              <a:rPr lang="sl-SI" dirty="0" smtClean="0"/>
              <a:t>: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Arbeitszimmer</a:t>
            </a:r>
            <a:r>
              <a:rPr lang="sl-SI" dirty="0" smtClean="0"/>
              <a:t> </a:t>
            </a:r>
          </a:p>
          <a:p>
            <a:r>
              <a:rPr lang="sl-SI" dirty="0" err="1"/>
              <a:t>b</a:t>
            </a:r>
            <a:r>
              <a:rPr lang="sl-SI" dirty="0" err="1" smtClean="0"/>
              <a:t>aden</a:t>
            </a:r>
            <a:r>
              <a:rPr lang="sl-SI" dirty="0" smtClean="0"/>
              <a:t>: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Bad</a:t>
            </a:r>
            <a:r>
              <a:rPr lang="sl-SI" dirty="0" smtClean="0"/>
              <a:t> / </a:t>
            </a:r>
            <a:r>
              <a:rPr lang="sl-SI" dirty="0" err="1" smtClean="0"/>
              <a:t>das</a:t>
            </a:r>
            <a:r>
              <a:rPr lang="sl-SI" dirty="0" smtClean="0"/>
              <a:t> </a:t>
            </a:r>
            <a:r>
              <a:rPr lang="sl-SI" dirty="0" err="1" smtClean="0"/>
              <a:t>Badezimmer</a:t>
            </a:r>
            <a:endParaRPr lang="sl-SI" dirty="0" smtClean="0"/>
          </a:p>
          <a:p>
            <a:r>
              <a:rPr lang="sl-SI" dirty="0" err="1"/>
              <a:t>k</a:t>
            </a:r>
            <a:r>
              <a:rPr lang="sl-SI" dirty="0" err="1" smtClean="0"/>
              <a:t>ochen</a:t>
            </a:r>
            <a:r>
              <a:rPr lang="sl-SI" dirty="0" smtClean="0"/>
              <a:t>: </a:t>
            </a:r>
            <a:r>
              <a:rPr lang="sl-SI" dirty="0" smtClean="0">
                <a:solidFill>
                  <a:srgbClr val="FF0000"/>
                </a:solidFill>
              </a:rPr>
              <a:t>die K</a:t>
            </a:r>
            <a:r>
              <a:rPr lang="de-DE" dirty="0" err="1" smtClean="0">
                <a:solidFill>
                  <a:srgbClr val="FF0000"/>
                </a:solidFill>
              </a:rPr>
              <a:t>üche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endParaRPr lang="sl-SI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126" y="1237694"/>
            <a:ext cx="4456562" cy="251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600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612" t="31436" r="46424" b="22944"/>
          <a:stretch/>
        </p:blipFill>
        <p:spPr>
          <a:xfrm>
            <a:off x="6340839" y="1874517"/>
            <a:ext cx="4424855" cy="4060455"/>
          </a:xfrm>
          <a:prstGeom prst="rect">
            <a:avLst/>
          </a:prstGeom>
        </p:spPr>
      </p:pic>
      <p:sp>
        <p:nvSpPr>
          <p:cNvPr id="3" name="PoljeZBesedilom 2"/>
          <p:cNvSpPr txBox="1"/>
          <p:nvPr/>
        </p:nvSpPr>
        <p:spPr>
          <a:xfrm>
            <a:off x="1451375" y="1534510"/>
            <a:ext cx="2973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Beschreiben Sie das Bild in 7 Sätzen!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8220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612" t="31436" r="46424" b="22944"/>
          <a:stretch/>
        </p:blipFill>
        <p:spPr>
          <a:xfrm>
            <a:off x="6340839" y="1874517"/>
            <a:ext cx="4424855" cy="4060455"/>
          </a:xfrm>
          <a:prstGeom prst="rect">
            <a:avLst/>
          </a:prstGeom>
        </p:spPr>
      </p:pic>
      <p:sp>
        <p:nvSpPr>
          <p:cNvPr id="3" name="PoljeZBesedilom 2"/>
          <p:cNvSpPr txBox="1"/>
          <p:nvPr/>
        </p:nvSpPr>
        <p:spPr>
          <a:xfrm>
            <a:off x="2155569" y="840827"/>
            <a:ext cx="297348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Beschreiben Sie das Bild in 7 Sätzen!</a:t>
            </a:r>
          </a:p>
          <a:p>
            <a:endParaRPr lang="de-DE" dirty="0"/>
          </a:p>
          <a:p>
            <a:pPr marL="342900" indent="-342900">
              <a:buAutoNum type="arabicPeriod"/>
            </a:pPr>
            <a:r>
              <a:rPr lang="de-DE" dirty="0" smtClean="0"/>
              <a:t>Die Gitarre hängt an der Wand.</a:t>
            </a:r>
          </a:p>
          <a:p>
            <a:pPr marL="342900" indent="-342900">
              <a:buAutoNum type="arabicPeriod"/>
            </a:pPr>
            <a:r>
              <a:rPr lang="de-DE" dirty="0" smtClean="0"/>
              <a:t>Das Bild hängt neben der Gitarre. </a:t>
            </a:r>
          </a:p>
          <a:p>
            <a:pPr marL="342900" indent="-342900">
              <a:buAutoNum type="arabicPeriod"/>
            </a:pPr>
            <a:r>
              <a:rPr lang="de-DE" dirty="0"/>
              <a:t> </a:t>
            </a:r>
            <a:r>
              <a:rPr lang="de-DE" dirty="0" smtClean="0"/>
              <a:t>Der Sessel ist zwischen dem Bett und dem Schrank. </a:t>
            </a:r>
          </a:p>
          <a:p>
            <a:pPr marL="342900" indent="-342900">
              <a:buAutoNum type="arabicPeriod"/>
            </a:pPr>
            <a:r>
              <a:rPr lang="de-DE" dirty="0" smtClean="0"/>
              <a:t>Die Lampe ist auf dem Tisch. </a:t>
            </a:r>
          </a:p>
          <a:p>
            <a:pPr marL="342900" indent="-342900">
              <a:buAutoNum type="arabicPeriod"/>
            </a:pPr>
            <a:r>
              <a:rPr lang="de-DE" dirty="0" smtClean="0"/>
              <a:t>Der Stuhl ist neben dem Tisch. </a:t>
            </a:r>
          </a:p>
          <a:p>
            <a:pPr marL="342900" indent="-342900">
              <a:buAutoNum type="arabicPeriod"/>
            </a:pPr>
            <a:r>
              <a:rPr lang="de-DE" dirty="0" smtClean="0"/>
              <a:t>Der Computer ist auf dem Tisch. </a:t>
            </a:r>
          </a:p>
          <a:p>
            <a:pPr marL="342900" indent="-342900">
              <a:buAutoNum type="arabicPeriod"/>
            </a:pPr>
            <a:r>
              <a:rPr lang="de-DE" dirty="0" smtClean="0"/>
              <a:t>Die Pflanze ist am Fenster. 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7731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85940" y="2191407"/>
            <a:ext cx="6389511" cy="3594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PoljeZBesedilom 4"/>
          <p:cNvSpPr txBox="1"/>
          <p:nvPr/>
        </p:nvSpPr>
        <p:spPr>
          <a:xfrm>
            <a:off x="998483" y="2406869"/>
            <a:ext cx="2942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Hausaufgabe: </a:t>
            </a:r>
          </a:p>
          <a:p>
            <a:r>
              <a:rPr lang="de-DE" dirty="0" smtClean="0"/>
              <a:t>Beschreiben Sie das Bild in 7  Sätzen. Wo steht/hängt/ist/liegt was? 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393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AKKUSATIV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2239650" y="1194579"/>
            <a:ext cx="1344377" cy="4614040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sl-SI" dirty="0" smtClean="0"/>
              <a:t>i</a:t>
            </a:r>
            <a:r>
              <a:rPr lang="de-DE" dirty="0" smtClean="0"/>
              <a:t>n, 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auf, neben,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über,</a:t>
            </a:r>
          </a:p>
          <a:p>
            <a:pPr marL="0" indent="0">
              <a:buNone/>
            </a:pPr>
            <a:r>
              <a:rPr lang="de-DE" dirty="0" smtClean="0"/>
              <a:t>unter,</a:t>
            </a:r>
          </a:p>
          <a:p>
            <a:pPr marL="0" indent="0">
              <a:buNone/>
            </a:pPr>
            <a:r>
              <a:rPr lang="de-DE" dirty="0" smtClean="0"/>
              <a:t>zwischen,</a:t>
            </a:r>
          </a:p>
          <a:p>
            <a:pPr marL="0" indent="0">
              <a:buNone/>
            </a:pPr>
            <a:r>
              <a:rPr lang="de-DE" dirty="0" smtClean="0"/>
              <a:t> vor, </a:t>
            </a:r>
            <a:endParaRPr lang="sl-SI" dirty="0" smtClean="0"/>
          </a:p>
          <a:p>
            <a:pPr marL="0" indent="0">
              <a:buNone/>
            </a:pPr>
            <a:r>
              <a:rPr lang="de-DE" dirty="0" smtClean="0"/>
              <a:t>hinter,</a:t>
            </a:r>
            <a:endParaRPr lang="sl-SI" dirty="0" smtClean="0"/>
          </a:p>
          <a:p>
            <a:pPr marL="0" indent="0">
              <a:buNone/>
            </a:pPr>
            <a:r>
              <a:rPr lang="sl-SI" dirty="0" err="1" smtClean="0"/>
              <a:t>an</a:t>
            </a:r>
            <a:r>
              <a:rPr lang="de-DE" dirty="0" smtClean="0"/>
              <a:t> </a:t>
            </a:r>
          </a:p>
          <a:p>
            <a:endParaRPr lang="de-DE" dirty="0"/>
          </a:p>
        </p:txBody>
      </p:sp>
      <p:sp>
        <p:nvSpPr>
          <p:cNvPr id="5" name="PoljeZBesedilom 4"/>
          <p:cNvSpPr txBox="1"/>
          <p:nvPr/>
        </p:nvSpPr>
        <p:spPr>
          <a:xfrm>
            <a:off x="4004440" y="1271752"/>
            <a:ext cx="674764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de-DE" sz="2800" dirty="0" smtClean="0"/>
              <a:t>Wohin stelle ich die Zeitung?</a:t>
            </a:r>
            <a:endParaRPr lang="de-DE" sz="2800" dirty="0"/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DEN</a:t>
            </a:r>
            <a:r>
              <a:rPr lang="de-DE" dirty="0" smtClean="0"/>
              <a:t> Computer (der)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DAS </a:t>
            </a:r>
            <a:r>
              <a:rPr lang="de-DE" dirty="0" smtClean="0"/>
              <a:t>Sofa ( das)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DIE</a:t>
            </a:r>
            <a:r>
              <a:rPr lang="de-DE" dirty="0" smtClean="0"/>
              <a:t> Lampe (die)</a:t>
            </a:r>
          </a:p>
          <a:p>
            <a:pPr>
              <a:lnSpc>
                <a:spcPct val="200000"/>
              </a:lnSpc>
            </a:pPr>
            <a:r>
              <a:rPr lang="de-DE" dirty="0" smtClean="0">
                <a:solidFill>
                  <a:srgbClr val="FF0000"/>
                </a:solidFill>
              </a:rPr>
              <a:t>DIE</a:t>
            </a:r>
            <a:r>
              <a:rPr lang="de-DE" dirty="0" smtClean="0"/>
              <a:t> Stühle (Plural)</a:t>
            </a:r>
          </a:p>
          <a:p>
            <a:pPr>
              <a:lnSpc>
                <a:spcPct val="200000"/>
              </a:lnSpc>
            </a:pPr>
            <a:r>
              <a:rPr lang="de-DE" dirty="0" smtClean="0"/>
              <a:t> </a:t>
            </a:r>
            <a:r>
              <a:rPr lang="de-DE" sz="2800" dirty="0" smtClean="0"/>
              <a:t>stellen, legen, hängen, setzten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29482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Akkusativ</a:t>
            </a:r>
            <a:r>
              <a:rPr lang="sl-SI" dirty="0" smtClean="0"/>
              <a:t> </a:t>
            </a:r>
            <a:endParaRPr lang="sl-SI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6030" t="15837" r="35501" b="6070"/>
          <a:stretch/>
        </p:blipFill>
        <p:spPr>
          <a:xfrm>
            <a:off x="1251678" y="1128451"/>
            <a:ext cx="6810704" cy="554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574" t="29389" r="28164" b="8323"/>
          <a:stretch/>
        </p:blipFill>
        <p:spPr>
          <a:xfrm>
            <a:off x="2081048" y="1108840"/>
            <a:ext cx="6632027" cy="482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6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693683"/>
            <a:ext cx="10178322" cy="5185909"/>
          </a:xfrm>
        </p:spPr>
        <p:txBody>
          <a:bodyPr>
            <a:normAutofit/>
          </a:bodyPr>
          <a:lstStyle/>
          <a:p>
            <a:r>
              <a:rPr lang="de-DE" dirty="0"/>
              <a:t>Bilde die Fragen mit "wo" und "wohin"!</a:t>
            </a:r>
          </a:p>
          <a:p>
            <a:r>
              <a:rPr lang="de-DE" dirty="0"/>
              <a:t>1. Die Katze springt auf den Schrank.</a:t>
            </a:r>
          </a:p>
          <a:p>
            <a:r>
              <a:rPr lang="de-DE" dirty="0"/>
              <a:t>............................................................</a:t>
            </a:r>
          </a:p>
          <a:p>
            <a:r>
              <a:rPr lang="de-DE" dirty="0"/>
              <a:t>2. Opa sitzt vor dem Fernsehen.</a:t>
            </a:r>
          </a:p>
          <a:p>
            <a:r>
              <a:rPr lang="de-DE" dirty="0"/>
              <a:t>............................................................</a:t>
            </a:r>
          </a:p>
          <a:p>
            <a:r>
              <a:rPr lang="de-DE" dirty="0"/>
              <a:t>3. Sie stellen den Tisch ans Fenster.</a:t>
            </a:r>
          </a:p>
          <a:p>
            <a:r>
              <a:rPr lang="de-DE" dirty="0"/>
              <a:t>...........................................................</a:t>
            </a:r>
          </a:p>
          <a:p>
            <a:r>
              <a:rPr lang="de-DE" dirty="0"/>
              <a:t>4. Er steckt den Schlüssel in die Hosentasche.</a:t>
            </a:r>
          </a:p>
          <a:p>
            <a:r>
              <a:rPr lang="de-DE" dirty="0"/>
              <a:t>...........................................................</a:t>
            </a:r>
          </a:p>
          <a:p>
            <a:r>
              <a:rPr lang="de-DE" dirty="0"/>
              <a:t>5. Ich setze das Kind auf den Stuhl.</a:t>
            </a:r>
          </a:p>
          <a:p>
            <a:r>
              <a:rPr lang="de-DE" dirty="0"/>
              <a:t>...........................................................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8674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693683"/>
            <a:ext cx="10178322" cy="5185909"/>
          </a:xfrm>
        </p:spPr>
        <p:txBody>
          <a:bodyPr>
            <a:normAutofit/>
          </a:bodyPr>
          <a:lstStyle/>
          <a:p>
            <a:r>
              <a:rPr lang="de-DE" dirty="0"/>
              <a:t>Bilde die Fragen mit "wo" und "wohin"!</a:t>
            </a:r>
          </a:p>
          <a:p>
            <a:r>
              <a:rPr lang="de-DE" dirty="0"/>
              <a:t>1. Die Katze springt auf den Schrank.</a:t>
            </a:r>
          </a:p>
          <a:p>
            <a:r>
              <a:rPr lang="de-DE" dirty="0" smtClean="0"/>
              <a:t>Wohin springt die Katze?</a:t>
            </a:r>
            <a:endParaRPr lang="de-DE" dirty="0"/>
          </a:p>
          <a:p>
            <a:r>
              <a:rPr lang="de-DE" dirty="0"/>
              <a:t>2. Opa sitzt vor dem Fernsehen.</a:t>
            </a:r>
          </a:p>
          <a:p>
            <a:r>
              <a:rPr lang="de-DE" dirty="0" smtClean="0"/>
              <a:t>Wo sitzt Opa?</a:t>
            </a:r>
            <a:endParaRPr lang="de-DE" dirty="0"/>
          </a:p>
          <a:p>
            <a:r>
              <a:rPr lang="de-DE" dirty="0"/>
              <a:t>3. Sie stellen den Tisch ans Fenster.</a:t>
            </a:r>
          </a:p>
          <a:p>
            <a:r>
              <a:rPr lang="de-DE" dirty="0" smtClean="0"/>
              <a:t>Wohin stellen Sie den Tisch? </a:t>
            </a:r>
            <a:endParaRPr lang="de-DE" dirty="0"/>
          </a:p>
          <a:p>
            <a:r>
              <a:rPr lang="de-DE" dirty="0"/>
              <a:t>4. Er steckt den Schlüssel in die Hosentasche.</a:t>
            </a:r>
          </a:p>
          <a:p>
            <a:r>
              <a:rPr lang="de-DE" dirty="0" smtClean="0"/>
              <a:t>Wohin steckt er den Schlüssel?</a:t>
            </a:r>
            <a:endParaRPr lang="de-DE" dirty="0"/>
          </a:p>
          <a:p>
            <a:r>
              <a:rPr lang="de-DE" dirty="0"/>
              <a:t>5. Ich setze das Kind auf den Stuhl.</a:t>
            </a:r>
          </a:p>
          <a:p>
            <a:r>
              <a:rPr lang="de-DE" dirty="0" smtClean="0"/>
              <a:t>Wohin setzt ich das Kind?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397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mischubungen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524001"/>
            <a:ext cx="10178322" cy="4355592"/>
          </a:xfrm>
        </p:spPr>
        <p:txBody>
          <a:bodyPr>
            <a:normAutofit/>
          </a:bodyPr>
          <a:lstStyle/>
          <a:p>
            <a:r>
              <a:rPr lang="de-DE" dirty="0"/>
              <a:t>1. Das Kind geht unter __________ Tisch (m.).</a:t>
            </a:r>
          </a:p>
          <a:p>
            <a:r>
              <a:rPr lang="de-DE" dirty="0"/>
              <a:t>2. Das Kind ist unter __________ Tisch (m.).</a:t>
            </a:r>
          </a:p>
          <a:p>
            <a:r>
              <a:rPr lang="de-DE" dirty="0"/>
              <a:t>3. Martin geht an __________ Fenster (n.).</a:t>
            </a:r>
          </a:p>
          <a:p>
            <a:r>
              <a:rPr lang="de-DE" dirty="0"/>
              <a:t>4. Martin steht an __________ Fenster (n.).</a:t>
            </a:r>
          </a:p>
          <a:p>
            <a:r>
              <a:rPr lang="de-DE" dirty="0"/>
              <a:t>5. Der Stuhl ist hinter __________ Schreibtisch (m.).</a:t>
            </a:r>
          </a:p>
          <a:p>
            <a:r>
              <a:rPr lang="de-DE" dirty="0"/>
              <a:t>6. Das Auto fährt hinter __________ Haus (n.).</a:t>
            </a:r>
          </a:p>
          <a:p>
            <a:r>
              <a:rPr lang="de-DE" dirty="0"/>
              <a:t>7. Das Auto steht vor __________ Haus (n.).</a:t>
            </a:r>
          </a:p>
          <a:p>
            <a:r>
              <a:rPr lang="de-DE" dirty="0"/>
              <a:t>8. Dein Buch liegt neben __________ Zeitung (f.).</a:t>
            </a:r>
          </a:p>
          <a:p>
            <a:r>
              <a:rPr lang="de-DE" dirty="0"/>
              <a:t>9. Er läuft zwischen __________ Stühle (Pl.).</a:t>
            </a:r>
          </a:p>
          <a:p>
            <a:r>
              <a:rPr lang="de-DE" dirty="0"/>
              <a:t>10. Er steht zwischen __________ Stühlen (Pl.).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59390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714703"/>
            <a:ext cx="10178322" cy="5164890"/>
          </a:xfrm>
        </p:spPr>
        <p:txBody>
          <a:bodyPr>
            <a:normAutofit/>
          </a:bodyPr>
          <a:lstStyle/>
          <a:p>
            <a:r>
              <a:rPr lang="de-DE" dirty="0"/>
              <a:t>1. Wo sitzt Großmutter? ___________________________________ (der Tisch, an)</a:t>
            </a:r>
          </a:p>
          <a:p>
            <a:r>
              <a:rPr lang="de-DE" dirty="0"/>
              <a:t>2. Wohin geht die Dame? ___________________________________ (das Fenster, an)</a:t>
            </a:r>
          </a:p>
          <a:p>
            <a:r>
              <a:rPr lang="de-DE" dirty="0"/>
              <a:t>3. Wo ist mein Mantel? ___________________________________ (das Bett, auf)</a:t>
            </a:r>
          </a:p>
          <a:p>
            <a:r>
              <a:rPr lang="de-DE" dirty="0"/>
              <a:t>4. Wohin laufen die Kinder? ___________________________________ (der Spielplatz, auf)</a:t>
            </a:r>
          </a:p>
          <a:p>
            <a:r>
              <a:rPr lang="de-DE" dirty="0"/>
              <a:t>5. Wo ist der Regenschirm? ___________________________________ (die Tür, hinter)</a:t>
            </a:r>
          </a:p>
          <a:p>
            <a:r>
              <a:rPr lang="de-DE" dirty="0"/>
              <a:t>6. Wohin läuft der Hund? ___________________________________ (das Sofa, hinter)</a:t>
            </a:r>
          </a:p>
          <a:p>
            <a:r>
              <a:rPr lang="de-DE" dirty="0"/>
              <a:t>7. Wo wohnt deine Mutter? ___________________________________ (die Stadt, in)</a:t>
            </a:r>
          </a:p>
          <a:p>
            <a:r>
              <a:rPr lang="de-DE" dirty="0"/>
              <a:t>8. Wohin fährt Onkel Thomas? ___________________________________ (die Stadt, in)</a:t>
            </a:r>
          </a:p>
          <a:p>
            <a:r>
              <a:rPr lang="de-DE" dirty="0"/>
              <a:t>9. Wo findet man </a:t>
            </a:r>
            <a:r>
              <a:rPr lang="de-DE" dirty="0" smtClean="0"/>
              <a:t>die Bäckerei? ___________________________________ </a:t>
            </a:r>
            <a:r>
              <a:rPr lang="de-DE" dirty="0"/>
              <a:t>(der Supermarkt, neben)</a:t>
            </a:r>
          </a:p>
          <a:p>
            <a:r>
              <a:rPr lang="de-DE" dirty="0"/>
              <a:t>10. Wohin wirfst du die Zeitung? ___________________________________ (der Stuhl, neben)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8170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3402" t="57245" r="22334" b="17207"/>
          <a:stretch/>
        </p:blipFill>
        <p:spPr>
          <a:xfrm>
            <a:off x="5223641" y="1023732"/>
            <a:ext cx="6078194" cy="314071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29431" y="2594090"/>
            <a:ext cx="2095086" cy="1744716"/>
          </a:xfrm>
          <a:prstGeom prst="rect">
            <a:avLst/>
          </a:prstGeom>
        </p:spPr>
      </p:pic>
      <p:sp>
        <p:nvSpPr>
          <p:cNvPr id="6" name="PoljeZBesedilom 5"/>
          <p:cNvSpPr txBox="1"/>
          <p:nvPr/>
        </p:nvSpPr>
        <p:spPr>
          <a:xfrm>
            <a:off x="1182757" y="1023731"/>
            <a:ext cx="36973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Maja beschreibt ihre Wohnung. </a:t>
            </a:r>
          </a:p>
          <a:p>
            <a:r>
              <a:rPr lang="de-DE" dirty="0" smtClean="0"/>
              <a:t>Lesen Sie den Text und beantworten Sie die Fragen. </a:t>
            </a:r>
            <a:endParaRPr lang="sl-SI" dirty="0" smtClean="0"/>
          </a:p>
          <a:p>
            <a:endParaRPr lang="de-DE" dirty="0" smtClean="0"/>
          </a:p>
          <a:p>
            <a:pPr marL="342900" indent="-342900">
              <a:buAutoNum type="arabicPeriod"/>
            </a:pPr>
            <a:r>
              <a:rPr lang="de-DE" dirty="0" smtClean="0"/>
              <a:t>Welche Räume hat die Wohnung?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ist die Küche?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ist das Bad?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groß ist die Wohnung?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groß ist das Wohnzimmer?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viel kostet die Wohnung?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596697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840829"/>
            <a:ext cx="10178322" cy="5038764"/>
          </a:xfrm>
        </p:spPr>
        <p:txBody>
          <a:bodyPr>
            <a:normAutofit lnSpcReduction="10000"/>
          </a:bodyPr>
          <a:lstStyle/>
          <a:p>
            <a:r>
              <a:rPr lang="de-DE" dirty="0"/>
              <a:t>Ergänze die Verben in der entsprechenden Form:</a:t>
            </a:r>
          </a:p>
          <a:p>
            <a:r>
              <a:rPr lang="de-DE" dirty="0"/>
              <a:t>stecken, hängen, liegen, stehen, legen, stellen, setzen, sitzen</a:t>
            </a:r>
          </a:p>
          <a:p>
            <a:r>
              <a:rPr lang="de-DE" dirty="0"/>
              <a:t>1. Bitte, ................. Sie den Koffer neben den Schrank!</a:t>
            </a:r>
          </a:p>
          <a:p>
            <a:r>
              <a:rPr lang="de-DE" dirty="0"/>
              <a:t>2. Ich .................... am Schreibtisch und arbeite.</a:t>
            </a:r>
          </a:p>
          <a:p>
            <a:r>
              <a:rPr lang="de-DE" dirty="0"/>
              <a:t>3. ......................... Sie sich bitte in den Sessel!</a:t>
            </a:r>
          </a:p>
          <a:p>
            <a:r>
              <a:rPr lang="de-DE" dirty="0"/>
              <a:t>4. Der Schüler ......................... die Landkarte an die Wand.</a:t>
            </a:r>
          </a:p>
          <a:p>
            <a:r>
              <a:rPr lang="de-DE" dirty="0"/>
              <a:t>5. Kinder, kommt in die Küche, das Essen ............... schon auf dem Tisch.</a:t>
            </a:r>
          </a:p>
          <a:p>
            <a:r>
              <a:rPr lang="de-DE" dirty="0"/>
              <a:t>6. Erik, warum ............. du die Bleistifte nicht in die Schublade?</a:t>
            </a:r>
          </a:p>
          <a:p>
            <a:r>
              <a:rPr lang="de-DE" dirty="0"/>
              <a:t>7. Siehst du nicht? Der Schlüssel ............. doch im Schloss!</a:t>
            </a:r>
          </a:p>
          <a:p>
            <a:r>
              <a:rPr lang="de-DE" dirty="0"/>
              <a:t>8. ................... die Zeitungen immer noch auf dem Fensterbrett?</a:t>
            </a:r>
          </a:p>
          <a:p>
            <a:r>
              <a:rPr lang="de-DE" dirty="0"/>
              <a:t>9. Wohin ..................... er den Schüssel? Ins Schloss natürlich!</a:t>
            </a:r>
          </a:p>
          <a:p>
            <a:r>
              <a:rPr lang="de-DE" dirty="0"/>
              <a:t>10.Monika, ..................... alle deine Kleider im Schrank?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454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725" t="23834" r="30303" b="41659"/>
          <a:stretch/>
        </p:blipFill>
        <p:spPr>
          <a:xfrm>
            <a:off x="1545020" y="1030014"/>
            <a:ext cx="8460828" cy="461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4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872359"/>
            <a:ext cx="10178322" cy="5007233"/>
          </a:xfrm>
        </p:spPr>
        <p:txBody>
          <a:bodyPr>
            <a:normAutofit fontScale="92500" lnSpcReduction="20000"/>
          </a:bodyPr>
          <a:lstStyle/>
          <a:p>
            <a:r>
              <a:rPr lang="de-DE" b="1" dirty="0"/>
              <a:t>Welche Gebäude findet man alles in einer Stadt? </a:t>
            </a:r>
          </a:p>
          <a:p>
            <a:r>
              <a:rPr lang="de-DE" dirty="0"/>
              <a:t>d</a:t>
            </a:r>
            <a:r>
              <a:rPr lang="de-DE" dirty="0" smtClean="0"/>
              <a:t>as </a:t>
            </a:r>
            <a:r>
              <a:rPr lang="de-DE" dirty="0"/>
              <a:t>Gebäude  (-)</a:t>
            </a:r>
          </a:p>
          <a:p>
            <a:r>
              <a:rPr lang="de-DE" dirty="0"/>
              <a:t>d</a:t>
            </a:r>
            <a:r>
              <a:rPr lang="de-DE" dirty="0" smtClean="0"/>
              <a:t>as </a:t>
            </a:r>
            <a:r>
              <a:rPr lang="de-DE" dirty="0"/>
              <a:t>Casino, die Oper, das Hotel, das Theater, die </a:t>
            </a:r>
            <a:r>
              <a:rPr lang="de-DE" dirty="0" smtClean="0"/>
              <a:t>Kirche, der Bahnhof </a:t>
            </a:r>
            <a:r>
              <a:rPr lang="de-DE" dirty="0"/>
              <a:t>… </a:t>
            </a:r>
          </a:p>
          <a:p>
            <a:r>
              <a:rPr lang="de-DE" dirty="0"/>
              <a:t>Und was macht man wo? Verbinden wir, was passt?  PRÄSENS </a:t>
            </a:r>
          </a:p>
          <a:p>
            <a:r>
              <a:rPr lang="de-DE" dirty="0"/>
              <a:t>Was </a:t>
            </a:r>
            <a:r>
              <a:rPr lang="de-DE" dirty="0" smtClean="0"/>
              <a:t>kann man wo machen?</a:t>
            </a:r>
            <a:r>
              <a:rPr lang="de-DE" dirty="0"/>
              <a:t> 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Apotheke </a:t>
            </a:r>
            <a:r>
              <a:rPr lang="de-DE" dirty="0"/>
              <a:t>	</a:t>
            </a:r>
            <a:r>
              <a:rPr lang="de-DE" dirty="0" smtClean="0"/>
              <a:t>Fahrkarten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</a:t>
            </a:r>
            <a:r>
              <a:rPr lang="de-DE" dirty="0"/>
              <a:t>Bäckerei	</a:t>
            </a:r>
            <a:r>
              <a:rPr lang="de-DE" dirty="0" smtClean="0"/>
              <a:t>	Geld </a:t>
            </a:r>
            <a:r>
              <a:rPr lang="de-DE" dirty="0"/>
              <a:t>abheben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AM </a:t>
            </a:r>
            <a:r>
              <a:rPr lang="de-DE" dirty="0" smtClean="0"/>
              <a:t>(der) </a:t>
            </a:r>
            <a:r>
              <a:rPr lang="de-DE" dirty="0"/>
              <a:t>Bahnhof	</a:t>
            </a:r>
            <a:r>
              <a:rPr lang="de-DE" dirty="0" smtClean="0"/>
              <a:t>	Zigaretten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</a:t>
            </a:r>
            <a:r>
              <a:rPr lang="de-DE" dirty="0"/>
              <a:t>Bank	</a:t>
            </a:r>
            <a:r>
              <a:rPr lang="de-DE" dirty="0" smtClean="0"/>
              <a:t>	Brot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Café	</a:t>
            </a:r>
            <a:r>
              <a:rPr lang="de-DE" dirty="0" smtClean="0"/>
              <a:t>		1 Medikamente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Kino	</a:t>
            </a:r>
            <a:r>
              <a:rPr lang="de-DE" dirty="0" smtClean="0"/>
              <a:t>		Briefmarken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AM </a:t>
            </a:r>
            <a:r>
              <a:rPr lang="de-DE" dirty="0" smtClean="0"/>
              <a:t>(der) </a:t>
            </a:r>
            <a:r>
              <a:rPr lang="de-DE" dirty="0"/>
              <a:t>Kiosk 	</a:t>
            </a:r>
            <a:r>
              <a:rPr lang="de-DE" dirty="0" smtClean="0"/>
              <a:t>	essen </a:t>
            </a:r>
            <a:r>
              <a:rPr lang="de-DE" dirty="0"/>
              <a:t>gehen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 DER </a:t>
            </a:r>
            <a:r>
              <a:rPr lang="de-DE" dirty="0" smtClean="0"/>
              <a:t>(die) </a:t>
            </a:r>
            <a:r>
              <a:rPr lang="de-DE" dirty="0"/>
              <a:t>Post	</a:t>
            </a:r>
            <a:r>
              <a:rPr lang="de-DE" dirty="0" smtClean="0"/>
              <a:t>	Kaffee </a:t>
            </a:r>
            <a:r>
              <a:rPr lang="de-DE" dirty="0"/>
              <a:t>trinken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Restaurant	</a:t>
            </a:r>
            <a:r>
              <a:rPr lang="de-DE" dirty="0" smtClean="0"/>
              <a:t>	einen </a:t>
            </a:r>
            <a:r>
              <a:rPr lang="de-DE" dirty="0"/>
              <a:t>Film sehen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endParaRPr lang="de-DE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5132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872359"/>
            <a:ext cx="10178322" cy="5007233"/>
          </a:xfrm>
        </p:spPr>
        <p:txBody>
          <a:bodyPr>
            <a:normAutofit fontScale="92500" lnSpcReduction="20000"/>
          </a:bodyPr>
          <a:lstStyle/>
          <a:p>
            <a:r>
              <a:rPr lang="de-DE" b="1" dirty="0"/>
              <a:t>Welche Gebäude findet man alles in einer Stadt? </a:t>
            </a:r>
          </a:p>
          <a:p>
            <a:r>
              <a:rPr lang="de-DE" dirty="0"/>
              <a:t>d</a:t>
            </a:r>
            <a:r>
              <a:rPr lang="de-DE" dirty="0" smtClean="0"/>
              <a:t>as </a:t>
            </a:r>
            <a:r>
              <a:rPr lang="de-DE" dirty="0"/>
              <a:t>Gebäude  (-)</a:t>
            </a:r>
          </a:p>
          <a:p>
            <a:r>
              <a:rPr lang="de-DE" dirty="0"/>
              <a:t>d</a:t>
            </a:r>
            <a:r>
              <a:rPr lang="de-DE" dirty="0" smtClean="0"/>
              <a:t>as </a:t>
            </a:r>
            <a:r>
              <a:rPr lang="de-DE" dirty="0"/>
              <a:t>Casino, die Oper, das Hotel, das Theater, die </a:t>
            </a:r>
            <a:r>
              <a:rPr lang="de-DE" dirty="0" smtClean="0"/>
              <a:t>Kirche, der Bahnhof </a:t>
            </a:r>
            <a:r>
              <a:rPr lang="de-DE" dirty="0"/>
              <a:t>… </a:t>
            </a:r>
          </a:p>
          <a:p>
            <a:r>
              <a:rPr lang="de-DE" dirty="0"/>
              <a:t>Und was macht man wo? Verbinden wir, was passt?  PRÄSENS </a:t>
            </a:r>
          </a:p>
          <a:p>
            <a:r>
              <a:rPr lang="de-DE" dirty="0"/>
              <a:t>Was </a:t>
            </a:r>
            <a:r>
              <a:rPr lang="de-DE" dirty="0" smtClean="0"/>
              <a:t>kann man wo machen?</a:t>
            </a:r>
            <a:r>
              <a:rPr lang="de-DE" dirty="0"/>
              <a:t> 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Apotheke </a:t>
            </a:r>
            <a:r>
              <a:rPr lang="de-DE" dirty="0"/>
              <a:t>	</a:t>
            </a:r>
            <a:r>
              <a:rPr lang="de-DE" dirty="0" smtClean="0"/>
              <a:t>3 Fahrkarten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</a:t>
            </a:r>
            <a:r>
              <a:rPr lang="de-DE" dirty="0"/>
              <a:t>Bäckerei	</a:t>
            </a:r>
            <a:r>
              <a:rPr lang="de-DE" dirty="0" smtClean="0"/>
              <a:t>	4 Geld </a:t>
            </a:r>
            <a:r>
              <a:rPr lang="de-DE" dirty="0"/>
              <a:t>abheben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AM </a:t>
            </a:r>
            <a:r>
              <a:rPr lang="de-DE" dirty="0" smtClean="0"/>
              <a:t>(der) </a:t>
            </a:r>
            <a:r>
              <a:rPr lang="de-DE" dirty="0"/>
              <a:t>Bahnhof	</a:t>
            </a:r>
            <a:r>
              <a:rPr lang="de-DE" dirty="0" smtClean="0"/>
              <a:t>	7 Zigaretten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IN DER </a:t>
            </a:r>
            <a:r>
              <a:rPr lang="de-DE" dirty="0" smtClean="0"/>
              <a:t>(die) </a:t>
            </a:r>
            <a:r>
              <a:rPr lang="de-DE" dirty="0"/>
              <a:t>Bank	</a:t>
            </a:r>
            <a:r>
              <a:rPr lang="de-DE" dirty="0" smtClean="0"/>
              <a:t>	2 Brot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Café	</a:t>
            </a:r>
            <a:r>
              <a:rPr lang="de-DE" dirty="0" smtClean="0"/>
              <a:t>		1 Medikamente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Kino	</a:t>
            </a:r>
            <a:r>
              <a:rPr lang="de-DE" dirty="0" smtClean="0"/>
              <a:t>		8 Briefmarken </a:t>
            </a:r>
            <a:r>
              <a:rPr lang="de-DE" dirty="0"/>
              <a:t>kaufen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AM </a:t>
            </a:r>
            <a:r>
              <a:rPr lang="de-DE" dirty="0" smtClean="0"/>
              <a:t>(der) </a:t>
            </a:r>
            <a:r>
              <a:rPr lang="de-DE" dirty="0"/>
              <a:t>Kiosk 	</a:t>
            </a:r>
            <a:r>
              <a:rPr lang="de-DE" dirty="0" smtClean="0"/>
              <a:t>	9 essen </a:t>
            </a:r>
            <a:r>
              <a:rPr lang="de-DE" dirty="0"/>
              <a:t>gehen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 DER </a:t>
            </a:r>
            <a:r>
              <a:rPr lang="de-DE" dirty="0" smtClean="0"/>
              <a:t>(die) </a:t>
            </a:r>
            <a:r>
              <a:rPr lang="de-DE" dirty="0"/>
              <a:t>Post	</a:t>
            </a:r>
            <a:r>
              <a:rPr lang="de-DE" dirty="0" smtClean="0"/>
              <a:t>	5 Kaffee </a:t>
            </a:r>
            <a:r>
              <a:rPr lang="de-DE" dirty="0"/>
              <a:t>trinken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IM </a:t>
            </a:r>
            <a:r>
              <a:rPr lang="de-DE" dirty="0" smtClean="0"/>
              <a:t>(das) </a:t>
            </a:r>
            <a:r>
              <a:rPr lang="de-DE" dirty="0"/>
              <a:t>Restaurant	</a:t>
            </a:r>
            <a:r>
              <a:rPr lang="de-DE" dirty="0" smtClean="0"/>
              <a:t>	6 einen </a:t>
            </a:r>
            <a:r>
              <a:rPr lang="de-DE" dirty="0"/>
              <a:t>Film sehen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endParaRPr lang="de-DE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68854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454707"/>
              </p:ext>
            </p:extLst>
          </p:nvPr>
        </p:nvGraphicFramePr>
        <p:xfrm>
          <a:off x="2879834" y="809292"/>
          <a:ext cx="6957849" cy="581222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957849">
                  <a:extLst>
                    <a:ext uri="{9D8B030D-6E8A-4147-A177-3AD203B41FA5}">
                      <a16:colId xmlns:a16="http://schemas.microsoft.com/office/drawing/2014/main" val="368969321"/>
                    </a:ext>
                  </a:extLst>
                </a:gridCol>
              </a:tblGrid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Ich gehe - Kino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4092168850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Wir gehen - Oper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145592000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Du gehst - Frankreich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986855344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Er fliegt - Berlin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690034874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fliegt - Frankfurt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273352799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Wir fahren - Slowenien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675328995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Ihr fahrt - Türkei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150160237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fliegen - Schweiz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635826393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fliegen - USA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2349667232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Er geht - Arzt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807595421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geht – Zahnarzt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851236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45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Označba mesta vsebin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1466449"/>
              </p:ext>
            </p:extLst>
          </p:nvPr>
        </p:nvGraphicFramePr>
        <p:xfrm>
          <a:off x="2879834" y="809292"/>
          <a:ext cx="6957849" cy="581222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957849">
                  <a:extLst>
                    <a:ext uri="{9D8B030D-6E8A-4147-A177-3AD203B41FA5}">
                      <a16:colId xmlns:a16="http://schemas.microsoft.com/office/drawing/2014/main" val="368969321"/>
                    </a:ext>
                  </a:extLst>
                </a:gridCol>
              </a:tblGrid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Ich gehe </a:t>
                      </a:r>
                      <a:r>
                        <a:rPr lang="de-DE" sz="1800" baseline="0" dirty="0" smtClean="0">
                          <a:effectLst/>
                        </a:rPr>
                        <a:t>INS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Kino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4092168850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Wir gehen </a:t>
                      </a:r>
                      <a:r>
                        <a:rPr lang="de-DE" sz="1800" dirty="0" smtClean="0">
                          <a:effectLst/>
                        </a:rPr>
                        <a:t>IN</a:t>
                      </a:r>
                      <a:r>
                        <a:rPr lang="de-DE" sz="1800" baseline="0" dirty="0" smtClean="0">
                          <a:effectLst/>
                        </a:rPr>
                        <a:t> DIE </a:t>
                      </a:r>
                      <a:r>
                        <a:rPr lang="de-DE" sz="1800" dirty="0" smtClean="0">
                          <a:effectLst/>
                        </a:rPr>
                        <a:t>Oper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145592000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Du gehst </a:t>
                      </a:r>
                      <a:r>
                        <a:rPr lang="de-DE" sz="1800" dirty="0" smtClean="0">
                          <a:effectLst/>
                        </a:rPr>
                        <a:t>NACH </a:t>
                      </a:r>
                      <a:r>
                        <a:rPr lang="de-DE" sz="1800" dirty="0">
                          <a:effectLst/>
                        </a:rPr>
                        <a:t>Frankreich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986855344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Er fliegt </a:t>
                      </a:r>
                      <a:r>
                        <a:rPr lang="de-DE" sz="1800" dirty="0" smtClean="0">
                          <a:effectLst/>
                        </a:rPr>
                        <a:t>NACH</a:t>
                      </a:r>
                      <a:r>
                        <a:rPr lang="de-DE" sz="1800" baseline="0" dirty="0" smtClean="0">
                          <a:effectLst/>
                        </a:rPr>
                        <a:t> </a:t>
                      </a:r>
                      <a:r>
                        <a:rPr lang="de-DE" sz="1800" dirty="0" smtClean="0">
                          <a:effectLst/>
                        </a:rPr>
                        <a:t>Berlin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690034874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fliegt </a:t>
                      </a:r>
                      <a:r>
                        <a:rPr lang="de-DE" sz="1800" dirty="0" smtClean="0">
                          <a:effectLst/>
                        </a:rPr>
                        <a:t>NACH </a:t>
                      </a:r>
                      <a:r>
                        <a:rPr lang="de-DE" sz="1800" dirty="0">
                          <a:effectLst/>
                        </a:rPr>
                        <a:t>Frankfurt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273352799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Wir fahren </a:t>
                      </a:r>
                      <a:r>
                        <a:rPr lang="de-DE" sz="1800" dirty="0" smtClean="0">
                          <a:effectLst/>
                        </a:rPr>
                        <a:t>NACH </a:t>
                      </a:r>
                      <a:r>
                        <a:rPr lang="de-DE" sz="1800" dirty="0">
                          <a:effectLst/>
                        </a:rPr>
                        <a:t>Slowenien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675328995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Ihr fahrt </a:t>
                      </a:r>
                      <a:r>
                        <a:rPr lang="de-DE" sz="1800" baseline="0" dirty="0" smtClean="0">
                          <a:effectLst/>
                        </a:rPr>
                        <a:t> IN DIE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Türkei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150160237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fliegen </a:t>
                      </a:r>
                      <a:r>
                        <a:rPr lang="de-DE" sz="1800" baseline="0" dirty="0" smtClean="0">
                          <a:effectLst/>
                        </a:rPr>
                        <a:t> IN DIE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Schweiz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635826393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fliegen </a:t>
                      </a:r>
                      <a:r>
                        <a:rPr lang="de-DE" sz="1800" dirty="0" smtClean="0">
                          <a:effectLst/>
                        </a:rPr>
                        <a:t>IN</a:t>
                      </a:r>
                      <a:r>
                        <a:rPr lang="de-DE" sz="1800" baseline="0" dirty="0" smtClean="0">
                          <a:effectLst/>
                        </a:rPr>
                        <a:t> DIE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USA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2349667232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Er geht </a:t>
                      </a:r>
                      <a:r>
                        <a:rPr lang="de-DE" sz="1800" dirty="0" smtClean="0">
                          <a:effectLst/>
                        </a:rPr>
                        <a:t>ZUM </a:t>
                      </a:r>
                      <a:r>
                        <a:rPr lang="de-DE" sz="1800" dirty="0">
                          <a:effectLst/>
                        </a:rPr>
                        <a:t>Arzt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1807595421"/>
                  </a:ext>
                </a:extLst>
              </a:tr>
              <a:tr h="528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Sie geht </a:t>
                      </a:r>
                      <a:r>
                        <a:rPr lang="de-DE" sz="1800" dirty="0" smtClean="0">
                          <a:effectLst/>
                        </a:rPr>
                        <a:t>ZUM </a:t>
                      </a:r>
                      <a:r>
                        <a:rPr lang="de-DE" sz="1800" dirty="0">
                          <a:effectLst/>
                        </a:rPr>
                        <a:t>Zahnarzt </a:t>
                      </a:r>
                      <a:endParaRPr lang="sl-SI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54" marR="10654" marT="0" marB="0" anchor="ctr"/>
                </a:tc>
                <a:extLst>
                  <a:ext uri="{0D108BD9-81ED-4DB2-BD59-A6C34878D82A}">
                    <a16:rowId xmlns:a16="http://schemas.microsoft.com/office/drawing/2014/main" val="3851236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62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5305" t="34766" r="28413" b="14063"/>
          <a:stretch/>
        </p:blipFill>
        <p:spPr>
          <a:xfrm>
            <a:off x="2921876" y="966952"/>
            <a:ext cx="7294180" cy="474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3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360" t="27723" r="41749" b="25248"/>
          <a:stretch/>
        </p:blipFill>
        <p:spPr>
          <a:xfrm>
            <a:off x="1576551" y="1130705"/>
            <a:ext cx="5223641" cy="3853621"/>
          </a:xfrm>
          <a:prstGeom prst="rect">
            <a:avLst/>
          </a:prstGeom>
        </p:spPr>
      </p:pic>
      <p:sp>
        <p:nvSpPr>
          <p:cNvPr id="3" name="PoljeZBesedilom 2"/>
          <p:cNvSpPr txBox="1"/>
          <p:nvPr/>
        </p:nvSpPr>
        <p:spPr>
          <a:xfrm>
            <a:off x="6968360" y="960115"/>
            <a:ext cx="4204138" cy="419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smtClean="0"/>
              <a:t>Verbinden Sie!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hier rechts. ____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hier links. ____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geradeaus. ____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die Straße entlang. ____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bis zur Ampel. ____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bis zur Kreuzung. ____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die zweite Straße links. ____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an der Kirche vorbei. ____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über den Platz. ____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0804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360" t="27723" r="41749" b="25248"/>
          <a:stretch/>
        </p:blipFill>
        <p:spPr>
          <a:xfrm>
            <a:off x="1576551" y="1130705"/>
            <a:ext cx="5223641" cy="3853621"/>
          </a:xfrm>
          <a:prstGeom prst="rect">
            <a:avLst/>
          </a:prstGeom>
        </p:spPr>
      </p:pic>
      <p:sp>
        <p:nvSpPr>
          <p:cNvPr id="3" name="PoljeZBesedilom 2"/>
          <p:cNvSpPr txBox="1"/>
          <p:nvPr/>
        </p:nvSpPr>
        <p:spPr>
          <a:xfrm>
            <a:off x="6968360" y="960115"/>
            <a:ext cx="45404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smtClean="0"/>
              <a:t>Verbinden Sie!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hier rechts. _h___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hier links. _g___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geradeaus. __a__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die Straße entlang. __i__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bis zur Ampel. _c___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bis zur Kreuzung. _d___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die zweite Straße links. __e__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an der Kirche vorbei. _b___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 smtClean="0"/>
              <a:t>Gehen Sie über den Platz. __f__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58423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Označba mesta vsebine 4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2182" y="3771153"/>
            <a:ext cx="9325317" cy="15868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418" t="11539" r="25968" b="68094"/>
          <a:stretch/>
        </p:blipFill>
        <p:spPr>
          <a:xfrm>
            <a:off x="1251678" y="812800"/>
            <a:ext cx="9107213" cy="17310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1234" y="2419309"/>
            <a:ext cx="9107214" cy="84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2625" y="5375766"/>
            <a:ext cx="9325317" cy="978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605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6877" t="57245" r="21056" b="16206"/>
          <a:stretch/>
        </p:blipFill>
        <p:spPr>
          <a:xfrm>
            <a:off x="5412828" y="1023732"/>
            <a:ext cx="6037050" cy="291764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8742" y="2482556"/>
            <a:ext cx="2095086" cy="1535955"/>
          </a:xfrm>
          <a:prstGeom prst="rect">
            <a:avLst/>
          </a:prstGeom>
        </p:spPr>
      </p:pic>
      <p:sp>
        <p:nvSpPr>
          <p:cNvPr id="6" name="PoljeZBesedilom 5"/>
          <p:cNvSpPr txBox="1"/>
          <p:nvPr/>
        </p:nvSpPr>
        <p:spPr>
          <a:xfrm>
            <a:off x="1182757" y="1023731"/>
            <a:ext cx="369735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Maja beschreibt ihre Wohnung. </a:t>
            </a:r>
          </a:p>
          <a:p>
            <a:r>
              <a:rPr lang="de-DE" dirty="0" smtClean="0"/>
              <a:t>Lesen Sie den Text und beantworten Sie die Fragen. </a:t>
            </a:r>
          </a:p>
          <a:p>
            <a:pPr marL="342900" indent="-342900">
              <a:buAutoNum type="arabicPeriod"/>
            </a:pPr>
            <a:r>
              <a:rPr lang="de-DE" dirty="0" smtClean="0"/>
              <a:t>Welche Räume hat die Wohnung?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ist die Küche?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ist das Bad?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groß ist das Wohnzimmer? </a:t>
            </a:r>
          </a:p>
          <a:p>
            <a:pPr marL="342900" indent="-342900">
              <a:buAutoNum type="arabicPeriod"/>
            </a:pPr>
            <a:r>
              <a:rPr lang="de-DE" dirty="0" smtClean="0"/>
              <a:t>Wie viel kostet die Wohnung?</a:t>
            </a:r>
          </a:p>
          <a:p>
            <a:pPr marL="342900" indent="-342900">
              <a:buAutoNum type="arabicPeriod"/>
            </a:pPr>
            <a:endParaRPr lang="de-DE" dirty="0"/>
          </a:p>
          <a:p>
            <a:pPr marL="342900" indent="-342900">
              <a:buAutoNum type="arabicPeriod"/>
            </a:pPr>
            <a:endParaRPr lang="de-DE" dirty="0" smtClean="0"/>
          </a:p>
          <a:p>
            <a:pPr marL="342900" indent="-342900">
              <a:buAutoNum type="arabicPeriod"/>
            </a:pPr>
            <a:endParaRPr lang="de-DE" dirty="0"/>
          </a:p>
          <a:p>
            <a:r>
              <a:rPr lang="de-DE" dirty="0" smtClean="0"/>
              <a:t>1.Die Wohnung hat vier Räume: eine Küche, ein Bad und einen Balkon. </a:t>
            </a:r>
          </a:p>
          <a:p>
            <a:r>
              <a:rPr lang="de-DE" dirty="0" smtClean="0"/>
              <a:t>2.Die Küche ist wirklich schön – groß und hell. </a:t>
            </a:r>
          </a:p>
          <a:p>
            <a:r>
              <a:rPr lang="de-DE" dirty="0" smtClean="0"/>
              <a:t>3. Das Bad ist klein und dunkel. Es hat kein Fenster. </a:t>
            </a:r>
          </a:p>
          <a:p>
            <a:r>
              <a:rPr lang="de-DE" dirty="0" smtClean="0"/>
              <a:t>4. Das Wohnzimmer ist 17 m2 groß. </a:t>
            </a:r>
            <a:endParaRPr lang="sl-SI" dirty="0"/>
          </a:p>
        </p:txBody>
      </p:sp>
      <p:sp>
        <p:nvSpPr>
          <p:cNvPr id="2" name="PoljeZBesedilom 1"/>
          <p:cNvSpPr txBox="1"/>
          <p:nvPr/>
        </p:nvSpPr>
        <p:spPr>
          <a:xfrm>
            <a:off x="5516217" y="4452731"/>
            <a:ext cx="48602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5.Die Wohnung kostet 750 Euro. 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</a:t>
            </a:r>
            <a:r>
              <a:rPr lang="de-DE" dirty="0" smtClean="0"/>
              <a:t>ie Wohnung (-en)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</a:t>
            </a:r>
            <a:r>
              <a:rPr lang="de-DE" dirty="0" smtClean="0"/>
              <a:t>as Zimmer (-)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</a:t>
            </a:r>
            <a:r>
              <a:rPr lang="de-DE" dirty="0" smtClean="0"/>
              <a:t>er Raum („-e)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</a:t>
            </a:r>
            <a:r>
              <a:rPr lang="de-DE" dirty="0" smtClean="0"/>
              <a:t>er Flur (-e)= </a:t>
            </a:r>
            <a:r>
              <a:rPr lang="de-DE" dirty="0" err="1" smtClean="0"/>
              <a:t>hodnik</a:t>
            </a:r>
            <a:r>
              <a:rPr lang="de-DE" dirty="0" smtClean="0"/>
              <a:t>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6543121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Označba mesta vsebine 4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3104" y="3408952"/>
            <a:ext cx="9874530" cy="1591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4622" t="50873" r="25270" b="30104"/>
          <a:stretch/>
        </p:blipFill>
        <p:spPr>
          <a:xfrm>
            <a:off x="1214234" y="501849"/>
            <a:ext cx="9906000" cy="1508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4234" y="2010399"/>
            <a:ext cx="9906000" cy="9475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9121" y="5000146"/>
            <a:ext cx="9831113" cy="822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295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889001"/>
            <a:ext cx="10178322" cy="4990592"/>
          </a:xfrm>
        </p:spPr>
        <p:txBody>
          <a:bodyPr/>
          <a:lstStyle/>
          <a:p>
            <a:r>
              <a:rPr lang="de-DE" sz="2400" b="1" dirty="0"/>
              <a:t>Diese Wörter können </a:t>
            </a:r>
            <a:r>
              <a:rPr lang="de-DE" sz="2400" b="1" dirty="0" smtClean="0"/>
              <a:t>Ihnen</a:t>
            </a:r>
            <a:r>
              <a:rPr lang="de-DE" sz="2400" b="1" dirty="0" smtClean="0"/>
              <a:t> </a:t>
            </a:r>
            <a:r>
              <a:rPr lang="de-DE" sz="2400" b="1" dirty="0"/>
              <a:t>bei einer Wegbeschreibung helfen:</a:t>
            </a:r>
          </a:p>
          <a:p>
            <a:endParaRPr lang="de-DE" dirty="0"/>
          </a:p>
          <a:p>
            <a:r>
              <a:rPr lang="de-DE" b="1" dirty="0"/>
              <a:t>rechts – links – vor – hinter – neben – über – an – am – geradeaus – vom – in – im – von – durch – </a:t>
            </a:r>
            <a:r>
              <a:rPr lang="de-DE" b="1" dirty="0" smtClean="0"/>
              <a:t>unter</a:t>
            </a:r>
          </a:p>
          <a:p>
            <a:pPr marL="0" indent="0">
              <a:buNone/>
            </a:pPr>
            <a:endParaRPr lang="de-DE" b="1" dirty="0"/>
          </a:p>
          <a:p>
            <a:r>
              <a:rPr lang="de-DE" b="1" dirty="0"/>
              <a:t>vorbeigehen, überqueren, einbiegen, abbiegen, wechseln, durchqueren, erste – zweite – dritte – nächste </a:t>
            </a:r>
            <a:r>
              <a:rPr lang="de-DE" b="1" dirty="0" smtClean="0"/>
              <a:t>– übernächste</a:t>
            </a:r>
          </a:p>
          <a:p>
            <a:endParaRPr lang="de-DE" b="1" dirty="0"/>
          </a:p>
          <a:p>
            <a:endParaRPr lang="sl-SI" dirty="0"/>
          </a:p>
        </p:txBody>
      </p:sp>
      <p:sp>
        <p:nvSpPr>
          <p:cNvPr id="4" name="Označba mesta vsebine 2"/>
          <p:cNvSpPr txBox="1">
            <a:spLocks/>
          </p:cNvSpPr>
          <p:nvPr/>
        </p:nvSpPr>
        <p:spPr>
          <a:xfrm>
            <a:off x="1130300" y="4165600"/>
            <a:ext cx="10299700" cy="1713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SATZANFÄNGE</a:t>
            </a:r>
            <a:endParaRPr lang="sl-SI" dirty="0" smtClean="0"/>
          </a:p>
          <a:p>
            <a:r>
              <a:rPr lang="de-DE" b="1" dirty="0" smtClean="0"/>
              <a:t>Zuerst…				Danach…		Schließlich…</a:t>
            </a:r>
            <a:endParaRPr lang="sl-SI" dirty="0" smtClean="0"/>
          </a:p>
          <a:p>
            <a:r>
              <a:rPr lang="de-DE" b="1" dirty="0" smtClean="0"/>
              <a:t>Nun…				Zunächst…		Zuletzt…</a:t>
            </a:r>
            <a:endParaRPr lang="sl-SI" dirty="0" smtClean="0"/>
          </a:p>
          <a:p>
            <a:r>
              <a:rPr lang="de-DE" b="1" dirty="0" smtClean="0"/>
              <a:t>Dann…				Als nächstes…	Im Anschluss…</a:t>
            </a:r>
            <a:endParaRPr lang="sl-SI" dirty="0" smtClean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6509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5283" t="26758" r="18296" b="13294"/>
          <a:stretch/>
        </p:blipFill>
        <p:spPr>
          <a:xfrm>
            <a:off x="3721100" y="163413"/>
            <a:ext cx="8851900" cy="6350000"/>
          </a:xfrm>
          <a:prstGeom prst="rect">
            <a:avLst/>
          </a:prstGeom>
        </p:spPr>
      </p:pic>
      <p:sp>
        <p:nvSpPr>
          <p:cNvPr id="3" name="PoljeZBesedilom 2"/>
          <p:cNvSpPr txBox="1"/>
          <p:nvPr/>
        </p:nvSpPr>
        <p:spPr>
          <a:xfrm>
            <a:off x="927100" y="1435100"/>
            <a:ext cx="38608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Wie komme ich zu?</a:t>
            </a:r>
          </a:p>
          <a:p>
            <a:r>
              <a:rPr lang="de-DE" dirty="0" smtClean="0"/>
              <a:t>Schloss </a:t>
            </a:r>
            <a:r>
              <a:rPr lang="de-DE" dirty="0" err="1" smtClean="0"/>
              <a:t>Belleveue</a:t>
            </a:r>
            <a:r>
              <a:rPr lang="de-DE" dirty="0" smtClean="0"/>
              <a:t> </a:t>
            </a:r>
          </a:p>
          <a:p>
            <a:r>
              <a:rPr lang="de-DE" dirty="0" smtClean="0"/>
              <a:t>– Brandenburger Tor</a:t>
            </a:r>
          </a:p>
          <a:p>
            <a:endParaRPr lang="de-DE" dirty="0"/>
          </a:p>
          <a:p>
            <a:r>
              <a:rPr lang="de-DE" dirty="0" smtClean="0"/>
              <a:t>Gehen Sie geradeaus bis</a:t>
            </a:r>
          </a:p>
          <a:p>
            <a:r>
              <a:rPr lang="de-DE" dirty="0" smtClean="0"/>
              <a:t> zur Kreuzung.</a:t>
            </a:r>
          </a:p>
          <a:p>
            <a:r>
              <a:rPr lang="de-DE" dirty="0" smtClean="0"/>
              <a:t>Dann biegen Sie links </a:t>
            </a:r>
          </a:p>
          <a:p>
            <a:r>
              <a:rPr lang="de-DE" dirty="0" smtClean="0"/>
              <a:t>in die Straße des 17. Juni ab. </a:t>
            </a:r>
          </a:p>
          <a:p>
            <a:r>
              <a:rPr lang="de-DE" dirty="0" smtClean="0"/>
              <a:t>Gehen Sie geradeaus und </a:t>
            </a:r>
          </a:p>
          <a:p>
            <a:r>
              <a:rPr lang="de-DE" dirty="0" smtClean="0"/>
              <a:t>Sie sehen bald </a:t>
            </a:r>
          </a:p>
          <a:p>
            <a:r>
              <a:rPr lang="de-DE" dirty="0" smtClean="0"/>
              <a:t>das Brandenburger Tor.   </a:t>
            </a:r>
          </a:p>
          <a:p>
            <a:endParaRPr lang="de-DE" dirty="0"/>
          </a:p>
          <a:p>
            <a:r>
              <a:rPr lang="de-DE" dirty="0" smtClean="0"/>
              <a:t>Hausaufgabe: </a:t>
            </a:r>
          </a:p>
          <a:p>
            <a:r>
              <a:rPr lang="de-DE" dirty="0" smtClean="0"/>
              <a:t>Beschreiben Sie den Weg:</a:t>
            </a:r>
          </a:p>
          <a:p>
            <a:r>
              <a:rPr lang="de-DE" dirty="0" smtClean="0"/>
              <a:t>Berliner Dom – Potsdamer Platz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477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Orientierung auf der karte</a:t>
            </a:r>
            <a:endParaRPr lang="sl-SI" dirty="0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271753"/>
            <a:ext cx="10178322" cy="460784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de-DE" dirty="0" smtClean="0"/>
              <a:t>die Himmelsrichtung (-en)= </a:t>
            </a:r>
            <a:r>
              <a:rPr lang="de-DE" dirty="0" err="1" smtClean="0"/>
              <a:t>smer</a:t>
            </a:r>
            <a:r>
              <a:rPr lang="de-DE" dirty="0" smtClean="0"/>
              <a:t> </a:t>
            </a:r>
            <a:r>
              <a:rPr lang="de-DE" dirty="0" err="1" smtClean="0"/>
              <a:t>neba</a:t>
            </a:r>
            <a:endParaRPr lang="de-DE" dirty="0"/>
          </a:p>
          <a:p>
            <a:r>
              <a:rPr lang="de-DE" dirty="0"/>
              <a:t>d</a:t>
            </a:r>
            <a:r>
              <a:rPr lang="de-DE" dirty="0" smtClean="0"/>
              <a:t>ie Landkarte (-n) = </a:t>
            </a:r>
            <a:r>
              <a:rPr lang="de-DE" dirty="0" err="1" smtClean="0"/>
              <a:t>zemljevid</a:t>
            </a:r>
            <a:r>
              <a:rPr lang="de-DE" dirty="0" smtClean="0"/>
              <a:t> 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23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Nordwesten          der Norden/nördlich </a:t>
            </a:r>
            <a:r>
              <a:rPr lang="de-DE" sz="2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von /im Norden von      </a:t>
            </a:r>
            <a:r>
              <a:rPr lang="de-DE" sz="23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Nordosten</a:t>
            </a:r>
            <a:endParaRPr lang="de-DE" sz="2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de-DE" sz="2300" dirty="0">
              <a:solidFill>
                <a:schemeClr val="tx1"/>
              </a:solidFill>
            </a:endParaRPr>
          </a:p>
          <a:p>
            <a:pPr algn="ctr"/>
            <a:endParaRPr lang="de-DE" sz="23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de-DE" sz="2300" dirty="0" smtClean="0">
                <a:solidFill>
                  <a:schemeClr val="tx1"/>
                </a:solidFill>
              </a:rPr>
              <a:t>der </a:t>
            </a:r>
            <a:r>
              <a:rPr lang="de-DE" sz="2300" dirty="0">
                <a:solidFill>
                  <a:schemeClr val="tx1"/>
                </a:solidFill>
              </a:rPr>
              <a:t>West/westlich von/ im Westen </a:t>
            </a:r>
            <a:r>
              <a:rPr lang="de-DE" sz="2300" dirty="0" smtClean="0">
                <a:solidFill>
                  <a:schemeClr val="tx1"/>
                </a:solidFill>
              </a:rPr>
              <a:t>von    </a:t>
            </a:r>
            <a:r>
              <a:rPr lang="de-DE" sz="2300" dirty="0">
                <a:solidFill>
                  <a:schemeClr val="tx1"/>
                </a:solidFill>
              </a:rPr>
              <a:t>	</a:t>
            </a:r>
            <a:r>
              <a:rPr lang="de-DE" sz="2300" dirty="0" smtClean="0">
                <a:solidFill>
                  <a:schemeClr val="tx1"/>
                </a:solidFill>
              </a:rPr>
              <a:t>      der </a:t>
            </a:r>
            <a:r>
              <a:rPr lang="de-DE" sz="2300" dirty="0">
                <a:solidFill>
                  <a:schemeClr val="tx1"/>
                </a:solidFill>
              </a:rPr>
              <a:t>Ost/östlich von/ im Osten </a:t>
            </a:r>
            <a:r>
              <a:rPr lang="de-DE" sz="2300" dirty="0" smtClean="0">
                <a:solidFill>
                  <a:schemeClr val="tx1"/>
                </a:solidFill>
              </a:rPr>
              <a:t>von</a:t>
            </a:r>
          </a:p>
          <a:p>
            <a:pPr marL="0" indent="0" algn="ctr">
              <a:buNone/>
            </a:pPr>
            <a:endParaRPr lang="de-DE" sz="23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de-DE" sz="23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Südwesten            der Süden/ </a:t>
            </a:r>
            <a:r>
              <a:rPr lang="de-DE" sz="23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südlich von/ im Süden von     </a:t>
            </a:r>
            <a:r>
              <a:rPr lang="de-DE" sz="23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Südosten</a:t>
            </a:r>
            <a:endParaRPr lang="de-DE" sz="2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Štirismerna puščica 3"/>
          <p:cNvSpPr/>
          <p:nvPr/>
        </p:nvSpPr>
        <p:spPr>
          <a:xfrm>
            <a:off x="6032936" y="3394841"/>
            <a:ext cx="1040525" cy="1261242"/>
          </a:xfrm>
          <a:prstGeom prst="quad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69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1030014" y="1513489"/>
            <a:ext cx="4824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Beantworten Sie die Fragen!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Wo </a:t>
            </a:r>
            <a:r>
              <a:rPr lang="de-DE" dirty="0"/>
              <a:t>liegt Frankfurt am Main</a:t>
            </a:r>
            <a:r>
              <a:rPr lang="de-DE" dirty="0" smtClean="0"/>
              <a:t>? (Kassel)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Frankfurt am Main liegt südwestlich von Kassel.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542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1030014" y="2049517"/>
            <a:ext cx="4824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Beantworten Sie die Fragen!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 liegt München</a:t>
            </a:r>
            <a:r>
              <a:rPr lang="de-DE" dirty="0" smtClean="0"/>
              <a:t>? (Augsburg)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57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1030014" y="2049517"/>
            <a:ext cx="4824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Beantworten Sie die Fragen!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 liegt München</a:t>
            </a:r>
            <a:r>
              <a:rPr lang="de-DE" dirty="0" smtClean="0"/>
              <a:t>? (Augsburg)</a:t>
            </a:r>
          </a:p>
          <a:p>
            <a:endParaRPr lang="de-DE" dirty="0"/>
          </a:p>
          <a:p>
            <a:r>
              <a:rPr lang="de-DE" dirty="0" smtClean="0"/>
              <a:t>München liegt im Süden von Deutschland, südöstlich von Augsburg. 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66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903890" y="557048"/>
            <a:ext cx="4824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Beantworten Sie die Fragen!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Welche Stadt liegt im Norden von </a:t>
            </a:r>
            <a:r>
              <a:rPr lang="de-DE" dirty="0" smtClean="0"/>
              <a:t>Deutschland, nördlich von Berlin?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04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903890" y="557048"/>
            <a:ext cx="4824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Beantworten Sie die Fragen!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Welche Stadt liegt im Norden von </a:t>
            </a:r>
            <a:r>
              <a:rPr lang="de-DE" dirty="0" smtClean="0"/>
              <a:t>Deutschland, nördlich von Berlin?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Im Norden von Deutschland, nördlich von Berlin liegt Rostock.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75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31864" t="10482" r="32109" b="4705"/>
          <a:stretch/>
        </p:blipFill>
        <p:spPr>
          <a:xfrm>
            <a:off x="5854262" y="0"/>
            <a:ext cx="63377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jeZBesedilom 4"/>
          <p:cNvSpPr txBox="1"/>
          <p:nvPr/>
        </p:nvSpPr>
        <p:spPr>
          <a:xfrm>
            <a:off x="6801700" y="6484882"/>
            <a:ext cx="42194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Aus: </a:t>
            </a:r>
            <a:r>
              <a:rPr lang="sl-SI" sz="900" dirty="0" smtClean="0"/>
              <a:t>https</a:t>
            </a:r>
            <a:r>
              <a:rPr lang="sl-SI" sz="900" dirty="0"/>
              <a:t>://www.derweg.org/wp-content/uploads/2016/03/deutschlandkarte_big.png</a:t>
            </a:r>
          </a:p>
        </p:txBody>
      </p:sp>
      <p:sp>
        <p:nvSpPr>
          <p:cNvPr id="6" name="PoljeZBesedilom 5"/>
          <p:cNvSpPr txBox="1"/>
          <p:nvPr/>
        </p:nvSpPr>
        <p:spPr>
          <a:xfrm>
            <a:off x="903890" y="557048"/>
            <a:ext cx="48242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Hausaufgabe:</a:t>
            </a:r>
          </a:p>
          <a:p>
            <a:r>
              <a:rPr lang="de-DE" dirty="0" smtClean="0"/>
              <a:t>Suchen Sie 5 Städte auf der Landkarte und beschreiben Sie die Lage – wo sie liegen. </a:t>
            </a:r>
          </a:p>
          <a:p>
            <a:endParaRPr lang="de-DE" dirty="0"/>
          </a:p>
          <a:p>
            <a:r>
              <a:rPr lang="de-DE" dirty="0" smtClean="0"/>
              <a:t>Zum Beispiel: </a:t>
            </a:r>
          </a:p>
          <a:p>
            <a:r>
              <a:rPr lang="de-DE" dirty="0" smtClean="0"/>
              <a:t>Nürnberg liegt im Süden von Deutschland, nördlich von München.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7844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ctr"/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"/>
          </p:nvPr>
        </p:nvSpPr>
        <p:spPr>
          <a:xfrm>
            <a:off x="1251678" y="826890"/>
            <a:ext cx="10178322" cy="4905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sz="3200" b="1" dirty="0" smtClean="0"/>
              <a:t>Adjektive</a:t>
            </a:r>
            <a:endParaRPr lang="de-DE" sz="3200" b="1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groß – klein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hässlich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(lepo)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schön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(grdo)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sl-SI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odern – </a:t>
            </a:r>
            <a:r>
              <a:rPr lang="sl-SI" sz="24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altmodisch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(staromodno)  </a:t>
            </a:r>
            <a:endParaRPr lang="de-DE" sz="2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 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(svetlo) 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dunkel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(temno)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nett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(prijetno, prijazno)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unfreundlich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(neprijazno)</a:t>
            </a:r>
            <a:endParaRPr lang="de-DE" sz="2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teuer 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(drago) 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billig/ günstig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(poceni, ugodno)</a:t>
            </a:r>
            <a:endParaRPr lang="de-DE" sz="24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ruhig 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(mirno) 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laut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(glasno)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farbig 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l-SI" sz="24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barno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einfarbig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l-SI" sz="2400" b="1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enobravno</a:t>
            </a: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de-DE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schmal </a:t>
            </a:r>
            <a:r>
              <a:rPr lang="sl-SI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(ozko) </a:t>
            </a:r>
            <a:r>
              <a:rPr lang="de-DE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breit</a:t>
            </a:r>
            <a:r>
              <a:rPr lang="sl-SI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(široko)</a:t>
            </a:r>
            <a:endParaRPr lang="de-DE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sl-SI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de-DE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endParaRPr lang="sl-SI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65846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Vpra</a:t>
            </a:r>
            <a:r>
              <a:rPr lang="sl-SI" dirty="0" err="1" smtClean="0"/>
              <a:t>šanja</a:t>
            </a:r>
            <a:r>
              <a:rPr lang="sl-SI" dirty="0" smtClean="0"/>
              <a:t>?/</a:t>
            </a:r>
            <a:r>
              <a:rPr lang="sl-SI" dirty="0" err="1" smtClean="0"/>
              <a:t>fragen</a:t>
            </a:r>
            <a:r>
              <a:rPr lang="sl-SI" dirty="0" smtClean="0"/>
              <a:t>?</a:t>
            </a:r>
            <a:endParaRPr lang="sl-SI" dirty="0"/>
          </a:p>
        </p:txBody>
      </p:sp>
      <p:sp>
        <p:nvSpPr>
          <p:cNvPr id="5" name="Označba mesta besedila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Kaj si želite zapomniti? /</a:t>
            </a:r>
          </a:p>
          <a:p>
            <a:r>
              <a:rPr lang="sl-SI" dirty="0" err="1" smtClean="0"/>
              <a:t>Was</a:t>
            </a:r>
            <a:r>
              <a:rPr lang="sl-SI" dirty="0" smtClean="0"/>
              <a:t> </a:t>
            </a:r>
            <a:r>
              <a:rPr lang="sl-SI" dirty="0" err="1" smtClean="0"/>
              <a:t>wollen</a:t>
            </a:r>
            <a:r>
              <a:rPr lang="sl-SI" dirty="0" smtClean="0"/>
              <a:t> </a:t>
            </a:r>
            <a:r>
              <a:rPr lang="sl-SI" dirty="0" err="1" smtClean="0"/>
              <a:t>sie</a:t>
            </a:r>
            <a:r>
              <a:rPr lang="sl-SI" dirty="0" smtClean="0"/>
              <a:t> </a:t>
            </a:r>
            <a:r>
              <a:rPr lang="sl-SI" dirty="0" err="1" smtClean="0"/>
              <a:t>sich</a:t>
            </a:r>
            <a:r>
              <a:rPr lang="sl-SI" dirty="0" smtClean="0"/>
              <a:t> </a:t>
            </a:r>
            <a:r>
              <a:rPr lang="sl-SI" dirty="0" err="1" smtClean="0"/>
              <a:t>merken</a:t>
            </a:r>
            <a:r>
              <a:rPr lang="sl-SI" dirty="0" smtClean="0"/>
              <a:t>? 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737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51678" y="1361091"/>
            <a:ext cx="10178322" cy="359359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sl-SI" sz="4000" b="1" dirty="0" smtClean="0"/>
              <a:t>Hvala za pozornost </a:t>
            </a:r>
          </a:p>
          <a:p>
            <a:pPr marL="0" indent="0" algn="ctr">
              <a:buNone/>
            </a:pPr>
            <a:r>
              <a:rPr lang="sl-SI" sz="4000" b="1" dirty="0" smtClean="0"/>
              <a:t>in </a:t>
            </a:r>
          </a:p>
          <a:p>
            <a:pPr marL="0" indent="0" algn="ctr">
              <a:buNone/>
            </a:pPr>
            <a:r>
              <a:rPr lang="de-DE" sz="4000" b="1" dirty="0" err="1"/>
              <a:t>v</a:t>
            </a:r>
            <a:r>
              <a:rPr lang="sl-SI" sz="4000" b="1" dirty="0" err="1" smtClean="0"/>
              <a:t>judno</a:t>
            </a:r>
            <a:r>
              <a:rPr lang="sl-SI" sz="4000" b="1" dirty="0" smtClean="0"/>
              <a:t> vabljeni na naslednje srečanje!</a:t>
            </a:r>
            <a:r>
              <a:rPr lang="de-DE" sz="4000" b="1" dirty="0" smtClean="0"/>
              <a:t> /</a:t>
            </a:r>
            <a:endParaRPr lang="sl-SI" sz="4000" b="1" dirty="0" smtClean="0"/>
          </a:p>
          <a:p>
            <a:pPr marL="0" indent="0" algn="ctr">
              <a:buNone/>
            </a:pPr>
            <a:r>
              <a:rPr lang="sl-SI" sz="4000" b="1" dirty="0" smtClean="0"/>
              <a:t>Danke f</a:t>
            </a:r>
            <a:r>
              <a:rPr lang="de-DE" sz="4000" b="1" dirty="0" err="1" smtClean="0"/>
              <a:t>ür</a:t>
            </a:r>
            <a:r>
              <a:rPr lang="de-DE" sz="4000" b="1" dirty="0" smtClean="0"/>
              <a:t> Ihre Aufmerksamkeit und herzlich eingeladen zum nächsten Treffen!</a:t>
            </a:r>
            <a:endParaRPr lang="sl-SI" sz="4000" b="1" dirty="0" smtClean="0"/>
          </a:p>
          <a:p>
            <a:endParaRPr lang="sl-SI" sz="3600" b="1" dirty="0" smtClean="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/>
          <a:srcRect b="5603"/>
          <a:stretch/>
        </p:blipFill>
        <p:spPr>
          <a:xfrm>
            <a:off x="5165799" y="4954682"/>
            <a:ext cx="2322786" cy="155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ctr"/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sp>
        <p:nvSpPr>
          <p:cNvPr id="6" name="Označba mesta vsebine 5"/>
          <p:cNvSpPr>
            <a:spLocks noGrp="1"/>
          </p:cNvSpPr>
          <p:nvPr>
            <p:ph idx="1"/>
          </p:nvPr>
        </p:nvSpPr>
        <p:spPr>
          <a:xfrm>
            <a:off x="1251678" y="974035"/>
            <a:ext cx="10178322" cy="4905557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Übung 1</a:t>
            </a:r>
            <a:r>
              <a:rPr lang="sl-SI" b="1" dirty="0" smtClean="0"/>
              <a:t>: </a:t>
            </a:r>
            <a:r>
              <a:rPr lang="sl-SI" b="1" dirty="0"/>
              <a:t>W</a:t>
            </a:r>
            <a:r>
              <a:rPr lang="de-DE" b="1" dirty="0" err="1" smtClean="0"/>
              <a:t>ie</a:t>
            </a:r>
            <a:r>
              <a:rPr lang="de-DE" b="1" dirty="0" smtClean="0"/>
              <a:t> ist</a:t>
            </a:r>
            <a:r>
              <a:rPr lang="sl-SI" b="1" dirty="0" smtClean="0"/>
              <a:t> </a:t>
            </a:r>
            <a:r>
              <a:rPr lang="de-DE" b="1" dirty="0" smtClean="0"/>
              <a:t>Zimmer</a:t>
            </a:r>
            <a:r>
              <a:rPr lang="de-DE" b="1" dirty="0" smtClean="0"/>
              <a:t>? </a:t>
            </a:r>
            <a:r>
              <a:rPr lang="sl-SI" b="1" dirty="0" err="1" smtClean="0"/>
              <a:t>Unterstreichen</a:t>
            </a:r>
            <a:r>
              <a:rPr lang="sl-SI" b="1" dirty="0" smtClean="0"/>
              <a:t> </a:t>
            </a:r>
            <a:r>
              <a:rPr lang="sl-SI" b="1" dirty="0" err="1" smtClean="0"/>
              <a:t>Sie</a:t>
            </a:r>
            <a:r>
              <a:rPr lang="sl-SI" b="1" dirty="0" smtClean="0"/>
              <a:t> die </a:t>
            </a:r>
            <a:r>
              <a:rPr lang="sl-SI" b="1" dirty="0" err="1" smtClean="0"/>
              <a:t>richtigen</a:t>
            </a:r>
            <a:r>
              <a:rPr lang="sl-SI" b="1" dirty="0" smtClean="0"/>
              <a:t> Adjektive?</a:t>
            </a:r>
            <a:endParaRPr lang="de-DE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groß </a:t>
            </a:r>
            <a:r>
              <a:rPr lang="de-DE" dirty="0"/>
              <a:t>– klein 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hässlich </a:t>
            </a:r>
            <a:r>
              <a:rPr lang="de-DE" dirty="0" smtClean="0"/>
              <a:t>– schön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hell </a:t>
            </a:r>
            <a:r>
              <a:rPr lang="de-DE" dirty="0"/>
              <a:t>– dunkel </a:t>
            </a:r>
            <a:endParaRPr lang="de-DE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de-DE" dirty="0" smtClean="0"/>
              <a:t>nett </a:t>
            </a:r>
            <a:r>
              <a:rPr lang="de-DE" dirty="0"/>
              <a:t>– </a:t>
            </a:r>
            <a:r>
              <a:rPr lang="de-DE" dirty="0" smtClean="0"/>
              <a:t>unfreundlich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dirty="0"/>
              <a:t>t</a:t>
            </a:r>
            <a:r>
              <a:rPr lang="de-DE" dirty="0" smtClean="0"/>
              <a:t>euer – billig/ günstig</a:t>
            </a:r>
          </a:p>
          <a:p>
            <a:pPr marL="0" indent="0">
              <a:buNone/>
            </a:pPr>
            <a:endParaRPr lang="de-DE" dirty="0"/>
          </a:p>
          <a:p>
            <a:pPr>
              <a:buFont typeface="Wingdings" panose="05000000000000000000" pitchFamily="2" charset="2"/>
              <a:buChar char="§"/>
            </a:pP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161" y="1467619"/>
            <a:ext cx="6218839" cy="3918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72373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Moje Znanje">
      <a:majorFont>
        <a:latin typeface="Berlin Sans FB"/>
        <a:ea typeface=""/>
        <a:cs typeface=""/>
      </a:majorFont>
      <a:minorFont>
        <a:latin typeface="Berlin Sans FB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je Znanje PowerPoint template" id="{EE203216-807A-4B81-9BEA-6D212EA3C112}" vid="{253455AD-3734-4BB4-BFB2-9F06F96C7C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MojeZnanje_PPT_template (8)</Template>
  <TotalTime>379</TotalTime>
  <Words>3575</Words>
  <Application>Microsoft Office PowerPoint</Application>
  <PresentationFormat>Širokozaslonsko</PresentationFormat>
  <Paragraphs>649</Paragraphs>
  <Slides>81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81</vt:i4>
      </vt:variant>
    </vt:vector>
  </HeadingPairs>
  <TitlesOfParts>
    <vt:vector size="89" baseType="lpstr">
      <vt:lpstr>Arial</vt:lpstr>
      <vt:lpstr>Berlin Sans FB</vt:lpstr>
      <vt:lpstr>Calibri</vt:lpstr>
      <vt:lpstr>Gill Sans MT</vt:lpstr>
      <vt:lpstr>Times New Roman</vt:lpstr>
      <vt:lpstr>Trebuchet MS</vt:lpstr>
      <vt:lpstr>Wingdings</vt:lpstr>
      <vt:lpstr>Badge</vt:lpstr>
      <vt:lpstr>                                  JASMINA NOČ  julij 2018 </vt:lpstr>
      <vt:lpstr>Kaj boste znali na koncu današnjega webinarja</vt:lpstr>
      <vt:lpstr>Wohnen </vt:lpstr>
      <vt:lpstr>Wohnung beschreiben </vt:lpstr>
      <vt:lpstr>Wohnung beschreiben </vt:lpstr>
      <vt:lpstr>PowerPointova predstavitev</vt:lpstr>
      <vt:lpstr>PowerPointova predstavitev</vt:lpstr>
      <vt:lpstr> </vt:lpstr>
      <vt:lpstr> </vt:lpstr>
      <vt:lpstr> </vt:lpstr>
      <vt:lpstr>PowerPointova predstavitev</vt:lpstr>
      <vt:lpstr>PowerPointova predstavitev</vt:lpstr>
      <vt:lpstr>Möbel im haus </vt:lpstr>
      <vt:lpstr>Möbel im haus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Ein zimmer beschreiben </vt:lpstr>
      <vt:lpstr>PowerPointova predstavitev</vt:lpstr>
      <vt:lpstr>PowerPointova predstavitev</vt:lpstr>
      <vt:lpstr>PowerPointova predstavitev</vt:lpstr>
      <vt:lpstr>PowerPointova predstavitev</vt:lpstr>
      <vt:lpstr>dativ</vt:lpstr>
      <vt:lpstr>Ubung </vt:lpstr>
      <vt:lpstr>Ubung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AKKUSATIV</vt:lpstr>
      <vt:lpstr>Akkusativ </vt:lpstr>
      <vt:lpstr>PowerPointova predstavitev</vt:lpstr>
      <vt:lpstr>PowerPointova predstavitev</vt:lpstr>
      <vt:lpstr>PowerPointova predstavitev</vt:lpstr>
      <vt:lpstr>mischubungen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Orientierung auf der karte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Vprašanja?/fragen?</vt:lpstr>
      <vt:lpstr>PowerPointova predstavitev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Jasmina Noč</dc:creator>
  <cp:lastModifiedBy>Jasmina Noč</cp:lastModifiedBy>
  <cp:revision>25</cp:revision>
  <dcterms:created xsi:type="dcterms:W3CDTF">2018-07-30T06:51:56Z</dcterms:created>
  <dcterms:modified xsi:type="dcterms:W3CDTF">2018-07-31T06:25:05Z</dcterms:modified>
</cp:coreProperties>
</file>