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4" r:id="rId1"/>
  </p:sldMasterIdLst>
  <p:notesMasterIdLst>
    <p:notesMasterId r:id="rId89"/>
  </p:notesMasterIdLst>
  <p:sldIdLst>
    <p:sldId id="257" r:id="rId2"/>
    <p:sldId id="323" r:id="rId3"/>
    <p:sldId id="258" r:id="rId4"/>
    <p:sldId id="296" r:id="rId5"/>
    <p:sldId id="260" r:id="rId6"/>
    <p:sldId id="301" r:id="rId7"/>
    <p:sldId id="325" r:id="rId8"/>
    <p:sldId id="326" r:id="rId9"/>
    <p:sldId id="302" r:id="rId10"/>
    <p:sldId id="329" r:id="rId11"/>
    <p:sldId id="328" r:id="rId12"/>
    <p:sldId id="261" r:id="rId13"/>
    <p:sldId id="287" r:id="rId14"/>
    <p:sldId id="299" r:id="rId15"/>
    <p:sldId id="330" r:id="rId16"/>
    <p:sldId id="262" r:id="rId17"/>
    <p:sldId id="307" r:id="rId18"/>
    <p:sldId id="331" r:id="rId19"/>
    <p:sldId id="273" r:id="rId20"/>
    <p:sldId id="274" r:id="rId21"/>
    <p:sldId id="308" r:id="rId22"/>
    <p:sldId id="333" r:id="rId23"/>
    <p:sldId id="334" r:id="rId24"/>
    <p:sldId id="335" r:id="rId25"/>
    <p:sldId id="276" r:id="rId26"/>
    <p:sldId id="275" r:id="rId27"/>
    <p:sldId id="377" r:id="rId28"/>
    <p:sldId id="277" r:id="rId29"/>
    <p:sldId id="278" r:id="rId30"/>
    <p:sldId id="336" r:id="rId31"/>
    <p:sldId id="321" r:id="rId32"/>
    <p:sldId id="267" r:id="rId33"/>
    <p:sldId id="268" r:id="rId34"/>
    <p:sldId id="288" r:id="rId35"/>
    <p:sldId id="337" r:id="rId36"/>
    <p:sldId id="338" r:id="rId37"/>
    <p:sldId id="304" r:id="rId38"/>
    <p:sldId id="339" r:id="rId39"/>
    <p:sldId id="282" r:id="rId40"/>
    <p:sldId id="283" r:id="rId41"/>
    <p:sldId id="373" r:id="rId42"/>
    <p:sldId id="291" r:id="rId43"/>
    <p:sldId id="340" r:id="rId44"/>
    <p:sldId id="306" r:id="rId45"/>
    <p:sldId id="341" r:id="rId46"/>
    <p:sldId id="293" r:id="rId47"/>
    <p:sldId id="343" r:id="rId48"/>
    <p:sldId id="345" r:id="rId49"/>
    <p:sldId id="317" r:id="rId50"/>
    <p:sldId id="318" r:id="rId51"/>
    <p:sldId id="259" r:id="rId52"/>
    <p:sldId id="346" r:id="rId53"/>
    <p:sldId id="347" r:id="rId54"/>
    <p:sldId id="348" r:id="rId55"/>
    <p:sldId id="378" r:id="rId56"/>
    <p:sldId id="379" r:id="rId57"/>
    <p:sldId id="352" r:id="rId58"/>
    <p:sldId id="355" r:id="rId59"/>
    <p:sldId id="357" r:id="rId60"/>
    <p:sldId id="356" r:id="rId61"/>
    <p:sldId id="358" r:id="rId62"/>
    <p:sldId id="269" r:id="rId63"/>
    <p:sldId id="270" r:id="rId64"/>
    <p:sldId id="359" r:id="rId65"/>
    <p:sldId id="360" r:id="rId66"/>
    <p:sldId id="375" r:id="rId67"/>
    <p:sldId id="376" r:id="rId68"/>
    <p:sldId id="374" r:id="rId69"/>
    <p:sldId id="361" r:id="rId70"/>
    <p:sldId id="362" r:id="rId71"/>
    <p:sldId id="365" r:id="rId72"/>
    <p:sldId id="363" r:id="rId73"/>
    <p:sldId id="366" r:id="rId74"/>
    <p:sldId id="271" r:id="rId75"/>
    <p:sldId id="370" r:id="rId76"/>
    <p:sldId id="367" r:id="rId77"/>
    <p:sldId id="371" r:id="rId78"/>
    <p:sldId id="368" r:id="rId79"/>
    <p:sldId id="372" r:id="rId80"/>
    <p:sldId id="380" r:id="rId81"/>
    <p:sldId id="383" r:id="rId82"/>
    <p:sldId id="381" r:id="rId83"/>
    <p:sldId id="382" r:id="rId84"/>
    <p:sldId id="384" r:id="rId85"/>
    <p:sldId id="385" r:id="rId86"/>
    <p:sldId id="280" r:id="rId87"/>
    <p:sldId id="281" r:id="rId8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rednji slog 2 – poudarek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Srednji slog 4 – poudarek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Srednji slog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C083E6E3-FA7D-4D7B-A595-EF9225AFEA82}" styleName="Svetel slog 1 – poudarek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Svetel slog 1 – poudarek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Svetel slog 1 – poudarek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73A0DAA-6AF3-43AB-8588-CEC1D06C72B9}" styleName="Srednji slog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344D84-9AFB-497E-A393-DC336BA19D2E}" styleName="Srednji slog 3 – poudarek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9" autoAdjust="0"/>
    <p:restoredTop sz="94660"/>
  </p:normalViewPr>
  <p:slideViewPr>
    <p:cSldViewPr snapToGrid="0">
      <p:cViewPr varScale="1">
        <p:scale>
          <a:sx n="91" d="100"/>
          <a:sy n="91" d="100"/>
        </p:scale>
        <p:origin x="40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Označba mesta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3E0DA1-CDC9-4BB5-A29B-6BB79DFCFE47}" type="datetimeFigureOut">
              <a:rPr lang="sl-SI" smtClean="0"/>
              <a:t>30. 07. 2018</a:t>
            </a:fld>
            <a:endParaRPr lang="sl-SI"/>
          </a:p>
        </p:txBody>
      </p:sp>
      <p:sp>
        <p:nvSpPr>
          <p:cNvPr id="4" name="Označba mesta stranske slik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Označba mesta opomb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6" name="Označba mesta no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Označba mesta številke diapoz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749B84-8607-48BE-BCDD-86A5DA3D2A52}" type="slidenum">
              <a:rPr lang="sl-SI" smtClean="0"/>
              <a:t>‹#›</a:t>
            </a:fld>
            <a:endParaRPr lang="sl-SI"/>
          </a:p>
        </p:txBody>
      </p:sp>
    </p:spTree>
    <p:extLst>
      <p:ext uri="{BB962C8B-B14F-4D97-AF65-F5344CB8AC3E}">
        <p14:creationId xmlns:p14="http://schemas.microsoft.com/office/powerpoint/2010/main" val="3445363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Naslovni diapozitiv">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sl-SI" smtClean="0"/>
              <a:t>Uredite slog naslova matrice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smtClean="0"/>
              <a:t>Kliknite, da uredite slog podnaslova matrice</a:t>
            </a:r>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r>
              <a:rPr lang="sl-SI" smtClean="0"/>
              <a:t>Housing Co. d.o.o.</a:t>
            </a:r>
            <a:endParaRPr lang="sl-SI" dirty="0"/>
          </a:p>
        </p:txBody>
      </p:sp>
      <p:sp>
        <p:nvSpPr>
          <p:cNvPr id="8" name="Footer Placeholder 7"/>
          <p:cNvSpPr>
            <a:spLocks noGrp="1"/>
          </p:cNvSpPr>
          <p:nvPr>
            <p:ph type="ftr" sz="quarter" idx="11"/>
          </p:nvPr>
        </p:nvSpPr>
        <p:spPr/>
        <p:txBody>
          <a:bodyPr/>
          <a:lstStyle/>
          <a:p>
            <a:r>
              <a:rPr lang="sl-SI" smtClean="0"/>
              <a:t>www.mojeznanje.si</a:t>
            </a:r>
            <a:endParaRPr lang="sl-SI"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58716" y="5673725"/>
            <a:ext cx="1038225" cy="1047750"/>
          </a:xfrm>
          <a:prstGeom prst="rect">
            <a:avLst/>
          </a:prstGeom>
        </p:spPr>
      </p:pic>
    </p:spTree>
    <p:extLst>
      <p:ext uri="{BB962C8B-B14F-4D97-AF65-F5344CB8AC3E}">
        <p14:creationId xmlns:p14="http://schemas.microsoft.com/office/powerpoint/2010/main" val="2099798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Uredite slog naslova matrice</a:t>
            </a:r>
            <a:endParaRPr lang="en-US" dirty="0"/>
          </a:p>
        </p:txBody>
      </p:sp>
      <p:sp>
        <p:nvSpPr>
          <p:cNvPr id="3" name="Vertical Text Placeholder 2"/>
          <p:cNvSpPr>
            <a:spLocks noGrp="1"/>
          </p:cNvSpPr>
          <p:nvPr>
            <p:ph type="body" orient="vert" idx="1"/>
          </p:nvPr>
        </p:nvSpPr>
        <p:spPr/>
        <p:txBody>
          <a:bodyPr vert="eaVert"/>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7" name="Date Placeholder 6"/>
          <p:cNvSpPr>
            <a:spLocks noGrp="1"/>
          </p:cNvSpPr>
          <p:nvPr>
            <p:ph type="dt" sz="half" idx="10"/>
          </p:nvPr>
        </p:nvSpPr>
        <p:spPr/>
        <p:txBody>
          <a:bodyPr/>
          <a:lstStyle/>
          <a:p>
            <a:r>
              <a:rPr lang="sl-SI" smtClean="0"/>
              <a:t>Housing Co. d.o.o.</a:t>
            </a:r>
            <a:endParaRPr lang="sl-SI" dirty="0"/>
          </a:p>
        </p:txBody>
      </p:sp>
      <p:sp>
        <p:nvSpPr>
          <p:cNvPr id="8" name="Footer Placeholder 7"/>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1385401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sl-SI" smtClean="0"/>
              <a:t>Uredite slog naslova matrice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7" name="Date Placeholder 6"/>
          <p:cNvSpPr>
            <a:spLocks noGrp="1"/>
          </p:cNvSpPr>
          <p:nvPr>
            <p:ph type="dt" sz="half" idx="10"/>
          </p:nvPr>
        </p:nvSpPr>
        <p:spPr/>
        <p:txBody>
          <a:bodyPr/>
          <a:lstStyle/>
          <a:p>
            <a:r>
              <a:rPr lang="sl-SI" smtClean="0"/>
              <a:t>Housing Co. d.o.o.</a:t>
            </a:r>
            <a:endParaRPr lang="sl-SI" dirty="0"/>
          </a:p>
        </p:txBody>
      </p:sp>
      <p:sp>
        <p:nvSpPr>
          <p:cNvPr id="8" name="Footer Placeholder 7"/>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1162074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Uredite slog naslova matrice</a:t>
            </a:r>
            <a:endParaRPr lang="en-US" dirty="0"/>
          </a:p>
        </p:txBody>
      </p:sp>
      <p:sp>
        <p:nvSpPr>
          <p:cNvPr id="3" name="Content Placeholder 2"/>
          <p:cNvSpPr>
            <a:spLocks noGrp="1"/>
          </p:cNvSpPr>
          <p:nvPr>
            <p:ph idx="1"/>
          </p:nvPr>
        </p:nvSpPr>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7" name="Date Placeholder 6"/>
          <p:cNvSpPr>
            <a:spLocks noGrp="1"/>
          </p:cNvSpPr>
          <p:nvPr>
            <p:ph type="dt" sz="half" idx="10"/>
          </p:nvPr>
        </p:nvSpPr>
        <p:spPr/>
        <p:txBody>
          <a:bodyPr/>
          <a:lstStyle/>
          <a:p>
            <a:r>
              <a:rPr lang="sl-SI" smtClean="0"/>
              <a:t>Housing Co. d.o.o.</a:t>
            </a:r>
            <a:endParaRPr lang="sl-SI" dirty="0"/>
          </a:p>
        </p:txBody>
      </p:sp>
      <p:sp>
        <p:nvSpPr>
          <p:cNvPr id="8" name="Footer Placeholder 7"/>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2719204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Glava odseka">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sl-SI" smtClean="0"/>
              <a:t>Uredite slog naslova matrice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l-SI" smtClean="0"/>
              <a:t>Uredite sloge besedila matrice</a:t>
            </a:r>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
        <p:nvSpPr>
          <p:cNvPr id="8" name="Date Placeholder 7"/>
          <p:cNvSpPr>
            <a:spLocks noGrp="1"/>
          </p:cNvSpPr>
          <p:nvPr>
            <p:ph type="dt" sz="half" idx="10"/>
          </p:nvPr>
        </p:nvSpPr>
        <p:spPr/>
        <p:txBody>
          <a:bodyPr/>
          <a:lstStyle/>
          <a:p>
            <a:r>
              <a:rPr lang="sl-SI" smtClean="0"/>
              <a:t>Housing Co. d.o.o.</a:t>
            </a:r>
            <a:endParaRPr lang="sl-SI" dirty="0"/>
          </a:p>
        </p:txBody>
      </p:sp>
      <p:sp>
        <p:nvSpPr>
          <p:cNvPr id="9" name="Footer Placeholder 8"/>
          <p:cNvSpPr>
            <a:spLocks noGrp="1"/>
          </p:cNvSpPr>
          <p:nvPr>
            <p:ph type="ftr" sz="quarter" idx="11"/>
          </p:nvPr>
        </p:nvSpPr>
        <p:spPr/>
        <p:txBody>
          <a:bodyPr/>
          <a:lstStyle/>
          <a:p>
            <a:r>
              <a:rPr lang="sl-SI" smtClean="0"/>
              <a:t>www.mojeznanje.si</a:t>
            </a:r>
            <a:endParaRPr lang="sl-SI"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5269" y="2905125"/>
            <a:ext cx="1038225" cy="1047750"/>
          </a:xfrm>
          <a:prstGeom prst="rect">
            <a:avLst/>
          </a:prstGeom>
        </p:spPr>
      </p:pic>
    </p:spTree>
    <p:extLst>
      <p:ext uri="{BB962C8B-B14F-4D97-AF65-F5344CB8AC3E}">
        <p14:creationId xmlns:p14="http://schemas.microsoft.com/office/powerpoint/2010/main" val="38246211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Uredite slog naslova matrice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8" name="Date Placeholder 7"/>
          <p:cNvSpPr>
            <a:spLocks noGrp="1"/>
          </p:cNvSpPr>
          <p:nvPr>
            <p:ph type="dt" sz="half" idx="10"/>
          </p:nvPr>
        </p:nvSpPr>
        <p:spPr/>
        <p:txBody>
          <a:bodyPr/>
          <a:lstStyle/>
          <a:p>
            <a:r>
              <a:rPr lang="sl-SI" smtClean="0"/>
              <a:t>Housing Co. d.o.o.</a:t>
            </a:r>
            <a:endParaRPr lang="sl-SI" dirty="0"/>
          </a:p>
        </p:txBody>
      </p:sp>
      <p:sp>
        <p:nvSpPr>
          <p:cNvPr id="9" name="Footer Placeholder 8"/>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1888380150"/>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sl-SI" smtClean="0"/>
              <a:t>Uredite slog naslova matrice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Uredite sloge besedila matrice</a:t>
            </a:r>
          </a:p>
        </p:txBody>
      </p:sp>
      <p:sp>
        <p:nvSpPr>
          <p:cNvPr id="4" name="Content Placeholder 3"/>
          <p:cNvSpPr>
            <a:spLocks noGrp="1"/>
          </p:cNvSpPr>
          <p:nvPr>
            <p:ph sz="half" idx="2"/>
          </p:nvPr>
        </p:nvSpPr>
        <p:spPr>
          <a:xfrm>
            <a:off x="1257300" y="2909102"/>
            <a:ext cx="4800600" cy="299639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Uredite sloge besedila matrice</a:t>
            </a:r>
          </a:p>
        </p:txBody>
      </p:sp>
      <p:sp>
        <p:nvSpPr>
          <p:cNvPr id="6" name="Content Placeholder 5"/>
          <p:cNvSpPr>
            <a:spLocks noGrp="1"/>
          </p:cNvSpPr>
          <p:nvPr>
            <p:ph sz="quarter" idx="4"/>
          </p:nvPr>
        </p:nvSpPr>
        <p:spPr>
          <a:xfrm>
            <a:off x="6633864" y="2909102"/>
            <a:ext cx="4800600" cy="299639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10" name="Date Placeholder 9"/>
          <p:cNvSpPr>
            <a:spLocks noGrp="1"/>
          </p:cNvSpPr>
          <p:nvPr>
            <p:ph type="dt" sz="half" idx="10"/>
          </p:nvPr>
        </p:nvSpPr>
        <p:spPr/>
        <p:txBody>
          <a:bodyPr/>
          <a:lstStyle/>
          <a:p>
            <a:r>
              <a:rPr lang="sl-SI" smtClean="0"/>
              <a:t>Housing Co. d.o.o.</a:t>
            </a:r>
            <a:endParaRPr lang="sl-SI" dirty="0"/>
          </a:p>
        </p:txBody>
      </p:sp>
      <p:sp>
        <p:nvSpPr>
          <p:cNvPr id="11" name="Footer Placeholder 10"/>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3207910671"/>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Uredite slog naslova matrice</a:t>
            </a:r>
            <a:endParaRPr lang="en-US" dirty="0"/>
          </a:p>
        </p:txBody>
      </p:sp>
      <p:sp>
        <p:nvSpPr>
          <p:cNvPr id="6" name="Date Placeholder 5"/>
          <p:cNvSpPr>
            <a:spLocks noGrp="1"/>
          </p:cNvSpPr>
          <p:nvPr>
            <p:ph type="dt" sz="half" idx="10"/>
          </p:nvPr>
        </p:nvSpPr>
        <p:spPr/>
        <p:txBody>
          <a:bodyPr/>
          <a:lstStyle/>
          <a:p>
            <a:r>
              <a:rPr lang="sl-SI" smtClean="0"/>
              <a:t>Housing Co. d.o.o.</a:t>
            </a:r>
            <a:endParaRPr lang="sl-SI" dirty="0"/>
          </a:p>
        </p:txBody>
      </p:sp>
      <p:sp>
        <p:nvSpPr>
          <p:cNvPr id="7" name="Footer Placeholder 6"/>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3013494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sl-SI" smtClean="0"/>
              <a:t>Housing Co. d.o.o.</a:t>
            </a:r>
            <a:endParaRPr lang="sl-SI" dirty="0"/>
          </a:p>
        </p:txBody>
      </p:sp>
      <p:sp>
        <p:nvSpPr>
          <p:cNvPr id="6" name="Footer Placeholder 5"/>
          <p:cNvSpPr>
            <a:spLocks noGrp="1"/>
          </p:cNvSpPr>
          <p:nvPr>
            <p:ph type="ftr" sz="quarter" idx="11"/>
          </p:nvPr>
        </p:nvSpPr>
        <p:spPr/>
        <p:txBody>
          <a:bodyPr/>
          <a:lstStyle/>
          <a:p>
            <a:r>
              <a:rPr lang="sl-SI" smtClean="0"/>
              <a:t>www.mojeznanje.si</a:t>
            </a:r>
            <a:endParaRPr lang="sl-SI" dirty="0"/>
          </a:p>
        </p:txBody>
      </p:sp>
    </p:spTree>
    <p:extLst>
      <p:ext uri="{BB962C8B-B14F-4D97-AF65-F5344CB8AC3E}">
        <p14:creationId xmlns:p14="http://schemas.microsoft.com/office/powerpoint/2010/main" val="2339962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Vsebina z naslovom">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sl-SI" smtClean="0"/>
              <a:t>Uredite slog naslova matrice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smtClean="0"/>
              <a:t>Uredite sloge besedila matrice</a:t>
            </a:r>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Date Placeholder 8"/>
          <p:cNvSpPr>
            <a:spLocks noGrp="1"/>
          </p:cNvSpPr>
          <p:nvPr>
            <p:ph type="dt" sz="half" idx="10"/>
          </p:nvPr>
        </p:nvSpPr>
        <p:spPr/>
        <p:txBody>
          <a:bodyPr/>
          <a:lstStyle/>
          <a:p>
            <a:r>
              <a:rPr lang="sl-SI" smtClean="0"/>
              <a:t>Housing Co. d.o.o.</a:t>
            </a:r>
            <a:endParaRPr lang="sl-SI" dirty="0"/>
          </a:p>
        </p:txBody>
      </p:sp>
      <p:sp>
        <p:nvSpPr>
          <p:cNvPr id="10" name="Footer Placeholder 9"/>
          <p:cNvSpPr>
            <a:spLocks noGrp="1"/>
          </p:cNvSpPr>
          <p:nvPr>
            <p:ph type="ftr" sz="quarter" idx="11"/>
          </p:nvPr>
        </p:nvSpPr>
        <p:spPr/>
        <p:txBody>
          <a:bodyPr/>
          <a:lstStyle/>
          <a:p>
            <a:r>
              <a:rPr lang="sl-SI" smtClean="0"/>
              <a:t>www.mojeznanje.si</a:t>
            </a:r>
            <a:endParaRPr lang="sl-SI" dirty="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68635" y="5673725"/>
            <a:ext cx="1038225" cy="1047750"/>
          </a:xfrm>
          <a:prstGeom prst="rect">
            <a:avLst/>
          </a:prstGeom>
        </p:spPr>
      </p:pic>
    </p:spTree>
    <p:extLst>
      <p:ext uri="{BB962C8B-B14F-4D97-AF65-F5344CB8AC3E}">
        <p14:creationId xmlns:p14="http://schemas.microsoft.com/office/powerpoint/2010/main" val="1581931273"/>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Naslov in slika">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l-SI" smtClean="0"/>
              <a:t>Kliknite ikono, če želite dodati sliko</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sl-SI" smtClean="0"/>
              <a:t>Uredite slog naslova matrice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smtClean="0"/>
              <a:t>Uredite sloge besedila matrice</a:t>
            </a:r>
          </a:p>
        </p:txBody>
      </p:sp>
      <p:sp>
        <p:nvSpPr>
          <p:cNvPr id="8" name="Date Placeholder 7"/>
          <p:cNvSpPr>
            <a:spLocks noGrp="1"/>
          </p:cNvSpPr>
          <p:nvPr>
            <p:ph type="dt" sz="half" idx="10"/>
          </p:nvPr>
        </p:nvSpPr>
        <p:spPr/>
        <p:txBody>
          <a:bodyPr/>
          <a:lstStyle/>
          <a:p>
            <a:r>
              <a:rPr lang="sl-SI" smtClean="0"/>
              <a:t>Housing Co. d.o.o.</a:t>
            </a:r>
            <a:endParaRPr lang="sl-SI" dirty="0"/>
          </a:p>
        </p:txBody>
      </p:sp>
      <p:sp>
        <p:nvSpPr>
          <p:cNvPr id="9" name="Footer Placeholder 8"/>
          <p:cNvSpPr>
            <a:spLocks noGrp="1"/>
          </p:cNvSpPr>
          <p:nvPr>
            <p:ph type="ftr" sz="quarter" idx="11"/>
          </p:nvPr>
        </p:nvSpPr>
        <p:spPr/>
        <p:txBody>
          <a:bodyPr/>
          <a:lstStyle/>
          <a:p>
            <a:r>
              <a:rPr lang="sl-SI" smtClean="0"/>
              <a:t>www.mojeznanje.si</a:t>
            </a:r>
            <a:endParaRPr lang="sl-SI"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68635" y="5673725"/>
            <a:ext cx="1038225" cy="1047750"/>
          </a:xfrm>
          <a:prstGeom prst="rect">
            <a:avLst/>
          </a:prstGeom>
        </p:spPr>
      </p:pic>
    </p:spTree>
    <p:extLst>
      <p:ext uri="{BB962C8B-B14F-4D97-AF65-F5344CB8AC3E}">
        <p14:creationId xmlns:p14="http://schemas.microsoft.com/office/powerpoint/2010/main" val="2284514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sl-SI" smtClean="0"/>
              <a:t>Uredite slog naslova matrice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sl-SI" smtClean="0"/>
              <a:t>Housing Co. d.o.o.</a:t>
            </a:r>
            <a:endParaRPr lang="sl-SI"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sl-SI" smtClean="0"/>
              <a:t>www.mojeznanje.si</a:t>
            </a:r>
            <a:endParaRPr lang="sl-SI"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315575" y="5646772"/>
            <a:ext cx="1038225" cy="1047750"/>
          </a:xfrm>
          <a:prstGeom prst="rect">
            <a:avLst/>
          </a:prstGeom>
        </p:spPr>
      </p:pic>
    </p:spTree>
    <p:extLst>
      <p:ext uri="{BB962C8B-B14F-4D97-AF65-F5344CB8AC3E}">
        <p14:creationId xmlns:p14="http://schemas.microsoft.com/office/powerpoint/2010/main" val="3090333930"/>
      </p:ext>
    </p:extLst>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7.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3169" y="3019351"/>
            <a:ext cx="10318418" cy="3556739"/>
          </a:xfrm>
        </p:spPr>
        <p:txBody>
          <a:bodyPr/>
          <a:lstStyle/>
          <a:p>
            <a:r>
              <a:rPr lang="sl-SI" sz="8000" dirty="0" smtClean="0"/>
              <a:t/>
            </a:r>
            <a:br>
              <a:rPr lang="sl-SI" sz="8000" dirty="0" smtClean="0"/>
            </a:br>
            <a:r>
              <a:rPr lang="sl-SI" sz="2800" dirty="0" smtClean="0"/>
              <a:t/>
            </a:r>
            <a:br>
              <a:rPr lang="sl-SI" sz="2800" dirty="0" smtClean="0"/>
            </a:br>
            <a:r>
              <a:rPr lang="sl-SI" sz="2800" dirty="0" smtClean="0"/>
              <a:t>                                </a:t>
            </a:r>
            <a:r>
              <a:rPr lang="sl-SI" sz="3600" dirty="0" smtClean="0"/>
              <a:t>JASMINA NOČ</a:t>
            </a:r>
            <a:r>
              <a:rPr lang="sl-SI" sz="3600" dirty="0"/>
              <a:t/>
            </a:r>
            <a:br>
              <a:rPr lang="sl-SI" sz="3600" dirty="0"/>
            </a:br>
            <a:r>
              <a:rPr lang="sl-SI" sz="3600" dirty="0" smtClean="0"/>
              <a:t/>
            </a:r>
            <a:br>
              <a:rPr lang="sl-SI" sz="3600" dirty="0" smtClean="0"/>
            </a:br>
            <a:r>
              <a:rPr lang="sl-SI" sz="3600" dirty="0" smtClean="0"/>
              <a:t>julij </a:t>
            </a:r>
            <a:r>
              <a:rPr lang="sl-SI" sz="3600" dirty="0"/>
              <a:t>2018 </a:t>
            </a:r>
          </a:p>
        </p:txBody>
      </p:sp>
      <p:sp>
        <p:nvSpPr>
          <p:cNvPr id="3" name="Subtitle 2"/>
          <p:cNvSpPr>
            <a:spLocks noGrp="1"/>
          </p:cNvSpPr>
          <p:nvPr>
            <p:ph type="subTitle" idx="1"/>
          </p:nvPr>
        </p:nvSpPr>
        <p:spPr>
          <a:xfrm>
            <a:off x="1991534" y="1145818"/>
            <a:ext cx="8045373" cy="2153973"/>
          </a:xfrm>
        </p:spPr>
        <p:txBody>
          <a:bodyPr>
            <a:normAutofit/>
          </a:bodyPr>
          <a:lstStyle/>
          <a:p>
            <a:r>
              <a:rPr lang="sl-SI" sz="3600" dirty="0" smtClean="0"/>
              <a:t>NEMŠČINA V VSAKDANJEM ŽIVLJENJU (NADALJEVALNI WEBINAR i)</a:t>
            </a:r>
            <a:endParaRPr lang="sl-SI" sz="3600" dirty="0"/>
          </a:p>
        </p:txBody>
      </p:sp>
    </p:spTree>
    <p:extLst>
      <p:ext uri="{BB962C8B-B14F-4D97-AF65-F5344CB8AC3E}">
        <p14:creationId xmlns:p14="http://schemas.microsoft.com/office/powerpoint/2010/main" val="28292822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3500892" y="620110"/>
            <a:ext cx="4875853" cy="5780690"/>
          </a:xfrm>
        </p:spPr>
        <p:style>
          <a:lnRef idx="2">
            <a:schemeClr val="accent3"/>
          </a:lnRef>
          <a:fillRef idx="1">
            <a:schemeClr val="lt1"/>
          </a:fillRef>
          <a:effectRef idx="0">
            <a:schemeClr val="accent3"/>
          </a:effectRef>
          <a:fontRef idx="minor">
            <a:schemeClr val="dk1"/>
          </a:fontRef>
        </p:style>
        <p:txBody>
          <a:bodyPr/>
          <a:lstStyle/>
          <a:p>
            <a:pPr marL="0" indent="0">
              <a:buNone/>
            </a:pPr>
            <a:r>
              <a:rPr lang="de-DE" b="1" dirty="0" smtClean="0">
                <a:latin typeface="Ink Free" panose="03080402000500000000" pitchFamily="66" charset="0"/>
              </a:rPr>
              <a:t>Übung 3: Sie hören 6 Uhrzeiten. Notieren Sie die Uhrzeiten auf ein Blatt Papier.</a:t>
            </a:r>
          </a:p>
          <a:p>
            <a:pPr marL="0" indent="0">
              <a:buNone/>
            </a:pPr>
            <a:endParaRPr lang="de-DE" b="1" dirty="0" smtClean="0">
              <a:latin typeface="Ink Free" panose="03080402000500000000" pitchFamily="66" charset="0"/>
            </a:endParaRPr>
          </a:p>
          <a:p>
            <a:pPr marL="0" indent="0" algn="ctr">
              <a:buNone/>
            </a:pPr>
            <a:r>
              <a:rPr lang="de-DE" b="1" dirty="0" smtClean="0">
                <a:latin typeface="Ink Free" panose="03080402000500000000" pitchFamily="66" charset="0"/>
              </a:rPr>
              <a:t> Wie spät ist es? </a:t>
            </a:r>
          </a:p>
          <a:p>
            <a:pPr marL="0" indent="0" algn="ctr">
              <a:buNone/>
            </a:pPr>
            <a:endParaRPr lang="de-DE" b="1" dirty="0" smtClean="0">
              <a:latin typeface="Ink Free" panose="03080402000500000000" pitchFamily="66" charset="0"/>
            </a:endParaRPr>
          </a:p>
          <a:p>
            <a:pPr marL="0" indent="0">
              <a:buNone/>
            </a:pPr>
            <a:r>
              <a:rPr lang="de-DE" dirty="0" smtClean="0">
                <a:latin typeface="Ink Free" panose="03080402000500000000" pitchFamily="66" charset="0"/>
              </a:rPr>
              <a:t>Uhrzeit 1: </a:t>
            </a:r>
          </a:p>
          <a:p>
            <a:pPr marL="0" indent="0">
              <a:buNone/>
            </a:pPr>
            <a:r>
              <a:rPr lang="de-DE" dirty="0" smtClean="0">
                <a:latin typeface="Ink Free" panose="03080402000500000000" pitchFamily="66" charset="0"/>
              </a:rPr>
              <a:t>Uhrzeit 2: </a:t>
            </a:r>
          </a:p>
          <a:p>
            <a:pPr marL="0" indent="0">
              <a:buNone/>
            </a:pPr>
            <a:r>
              <a:rPr lang="de-DE" dirty="0" smtClean="0">
                <a:latin typeface="Ink Free" panose="03080402000500000000" pitchFamily="66" charset="0"/>
              </a:rPr>
              <a:t>… </a:t>
            </a:r>
          </a:p>
        </p:txBody>
      </p:sp>
    </p:spTree>
    <p:extLst>
      <p:ext uri="{BB962C8B-B14F-4D97-AF65-F5344CB8AC3E}">
        <p14:creationId xmlns:p14="http://schemas.microsoft.com/office/powerpoint/2010/main" val="35264079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3500892" y="620110"/>
            <a:ext cx="4875853" cy="5948856"/>
          </a:xfrm>
        </p:spPr>
        <p:style>
          <a:lnRef idx="2">
            <a:schemeClr val="accent3"/>
          </a:lnRef>
          <a:fillRef idx="1">
            <a:schemeClr val="lt1"/>
          </a:fillRef>
          <a:effectRef idx="0">
            <a:schemeClr val="accent3"/>
          </a:effectRef>
          <a:fontRef idx="minor">
            <a:schemeClr val="dk1"/>
          </a:fontRef>
        </p:style>
        <p:txBody>
          <a:bodyPr>
            <a:normAutofit fontScale="92500" lnSpcReduction="10000"/>
          </a:bodyPr>
          <a:lstStyle/>
          <a:p>
            <a:pPr marL="0" indent="0">
              <a:buNone/>
            </a:pPr>
            <a:r>
              <a:rPr lang="de-DE" b="1" dirty="0" smtClean="0">
                <a:latin typeface="Ink Free" panose="03080402000500000000" pitchFamily="66" charset="0"/>
              </a:rPr>
              <a:t>Übung 3: Sie hören 6 Uhrzeiten. Notieren Sie die Uhrzeiten auf ein Blatt Papier.</a:t>
            </a:r>
          </a:p>
          <a:p>
            <a:pPr marL="0" indent="0">
              <a:buNone/>
            </a:pPr>
            <a:endParaRPr lang="de-DE" b="1" dirty="0" smtClean="0">
              <a:latin typeface="Ink Free" panose="03080402000500000000" pitchFamily="66" charset="0"/>
            </a:endParaRPr>
          </a:p>
          <a:p>
            <a:pPr marL="0" indent="0" algn="ctr">
              <a:buNone/>
            </a:pPr>
            <a:r>
              <a:rPr lang="de-DE" b="1" dirty="0" smtClean="0">
                <a:latin typeface="Ink Free" panose="03080402000500000000" pitchFamily="66" charset="0"/>
              </a:rPr>
              <a:t> Wie spät ist es? </a:t>
            </a:r>
          </a:p>
          <a:p>
            <a:pPr marL="0" indent="0">
              <a:buNone/>
            </a:pPr>
            <a:endParaRPr lang="de-DE" dirty="0" smtClean="0">
              <a:latin typeface="Ink Free" panose="03080402000500000000" pitchFamily="66" charset="0"/>
            </a:endParaRPr>
          </a:p>
          <a:p>
            <a:pPr marL="457200" indent="-457200">
              <a:buFont typeface="+mj-lt"/>
              <a:buAutoNum type="arabicParenR"/>
            </a:pPr>
            <a:r>
              <a:rPr lang="de-DE" b="1" dirty="0" smtClean="0">
                <a:latin typeface="Ink Free" panose="03080402000500000000" pitchFamily="66" charset="0"/>
              </a:rPr>
              <a:t>13:00</a:t>
            </a:r>
            <a:r>
              <a:rPr lang="de-DE" dirty="0" smtClean="0">
                <a:latin typeface="Ink Free" panose="03080402000500000000" pitchFamily="66" charset="0"/>
              </a:rPr>
              <a:t> </a:t>
            </a:r>
            <a:r>
              <a:rPr lang="de-DE" dirty="0">
                <a:latin typeface="Ink Free" panose="03080402000500000000" pitchFamily="66" charset="0"/>
              </a:rPr>
              <a:t>Es ist dreizehn Uhr./ Es ist eins.</a:t>
            </a:r>
          </a:p>
          <a:p>
            <a:pPr marL="457200" indent="-457200">
              <a:buFont typeface="+mj-lt"/>
              <a:buAutoNum type="arabicParenR"/>
            </a:pPr>
            <a:r>
              <a:rPr lang="de-DE" b="1" dirty="0" smtClean="0">
                <a:latin typeface="Ink Free" panose="03080402000500000000" pitchFamily="66" charset="0"/>
              </a:rPr>
              <a:t>04:45</a:t>
            </a:r>
            <a:r>
              <a:rPr lang="de-DE" dirty="0" smtClean="0">
                <a:latin typeface="Ink Free" panose="03080402000500000000" pitchFamily="66" charset="0"/>
              </a:rPr>
              <a:t> </a:t>
            </a:r>
            <a:r>
              <a:rPr lang="de-DE" dirty="0">
                <a:latin typeface="Ink Free" panose="03080402000500000000" pitchFamily="66" charset="0"/>
              </a:rPr>
              <a:t>Es ist vier Uhr fünfundvierzig. / Es ist Viertel vor fünf.</a:t>
            </a:r>
          </a:p>
          <a:p>
            <a:pPr marL="457200" indent="-457200">
              <a:buFont typeface="+mj-lt"/>
              <a:buAutoNum type="arabicParenR"/>
            </a:pPr>
            <a:r>
              <a:rPr lang="de-DE" b="1" dirty="0" smtClean="0">
                <a:latin typeface="Ink Free" panose="03080402000500000000" pitchFamily="66" charset="0"/>
              </a:rPr>
              <a:t>20:15 </a:t>
            </a:r>
            <a:r>
              <a:rPr lang="de-DE" dirty="0">
                <a:latin typeface="Ink Free" panose="03080402000500000000" pitchFamily="66" charset="0"/>
              </a:rPr>
              <a:t>Es ist fünfzehn nach zwanzig. / Es ist Viertel nach acht.</a:t>
            </a:r>
          </a:p>
          <a:p>
            <a:pPr marL="457200" indent="-457200">
              <a:buFont typeface="+mj-lt"/>
              <a:buAutoNum type="arabicParenR"/>
            </a:pPr>
            <a:r>
              <a:rPr lang="de-DE" b="1" dirty="0" smtClean="0">
                <a:latin typeface="Ink Free" panose="03080402000500000000" pitchFamily="66" charset="0"/>
              </a:rPr>
              <a:t>23:35 </a:t>
            </a:r>
            <a:r>
              <a:rPr lang="de-DE" dirty="0">
                <a:latin typeface="Ink Free" panose="03080402000500000000" pitchFamily="66" charset="0"/>
              </a:rPr>
              <a:t>Es ist fünfunddreißig nach dreiundzwanzig./Es ist fünf nach halb Mitternacht.</a:t>
            </a:r>
          </a:p>
          <a:p>
            <a:pPr marL="457200" indent="-457200">
              <a:buFont typeface="+mj-lt"/>
              <a:buAutoNum type="arabicParenR"/>
            </a:pPr>
            <a:r>
              <a:rPr lang="de-DE" b="1" dirty="0" smtClean="0">
                <a:latin typeface="Ink Free" panose="03080402000500000000" pitchFamily="66" charset="0"/>
              </a:rPr>
              <a:t>19:02</a:t>
            </a:r>
            <a:r>
              <a:rPr lang="de-DE" dirty="0" smtClean="0">
                <a:latin typeface="Ink Free" panose="03080402000500000000" pitchFamily="66" charset="0"/>
              </a:rPr>
              <a:t> </a:t>
            </a:r>
            <a:r>
              <a:rPr lang="de-DE" dirty="0">
                <a:latin typeface="Ink Free" panose="03080402000500000000" pitchFamily="66" charset="0"/>
              </a:rPr>
              <a:t>Es ist neunzehn Uhr zwei Minuten. /Es ist kurz nach sieben. </a:t>
            </a:r>
          </a:p>
          <a:p>
            <a:pPr marL="457200" indent="-457200">
              <a:buFont typeface="+mj-lt"/>
              <a:buAutoNum type="arabicParenR"/>
            </a:pPr>
            <a:r>
              <a:rPr lang="de-DE" b="1" dirty="0" smtClean="0">
                <a:latin typeface="Ink Free" panose="03080402000500000000" pitchFamily="66" charset="0"/>
              </a:rPr>
              <a:t>21:58 </a:t>
            </a:r>
            <a:r>
              <a:rPr lang="de-DE" dirty="0">
                <a:latin typeface="Ink Free" panose="03080402000500000000" pitchFamily="66" charset="0"/>
              </a:rPr>
              <a:t>Es ist einundzwanzig Uhr achtundfünfzig. / Es ist kurz vor zehn.</a:t>
            </a:r>
          </a:p>
          <a:p>
            <a:pPr marL="0" indent="0">
              <a:buNone/>
            </a:pPr>
            <a:endParaRPr lang="de-DE" dirty="0" smtClean="0">
              <a:latin typeface="Ink Free" panose="03080402000500000000" pitchFamily="66" charset="0"/>
            </a:endParaRPr>
          </a:p>
        </p:txBody>
      </p:sp>
    </p:spTree>
    <p:extLst>
      <p:ext uri="{BB962C8B-B14F-4D97-AF65-F5344CB8AC3E}">
        <p14:creationId xmlns:p14="http://schemas.microsoft.com/office/powerpoint/2010/main" val="32051352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Predlogi </a:t>
            </a:r>
            <a:r>
              <a:rPr lang="de-DE" dirty="0" smtClean="0"/>
              <a:t>/Präpositionen</a:t>
            </a:r>
            <a:endParaRPr lang="sl-SI" dirty="0"/>
          </a:p>
        </p:txBody>
      </p:sp>
      <p:graphicFrame>
        <p:nvGraphicFramePr>
          <p:cNvPr id="4" name="Označba mesta vsebine 3"/>
          <p:cNvGraphicFramePr>
            <a:graphicFrameLocks noGrp="1"/>
          </p:cNvGraphicFramePr>
          <p:nvPr>
            <p:ph idx="1"/>
            <p:extLst>
              <p:ext uri="{D42A27DB-BD31-4B8C-83A1-F6EECF244321}">
                <p14:modId xmlns:p14="http://schemas.microsoft.com/office/powerpoint/2010/main" val="3790447931"/>
              </p:ext>
            </p:extLst>
          </p:nvPr>
        </p:nvGraphicFramePr>
        <p:xfrm>
          <a:off x="2057401" y="1681842"/>
          <a:ext cx="8490856" cy="2932200"/>
        </p:xfrm>
        <a:graphic>
          <a:graphicData uri="http://schemas.openxmlformats.org/drawingml/2006/table">
            <a:tbl>
              <a:tblPr firstRow="1" firstCol="1" bandRow="1">
                <a:tableStyleId>{C083E6E3-FA7D-4D7B-A595-EF9225AFEA82}</a:tableStyleId>
              </a:tblPr>
              <a:tblGrid>
                <a:gridCol w="4245428">
                  <a:extLst>
                    <a:ext uri="{9D8B030D-6E8A-4147-A177-3AD203B41FA5}">
                      <a16:colId xmlns:a16="http://schemas.microsoft.com/office/drawing/2014/main" val="2396095245"/>
                    </a:ext>
                  </a:extLst>
                </a:gridCol>
                <a:gridCol w="4245428">
                  <a:extLst>
                    <a:ext uri="{9D8B030D-6E8A-4147-A177-3AD203B41FA5}">
                      <a16:colId xmlns:a16="http://schemas.microsoft.com/office/drawing/2014/main" val="457702876"/>
                    </a:ext>
                  </a:extLst>
                </a:gridCol>
              </a:tblGrid>
              <a:tr h="733050">
                <a:tc>
                  <a:txBody>
                    <a:bodyPr/>
                    <a:lstStyle/>
                    <a:p>
                      <a:pPr algn="just">
                        <a:lnSpc>
                          <a:spcPct val="115000"/>
                        </a:lnSpc>
                        <a:spcBef>
                          <a:spcPts val="1200"/>
                        </a:spcBef>
                        <a:spcAft>
                          <a:spcPts val="0"/>
                        </a:spcAft>
                        <a:tabLst>
                          <a:tab pos="4876800" algn="l"/>
                        </a:tabLst>
                      </a:pPr>
                      <a:r>
                        <a:rPr lang="de-DE" sz="2000" dirty="0">
                          <a:solidFill>
                            <a:srgbClr val="FF0000"/>
                          </a:solidFill>
                          <a:effectLst/>
                        </a:rPr>
                        <a:t>Wann </a:t>
                      </a:r>
                      <a:r>
                        <a:rPr lang="de-DE" sz="2000" dirty="0">
                          <a:effectLst/>
                        </a:rPr>
                        <a:t>kommen Sie </a:t>
                      </a:r>
                      <a:r>
                        <a:rPr lang="de-DE" sz="2000" dirty="0" smtClean="0">
                          <a:effectLst/>
                        </a:rPr>
                        <a:t>morgen?</a:t>
                      </a:r>
                      <a:endParaRPr lang="sl-SI"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Bef>
                          <a:spcPts val="1200"/>
                        </a:spcBef>
                        <a:spcAft>
                          <a:spcPts val="0"/>
                        </a:spcAft>
                        <a:tabLst>
                          <a:tab pos="4876800" algn="l"/>
                        </a:tabLst>
                      </a:pPr>
                      <a:r>
                        <a:rPr lang="de-DE" sz="2000" dirty="0">
                          <a:effectLst/>
                        </a:rPr>
                        <a:t>Ich komme </a:t>
                      </a:r>
                      <a:r>
                        <a:rPr lang="de-DE" sz="2000" u="sng" dirty="0">
                          <a:effectLst/>
                        </a:rPr>
                        <a:t>um </a:t>
                      </a:r>
                      <a:r>
                        <a:rPr lang="de-DE" sz="2000" dirty="0">
                          <a:effectLst/>
                        </a:rPr>
                        <a:t>12 Uhr.</a:t>
                      </a:r>
                      <a:endParaRPr lang="sl-SI" sz="20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94964245"/>
                  </a:ext>
                </a:extLst>
              </a:tr>
              <a:tr h="733050">
                <a:tc>
                  <a:txBody>
                    <a:bodyPr/>
                    <a:lstStyle/>
                    <a:p>
                      <a:pPr algn="just">
                        <a:lnSpc>
                          <a:spcPct val="115000"/>
                        </a:lnSpc>
                        <a:spcBef>
                          <a:spcPts val="1200"/>
                        </a:spcBef>
                        <a:spcAft>
                          <a:spcPts val="0"/>
                        </a:spcAft>
                        <a:tabLst>
                          <a:tab pos="4876800" algn="l"/>
                        </a:tabLst>
                      </a:pPr>
                      <a:r>
                        <a:rPr lang="de-DE" sz="2000" dirty="0">
                          <a:solidFill>
                            <a:srgbClr val="FF0000"/>
                          </a:solidFill>
                          <a:effectLst/>
                        </a:rPr>
                        <a:t>Bis wann </a:t>
                      </a:r>
                      <a:r>
                        <a:rPr lang="de-DE" sz="2000" dirty="0">
                          <a:effectLst/>
                        </a:rPr>
                        <a:t>dauert </a:t>
                      </a:r>
                      <a:r>
                        <a:rPr lang="de-DE" sz="2000" dirty="0" smtClean="0">
                          <a:effectLst/>
                        </a:rPr>
                        <a:t>das</a:t>
                      </a:r>
                      <a:r>
                        <a:rPr lang="de-DE" sz="2000" baseline="0" dirty="0" smtClean="0">
                          <a:effectLst/>
                        </a:rPr>
                        <a:t> Konzert</a:t>
                      </a:r>
                      <a:r>
                        <a:rPr lang="de-DE" sz="2000" dirty="0" smtClean="0">
                          <a:effectLst/>
                        </a:rPr>
                        <a:t>?</a:t>
                      </a:r>
                      <a:endParaRPr lang="sl-SI"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Bef>
                          <a:spcPts val="1200"/>
                        </a:spcBef>
                        <a:spcAft>
                          <a:spcPts val="0"/>
                        </a:spcAft>
                        <a:tabLst>
                          <a:tab pos="4876800" algn="l"/>
                        </a:tabLst>
                      </a:pPr>
                      <a:r>
                        <a:rPr lang="de-DE" sz="2000" u="sng" dirty="0">
                          <a:effectLst/>
                        </a:rPr>
                        <a:t>Bis</a:t>
                      </a:r>
                      <a:r>
                        <a:rPr lang="de-DE" sz="2000" dirty="0">
                          <a:effectLst/>
                        </a:rPr>
                        <a:t> </a:t>
                      </a:r>
                      <a:r>
                        <a:rPr lang="de-DE" sz="2000" dirty="0" smtClean="0">
                          <a:effectLst/>
                        </a:rPr>
                        <a:t>21.00 </a:t>
                      </a:r>
                      <a:r>
                        <a:rPr lang="de-DE" sz="2000" dirty="0">
                          <a:effectLst/>
                        </a:rPr>
                        <a:t>Uhr.</a:t>
                      </a:r>
                      <a:endParaRPr lang="sl-SI"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54802023"/>
                  </a:ext>
                </a:extLst>
              </a:tr>
              <a:tr h="733050">
                <a:tc>
                  <a:txBody>
                    <a:bodyPr/>
                    <a:lstStyle/>
                    <a:p>
                      <a:pPr algn="just">
                        <a:lnSpc>
                          <a:spcPct val="115000"/>
                        </a:lnSpc>
                        <a:spcBef>
                          <a:spcPts val="1200"/>
                        </a:spcBef>
                        <a:spcAft>
                          <a:spcPts val="0"/>
                        </a:spcAft>
                        <a:tabLst>
                          <a:tab pos="4876800" algn="l"/>
                        </a:tabLst>
                      </a:pPr>
                      <a:r>
                        <a:rPr lang="de-DE" sz="2000" dirty="0">
                          <a:solidFill>
                            <a:srgbClr val="FF0000"/>
                          </a:solidFill>
                          <a:effectLst/>
                        </a:rPr>
                        <a:t>Wie lange </a:t>
                      </a:r>
                      <a:r>
                        <a:rPr lang="de-DE" sz="2000" dirty="0">
                          <a:effectLst/>
                        </a:rPr>
                        <a:t>dauert </a:t>
                      </a:r>
                      <a:r>
                        <a:rPr lang="de-DE" sz="2000" dirty="0" smtClean="0">
                          <a:effectLst/>
                        </a:rPr>
                        <a:t>das</a:t>
                      </a:r>
                      <a:r>
                        <a:rPr lang="de-DE" sz="2000" baseline="0" dirty="0" smtClean="0">
                          <a:effectLst/>
                        </a:rPr>
                        <a:t> Seminar</a:t>
                      </a:r>
                      <a:r>
                        <a:rPr lang="de-DE" sz="2000" dirty="0" smtClean="0">
                          <a:effectLst/>
                        </a:rPr>
                        <a:t>?</a:t>
                      </a:r>
                      <a:endParaRPr lang="sl-SI"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Bef>
                          <a:spcPts val="1200"/>
                        </a:spcBef>
                        <a:spcAft>
                          <a:spcPts val="0"/>
                        </a:spcAft>
                        <a:tabLst>
                          <a:tab pos="4876800" algn="l"/>
                        </a:tabLst>
                      </a:pPr>
                      <a:r>
                        <a:rPr lang="de-DE" sz="2000" u="sng" dirty="0">
                          <a:effectLst/>
                        </a:rPr>
                        <a:t>Von</a:t>
                      </a:r>
                      <a:r>
                        <a:rPr lang="de-DE" sz="2000" dirty="0">
                          <a:effectLst/>
                        </a:rPr>
                        <a:t> 10.00 </a:t>
                      </a:r>
                      <a:r>
                        <a:rPr lang="de-DE" sz="2000" u="sng" dirty="0">
                          <a:effectLst/>
                        </a:rPr>
                        <a:t>bis</a:t>
                      </a:r>
                      <a:r>
                        <a:rPr lang="de-DE" sz="2000" dirty="0">
                          <a:effectLst/>
                        </a:rPr>
                        <a:t> 11.30 Uhr. </a:t>
                      </a:r>
                      <a:endParaRPr lang="sl-SI"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36402839"/>
                  </a:ext>
                </a:extLst>
              </a:tr>
              <a:tr h="733050">
                <a:tc>
                  <a:txBody>
                    <a:bodyPr/>
                    <a:lstStyle/>
                    <a:p>
                      <a:pPr algn="just">
                        <a:lnSpc>
                          <a:spcPct val="115000"/>
                        </a:lnSpc>
                        <a:spcBef>
                          <a:spcPts val="1200"/>
                        </a:spcBef>
                        <a:spcAft>
                          <a:spcPts val="0"/>
                        </a:spcAft>
                        <a:tabLst>
                          <a:tab pos="4876800" algn="l"/>
                        </a:tabLst>
                      </a:pPr>
                      <a:r>
                        <a:rPr lang="de-DE" sz="2000" dirty="0">
                          <a:solidFill>
                            <a:srgbClr val="FF0000"/>
                          </a:solidFill>
                          <a:effectLst/>
                        </a:rPr>
                        <a:t>Wie lange </a:t>
                      </a:r>
                      <a:r>
                        <a:rPr lang="de-DE" sz="2000" dirty="0">
                          <a:effectLst/>
                        </a:rPr>
                        <a:t>bleiben Sie </a:t>
                      </a:r>
                      <a:r>
                        <a:rPr lang="de-DE" sz="2000" dirty="0" smtClean="0">
                          <a:effectLst/>
                        </a:rPr>
                        <a:t>im</a:t>
                      </a:r>
                      <a:r>
                        <a:rPr lang="de-DE" sz="2000" baseline="0" dirty="0" smtClean="0">
                          <a:effectLst/>
                        </a:rPr>
                        <a:t> Urlaub</a:t>
                      </a:r>
                      <a:r>
                        <a:rPr lang="de-DE" sz="2000" dirty="0" smtClean="0">
                          <a:effectLst/>
                        </a:rPr>
                        <a:t>?</a:t>
                      </a:r>
                      <a:endParaRPr lang="sl-SI"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Bef>
                          <a:spcPts val="1200"/>
                        </a:spcBef>
                        <a:spcAft>
                          <a:spcPts val="0"/>
                        </a:spcAft>
                        <a:tabLst>
                          <a:tab pos="4876800" algn="l"/>
                        </a:tabLst>
                      </a:pPr>
                      <a:r>
                        <a:rPr lang="de-DE" sz="2000" dirty="0">
                          <a:effectLst/>
                        </a:rPr>
                        <a:t>Ich bleibe </a:t>
                      </a:r>
                      <a:r>
                        <a:rPr lang="de-DE" sz="2000" u="sng" dirty="0">
                          <a:effectLst/>
                        </a:rPr>
                        <a:t>von</a:t>
                      </a:r>
                      <a:r>
                        <a:rPr lang="de-DE" sz="2000" dirty="0">
                          <a:effectLst/>
                        </a:rPr>
                        <a:t> Montag </a:t>
                      </a:r>
                      <a:r>
                        <a:rPr lang="de-DE" sz="2000" u="sng" dirty="0">
                          <a:effectLst/>
                        </a:rPr>
                        <a:t>bis</a:t>
                      </a:r>
                      <a:r>
                        <a:rPr lang="de-DE" sz="2000" dirty="0">
                          <a:effectLst/>
                        </a:rPr>
                        <a:t> Freitag.</a:t>
                      </a:r>
                      <a:endParaRPr lang="sl-SI"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70556022"/>
                  </a:ext>
                </a:extLst>
              </a:tr>
            </a:tbl>
          </a:graphicData>
        </a:graphic>
      </p:graphicFrame>
      <p:sp>
        <p:nvSpPr>
          <p:cNvPr id="3" name="PoljeZBesedilom 2"/>
          <p:cNvSpPr txBox="1"/>
          <p:nvPr/>
        </p:nvSpPr>
        <p:spPr>
          <a:xfrm>
            <a:off x="4792718" y="4822003"/>
            <a:ext cx="2627587" cy="923330"/>
          </a:xfrm>
          <a:prstGeom prst="rect">
            <a:avLst/>
          </a:prstGeom>
          <a:solidFill>
            <a:schemeClr val="bg1">
              <a:lumMod val="85000"/>
            </a:schemeClr>
          </a:solidFill>
        </p:spPr>
        <p:txBody>
          <a:bodyPr wrap="square" rtlCol="0">
            <a:spAutoFit/>
          </a:bodyPr>
          <a:lstStyle/>
          <a:p>
            <a:r>
              <a:rPr lang="de-DE" dirty="0" smtClean="0"/>
              <a:t>Wann? = </a:t>
            </a:r>
            <a:r>
              <a:rPr lang="de-DE" dirty="0" err="1" smtClean="0"/>
              <a:t>Kdaj</a:t>
            </a:r>
            <a:r>
              <a:rPr lang="de-DE" dirty="0" smtClean="0"/>
              <a:t>?</a:t>
            </a:r>
          </a:p>
          <a:p>
            <a:r>
              <a:rPr lang="de-DE" dirty="0" smtClean="0"/>
              <a:t>Bis wann? = Do </a:t>
            </a:r>
            <a:r>
              <a:rPr lang="de-DE" dirty="0" err="1" smtClean="0"/>
              <a:t>kdaj</a:t>
            </a:r>
            <a:r>
              <a:rPr lang="de-DE" dirty="0" smtClean="0"/>
              <a:t>?</a:t>
            </a:r>
          </a:p>
          <a:p>
            <a:r>
              <a:rPr lang="de-DE" dirty="0" smtClean="0"/>
              <a:t>Wie lange? = </a:t>
            </a:r>
            <a:r>
              <a:rPr lang="de-DE" dirty="0" err="1" smtClean="0"/>
              <a:t>Kako</a:t>
            </a:r>
            <a:r>
              <a:rPr lang="de-DE" dirty="0" smtClean="0"/>
              <a:t> </a:t>
            </a:r>
            <a:r>
              <a:rPr lang="de-DE" dirty="0" err="1" smtClean="0"/>
              <a:t>dolgo</a:t>
            </a:r>
            <a:r>
              <a:rPr lang="de-DE" dirty="0" smtClean="0"/>
              <a:t>? </a:t>
            </a:r>
            <a:endParaRPr lang="sl-SI" dirty="0"/>
          </a:p>
        </p:txBody>
      </p:sp>
    </p:spTree>
    <p:extLst>
      <p:ext uri="{BB962C8B-B14F-4D97-AF65-F5344CB8AC3E}">
        <p14:creationId xmlns:p14="http://schemas.microsoft.com/office/powerpoint/2010/main" val="3661304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3967" t="45853" r="17309" b="32917"/>
          <a:stretch/>
        </p:blipFill>
        <p:spPr>
          <a:xfrm>
            <a:off x="955588" y="1271752"/>
            <a:ext cx="10994671" cy="1849822"/>
          </a:xfrm>
          <a:prstGeom prst="rect">
            <a:avLst/>
          </a:prstGeom>
        </p:spPr>
      </p:pic>
      <p:graphicFrame>
        <p:nvGraphicFramePr>
          <p:cNvPr id="5" name="Tabela 4"/>
          <p:cNvGraphicFramePr>
            <a:graphicFrameLocks noGrp="1"/>
          </p:cNvGraphicFramePr>
          <p:nvPr>
            <p:extLst>
              <p:ext uri="{D42A27DB-BD31-4B8C-83A1-F6EECF244321}">
                <p14:modId xmlns:p14="http://schemas.microsoft.com/office/powerpoint/2010/main" val="3238846168"/>
              </p:ext>
            </p:extLst>
          </p:nvPr>
        </p:nvGraphicFramePr>
        <p:xfrm>
          <a:off x="955588" y="3121574"/>
          <a:ext cx="10994671" cy="1750045"/>
        </p:xfrm>
        <a:graphic>
          <a:graphicData uri="http://schemas.openxmlformats.org/drawingml/2006/table">
            <a:tbl>
              <a:tblPr firstRow="1" bandRow="1">
                <a:tableStyleId>{F5AB1C69-6EDB-4FF4-983F-18BD219EF322}</a:tableStyleId>
              </a:tblPr>
              <a:tblGrid>
                <a:gridCol w="2282898">
                  <a:extLst>
                    <a:ext uri="{9D8B030D-6E8A-4147-A177-3AD203B41FA5}">
                      <a16:colId xmlns:a16="http://schemas.microsoft.com/office/drawing/2014/main" val="2112335799"/>
                    </a:ext>
                  </a:extLst>
                </a:gridCol>
                <a:gridCol w="1711886">
                  <a:extLst>
                    <a:ext uri="{9D8B030D-6E8A-4147-A177-3AD203B41FA5}">
                      <a16:colId xmlns:a16="http://schemas.microsoft.com/office/drawing/2014/main" val="2540943333"/>
                    </a:ext>
                  </a:extLst>
                </a:gridCol>
                <a:gridCol w="1776249">
                  <a:extLst>
                    <a:ext uri="{9D8B030D-6E8A-4147-A177-3AD203B41FA5}">
                      <a16:colId xmlns:a16="http://schemas.microsoft.com/office/drawing/2014/main" val="54352593"/>
                    </a:ext>
                  </a:extLst>
                </a:gridCol>
                <a:gridCol w="1800732">
                  <a:extLst>
                    <a:ext uri="{9D8B030D-6E8A-4147-A177-3AD203B41FA5}">
                      <a16:colId xmlns:a16="http://schemas.microsoft.com/office/drawing/2014/main" val="2977444831"/>
                    </a:ext>
                  </a:extLst>
                </a:gridCol>
                <a:gridCol w="1594109">
                  <a:extLst>
                    <a:ext uri="{9D8B030D-6E8A-4147-A177-3AD203B41FA5}">
                      <a16:colId xmlns:a16="http://schemas.microsoft.com/office/drawing/2014/main" val="4121673103"/>
                    </a:ext>
                  </a:extLst>
                </a:gridCol>
                <a:gridCol w="1828797">
                  <a:extLst>
                    <a:ext uri="{9D8B030D-6E8A-4147-A177-3AD203B41FA5}">
                      <a16:colId xmlns:a16="http://schemas.microsoft.com/office/drawing/2014/main" val="51699691"/>
                    </a:ext>
                  </a:extLst>
                </a:gridCol>
              </a:tblGrid>
              <a:tr h="597674">
                <a:tc>
                  <a:txBody>
                    <a:bodyPr/>
                    <a:lstStyle/>
                    <a:p>
                      <a:r>
                        <a:rPr lang="de-DE" dirty="0" smtClean="0"/>
                        <a:t>Guten Morgen!</a:t>
                      </a:r>
                      <a:endParaRPr lang="sl-SI" dirty="0">
                        <a:latin typeface="Times New Roman" panose="02020603050405020304" pitchFamily="18" charset="0"/>
                        <a:cs typeface="Times New Roman" panose="02020603050405020304" pitchFamily="18" charset="0"/>
                      </a:endParaRPr>
                    </a:p>
                  </a:txBody>
                  <a:tcPr/>
                </a:tc>
                <a:tc>
                  <a:txBody>
                    <a:bodyPr/>
                    <a:lstStyle/>
                    <a:p>
                      <a:r>
                        <a:rPr lang="de-DE" dirty="0" smtClean="0"/>
                        <a:t>Guten Tag!</a:t>
                      </a:r>
                      <a:endParaRPr lang="sl-SI" dirty="0">
                        <a:latin typeface="Times New Roman" panose="02020603050405020304" pitchFamily="18" charset="0"/>
                        <a:cs typeface="Times New Roman" panose="02020603050405020304" pitchFamily="18" charset="0"/>
                      </a:endParaRPr>
                    </a:p>
                  </a:txBody>
                  <a:tcPr/>
                </a:tc>
                <a:tc>
                  <a:txBody>
                    <a:bodyPr/>
                    <a:lstStyle/>
                    <a:p>
                      <a:endParaRPr lang="sl-SI" dirty="0">
                        <a:latin typeface="Times New Roman" panose="02020603050405020304" pitchFamily="18" charset="0"/>
                        <a:cs typeface="Times New Roman" panose="02020603050405020304" pitchFamily="18" charset="0"/>
                      </a:endParaRPr>
                    </a:p>
                  </a:txBody>
                  <a:tcPr/>
                </a:tc>
                <a:tc>
                  <a:txBody>
                    <a:bodyPr/>
                    <a:lstStyle/>
                    <a:p>
                      <a:endParaRPr lang="sl-SI" dirty="0">
                        <a:latin typeface="Times New Roman" panose="02020603050405020304" pitchFamily="18" charset="0"/>
                        <a:cs typeface="Times New Roman" panose="02020603050405020304" pitchFamily="18" charset="0"/>
                      </a:endParaRPr>
                    </a:p>
                  </a:txBody>
                  <a:tcPr/>
                </a:tc>
                <a:tc>
                  <a:txBody>
                    <a:bodyPr/>
                    <a:lstStyle/>
                    <a:p>
                      <a:r>
                        <a:rPr lang="de-DE" dirty="0" smtClean="0"/>
                        <a:t>Guten Abend!</a:t>
                      </a:r>
                      <a:endParaRPr lang="sl-SI" dirty="0">
                        <a:latin typeface="Times New Roman" panose="02020603050405020304" pitchFamily="18" charset="0"/>
                        <a:cs typeface="Times New Roman" panose="02020603050405020304" pitchFamily="18" charset="0"/>
                      </a:endParaRPr>
                    </a:p>
                  </a:txBody>
                  <a:tcPr/>
                </a:tc>
                <a:tc>
                  <a:txBody>
                    <a:bodyPr/>
                    <a:lstStyle/>
                    <a:p>
                      <a:r>
                        <a:rPr lang="de-DE" dirty="0" smtClean="0"/>
                        <a:t>Gute</a:t>
                      </a:r>
                      <a:r>
                        <a:rPr lang="de-DE" baseline="0" dirty="0" smtClean="0"/>
                        <a:t> Nacht!!</a:t>
                      </a:r>
                      <a:endParaRPr lang="sl-SI"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756932091"/>
                  </a:ext>
                </a:extLst>
              </a:tr>
              <a:tr h="1109965">
                <a:tc>
                  <a:txBody>
                    <a:bodyPr/>
                    <a:lstStyle/>
                    <a:p>
                      <a:r>
                        <a:rPr lang="de-DE" dirty="0" smtClean="0"/>
                        <a:t>am </a:t>
                      </a:r>
                      <a:r>
                        <a:rPr lang="de-DE" dirty="0" smtClean="0"/>
                        <a:t>Morgen</a:t>
                      </a:r>
                      <a:r>
                        <a:rPr lang="sl-SI" dirty="0" smtClean="0"/>
                        <a:t> </a:t>
                      </a:r>
                      <a:r>
                        <a:rPr lang="de-DE" dirty="0" smtClean="0"/>
                        <a:t>/</a:t>
                      </a:r>
                      <a:r>
                        <a:rPr lang="sl-SI" dirty="0" smtClean="0"/>
                        <a:t> </a:t>
                      </a:r>
                      <a:r>
                        <a:rPr lang="de-DE" dirty="0" smtClean="0"/>
                        <a:t>morgens</a:t>
                      </a:r>
                      <a:endParaRPr lang="sl-SI" dirty="0">
                        <a:latin typeface="Times New Roman" panose="02020603050405020304" pitchFamily="18" charset="0"/>
                        <a:cs typeface="Times New Roman" panose="02020603050405020304" pitchFamily="18" charset="0"/>
                      </a:endParaRPr>
                    </a:p>
                  </a:txBody>
                  <a:tcPr/>
                </a:tc>
                <a:tc>
                  <a:txBody>
                    <a:bodyPr/>
                    <a:lstStyle/>
                    <a:p>
                      <a:r>
                        <a:rPr lang="de-DE" dirty="0" smtClean="0"/>
                        <a:t>am </a:t>
                      </a:r>
                      <a:r>
                        <a:rPr lang="de-DE" dirty="0" smtClean="0"/>
                        <a:t>Vormittag</a:t>
                      </a:r>
                      <a:r>
                        <a:rPr lang="sl-SI" dirty="0" smtClean="0"/>
                        <a:t> </a:t>
                      </a:r>
                      <a:r>
                        <a:rPr lang="de-DE" dirty="0" smtClean="0"/>
                        <a:t>/ </a:t>
                      </a:r>
                      <a:r>
                        <a:rPr lang="de-DE" dirty="0" smtClean="0"/>
                        <a:t>vormittags</a:t>
                      </a:r>
                      <a:endParaRPr lang="sl-SI" dirty="0">
                        <a:latin typeface="Times New Roman" panose="02020603050405020304" pitchFamily="18" charset="0"/>
                        <a:cs typeface="Times New Roman" panose="02020603050405020304" pitchFamily="18" charset="0"/>
                      </a:endParaRPr>
                    </a:p>
                  </a:txBody>
                  <a:tcPr/>
                </a:tc>
                <a:tc>
                  <a:txBody>
                    <a:bodyPr/>
                    <a:lstStyle/>
                    <a:p>
                      <a:r>
                        <a:rPr lang="de-DE" dirty="0" smtClean="0"/>
                        <a:t>am </a:t>
                      </a:r>
                      <a:r>
                        <a:rPr lang="de-DE" dirty="0" smtClean="0"/>
                        <a:t>Mittag</a:t>
                      </a:r>
                      <a:r>
                        <a:rPr lang="sl-SI" dirty="0" smtClean="0"/>
                        <a:t> </a:t>
                      </a:r>
                      <a:r>
                        <a:rPr lang="de-DE" dirty="0" smtClean="0"/>
                        <a:t>/</a:t>
                      </a:r>
                      <a:r>
                        <a:rPr lang="de-DE" baseline="0" dirty="0" smtClean="0"/>
                        <a:t> </a:t>
                      </a:r>
                      <a:r>
                        <a:rPr lang="de-DE" baseline="0" dirty="0" smtClean="0"/>
                        <a:t>mittags</a:t>
                      </a:r>
                      <a:endParaRPr lang="sl-SI" dirty="0">
                        <a:latin typeface="Times New Roman" panose="02020603050405020304" pitchFamily="18" charset="0"/>
                        <a:cs typeface="Times New Roman" panose="02020603050405020304" pitchFamily="18" charset="0"/>
                      </a:endParaRPr>
                    </a:p>
                  </a:txBody>
                  <a:tcPr/>
                </a:tc>
                <a:tc>
                  <a:txBody>
                    <a:bodyPr/>
                    <a:lstStyle/>
                    <a:p>
                      <a:r>
                        <a:rPr lang="de-DE" dirty="0" smtClean="0"/>
                        <a:t>am Nachmittag / nachmittags</a:t>
                      </a:r>
                      <a:endParaRPr lang="sl-SI" dirty="0">
                        <a:latin typeface="Times New Roman" panose="02020603050405020304" pitchFamily="18" charset="0"/>
                        <a:cs typeface="Times New Roman" panose="02020603050405020304" pitchFamily="18" charset="0"/>
                      </a:endParaRPr>
                    </a:p>
                  </a:txBody>
                  <a:tcPr/>
                </a:tc>
                <a:tc>
                  <a:txBody>
                    <a:bodyPr/>
                    <a:lstStyle/>
                    <a:p>
                      <a:r>
                        <a:rPr lang="de-DE" dirty="0" smtClean="0"/>
                        <a:t>am Abend /abends</a:t>
                      </a:r>
                      <a:endParaRPr lang="sl-SI" dirty="0">
                        <a:latin typeface="Times New Roman" panose="02020603050405020304" pitchFamily="18" charset="0"/>
                        <a:cs typeface="Times New Roman" panose="02020603050405020304" pitchFamily="18" charset="0"/>
                      </a:endParaRPr>
                    </a:p>
                  </a:txBody>
                  <a:tcPr/>
                </a:tc>
                <a:tc>
                  <a:txBody>
                    <a:bodyPr/>
                    <a:lstStyle/>
                    <a:p>
                      <a:r>
                        <a:rPr lang="de-DE" dirty="0" smtClean="0"/>
                        <a:t>in der Nacht / nachts </a:t>
                      </a:r>
                      <a:endParaRPr lang="sl-SI"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757811285"/>
                  </a:ext>
                </a:extLst>
              </a:tr>
            </a:tbl>
          </a:graphicData>
        </a:graphic>
      </p:graphicFrame>
    </p:spTree>
    <p:extLst>
      <p:ext uri="{BB962C8B-B14F-4D97-AF65-F5344CB8AC3E}">
        <p14:creationId xmlns:p14="http://schemas.microsoft.com/office/powerpoint/2010/main" val="30902272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značba mesta vsebine 5"/>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b="18672"/>
          <a:stretch/>
        </p:blipFill>
        <p:spPr>
          <a:xfrm>
            <a:off x="1890110" y="2737136"/>
            <a:ext cx="8128002" cy="1214754"/>
          </a:xfrm>
          <a:prstGeom prst="rect">
            <a:avLst/>
          </a:prstGeom>
        </p:spPr>
      </p:pic>
      <p:graphicFrame>
        <p:nvGraphicFramePr>
          <p:cNvPr id="7" name="Tabela 6"/>
          <p:cNvGraphicFramePr>
            <a:graphicFrameLocks noGrp="1"/>
          </p:cNvGraphicFramePr>
          <p:nvPr>
            <p:extLst>
              <p:ext uri="{D42A27DB-BD31-4B8C-83A1-F6EECF244321}">
                <p14:modId xmlns:p14="http://schemas.microsoft.com/office/powerpoint/2010/main" val="3748969417"/>
              </p:ext>
            </p:extLst>
          </p:nvPr>
        </p:nvGraphicFramePr>
        <p:xfrm>
          <a:off x="1890110" y="3951890"/>
          <a:ext cx="8128002" cy="640080"/>
        </p:xfrm>
        <a:graphic>
          <a:graphicData uri="http://schemas.openxmlformats.org/drawingml/2006/table">
            <a:tbl>
              <a:tblPr firstRow="1" bandRow="1">
                <a:tableStyleId>{F5AB1C69-6EDB-4FF4-983F-18BD219EF322}</a:tableStyleId>
              </a:tblPr>
              <a:tblGrid>
                <a:gridCol w="1354667">
                  <a:extLst>
                    <a:ext uri="{9D8B030D-6E8A-4147-A177-3AD203B41FA5}">
                      <a16:colId xmlns:a16="http://schemas.microsoft.com/office/drawing/2014/main" val="1929218858"/>
                    </a:ext>
                  </a:extLst>
                </a:gridCol>
                <a:gridCol w="1354667">
                  <a:extLst>
                    <a:ext uri="{9D8B030D-6E8A-4147-A177-3AD203B41FA5}">
                      <a16:colId xmlns:a16="http://schemas.microsoft.com/office/drawing/2014/main" val="1822335086"/>
                    </a:ext>
                  </a:extLst>
                </a:gridCol>
                <a:gridCol w="1354667">
                  <a:extLst>
                    <a:ext uri="{9D8B030D-6E8A-4147-A177-3AD203B41FA5}">
                      <a16:colId xmlns:a16="http://schemas.microsoft.com/office/drawing/2014/main" val="554471393"/>
                    </a:ext>
                  </a:extLst>
                </a:gridCol>
                <a:gridCol w="1354667">
                  <a:extLst>
                    <a:ext uri="{9D8B030D-6E8A-4147-A177-3AD203B41FA5}">
                      <a16:colId xmlns:a16="http://schemas.microsoft.com/office/drawing/2014/main" val="4202948091"/>
                    </a:ext>
                  </a:extLst>
                </a:gridCol>
                <a:gridCol w="1354667">
                  <a:extLst>
                    <a:ext uri="{9D8B030D-6E8A-4147-A177-3AD203B41FA5}">
                      <a16:colId xmlns:a16="http://schemas.microsoft.com/office/drawing/2014/main" val="1497564780"/>
                    </a:ext>
                  </a:extLst>
                </a:gridCol>
                <a:gridCol w="1354667">
                  <a:extLst>
                    <a:ext uri="{9D8B030D-6E8A-4147-A177-3AD203B41FA5}">
                      <a16:colId xmlns:a16="http://schemas.microsoft.com/office/drawing/2014/main" val="1501011795"/>
                    </a:ext>
                  </a:extLst>
                </a:gridCol>
              </a:tblGrid>
              <a:tr h="483475">
                <a:tc>
                  <a:txBody>
                    <a:bodyPr/>
                    <a:lstStyle/>
                    <a:p>
                      <a:r>
                        <a:rPr lang="de-DE" dirty="0" smtClean="0"/>
                        <a:t>am Morgen</a:t>
                      </a:r>
                      <a:endParaRPr lang="sl-SI" dirty="0"/>
                    </a:p>
                  </a:txBody>
                  <a:tcPr/>
                </a:tc>
                <a:tc>
                  <a:txBody>
                    <a:bodyPr/>
                    <a:lstStyle/>
                    <a:p>
                      <a:endParaRPr lang="sl-SI" dirty="0"/>
                    </a:p>
                  </a:txBody>
                  <a:tcPr/>
                </a:tc>
                <a:tc>
                  <a:txBody>
                    <a:bodyPr/>
                    <a:lstStyle/>
                    <a:p>
                      <a:endParaRPr lang="sl-SI" dirty="0"/>
                    </a:p>
                  </a:txBody>
                  <a:tcPr/>
                </a:tc>
                <a:tc>
                  <a:txBody>
                    <a:bodyPr/>
                    <a:lstStyle/>
                    <a:p>
                      <a:endParaRPr lang="sl-SI" dirty="0"/>
                    </a:p>
                  </a:txBody>
                  <a:tcPr/>
                </a:tc>
                <a:tc>
                  <a:txBody>
                    <a:bodyPr/>
                    <a:lstStyle/>
                    <a:p>
                      <a:endParaRPr lang="sl-SI" dirty="0"/>
                    </a:p>
                  </a:txBody>
                  <a:tcPr/>
                </a:tc>
                <a:tc>
                  <a:txBody>
                    <a:bodyPr/>
                    <a:lstStyle/>
                    <a:p>
                      <a:endParaRPr lang="sl-SI" dirty="0"/>
                    </a:p>
                  </a:txBody>
                  <a:tcPr/>
                </a:tc>
                <a:extLst>
                  <a:ext uri="{0D108BD9-81ED-4DB2-BD59-A6C34878D82A}">
                    <a16:rowId xmlns:a16="http://schemas.microsoft.com/office/drawing/2014/main" val="3096212381"/>
                  </a:ext>
                </a:extLst>
              </a:tr>
            </a:tbl>
          </a:graphicData>
        </a:graphic>
      </p:graphicFrame>
      <p:sp>
        <p:nvSpPr>
          <p:cNvPr id="8" name="PoljeZBesedilom 7"/>
          <p:cNvSpPr txBox="1"/>
          <p:nvPr/>
        </p:nvSpPr>
        <p:spPr>
          <a:xfrm>
            <a:off x="1471448" y="1229711"/>
            <a:ext cx="5906813" cy="369332"/>
          </a:xfrm>
          <a:prstGeom prst="rect">
            <a:avLst/>
          </a:prstGeom>
          <a:noFill/>
        </p:spPr>
        <p:txBody>
          <a:bodyPr wrap="square" rtlCol="0">
            <a:spAutoFit/>
          </a:bodyPr>
          <a:lstStyle/>
          <a:p>
            <a:r>
              <a:rPr lang="de-DE" dirty="0" smtClean="0"/>
              <a:t>Übung: Wann treffen wir uns? </a:t>
            </a:r>
            <a:endParaRPr lang="sl-SI" dirty="0"/>
          </a:p>
        </p:txBody>
      </p:sp>
    </p:spTree>
    <p:extLst>
      <p:ext uri="{BB962C8B-B14F-4D97-AF65-F5344CB8AC3E}">
        <p14:creationId xmlns:p14="http://schemas.microsoft.com/office/powerpoint/2010/main" val="2193539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značba mesta vsebine 5"/>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b="18672"/>
          <a:stretch/>
        </p:blipFill>
        <p:spPr>
          <a:xfrm>
            <a:off x="1890110" y="2737136"/>
            <a:ext cx="8557172" cy="1214754"/>
          </a:xfrm>
          <a:prstGeom prst="rect">
            <a:avLst/>
          </a:prstGeom>
        </p:spPr>
      </p:pic>
      <p:graphicFrame>
        <p:nvGraphicFramePr>
          <p:cNvPr id="7" name="Tabela 6"/>
          <p:cNvGraphicFramePr>
            <a:graphicFrameLocks noGrp="1"/>
          </p:cNvGraphicFramePr>
          <p:nvPr>
            <p:extLst>
              <p:ext uri="{D42A27DB-BD31-4B8C-83A1-F6EECF244321}">
                <p14:modId xmlns:p14="http://schemas.microsoft.com/office/powerpoint/2010/main" val="488657177"/>
              </p:ext>
            </p:extLst>
          </p:nvPr>
        </p:nvGraphicFramePr>
        <p:xfrm>
          <a:off x="1890106" y="4046483"/>
          <a:ext cx="8557176" cy="640080"/>
        </p:xfrm>
        <a:graphic>
          <a:graphicData uri="http://schemas.openxmlformats.org/drawingml/2006/table">
            <a:tbl>
              <a:tblPr firstRow="1" bandRow="1">
                <a:tableStyleId>{F5AB1C69-6EDB-4FF4-983F-18BD219EF322}</a:tableStyleId>
              </a:tblPr>
              <a:tblGrid>
                <a:gridCol w="1426196">
                  <a:extLst>
                    <a:ext uri="{9D8B030D-6E8A-4147-A177-3AD203B41FA5}">
                      <a16:colId xmlns:a16="http://schemas.microsoft.com/office/drawing/2014/main" val="1929218858"/>
                    </a:ext>
                  </a:extLst>
                </a:gridCol>
                <a:gridCol w="1426196">
                  <a:extLst>
                    <a:ext uri="{9D8B030D-6E8A-4147-A177-3AD203B41FA5}">
                      <a16:colId xmlns:a16="http://schemas.microsoft.com/office/drawing/2014/main" val="1822335086"/>
                    </a:ext>
                  </a:extLst>
                </a:gridCol>
                <a:gridCol w="1426196">
                  <a:extLst>
                    <a:ext uri="{9D8B030D-6E8A-4147-A177-3AD203B41FA5}">
                      <a16:colId xmlns:a16="http://schemas.microsoft.com/office/drawing/2014/main" val="554471393"/>
                    </a:ext>
                  </a:extLst>
                </a:gridCol>
                <a:gridCol w="1545899">
                  <a:extLst>
                    <a:ext uri="{9D8B030D-6E8A-4147-A177-3AD203B41FA5}">
                      <a16:colId xmlns:a16="http://schemas.microsoft.com/office/drawing/2014/main" val="4202948091"/>
                    </a:ext>
                  </a:extLst>
                </a:gridCol>
                <a:gridCol w="1306493">
                  <a:extLst>
                    <a:ext uri="{9D8B030D-6E8A-4147-A177-3AD203B41FA5}">
                      <a16:colId xmlns:a16="http://schemas.microsoft.com/office/drawing/2014/main" val="1497564780"/>
                    </a:ext>
                  </a:extLst>
                </a:gridCol>
                <a:gridCol w="1426196">
                  <a:extLst>
                    <a:ext uri="{9D8B030D-6E8A-4147-A177-3AD203B41FA5}">
                      <a16:colId xmlns:a16="http://schemas.microsoft.com/office/drawing/2014/main" val="1501011795"/>
                    </a:ext>
                  </a:extLst>
                </a:gridCol>
              </a:tblGrid>
              <a:tr h="483475">
                <a:tc>
                  <a:txBody>
                    <a:bodyPr/>
                    <a:lstStyle/>
                    <a:p>
                      <a:r>
                        <a:rPr lang="de-DE" dirty="0" smtClean="0"/>
                        <a:t>am Morgen</a:t>
                      </a:r>
                      <a:endParaRPr lang="sl-SI" dirty="0"/>
                    </a:p>
                  </a:txBody>
                  <a:tcPr/>
                </a:tc>
                <a:tc>
                  <a:txBody>
                    <a:bodyPr/>
                    <a:lstStyle/>
                    <a:p>
                      <a:r>
                        <a:rPr lang="de-DE" dirty="0" smtClean="0"/>
                        <a:t>am Vormittag</a:t>
                      </a:r>
                      <a:endParaRPr lang="sl-SI" dirty="0"/>
                    </a:p>
                  </a:txBody>
                  <a:tcPr/>
                </a:tc>
                <a:tc>
                  <a:txBody>
                    <a:bodyPr/>
                    <a:lstStyle/>
                    <a:p>
                      <a:r>
                        <a:rPr lang="de-DE" dirty="0" smtClean="0"/>
                        <a:t>am Mittag</a:t>
                      </a:r>
                      <a:endParaRPr lang="sl-SI" dirty="0"/>
                    </a:p>
                  </a:txBody>
                  <a:tcPr/>
                </a:tc>
                <a:tc>
                  <a:txBody>
                    <a:bodyPr/>
                    <a:lstStyle/>
                    <a:p>
                      <a:r>
                        <a:rPr lang="de-DE" dirty="0" smtClean="0"/>
                        <a:t>am Nachmittag</a:t>
                      </a:r>
                      <a:endParaRPr lang="sl-SI" dirty="0"/>
                    </a:p>
                  </a:txBody>
                  <a:tcPr/>
                </a:tc>
                <a:tc>
                  <a:txBody>
                    <a:bodyPr/>
                    <a:lstStyle/>
                    <a:p>
                      <a:r>
                        <a:rPr lang="de-DE" dirty="0" smtClean="0"/>
                        <a:t>am Abend</a:t>
                      </a:r>
                      <a:endParaRPr lang="sl-SI" dirty="0"/>
                    </a:p>
                  </a:txBody>
                  <a:tcPr/>
                </a:tc>
                <a:tc>
                  <a:txBody>
                    <a:bodyPr/>
                    <a:lstStyle/>
                    <a:p>
                      <a:r>
                        <a:rPr lang="de-DE" dirty="0" smtClean="0"/>
                        <a:t>in der Nacht </a:t>
                      </a:r>
                      <a:endParaRPr lang="sl-SI" dirty="0"/>
                    </a:p>
                  </a:txBody>
                  <a:tcPr/>
                </a:tc>
                <a:extLst>
                  <a:ext uri="{0D108BD9-81ED-4DB2-BD59-A6C34878D82A}">
                    <a16:rowId xmlns:a16="http://schemas.microsoft.com/office/drawing/2014/main" val="3096212381"/>
                  </a:ext>
                </a:extLst>
              </a:tr>
            </a:tbl>
          </a:graphicData>
        </a:graphic>
      </p:graphicFrame>
      <p:sp>
        <p:nvSpPr>
          <p:cNvPr id="8" name="PoljeZBesedilom 7"/>
          <p:cNvSpPr txBox="1"/>
          <p:nvPr/>
        </p:nvSpPr>
        <p:spPr>
          <a:xfrm>
            <a:off x="1471448" y="1229711"/>
            <a:ext cx="5906813" cy="369332"/>
          </a:xfrm>
          <a:prstGeom prst="rect">
            <a:avLst/>
          </a:prstGeom>
          <a:noFill/>
        </p:spPr>
        <p:txBody>
          <a:bodyPr wrap="square" rtlCol="0">
            <a:spAutoFit/>
          </a:bodyPr>
          <a:lstStyle/>
          <a:p>
            <a:r>
              <a:rPr lang="de-DE" dirty="0" smtClean="0"/>
              <a:t>Übung: Wann treffen wir uns? </a:t>
            </a:r>
            <a:endParaRPr lang="sl-SI" dirty="0"/>
          </a:p>
        </p:txBody>
      </p:sp>
    </p:spTree>
    <p:extLst>
      <p:ext uri="{BB962C8B-B14F-4D97-AF65-F5344CB8AC3E}">
        <p14:creationId xmlns:p14="http://schemas.microsoft.com/office/powerpoint/2010/main" val="7693644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a 2"/>
          <p:cNvGraphicFramePr>
            <a:graphicFrameLocks noGrp="1"/>
          </p:cNvGraphicFramePr>
          <p:nvPr>
            <p:extLst>
              <p:ext uri="{D42A27DB-BD31-4B8C-83A1-F6EECF244321}">
                <p14:modId xmlns:p14="http://schemas.microsoft.com/office/powerpoint/2010/main" val="994021870"/>
              </p:ext>
            </p:extLst>
          </p:nvPr>
        </p:nvGraphicFramePr>
        <p:xfrm>
          <a:off x="2165131" y="1366342"/>
          <a:ext cx="7861737" cy="3825765"/>
        </p:xfrm>
        <a:graphic>
          <a:graphicData uri="http://schemas.openxmlformats.org/drawingml/2006/table">
            <a:tbl>
              <a:tblPr firstRow="1" firstCol="1" bandRow="1">
                <a:tableStyleId>{0505E3EF-67EA-436B-97B2-0124C06EBD24}</a:tableStyleId>
              </a:tblPr>
              <a:tblGrid>
                <a:gridCol w="2620579">
                  <a:extLst>
                    <a:ext uri="{9D8B030D-6E8A-4147-A177-3AD203B41FA5}">
                      <a16:colId xmlns:a16="http://schemas.microsoft.com/office/drawing/2014/main" val="3861660351"/>
                    </a:ext>
                  </a:extLst>
                </a:gridCol>
                <a:gridCol w="2620579">
                  <a:extLst>
                    <a:ext uri="{9D8B030D-6E8A-4147-A177-3AD203B41FA5}">
                      <a16:colId xmlns:a16="http://schemas.microsoft.com/office/drawing/2014/main" val="2463819053"/>
                    </a:ext>
                  </a:extLst>
                </a:gridCol>
                <a:gridCol w="2620579">
                  <a:extLst>
                    <a:ext uri="{9D8B030D-6E8A-4147-A177-3AD203B41FA5}">
                      <a16:colId xmlns:a16="http://schemas.microsoft.com/office/drawing/2014/main" val="3522190566"/>
                    </a:ext>
                  </a:extLst>
                </a:gridCol>
              </a:tblGrid>
              <a:tr h="425085">
                <a:tc>
                  <a:txBody>
                    <a:bodyPr/>
                    <a:lstStyle/>
                    <a:p>
                      <a:pPr algn="just">
                        <a:lnSpc>
                          <a:spcPct val="115000"/>
                        </a:lnSpc>
                        <a:spcAft>
                          <a:spcPts val="0"/>
                        </a:spcAft>
                      </a:pPr>
                      <a:r>
                        <a:rPr lang="de-DE" sz="2000" dirty="0" smtClean="0">
                          <a:effectLst/>
                        </a:rPr>
                        <a:t>die </a:t>
                      </a:r>
                      <a:r>
                        <a:rPr lang="de-DE" sz="2000" dirty="0">
                          <a:effectLst/>
                        </a:rPr>
                        <a:t>Tageszeit</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smtClean="0">
                          <a:effectLst/>
                        </a:rPr>
                        <a:t>die </a:t>
                      </a:r>
                      <a:r>
                        <a:rPr lang="de-DE" sz="2000" dirty="0">
                          <a:effectLst/>
                        </a:rPr>
                        <a:t>Tage</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smtClean="0">
                          <a:effectLst/>
                        </a:rPr>
                        <a:t>die Jahreszeiten</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12911615"/>
                  </a:ext>
                </a:extLst>
              </a:tr>
              <a:tr h="425085">
                <a:tc>
                  <a:txBody>
                    <a:bodyPr/>
                    <a:lstStyle/>
                    <a:p>
                      <a:pPr algn="just">
                        <a:lnSpc>
                          <a:spcPct val="115000"/>
                        </a:lnSpc>
                        <a:spcAft>
                          <a:spcPts val="0"/>
                        </a:spcAft>
                      </a:pPr>
                      <a:r>
                        <a:rPr lang="de-DE" sz="2000" b="0" dirty="0">
                          <a:effectLst/>
                        </a:rPr>
                        <a:t>am Morgen</a:t>
                      </a:r>
                      <a:endParaRPr lang="sl-SI" sz="20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am Montag</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im Sommer</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1245111"/>
                  </a:ext>
                </a:extLst>
              </a:tr>
              <a:tr h="425085">
                <a:tc>
                  <a:txBody>
                    <a:bodyPr/>
                    <a:lstStyle/>
                    <a:p>
                      <a:pPr algn="just">
                        <a:lnSpc>
                          <a:spcPct val="115000"/>
                        </a:lnSpc>
                        <a:spcAft>
                          <a:spcPts val="0"/>
                        </a:spcAft>
                      </a:pPr>
                      <a:r>
                        <a:rPr lang="de-DE" sz="2000" b="0" dirty="0">
                          <a:effectLst/>
                        </a:rPr>
                        <a:t>am Vormittag</a:t>
                      </a:r>
                      <a:endParaRPr lang="sl-SI" sz="20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am Dienstag</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im Herbst</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01863124"/>
                  </a:ext>
                </a:extLst>
              </a:tr>
              <a:tr h="425085">
                <a:tc>
                  <a:txBody>
                    <a:bodyPr/>
                    <a:lstStyle/>
                    <a:p>
                      <a:pPr algn="just">
                        <a:lnSpc>
                          <a:spcPct val="115000"/>
                        </a:lnSpc>
                        <a:spcAft>
                          <a:spcPts val="0"/>
                        </a:spcAft>
                      </a:pPr>
                      <a:r>
                        <a:rPr lang="de-DE" sz="2000" b="0" dirty="0">
                          <a:effectLst/>
                        </a:rPr>
                        <a:t>am Mittag</a:t>
                      </a:r>
                      <a:endParaRPr lang="sl-SI" sz="20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am Mittwoch</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im Winter</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78003843"/>
                  </a:ext>
                </a:extLst>
              </a:tr>
              <a:tr h="425085">
                <a:tc>
                  <a:txBody>
                    <a:bodyPr/>
                    <a:lstStyle/>
                    <a:p>
                      <a:pPr algn="just">
                        <a:lnSpc>
                          <a:spcPct val="115000"/>
                        </a:lnSpc>
                        <a:spcAft>
                          <a:spcPts val="0"/>
                        </a:spcAft>
                      </a:pPr>
                      <a:r>
                        <a:rPr lang="de-DE" sz="2000" b="0" dirty="0">
                          <a:effectLst/>
                        </a:rPr>
                        <a:t>am Nachmittag</a:t>
                      </a:r>
                      <a:endParaRPr lang="sl-SI" sz="20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am Donnerstag</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im Frühling</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5799119"/>
                  </a:ext>
                </a:extLst>
              </a:tr>
              <a:tr h="425085">
                <a:tc>
                  <a:txBody>
                    <a:bodyPr/>
                    <a:lstStyle/>
                    <a:p>
                      <a:pPr algn="just">
                        <a:lnSpc>
                          <a:spcPct val="115000"/>
                        </a:lnSpc>
                        <a:spcAft>
                          <a:spcPts val="0"/>
                        </a:spcAft>
                      </a:pPr>
                      <a:r>
                        <a:rPr lang="de-DE" sz="2000" b="0" dirty="0">
                          <a:effectLst/>
                        </a:rPr>
                        <a:t>am Abend</a:t>
                      </a:r>
                      <a:endParaRPr lang="sl-SI" sz="20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am Freitag</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 </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23042782"/>
                  </a:ext>
                </a:extLst>
              </a:tr>
              <a:tr h="425085">
                <a:tc>
                  <a:txBody>
                    <a:bodyPr/>
                    <a:lstStyle/>
                    <a:p>
                      <a:pPr algn="just">
                        <a:lnSpc>
                          <a:spcPct val="115000"/>
                        </a:lnSpc>
                        <a:spcAft>
                          <a:spcPts val="0"/>
                        </a:spcAft>
                      </a:pPr>
                      <a:r>
                        <a:rPr lang="de-DE" sz="2000" b="0" dirty="0">
                          <a:effectLst/>
                        </a:rPr>
                        <a:t>in der Nacht </a:t>
                      </a:r>
                      <a:endParaRPr lang="sl-SI" sz="20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am Samstag</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 </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93818400"/>
                  </a:ext>
                </a:extLst>
              </a:tr>
              <a:tr h="425085">
                <a:tc>
                  <a:txBody>
                    <a:bodyPr/>
                    <a:lstStyle/>
                    <a:p>
                      <a:pPr algn="just">
                        <a:lnSpc>
                          <a:spcPct val="115000"/>
                        </a:lnSpc>
                        <a:spcAft>
                          <a:spcPts val="0"/>
                        </a:spcAft>
                      </a:pPr>
                      <a:r>
                        <a:rPr lang="de-DE" sz="2000" b="0" dirty="0">
                          <a:effectLst/>
                        </a:rPr>
                        <a:t>um Mitternacht</a:t>
                      </a:r>
                      <a:endParaRPr lang="sl-SI" sz="20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am Sonntag</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 </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66144236"/>
                  </a:ext>
                </a:extLst>
              </a:tr>
              <a:tr h="425085">
                <a:tc>
                  <a:txBody>
                    <a:bodyPr/>
                    <a:lstStyle/>
                    <a:p>
                      <a:pPr algn="just">
                        <a:lnSpc>
                          <a:spcPct val="115000"/>
                        </a:lnSpc>
                        <a:spcAft>
                          <a:spcPts val="0"/>
                        </a:spcAft>
                      </a:pPr>
                      <a:r>
                        <a:rPr lang="de-DE" sz="2000">
                          <a:effectLst/>
                        </a:rPr>
                        <a:t> </a:t>
                      </a:r>
                      <a:endParaRPr lang="sl-SI"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a:effectLst/>
                        </a:rPr>
                        <a:t>am Wochenende</a:t>
                      </a:r>
                      <a:endParaRPr lang="sl-SI"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0"/>
                        </a:spcAft>
                      </a:pPr>
                      <a:r>
                        <a:rPr lang="de-DE" sz="2000" dirty="0">
                          <a:effectLst/>
                        </a:rPr>
                        <a:t> </a:t>
                      </a:r>
                      <a:endParaRPr lang="sl-SI"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40542813"/>
                  </a:ext>
                </a:extLst>
              </a:tr>
            </a:tbl>
          </a:graphicData>
        </a:graphic>
      </p:graphicFrame>
    </p:spTree>
    <p:extLst>
      <p:ext uri="{BB962C8B-B14F-4D97-AF65-F5344CB8AC3E}">
        <p14:creationId xmlns:p14="http://schemas.microsoft.com/office/powerpoint/2010/main" val="1227418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p:cNvGraphicFramePr>
            <a:graphicFrameLocks noGrp="1"/>
          </p:cNvGraphicFramePr>
          <p:nvPr>
            <p:extLst>
              <p:ext uri="{D42A27DB-BD31-4B8C-83A1-F6EECF244321}">
                <p14:modId xmlns:p14="http://schemas.microsoft.com/office/powerpoint/2010/main" val="3655336950"/>
              </p:ext>
            </p:extLst>
          </p:nvPr>
        </p:nvGraphicFramePr>
        <p:xfrm>
          <a:off x="1555533" y="2726896"/>
          <a:ext cx="9070425" cy="804580"/>
        </p:xfrm>
        <a:graphic>
          <a:graphicData uri="http://schemas.openxmlformats.org/drawingml/2006/table">
            <a:tbl>
              <a:tblPr firstRow="1" bandRow="1">
                <a:tableStyleId>{F5AB1C69-6EDB-4FF4-983F-18BD219EF322}</a:tableStyleId>
              </a:tblPr>
              <a:tblGrid>
                <a:gridCol w="1295775">
                  <a:extLst>
                    <a:ext uri="{9D8B030D-6E8A-4147-A177-3AD203B41FA5}">
                      <a16:colId xmlns:a16="http://schemas.microsoft.com/office/drawing/2014/main" val="287967781"/>
                    </a:ext>
                  </a:extLst>
                </a:gridCol>
                <a:gridCol w="1295775">
                  <a:extLst>
                    <a:ext uri="{9D8B030D-6E8A-4147-A177-3AD203B41FA5}">
                      <a16:colId xmlns:a16="http://schemas.microsoft.com/office/drawing/2014/main" val="2232610693"/>
                    </a:ext>
                  </a:extLst>
                </a:gridCol>
                <a:gridCol w="1295775">
                  <a:extLst>
                    <a:ext uri="{9D8B030D-6E8A-4147-A177-3AD203B41FA5}">
                      <a16:colId xmlns:a16="http://schemas.microsoft.com/office/drawing/2014/main" val="2245636891"/>
                    </a:ext>
                  </a:extLst>
                </a:gridCol>
                <a:gridCol w="1295775">
                  <a:extLst>
                    <a:ext uri="{9D8B030D-6E8A-4147-A177-3AD203B41FA5}">
                      <a16:colId xmlns:a16="http://schemas.microsoft.com/office/drawing/2014/main" val="4165546288"/>
                    </a:ext>
                  </a:extLst>
                </a:gridCol>
                <a:gridCol w="1295775">
                  <a:extLst>
                    <a:ext uri="{9D8B030D-6E8A-4147-A177-3AD203B41FA5}">
                      <a16:colId xmlns:a16="http://schemas.microsoft.com/office/drawing/2014/main" val="887581525"/>
                    </a:ext>
                  </a:extLst>
                </a:gridCol>
                <a:gridCol w="1295775">
                  <a:extLst>
                    <a:ext uri="{9D8B030D-6E8A-4147-A177-3AD203B41FA5}">
                      <a16:colId xmlns:a16="http://schemas.microsoft.com/office/drawing/2014/main" val="334803033"/>
                    </a:ext>
                  </a:extLst>
                </a:gridCol>
                <a:gridCol w="1295775">
                  <a:extLst>
                    <a:ext uri="{9D8B030D-6E8A-4147-A177-3AD203B41FA5}">
                      <a16:colId xmlns:a16="http://schemas.microsoft.com/office/drawing/2014/main" val="1521082888"/>
                    </a:ext>
                  </a:extLst>
                </a:gridCol>
              </a:tblGrid>
              <a:tr h="804580">
                <a:tc>
                  <a:txBody>
                    <a:bodyPr/>
                    <a:lstStyle/>
                    <a:p>
                      <a:r>
                        <a:rPr lang="de-DE" dirty="0" smtClean="0"/>
                        <a:t>Mo =</a:t>
                      </a:r>
                      <a:endParaRPr lang="sl-SI" dirty="0"/>
                    </a:p>
                  </a:txBody>
                  <a:tcPr/>
                </a:tc>
                <a:tc>
                  <a:txBody>
                    <a:bodyPr/>
                    <a:lstStyle/>
                    <a:p>
                      <a:r>
                        <a:rPr lang="de-DE" dirty="0" smtClean="0"/>
                        <a:t>Di=</a:t>
                      </a:r>
                      <a:endParaRPr lang="sl-SI" dirty="0"/>
                    </a:p>
                  </a:txBody>
                  <a:tcPr/>
                </a:tc>
                <a:tc>
                  <a:txBody>
                    <a:bodyPr/>
                    <a:lstStyle/>
                    <a:p>
                      <a:r>
                        <a:rPr lang="de-DE" dirty="0" smtClean="0"/>
                        <a:t>Mi=</a:t>
                      </a:r>
                      <a:endParaRPr lang="sl-SI" dirty="0"/>
                    </a:p>
                  </a:txBody>
                  <a:tcPr/>
                </a:tc>
                <a:tc>
                  <a:txBody>
                    <a:bodyPr/>
                    <a:lstStyle/>
                    <a:p>
                      <a:r>
                        <a:rPr lang="de-DE" dirty="0" smtClean="0"/>
                        <a:t>Do=</a:t>
                      </a:r>
                      <a:endParaRPr lang="sl-SI" dirty="0"/>
                    </a:p>
                  </a:txBody>
                  <a:tcPr/>
                </a:tc>
                <a:tc>
                  <a:txBody>
                    <a:bodyPr/>
                    <a:lstStyle/>
                    <a:p>
                      <a:r>
                        <a:rPr lang="de-DE" dirty="0" smtClean="0"/>
                        <a:t>Fr=</a:t>
                      </a:r>
                      <a:endParaRPr lang="sl-SI" dirty="0"/>
                    </a:p>
                  </a:txBody>
                  <a:tcPr/>
                </a:tc>
                <a:tc>
                  <a:txBody>
                    <a:bodyPr/>
                    <a:lstStyle/>
                    <a:p>
                      <a:r>
                        <a:rPr lang="de-DE" dirty="0" smtClean="0"/>
                        <a:t>Sa=</a:t>
                      </a:r>
                      <a:endParaRPr lang="sl-SI" dirty="0"/>
                    </a:p>
                  </a:txBody>
                  <a:tcPr/>
                </a:tc>
                <a:tc>
                  <a:txBody>
                    <a:bodyPr/>
                    <a:lstStyle/>
                    <a:p>
                      <a:r>
                        <a:rPr lang="de-DE" dirty="0" smtClean="0"/>
                        <a:t>So=</a:t>
                      </a:r>
                      <a:r>
                        <a:rPr lang="de-DE" baseline="0" dirty="0" smtClean="0"/>
                        <a:t> </a:t>
                      </a:r>
                      <a:endParaRPr lang="sl-SI" dirty="0"/>
                    </a:p>
                  </a:txBody>
                  <a:tcPr/>
                </a:tc>
                <a:extLst>
                  <a:ext uri="{0D108BD9-81ED-4DB2-BD59-A6C34878D82A}">
                    <a16:rowId xmlns:a16="http://schemas.microsoft.com/office/drawing/2014/main" val="4101921446"/>
                  </a:ext>
                </a:extLst>
              </a:tr>
            </a:tbl>
          </a:graphicData>
        </a:graphic>
      </p:graphicFrame>
      <p:sp>
        <p:nvSpPr>
          <p:cNvPr id="7" name="PoljeZBesedilom 6"/>
          <p:cNvSpPr txBox="1"/>
          <p:nvPr/>
        </p:nvSpPr>
        <p:spPr>
          <a:xfrm>
            <a:off x="1828801" y="1734206"/>
            <a:ext cx="7157543" cy="369332"/>
          </a:xfrm>
          <a:prstGeom prst="rect">
            <a:avLst/>
          </a:prstGeom>
          <a:noFill/>
        </p:spPr>
        <p:txBody>
          <a:bodyPr wrap="square" rtlCol="0">
            <a:spAutoFit/>
          </a:bodyPr>
          <a:lstStyle/>
          <a:p>
            <a:r>
              <a:rPr lang="de-DE" dirty="0" smtClean="0"/>
              <a:t>Übung: Wie heißen die Tage? </a:t>
            </a:r>
            <a:endParaRPr lang="sl-SI" dirty="0"/>
          </a:p>
        </p:txBody>
      </p:sp>
    </p:spTree>
    <p:extLst>
      <p:ext uri="{BB962C8B-B14F-4D97-AF65-F5344CB8AC3E}">
        <p14:creationId xmlns:p14="http://schemas.microsoft.com/office/powerpoint/2010/main" val="34699589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p:cNvGraphicFramePr>
            <a:graphicFrameLocks noGrp="1"/>
          </p:cNvGraphicFramePr>
          <p:nvPr>
            <p:extLst>
              <p:ext uri="{D42A27DB-BD31-4B8C-83A1-F6EECF244321}">
                <p14:modId xmlns:p14="http://schemas.microsoft.com/office/powerpoint/2010/main" val="2500171203"/>
              </p:ext>
            </p:extLst>
          </p:nvPr>
        </p:nvGraphicFramePr>
        <p:xfrm>
          <a:off x="945931" y="2726896"/>
          <a:ext cx="10930759" cy="804580"/>
        </p:xfrm>
        <a:graphic>
          <a:graphicData uri="http://schemas.openxmlformats.org/drawingml/2006/table">
            <a:tbl>
              <a:tblPr firstRow="1" bandRow="1">
                <a:tableStyleId>{F5AB1C69-6EDB-4FF4-983F-18BD219EF322}</a:tableStyleId>
              </a:tblPr>
              <a:tblGrid>
                <a:gridCol w="1219200">
                  <a:extLst>
                    <a:ext uri="{9D8B030D-6E8A-4147-A177-3AD203B41FA5}">
                      <a16:colId xmlns:a16="http://schemas.microsoft.com/office/drawing/2014/main" val="287967781"/>
                    </a:ext>
                  </a:extLst>
                </a:gridCol>
                <a:gridCol w="1566041">
                  <a:extLst>
                    <a:ext uri="{9D8B030D-6E8A-4147-A177-3AD203B41FA5}">
                      <a16:colId xmlns:a16="http://schemas.microsoft.com/office/drawing/2014/main" val="2232610693"/>
                    </a:ext>
                  </a:extLst>
                </a:gridCol>
                <a:gridCol w="1587062">
                  <a:extLst>
                    <a:ext uri="{9D8B030D-6E8A-4147-A177-3AD203B41FA5}">
                      <a16:colId xmlns:a16="http://schemas.microsoft.com/office/drawing/2014/main" val="2245636891"/>
                    </a:ext>
                  </a:extLst>
                </a:gridCol>
                <a:gridCol w="1671145">
                  <a:extLst>
                    <a:ext uri="{9D8B030D-6E8A-4147-A177-3AD203B41FA5}">
                      <a16:colId xmlns:a16="http://schemas.microsoft.com/office/drawing/2014/main" val="4165546288"/>
                    </a:ext>
                  </a:extLst>
                </a:gridCol>
                <a:gridCol w="1576552">
                  <a:extLst>
                    <a:ext uri="{9D8B030D-6E8A-4147-A177-3AD203B41FA5}">
                      <a16:colId xmlns:a16="http://schemas.microsoft.com/office/drawing/2014/main" val="887581525"/>
                    </a:ext>
                  </a:extLst>
                </a:gridCol>
                <a:gridCol w="1545021">
                  <a:extLst>
                    <a:ext uri="{9D8B030D-6E8A-4147-A177-3AD203B41FA5}">
                      <a16:colId xmlns:a16="http://schemas.microsoft.com/office/drawing/2014/main" val="334803033"/>
                    </a:ext>
                  </a:extLst>
                </a:gridCol>
                <a:gridCol w="1765738">
                  <a:extLst>
                    <a:ext uri="{9D8B030D-6E8A-4147-A177-3AD203B41FA5}">
                      <a16:colId xmlns:a16="http://schemas.microsoft.com/office/drawing/2014/main" val="1521082888"/>
                    </a:ext>
                  </a:extLst>
                </a:gridCol>
              </a:tblGrid>
              <a:tr h="804580">
                <a:tc>
                  <a:txBody>
                    <a:bodyPr/>
                    <a:lstStyle/>
                    <a:p>
                      <a:r>
                        <a:rPr lang="de-DE" dirty="0" smtClean="0"/>
                        <a:t>Mo = Montag</a:t>
                      </a:r>
                      <a:endParaRPr lang="sl-SI" dirty="0"/>
                    </a:p>
                  </a:txBody>
                  <a:tcPr/>
                </a:tc>
                <a:tc>
                  <a:txBody>
                    <a:bodyPr/>
                    <a:lstStyle/>
                    <a:p>
                      <a:r>
                        <a:rPr lang="de-DE" dirty="0" smtClean="0"/>
                        <a:t>Di=Dienstag</a:t>
                      </a:r>
                      <a:endParaRPr lang="sl-SI" dirty="0"/>
                    </a:p>
                  </a:txBody>
                  <a:tcPr/>
                </a:tc>
                <a:tc>
                  <a:txBody>
                    <a:bodyPr/>
                    <a:lstStyle/>
                    <a:p>
                      <a:r>
                        <a:rPr lang="de-DE" dirty="0" smtClean="0"/>
                        <a:t> Mi= Mittwoch</a:t>
                      </a:r>
                      <a:endParaRPr lang="sl-SI" dirty="0"/>
                    </a:p>
                  </a:txBody>
                  <a:tcPr/>
                </a:tc>
                <a:tc>
                  <a:txBody>
                    <a:bodyPr/>
                    <a:lstStyle/>
                    <a:p>
                      <a:r>
                        <a:rPr lang="de-DE" dirty="0" smtClean="0"/>
                        <a:t>Do= Donnerstag</a:t>
                      </a:r>
                      <a:endParaRPr lang="sl-SI" dirty="0"/>
                    </a:p>
                  </a:txBody>
                  <a:tcPr/>
                </a:tc>
                <a:tc>
                  <a:txBody>
                    <a:bodyPr/>
                    <a:lstStyle/>
                    <a:p>
                      <a:r>
                        <a:rPr lang="de-DE" dirty="0" smtClean="0"/>
                        <a:t>Fr= Freitag</a:t>
                      </a:r>
                      <a:endParaRPr lang="sl-SI" dirty="0"/>
                    </a:p>
                  </a:txBody>
                  <a:tcPr/>
                </a:tc>
                <a:tc>
                  <a:txBody>
                    <a:bodyPr/>
                    <a:lstStyle/>
                    <a:p>
                      <a:r>
                        <a:rPr lang="de-DE" dirty="0" smtClean="0"/>
                        <a:t>Sa=Samstag</a:t>
                      </a:r>
                      <a:endParaRPr lang="sl-SI" dirty="0"/>
                    </a:p>
                  </a:txBody>
                  <a:tcPr/>
                </a:tc>
                <a:tc>
                  <a:txBody>
                    <a:bodyPr/>
                    <a:lstStyle/>
                    <a:p>
                      <a:r>
                        <a:rPr lang="de-DE" dirty="0" smtClean="0"/>
                        <a:t>So=Sonntag </a:t>
                      </a:r>
                      <a:r>
                        <a:rPr lang="de-DE" baseline="0" dirty="0" smtClean="0"/>
                        <a:t> </a:t>
                      </a:r>
                      <a:endParaRPr lang="sl-SI" dirty="0"/>
                    </a:p>
                  </a:txBody>
                  <a:tcPr/>
                </a:tc>
                <a:extLst>
                  <a:ext uri="{0D108BD9-81ED-4DB2-BD59-A6C34878D82A}">
                    <a16:rowId xmlns:a16="http://schemas.microsoft.com/office/drawing/2014/main" val="4101921446"/>
                  </a:ext>
                </a:extLst>
              </a:tr>
            </a:tbl>
          </a:graphicData>
        </a:graphic>
      </p:graphicFrame>
      <p:sp>
        <p:nvSpPr>
          <p:cNvPr id="7" name="PoljeZBesedilom 6"/>
          <p:cNvSpPr txBox="1"/>
          <p:nvPr/>
        </p:nvSpPr>
        <p:spPr>
          <a:xfrm>
            <a:off x="1828801" y="1734206"/>
            <a:ext cx="7157543" cy="369332"/>
          </a:xfrm>
          <a:prstGeom prst="rect">
            <a:avLst/>
          </a:prstGeom>
          <a:noFill/>
        </p:spPr>
        <p:txBody>
          <a:bodyPr wrap="square" rtlCol="0">
            <a:spAutoFit/>
          </a:bodyPr>
          <a:lstStyle/>
          <a:p>
            <a:r>
              <a:rPr lang="de-DE" dirty="0" smtClean="0"/>
              <a:t>Übung: Wie heißen die Tage? </a:t>
            </a:r>
            <a:endParaRPr lang="sl-SI" dirty="0"/>
          </a:p>
        </p:txBody>
      </p:sp>
    </p:spTree>
    <p:extLst>
      <p:ext uri="{BB962C8B-B14F-4D97-AF65-F5344CB8AC3E}">
        <p14:creationId xmlns:p14="http://schemas.microsoft.com/office/powerpoint/2010/main" val="6911966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de-DE" altLang="sl-SI" sz="5400" b="1" cap="none" dirty="0">
                <a:solidFill>
                  <a:schemeClr val="tx1"/>
                </a:solidFill>
                <a:latin typeface="Arial" panose="020B0604020202020204" pitchFamily="34" charset="0"/>
                <a:ea typeface="Times New Roman" panose="02020603050405020304" pitchFamily="18" charset="0"/>
                <a:cs typeface="Arial" panose="020B0604020202020204" pitchFamily="34" charset="0"/>
              </a:rPr>
              <a:t>Jahreszeiten und Monate/ </a:t>
            </a:r>
            <a:r>
              <a:rPr lang="de-DE" altLang="sl-SI" sz="5400" b="1" cap="none" dirty="0" err="1">
                <a:solidFill>
                  <a:schemeClr val="tx1"/>
                </a:solidFill>
                <a:latin typeface="Arial" panose="020B0604020202020204" pitchFamily="34" charset="0"/>
                <a:ea typeface="Times New Roman" panose="02020603050405020304" pitchFamily="18" charset="0"/>
                <a:cs typeface="Arial" panose="020B0604020202020204" pitchFamily="34" charset="0"/>
              </a:rPr>
              <a:t>Letni</a:t>
            </a:r>
            <a:r>
              <a:rPr lang="de-DE" altLang="sl-SI" sz="5400" b="1" cap="none" dirty="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sl-SI" altLang="sl-SI" sz="5400" b="1" cap="none" dirty="0">
                <a:solidFill>
                  <a:schemeClr val="tx1"/>
                </a:solidFill>
                <a:latin typeface="Arial" panose="020B0604020202020204" pitchFamily="34" charset="0"/>
                <a:ea typeface="Times New Roman" panose="02020603050405020304" pitchFamily="18" charset="0"/>
                <a:cs typeface="Arial" panose="020B0604020202020204" pitchFamily="34" charset="0"/>
              </a:rPr>
              <a:t>časi in meseci</a:t>
            </a:r>
            <a:r>
              <a:rPr lang="sl-SI" altLang="sl-SI" sz="3600" cap="none" dirty="0">
                <a:solidFill>
                  <a:schemeClr val="tx1"/>
                </a:solidFill>
              </a:rPr>
              <a:t/>
            </a:r>
            <a:br>
              <a:rPr lang="sl-SI" altLang="sl-SI" sz="3600" cap="none" dirty="0">
                <a:solidFill>
                  <a:schemeClr val="tx1"/>
                </a:solidFill>
              </a:rPr>
            </a:br>
            <a:endParaRPr lang="sl-SI" dirty="0"/>
          </a:p>
        </p:txBody>
      </p:sp>
      <p:graphicFrame>
        <p:nvGraphicFramePr>
          <p:cNvPr id="4" name="Označba mesta vsebine 3"/>
          <p:cNvGraphicFramePr>
            <a:graphicFrameLocks noGrp="1"/>
          </p:cNvGraphicFramePr>
          <p:nvPr>
            <p:ph idx="1"/>
            <p:extLst>
              <p:ext uri="{D42A27DB-BD31-4B8C-83A1-F6EECF244321}">
                <p14:modId xmlns:p14="http://schemas.microsoft.com/office/powerpoint/2010/main" val="3568983286"/>
              </p:ext>
            </p:extLst>
          </p:nvPr>
        </p:nvGraphicFramePr>
        <p:xfrm>
          <a:off x="977463" y="3273314"/>
          <a:ext cx="9530614" cy="2470368"/>
        </p:xfrm>
        <a:graphic>
          <a:graphicData uri="http://schemas.openxmlformats.org/drawingml/2006/table">
            <a:tbl>
              <a:tblPr firstRow="1" firstCol="1" bandRow="1"/>
              <a:tblGrid>
                <a:gridCol w="855114">
                  <a:extLst>
                    <a:ext uri="{9D8B030D-6E8A-4147-A177-3AD203B41FA5}">
                      <a16:colId xmlns:a16="http://schemas.microsoft.com/office/drawing/2014/main" val="20000"/>
                    </a:ext>
                  </a:extLst>
                </a:gridCol>
                <a:gridCol w="1820917">
                  <a:extLst>
                    <a:ext uri="{9D8B030D-6E8A-4147-A177-3AD203B41FA5}">
                      <a16:colId xmlns:a16="http://schemas.microsoft.com/office/drawing/2014/main" val="20001"/>
                    </a:ext>
                  </a:extLst>
                </a:gridCol>
                <a:gridCol w="2225348">
                  <a:extLst>
                    <a:ext uri="{9D8B030D-6E8A-4147-A177-3AD203B41FA5}">
                      <a16:colId xmlns:a16="http://schemas.microsoft.com/office/drawing/2014/main" val="20002"/>
                    </a:ext>
                  </a:extLst>
                </a:gridCol>
                <a:gridCol w="1856429">
                  <a:extLst>
                    <a:ext uri="{9D8B030D-6E8A-4147-A177-3AD203B41FA5}">
                      <a16:colId xmlns:a16="http://schemas.microsoft.com/office/drawing/2014/main" val="20003"/>
                    </a:ext>
                  </a:extLst>
                </a:gridCol>
                <a:gridCol w="2772806">
                  <a:extLst>
                    <a:ext uri="{9D8B030D-6E8A-4147-A177-3AD203B41FA5}">
                      <a16:colId xmlns:a16="http://schemas.microsoft.com/office/drawing/2014/main" val="20004"/>
                    </a:ext>
                  </a:extLst>
                </a:gridCol>
              </a:tblGrid>
              <a:tr h="1212111">
                <a:tc>
                  <a:txBody>
                    <a:bodyPr/>
                    <a:lstStyle/>
                    <a:p>
                      <a:pPr>
                        <a:lnSpc>
                          <a:spcPct val="115000"/>
                        </a:lnSpc>
                        <a:spcAft>
                          <a:spcPts val="0"/>
                        </a:spcAft>
                      </a:pPr>
                      <a:r>
                        <a:rPr lang="de-DE" sz="1200" dirty="0">
                          <a:effectLst/>
                          <a:latin typeface="Arial" panose="020B0604020202020204" pitchFamily="34" charset="0"/>
                          <a:ea typeface="Times New Roman" panose="02020603050405020304" pitchFamily="18" charset="0"/>
                        </a:rPr>
                        <a:t>Bild</a:t>
                      </a:r>
                      <a:endParaRPr lang="sl-SI"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de-DE" sz="1200" dirty="0">
                        <a:solidFill>
                          <a:srgbClr val="FF0000"/>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de-DE" sz="12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de-DE" sz="1200">
                        <a:solidFill>
                          <a:srgbClr val="FF0000"/>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de-DE" sz="12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27321">
                <a:tc>
                  <a:txBody>
                    <a:bodyPr/>
                    <a:lstStyle/>
                    <a:p>
                      <a:pPr>
                        <a:lnSpc>
                          <a:spcPct val="115000"/>
                        </a:lnSpc>
                        <a:spcAft>
                          <a:spcPts val="0"/>
                        </a:spcAft>
                      </a:pPr>
                      <a:r>
                        <a:rPr lang="de-DE" sz="1200" dirty="0">
                          <a:effectLst/>
                          <a:latin typeface="Arial" panose="020B0604020202020204" pitchFamily="34" charset="0"/>
                          <a:ea typeface="Times New Roman" panose="02020603050405020304" pitchFamily="18" charset="0"/>
                        </a:rPr>
                        <a:t>Jahreszeit</a:t>
                      </a:r>
                      <a:endParaRPr lang="sl-SI"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200" dirty="0">
                          <a:effectLst/>
                          <a:latin typeface="Arial" panose="020B0604020202020204" pitchFamily="34" charset="0"/>
                          <a:ea typeface="Times New Roman" panose="02020603050405020304" pitchFamily="18" charset="0"/>
                        </a:rPr>
                        <a:t> </a:t>
                      </a:r>
                      <a:endParaRPr lang="sl-SI" sz="1200" dirty="0">
                        <a:effectLst/>
                        <a:latin typeface="Times New Roman" panose="02020603050405020304" pitchFamily="18" charset="0"/>
                        <a:ea typeface="Times New Roman" panose="02020603050405020304" pitchFamily="18" charset="0"/>
                      </a:endParaRPr>
                    </a:p>
                    <a:p>
                      <a:pPr>
                        <a:lnSpc>
                          <a:spcPct val="115000"/>
                        </a:lnSpc>
                        <a:spcAft>
                          <a:spcPts val="0"/>
                        </a:spcAft>
                      </a:pPr>
                      <a:r>
                        <a:rPr lang="de-DE" sz="1200" dirty="0">
                          <a:effectLst/>
                          <a:latin typeface="Arial" panose="020B0604020202020204" pitchFamily="34" charset="0"/>
                          <a:ea typeface="Times New Roman" panose="02020603050405020304" pitchFamily="18" charset="0"/>
                        </a:rPr>
                        <a:t> </a:t>
                      </a:r>
                      <a:endParaRPr lang="sl-SI"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200" dirty="0">
                          <a:effectLst/>
                          <a:latin typeface="Arial" panose="020B0604020202020204" pitchFamily="34" charset="0"/>
                          <a:ea typeface="Times New Roman" panose="02020603050405020304" pitchFamily="18" charset="0"/>
                        </a:rPr>
                        <a:t> </a:t>
                      </a:r>
                      <a:endParaRPr lang="sl-SI"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200">
                          <a:effectLst/>
                          <a:latin typeface="Arial" panose="020B0604020202020204" pitchFamily="34" charset="0"/>
                          <a:ea typeface="Times New Roman" panose="02020603050405020304" pitchFamily="18" charset="0"/>
                        </a:rPr>
                        <a:t> </a:t>
                      </a:r>
                      <a:endParaRPr lang="sl-SI"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200" dirty="0">
                          <a:effectLst/>
                          <a:latin typeface="Arial" panose="020B0604020202020204" pitchFamily="34" charset="0"/>
                          <a:ea typeface="Times New Roman" panose="02020603050405020304" pitchFamily="18" charset="0"/>
                        </a:rPr>
                        <a:t> </a:t>
                      </a:r>
                      <a:endParaRPr lang="sl-SI"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15362">
                <a:tc>
                  <a:txBody>
                    <a:bodyPr/>
                    <a:lstStyle/>
                    <a:p>
                      <a:pPr>
                        <a:lnSpc>
                          <a:spcPct val="115000"/>
                        </a:lnSpc>
                        <a:spcAft>
                          <a:spcPts val="0"/>
                        </a:spcAft>
                      </a:pPr>
                      <a:r>
                        <a:rPr lang="de-DE" sz="1200">
                          <a:effectLst/>
                          <a:latin typeface="Arial" panose="020B0604020202020204" pitchFamily="34" charset="0"/>
                          <a:ea typeface="Times New Roman" panose="02020603050405020304" pitchFamily="18" charset="0"/>
                        </a:rPr>
                        <a:t>Monate</a:t>
                      </a:r>
                      <a:endParaRPr lang="sl-SI"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200">
                          <a:effectLst/>
                          <a:latin typeface="Arial" panose="020B0604020202020204" pitchFamily="34" charset="0"/>
                          <a:ea typeface="Times New Roman" panose="02020603050405020304" pitchFamily="18" charset="0"/>
                        </a:rPr>
                        <a:t> </a:t>
                      </a:r>
                      <a:endParaRPr lang="sl-SI" sz="1200">
                        <a:effectLst/>
                        <a:latin typeface="Times New Roman" panose="02020603050405020304" pitchFamily="18" charset="0"/>
                        <a:ea typeface="Times New Roman" panose="02020603050405020304" pitchFamily="18" charset="0"/>
                      </a:endParaRPr>
                    </a:p>
                    <a:p>
                      <a:pPr>
                        <a:lnSpc>
                          <a:spcPct val="115000"/>
                        </a:lnSpc>
                        <a:spcAft>
                          <a:spcPts val="0"/>
                        </a:spcAft>
                      </a:pPr>
                      <a:r>
                        <a:rPr lang="de-DE" sz="1200">
                          <a:effectLst/>
                          <a:latin typeface="Arial" panose="020B0604020202020204" pitchFamily="34" charset="0"/>
                          <a:ea typeface="Times New Roman" panose="02020603050405020304" pitchFamily="18" charset="0"/>
                        </a:rPr>
                        <a:t> </a:t>
                      </a:r>
                      <a:endParaRPr lang="sl-SI" sz="1200">
                        <a:effectLst/>
                        <a:latin typeface="Times New Roman" panose="02020603050405020304" pitchFamily="18" charset="0"/>
                        <a:ea typeface="Times New Roman" panose="02020603050405020304" pitchFamily="18" charset="0"/>
                      </a:endParaRPr>
                    </a:p>
                    <a:p>
                      <a:pPr>
                        <a:lnSpc>
                          <a:spcPct val="115000"/>
                        </a:lnSpc>
                        <a:spcAft>
                          <a:spcPts val="0"/>
                        </a:spcAft>
                      </a:pPr>
                      <a:r>
                        <a:rPr lang="de-DE" sz="1200">
                          <a:effectLst/>
                          <a:latin typeface="Arial" panose="020B0604020202020204" pitchFamily="34" charset="0"/>
                          <a:ea typeface="Times New Roman" panose="02020603050405020304" pitchFamily="18" charset="0"/>
                        </a:rPr>
                        <a:t> </a:t>
                      </a:r>
                      <a:endParaRPr lang="sl-SI"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200" dirty="0">
                          <a:effectLst/>
                          <a:latin typeface="Arial" panose="020B0604020202020204" pitchFamily="34" charset="0"/>
                          <a:ea typeface="Times New Roman" panose="02020603050405020304" pitchFamily="18" charset="0"/>
                        </a:rPr>
                        <a:t> </a:t>
                      </a:r>
                      <a:endParaRPr lang="sl-SI"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200">
                          <a:effectLst/>
                          <a:latin typeface="Arial" panose="020B0604020202020204" pitchFamily="34" charset="0"/>
                          <a:ea typeface="Times New Roman" panose="02020603050405020304" pitchFamily="18" charset="0"/>
                        </a:rPr>
                        <a:t> </a:t>
                      </a:r>
                      <a:endParaRPr lang="sl-SI"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200" dirty="0">
                          <a:effectLst/>
                          <a:latin typeface="Arial" panose="020B0604020202020204" pitchFamily="34" charset="0"/>
                          <a:ea typeface="Times New Roman" panose="02020603050405020304" pitchFamily="18" charset="0"/>
                        </a:rPr>
                        <a:t> </a:t>
                      </a:r>
                      <a:endParaRPr lang="sl-SI"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126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81805" y="3387317"/>
            <a:ext cx="1028700" cy="954088"/>
          </a:xfrm>
          <a:prstGeom prst="rect">
            <a:avLst/>
          </a:prstGeom>
          <a:noFill/>
          <a:extLst>
            <a:ext uri="{909E8E84-426E-40DD-AFC4-6F175D3DCCD1}">
              <a14:hiddenFill xmlns:a14="http://schemas.microsoft.com/office/drawing/2010/main">
                <a:solidFill>
                  <a:srgbClr val="FFFFFF"/>
                </a:solidFill>
              </a14:hiddenFill>
            </a:ext>
          </a:extLst>
        </p:spPr>
      </p:pic>
      <p:pic>
        <p:nvPicPr>
          <p:cNvPr id="11267" name="Slika 1" descr="Bildergebnis für frühl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51779" y="3381160"/>
            <a:ext cx="1295400" cy="942975"/>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88453" y="3381160"/>
            <a:ext cx="1054100" cy="968375"/>
          </a:xfrm>
          <a:prstGeom prst="rect">
            <a:avLst/>
          </a:prstGeom>
          <a:noFill/>
          <a:extLst>
            <a:ext uri="{909E8E84-426E-40DD-AFC4-6F175D3DCCD1}">
              <a14:hiddenFill xmlns:a14="http://schemas.microsoft.com/office/drawing/2010/main">
                <a:solidFill>
                  <a:srgbClr val="FFFFFF"/>
                </a:solidFill>
              </a14:hiddenFill>
            </a:ext>
          </a:extLst>
        </p:spPr>
      </p:pic>
      <p:pic>
        <p:nvPicPr>
          <p:cNvPr id="11265" name="Slika 2" descr="Bildergebnis für herbs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12567" y="3381160"/>
            <a:ext cx="1647825" cy="10858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p:cNvSpPr>
            <a:spLocks noChangeArrowheads="1"/>
          </p:cNvSpPr>
          <p:nvPr/>
        </p:nvSpPr>
        <p:spPr bwMode="auto">
          <a:xfrm>
            <a:off x="1402937" y="1549748"/>
            <a:ext cx="11094832"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sl-SI"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Uredimo</a:t>
            </a:r>
            <a:r>
              <a:rPr kumimoji="0" lang="sl-SI" altLang="sl-SI" sz="1600" b="1" i="0" u="none" strike="noStrike" cap="none" normalizeH="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letn</a:t>
            </a:r>
            <a:r>
              <a:rPr lang="sl-SI" altLang="sl-SI" sz="1600" b="1" dirty="0" smtClean="0">
                <a:latin typeface="Arial" panose="020B0604020202020204" pitchFamily="34" charset="0"/>
                <a:ea typeface="Times New Roman" panose="02020603050405020304" pitchFamily="18" charset="0"/>
                <a:cs typeface="Arial" panose="020B0604020202020204" pitchFamily="34" charset="0"/>
              </a:rPr>
              <a:t>e čase in mesece v tabelo.  </a:t>
            </a:r>
            <a:endParaRPr kumimoji="0" lang="sl-SI" altLang="sl-SI" sz="1600"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1600" b="1" i="0" u="none" strike="noStrike" cap="none" normalizeH="0" baseline="0" dirty="0" smtClean="0">
                <a:ln>
                  <a:noFill/>
                </a:ln>
                <a:solidFill>
                  <a:srgbClr val="002060"/>
                </a:solidFill>
                <a:effectLst/>
                <a:latin typeface="Arial" panose="020B0604020202020204" pitchFamily="34" charset="0"/>
                <a:ea typeface="Times New Roman" panose="02020603050405020304" pitchFamily="18" charset="0"/>
                <a:cs typeface="Arial" panose="020B0604020202020204" pitchFamily="34" charset="0"/>
              </a:rPr>
              <a:t>Jahreszeiten: </a:t>
            </a:r>
            <a:r>
              <a:rPr kumimoji="0" lang="de-DE" altLang="sl-SI" sz="1600" b="1" i="0" u="none" strike="noStrike" cap="none" normalizeH="0" baseline="0" dirty="0" smtClean="0">
                <a:ln>
                  <a:noFill/>
                </a:ln>
                <a:solidFill>
                  <a:srgbClr val="00B0F0"/>
                </a:solidFill>
                <a:effectLst/>
                <a:latin typeface="Arial" panose="020B0604020202020204" pitchFamily="34" charset="0"/>
                <a:ea typeface="Times New Roman" panose="02020603050405020304" pitchFamily="18" charset="0"/>
                <a:cs typeface="Arial" panose="020B0604020202020204" pitchFamily="34" charset="0"/>
              </a:rPr>
              <a:t>Sommer, Winter, Frühling, Herbst</a:t>
            </a:r>
            <a:endParaRPr kumimoji="0" lang="sl-SI" altLang="sl-SI" sz="1600" b="1" i="0" u="none" strike="noStrike" cap="none" normalizeH="0" baseline="0" dirty="0" smtClean="0">
              <a:ln>
                <a:noFill/>
              </a:ln>
              <a:solidFill>
                <a:srgbClr val="00B0F0"/>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1600" b="1" i="0" u="none" strike="noStrike" cap="none" normalizeH="0" baseline="0" dirty="0" smtClean="0">
                <a:ln>
                  <a:noFill/>
                </a:ln>
                <a:solidFill>
                  <a:srgbClr val="002060"/>
                </a:solidFill>
                <a:effectLst/>
                <a:latin typeface="Arial" panose="020B0604020202020204" pitchFamily="34" charset="0"/>
                <a:ea typeface="Times New Roman" panose="02020603050405020304" pitchFamily="18" charset="0"/>
                <a:cs typeface="Arial" panose="020B0604020202020204" pitchFamily="34" charset="0"/>
              </a:rPr>
              <a:t>Monate</a:t>
            </a:r>
            <a:r>
              <a:rPr kumimoji="0" lang="de-DE" altLang="sl-SI" sz="16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de-DE" altLang="sl-SI" sz="1600" b="1" i="0" u="none" strike="noStrike" cap="none" normalizeH="0" baseline="0" dirty="0" smtClean="0">
                <a:ln>
                  <a:noFill/>
                </a:ln>
                <a:solidFill>
                  <a:srgbClr val="00B0F0"/>
                </a:solidFill>
                <a:effectLst/>
                <a:latin typeface="Arial" panose="020B0604020202020204" pitchFamily="34" charset="0"/>
                <a:ea typeface="Times New Roman" panose="02020603050405020304" pitchFamily="18" charset="0"/>
                <a:cs typeface="Arial" panose="020B0604020202020204" pitchFamily="34" charset="0"/>
              </a:rPr>
              <a:t>Januar/ Jänner, Februar, März, April, Mai, Juni, Juli, August, September, Oktober, November Dezember. </a:t>
            </a:r>
            <a:endParaRPr kumimoji="0" lang="sl-SI" altLang="sl-SI" sz="1600" b="1" i="0" u="none" strike="noStrike" cap="none" normalizeH="0" baseline="0" dirty="0" smtClean="0">
              <a:ln>
                <a:noFill/>
              </a:ln>
              <a:solidFill>
                <a:srgbClr val="00B0F0"/>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1800" b="0" i="0" u="none" strike="noStrike" cap="none" normalizeH="0" baseline="0" dirty="0" smtClean="0">
              <a:ln>
                <a:noFill/>
              </a:ln>
              <a:solidFill>
                <a:srgbClr val="00B0F0"/>
              </a:solidFill>
              <a:effectLst/>
              <a:latin typeface="Arial" panose="020B0604020202020204" pitchFamily="34" charset="0"/>
            </a:endParaRPr>
          </a:p>
        </p:txBody>
      </p:sp>
      <p:sp>
        <p:nvSpPr>
          <p:cNvPr id="6" name="Rectangle 6"/>
          <p:cNvSpPr>
            <a:spLocks noChangeArrowheads="1"/>
          </p:cNvSpPr>
          <p:nvPr/>
        </p:nvSpPr>
        <p:spPr bwMode="auto">
          <a:xfrm>
            <a:off x="1067235" y="606667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Wann haben Sie Geburtstag?</a:t>
            </a:r>
            <a:endParaRPr kumimoji="0" lang="sl-SI" altLang="sl-SI"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1200" b="1" i="0" u="sng"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Monate und Jahreszeiten stehen immer mit der Präposition IM. </a:t>
            </a:r>
            <a:endParaRPr kumimoji="0" lang="sl-SI" altLang="sl-SI"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53810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Kaj boste znali na koncu </a:t>
            </a:r>
            <a:r>
              <a:rPr lang="de-DE" dirty="0" err="1" smtClean="0"/>
              <a:t>dana</a:t>
            </a:r>
            <a:r>
              <a:rPr lang="sl-SI" dirty="0" err="1" smtClean="0"/>
              <a:t>šnjega</a:t>
            </a:r>
            <a:r>
              <a:rPr lang="sl-SI" dirty="0" smtClean="0"/>
              <a:t> </a:t>
            </a:r>
            <a:r>
              <a:rPr lang="sl-SI" dirty="0" err="1" smtClean="0"/>
              <a:t>webinarja</a:t>
            </a:r>
            <a:endParaRPr lang="sl-SI" dirty="0"/>
          </a:p>
        </p:txBody>
      </p:sp>
      <p:sp>
        <p:nvSpPr>
          <p:cNvPr id="3" name="Označba mesta vsebine 2"/>
          <p:cNvSpPr>
            <a:spLocks noGrp="1"/>
          </p:cNvSpPr>
          <p:nvPr>
            <p:ph idx="1"/>
          </p:nvPr>
        </p:nvSpPr>
        <p:spPr>
          <a:xfrm>
            <a:off x="1251678" y="2033517"/>
            <a:ext cx="10178322" cy="3846076"/>
          </a:xfrm>
        </p:spPr>
        <p:txBody>
          <a:bodyPr/>
          <a:lstStyle/>
          <a:p>
            <a:pPr marL="0" indent="0">
              <a:buNone/>
            </a:pPr>
            <a:r>
              <a:rPr lang="sl-SI" dirty="0"/>
              <a:t>D</a:t>
            </a:r>
            <a:r>
              <a:rPr lang="sl-SI" dirty="0" smtClean="0"/>
              <a:t>anes bomo spoznali</a:t>
            </a:r>
            <a:r>
              <a:rPr lang="sl-SI" dirty="0" smtClean="0"/>
              <a:t>:</a:t>
            </a:r>
            <a:endParaRPr lang="sl-SI" dirty="0"/>
          </a:p>
          <a:p>
            <a:r>
              <a:rPr lang="sl-SI" dirty="0"/>
              <a:t> </a:t>
            </a:r>
            <a:r>
              <a:rPr lang="sl-SI" dirty="0" smtClean="0"/>
              <a:t>kako </a:t>
            </a:r>
            <a:r>
              <a:rPr lang="sl-SI" dirty="0" smtClean="0"/>
              <a:t>navedemo uro, dneve, dele dne, letne čase, mesece. </a:t>
            </a:r>
            <a:endParaRPr lang="sl-SI" dirty="0" smtClean="0"/>
          </a:p>
          <a:p>
            <a:r>
              <a:rPr lang="sl-SI" dirty="0" smtClean="0"/>
              <a:t>Znali bomo povedati datum,</a:t>
            </a:r>
            <a:endParaRPr lang="sl-SI" dirty="0" smtClean="0"/>
          </a:p>
          <a:p>
            <a:r>
              <a:rPr lang="sl-SI" dirty="0" smtClean="0"/>
              <a:t>opisati potek dne, </a:t>
            </a:r>
            <a:endParaRPr lang="sl-SI" dirty="0" smtClean="0"/>
          </a:p>
          <a:p>
            <a:r>
              <a:rPr lang="sl-SI" dirty="0"/>
              <a:t> </a:t>
            </a:r>
            <a:r>
              <a:rPr lang="sl-SI" dirty="0" smtClean="0"/>
              <a:t>povedati kaj moramo, smemo, ne smemo početi s pomočjo modalnih glagolov k</a:t>
            </a:r>
            <a:r>
              <a:rPr lang="de-DE" dirty="0" err="1" smtClean="0"/>
              <a:t>önnen</a:t>
            </a:r>
            <a:r>
              <a:rPr lang="de-DE" dirty="0" smtClean="0"/>
              <a:t> (</a:t>
            </a:r>
            <a:r>
              <a:rPr lang="de-DE" dirty="0" err="1" smtClean="0"/>
              <a:t>znati</a:t>
            </a:r>
            <a:r>
              <a:rPr lang="de-DE" dirty="0" smtClean="0"/>
              <a:t>, </a:t>
            </a:r>
            <a:r>
              <a:rPr lang="de-DE" dirty="0" err="1" smtClean="0"/>
              <a:t>mo</a:t>
            </a:r>
            <a:r>
              <a:rPr lang="sl-SI" dirty="0" smtClean="0"/>
              <a:t>či), m</a:t>
            </a:r>
            <a:r>
              <a:rPr lang="de-DE" dirty="0" err="1" smtClean="0"/>
              <a:t>üssen</a:t>
            </a:r>
            <a:r>
              <a:rPr lang="de-DE" dirty="0" smtClean="0"/>
              <a:t> (</a:t>
            </a:r>
            <a:r>
              <a:rPr lang="de-DE" dirty="0" err="1" smtClean="0"/>
              <a:t>morati</a:t>
            </a:r>
            <a:r>
              <a:rPr lang="de-DE" dirty="0" smtClean="0"/>
              <a:t>), wollen (</a:t>
            </a:r>
            <a:r>
              <a:rPr lang="de-DE" dirty="0" err="1" smtClean="0"/>
              <a:t>hoteti</a:t>
            </a:r>
            <a:r>
              <a:rPr lang="de-DE" dirty="0" smtClean="0"/>
              <a:t>), …. </a:t>
            </a:r>
            <a:r>
              <a:rPr lang="sl-SI" dirty="0" smtClean="0"/>
              <a:t> </a:t>
            </a:r>
            <a:endParaRPr lang="sl-SI" dirty="0" smtClean="0"/>
          </a:p>
          <a:p>
            <a:pPr marL="0" indent="0">
              <a:buNone/>
            </a:pPr>
            <a:endParaRPr lang="sl-SI" dirty="0"/>
          </a:p>
        </p:txBody>
      </p:sp>
    </p:spTree>
    <p:extLst>
      <p:ext uri="{BB962C8B-B14F-4D97-AF65-F5344CB8AC3E}">
        <p14:creationId xmlns:p14="http://schemas.microsoft.com/office/powerpoint/2010/main" val="29220010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značba mesta vsebine 3"/>
          <p:cNvGraphicFramePr>
            <a:graphicFrameLocks noGrp="1"/>
          </p:cNvGraphicFramePr>
          <p:nvPr>
            <p:ph idx="1"/>
            <p:extLst>
              <p:ext uri="{D42A27DB-BD31-4B8C-83A1-F6EECF244321}">
                <p14:modId xmlns:p14="http://schemas.microsoft.com/office/powerpoint/2010/main" val="848687457"/>
              </p:ext>
            </p:extLst>
          </p:nvPr>
        </p:nvGraphicFramePr>
        <p:xfrm>
          <a:off x="1236485" y="774663"/>
          <a:ext cx="9122735" cy="3133546"/>
        </p:xfrm>
        <a:graphic>
          <a:graphicData uri="http://schemas.openxmlformats.org/drawingml/2006/table">
            <a:tbl>
              <a:tblPr firstRow="1" firstCol="1" bandRow="1"/>
              <a:tblGrid>
                <a:gridCol w="447235">
                  <a:extLst>
                    <a:ext uri="{9D8B030D-6E8A-4147-A177-3AD203B41FA5}">
                      <a16:colId xmlns:a16="http://schemas.microsoft.com/office/drawing/2014/main" val="20000"/>
                    </a:ext>
                  </a:extLst>
                </a:gridCol>
                <a:gridCol w="1820917">
                  <a:extLst>
                    <a:ext uri="{9D8B030D-6E8A-4147-A177-3AD203B41FA5}">
                      <a16:colId xmlns:a16="http://schemas.microsoft.com/office/drawing/2014/main" val="20001"/>
                    </a:ext>
                  </a:extLst>
                </a:gridCol>
                <a:gridCol w="2225348">
                  <a:extLst>
                    <a:ext uri="{9D8B030D-6E8A-4147-A177-3AD203B41FA5}">
                      <a16:colId xmlns:a16="http://schemas.microsoft.com/office/drawing/2014/main" val="20002"/>
                    </a:ext>
                  </a:extLst>
                </a:gridCol>
                <a:gridCol w="1856429">
                  <a:extLst>
                    <a:ext uri="{9D8B030D-6E8A-4147-A177-3AD203B41FA5}">
                      <a16:colId xmlns:a16="http://schemas.microsoft.com/office/drawing/2014/main" val="20003"/>
                    </a:ext>
                  </a:extLst>
                </a:gridCol>
                <a:gridCol w="2772806">
                  <a:extLst>
                    <a:ext uri="{9D8B030D-6E8A-4147-A177-3AD203B41FA5}">
                      <a16:colId xmlns:a16="http://schemas.microsoft.com/office/drawing/2014/main" val="20004"/>
                    </a:ext>
                  </a:extLst>
                </a:gridCol>
              </a:tblGrid>
              <a:tr h="1766518">
                <a:tc>
                  <a:txBody>
                    <a:bodyPr/>
                    <a:lstStyle/>
                    <a:p>
                      <a:pPr>
                        <a:lnSpc>
                          <a:spcPct val="115000"/>
                        </a:lnSpc>
                        <a:spcAft>
                          <a:spcPts val="0"/>
                        </a:spcAft>
                      </a:pPr>
                      <a:r>
                        <a:rPr lang="de-DE" sz="1200" dirty="0">
                          <a:effectLst/>
                          <a:latin typeface="Arial" panose="020B0604020202020204" pitchFamily="34" charset="0"/>
                          <a:ea typeface="Times New Roman" panose="02020603050405020304" pitchFamily="18" charset="0"/>
                        </a:rPr>
                        <a:t>Bild</a:t>
                      </a:r>
                      <a:endParaRPr lang="sl-SI"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de-DE" sz="1200" dirty="0">
                        <a:solidFill>
                          <a:srgbClr val="FF0000"/>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de-DE" sz="12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de-DE" sz="1200">
                        <a:solidFill>
                          <a:srgbClr val="FF0000"/>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de-DE" sz="1200">
                        <a:effectLst/>
                        <a:latin typeface="Arial" panose="020B0604020202020204" pitchFamily="34"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27321">
                <a:tc>
                  <a:txBody>
                    <a:bodyPr/>
                    <a:lstStyle/>
                    <a:p>
                      <a:pPr>
                        <a:lnSpc>
                          <a:spcPct val="115000"/>
                        </a:lnSpc>
                        <a:spcAft>
                          <a:spcPts val="0"/>
                        </a:spcAft>
                      </a:pPr>
                      <a:r>
                        <a:rPr lang="de-DE" sz="1200" dirty="0">
                          <a:effectLst/>
                          <a:latin typeface="Arial" panose="020B0604020202020204" pitchFamily="34" charset="0"/>
                          <a:ea typeface="Times New Roman" panose="02020603050405020304" pitchFamily="18" charset="0"/>
                        </a:rPr>
                        <a:t>Jahreszeit</a:t>
                      </a:r>
                      <a:endParaRPr lang="sl-SI"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400" dirty="0">
                          <a:solidFill>
                            <a:srgbClr val="00B0F0"/>
                          </a:solidFill>
                          <a:effectLst/>
                          <a:latin typeface="Arial" panose="020B0604020202020204" pitchFamily="34" charset="0"/>
                          <a:ea typeface="Times New Roman" panose="02020603050405020304" pitchFamily="18" charset="0"/>
                        </a:rPr>
                        <a:t> </a:t>
                      </a:r>
                      <a:r>
                        <a:rPr kumimoji="0" lang="de-DE" altLang="sl-SI" sz="1400" b="1" i="0" u="none" strike="noStrike" cap="none" normalizeH="0" baseline="0" dirty="0" smtClean="0">
                          <a:ln>
                            <a:noFill/>
                          </a:ln>
                          <a:solidFill>
                            <a:srgbClr val="00B0F0"/>
                          </a:solidFill>
                          <a:effectLst/>
                          <a:latin typeface="Arial" panose="020B0604020202020204" pitchFamily="34" charset="0"/>
                          <a:ea typeface="Times New Roman" panose="02020603050405020304" pitchFamily="18" charset="0"/>
                          <a:cs typeface="Arial" panose="020B0604020202020204" pitchFamily="34" charset="0"/>
                        </a:rPr>
                        <a:t>Winter</a:t>
                      </a:r>
                      <a:endParaRPr lang="sl-SI" sz="1400" dirty="0">
                        <a:solidFill>
                          <a:srgbClr val="00B0F0"/>
                        </a:solidFill>
                        <a:effectLst/>
                        <a:latin typeface="Times New Roman" panose="02020603050405020304" pitchFamily="18" charset="0"/>
                        <a:ea typeface="Times New Roman" panose="02020603050405020304" pitchFamily="18" charset="0"/>
                      </a:endParaRPr>
                    </a:p>
                    <a:p>
                      <a:pPr>
                        <a:lnSpc>
                          <a:spcPct val="115000"/>
                        </a:lnSpc>
                        <a:spcAft>
                          <a:spcPts val="0"/>
                        </a:spcAft>
                      </a:pPr>
                      <a:r>
                        <a:rPr lang="de-DE" sz="1400" dirty="0">
                          <a:solidFill>
                            <a:srgbClr val="00B0F0"/>
                          </a:solidFill>
                          <a:effectLst/>
                          <a:latin typeface="Arial" panose="020B0604020202020204" pitchFamily="34" charset="0"/>
                          <a:ea typeface="Times New Roman" panose="02020603050405020304" pitchFamily="18" charset="0"/>
                        </a:rPr>
                        <a:t> </a:t>
                      </a:r>
                      <a:endParaRPr lang="sl-SI" sz="1400" dirty="0">
                        <a:solidFill>
                          <a:srgbClr val="00B0F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400" dirty="0">
                          <a:solidFill>
                            <a:srgbClr val="00B0F0"/>
                          </a:solidFill>
                          <a:effectLst/>
                          <a:latin typeface="Arial" panose="020B0604020202020204" pitchFamily="34" charset="0"/>
                          <a:ea typeface="Times New Roman" panose="02020603050405020304" pitchFamily="18" charset="0"/>
                        </a:rPr>
                        <a:t> </a:t>
                      </a:r>
                      <a:r>
                        <a:rPr kumimoji="0" lang="de-DE" altLang="sl-SI" sz="1400" b="1" i="0" u="none" strike="noStrike" cap="none" normalizeH="0" baseline="0" dirty="0" smtClean="0">
                          <a:ln>
                            <a:noFill/>
                          </a:ln>
                          <a:solidFill>
                            <a:srgbClr val="00B0F0"/>
                          </a:solidFill>
                          <a:effectLst/>
                          <a:latin typeface="Arial" panose="020B0604020202020204" pitchFamily="34" charset="0"/>
                          <a:ea typeface="Times New Roman" panose="02020603050405020304" pitchFamily="18" charset="0"/>
                          <a:cs typeface="Arial" panose="020B0604020202020204" pitchFamily="34" charset="0"/>
                        </a:rPr>
                        <a:t>Frühling</a:t>
                      </a:r>
                      <a:endParaRPr lang="sl-SI" sz="1400" dirty="0">
                        <a:solidFill>
                          <a:srgbClr val="00B0F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400" dirty="0">
                          <a:solidFill>
                            <a:srgbClr val="00B0F0"/>
                          </a:solidFill>
                          <a:effectLst/>
                          <a:latin typeface="Arial" panose="020B0604020202020204" pitchFamily="34" charset="0"/>
                          <a:ea typeface="Times New Roman" panose="02020603050405020304" pitchFamily="18" charset="0"/>
                        </a:rPr>
                        <a:t> </a:t>
                      </a:r>
                      <a:r>
                        <a:rPr kumimoji="0" lang="de-DE" altLang="sl-SI" sz="1400" b="1" i="0" u="none" strike="noStrike" cap="none" normalizeH="0" baseline="0" dirty="0" smtClean="0">
                          <a:ln>
                            <a:noFill/>
                          </a:ln>
                          <a:solidFill>
                            <a:srgbClr val="00B0F0"/>
                          </a:solidFill>
                          <a:effectLst/>
                          <a:latin typeface="Arial" panose="020B0604020202020204" pitchFamily="34" charset="0"/>
                          <a:ea typeface="Times New Roman" panose="02020603050405020304" pitchFamily="18" charset="0"/>
                          <a:cs typeface="Arial" panose="020B0604020202020204" pitchFamily="34" charset="0"/>
                        </a:rPr>
                        <a:t>Sommer</a:t>
                      </a:r>
                      <a:endParaRPr lang="sl-SI" sz="1400" dirty="0">
                        <a:solidFill>
                          <a:srgbClr val="00B0F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de-DE" sz="1400" dirty="0">
                          <a:solidFill>
                            <a:srgbClr val="00B0F0"/>
                          </a:solidFill>
                          <a:effectLst/>
                          <a:latin typeface="Arial" panose="020B0604020202020204" pitchFamily="34" charset="0"/>
                          <a:ea typeface="Times New Roman" panose="02020603050405020304" pitchFamily="18" charset="0"/>
                        </a:rPr>
                        <a:t> </a:t>
                      </a:r>
                      <a:r>
                        <a:rPr kumimoji="0" lang="de-DE" altLang="sl-SI" sz="1400" b="1" i="0" u="none" strike="noStrike" cap="none" normalizeH="0" baseline="0" dirty="0" smtClean="0">
                          <a:ln>
                            <a:noFill/>
                          </a:ln>
                          <a:solidFill>
                            <a:srgbClr val="00B0F0"/>
                          </a:solidFill>
                          <a:effectLst/>
                          <a:latin typeface="Arial" panose="020B0604020202020204" pitchFamily="34" charset="0"/>
                          <a:ea typeface="Times New Roman" panose="02020603050405020304" pitchFamily="18" charset="0"/>
                          <a:cs typeface="Arial" panose="020B0604020202020204" pitchFamily="34" charset="0"/>
                        </a:rPr>
                        <a:t>Herbst</a:t>
                      </a:r>
                      <a:endParaRPr kumimoji="0" lang="sl-SI" altLang="sl-SI" sz="1400" b="1" i="0" u="none" strike="noStrike" cap="none" normalizeH="0" baseline="0" dirty="0" smtClean="0">
                        <a:ln>
                          <a:noFill/>
                        </a:ln>
                        <a:solidFill>
                          <a:srgbClr val="00B0F0"/>
                        </a:solidFill>
                        <a:effectLst/>
                      </a:endParaRPr>
                    </a:p>
                    <a:p>
                      <a:pPr>
                        <a:lnSpc>
                          <a:spcPct val="115000"/>
                        </a:lnSpc>
                        <a:spcAft>
                          <a:spcPts val="0"/>
                        </a:spcAft>
                      </a:pPr>
                      <a:endParaRPr lang="sl-SI" sz="1400" dirty="0">
                        <a:solidFill>
                          <a:srgbClr val="00B0F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15362">
                <a:tc>
                  <a:txBody>
                    <a:bodyPr/>
                    <a:lstStyle/>
                    <a:p>
                      <a:pPr>
                        <a:lnSpc>
                          <a:spcPct val="115000"/>
                        </a:lnSpc>
                        <a:spcAft>
                          <a:spcPts val="0"/>
                        </a:spcAft>
                      </a:pPr>
                      <a:r>
                        <a:rPr lang="de-DE" sz="1200">
                          <a:effectLst/>
                          <a:latin typeface="Arial" panose="020B0604020202020204" pitchFamily="34" charset="0"/>
                          <a:ea typeface="Times New Roman" panose="02020603050405020304" pitchFamily="18" charset="0"/>
                        </a:rPr>
                        <a:t>Monate</a:t>
                      </a:r>
                      <a:endParaRPr lang="sl-SI"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400" dirty="0">
                          <a:solidFill>
                            <a:srgbClr val="00B0F0"/>
                          </a:solidFill>
                          <a:effectLst/>
                          <a:latin typeface="Arial" panose="020B0604020202020204" pitchFamily="34" charset="0"/>
                          <a:ea typeface="Times New Roman" panose="02020603050405020304" pitchFamily="18" charset="0"/>
                        </a:rPr>
                        <a:t> </a:t>
                      </a:r>
                      <a:r>
                        <a:rPr kumimoji="0" lang="de-DE" altLang="sl-SI" sz="1400" b="1" i="0" u="none" strike="noStrike" cap="none" normalizeH="0" baseline="0" dirty="0" smtClean="0">
                          <a:ln>
                            <a:noFill/>
                          </a:ln>
                          <a:solidFill>
                            <a:srgbClr val="00B0F0"/>
                          </a:solidFill>
                          <a:effectLst/>
                          <a:latin typeface="Arial" panose="020B0604020202020204" pitchFamily="34" charset="0"/>
                          <a:ea typeface="Times New Roman" panose="02020603050405020304" pitchFamily="18" charset="0"/>
                          <a:cs typeface="Arial" panose="020B0604020202020204" pitchFamily="34" charset="0"/>
                        </a:rPr>
                        <a:t>Dezember</a:t>
                      </a:r>
                      <a:r>
                        <a:rPr kumimoji="0" lang="de-DE" altLang="sl-SI" sz="1400" b="0" i="0" u="none" strike="noStrike" cap="none" normalizeH="0" baseline="0" dirty="0" smtClean="0">
                          <a:ln>
                            <a:noFill/>
                          </a:ln>
                          <a:solidFill>
                            <a:srgbClr val="00B0F0"/>
                          </a:solidFill>
                          <a:effectLst/>
                          <a:latin typeface="Times New Roman" panose="02020603050405020304" pitchFamily="18" charset="0"/>
                          <a:ea typeface="Times New Roman" panose="02020603050405020304" pitchFamily="18" charset="0"/>
                          <a:cs typeface="+mn-cs"/>
                        </a:rPr>
                        <a:t>, </a:t>
                      </a:r>
                      <a:r>
                        <a:rPr kumimoji="0" lang="de-DE" altLang="sl-SI" sz="1400" b="1" i="0" u="none" strike="noStrike" cap="none" normalizeH="0" baseline="0" dirty="0" smtClean="0">
                          <a:ln>
                            <a:noFill/>
                          </a:ln>
                          <a:solidFill>
                            <a:srgbClr val="00B0F0"/>
                          </a:solidFill>
                          <a:effectLst/>
                          <a:latin typeface="Arial" panose="020B0604020202020204" pitchFamily="34" charset="0"/>
                          <a:ea typeface="Times New Roman" panose="02020603050405020304" pitchFamily="18" charset="0"/>
                          <a:cs typeface="Arial" panose="020B0604020202020204" pitchFamily="34" charset="0"/>
                        </a:rPr>
                        <a:t>Januar/ Jänner, Februar</a:t>
                      </a:r>
                      <a:endParaRPr lang="sl-SI" sz="1400" dirty="0">
                        <a:solidFill>
                          <a:srgbClr val="00B0F0"/>
                        </a:solidFill>
                        <a:effectLst/>
                        <a:latin typeface="Times New Roman" panose="02020603050405020304" pitchFamily="18" charset="0"/>
                        <a:ea typeface="Times New Roman" panose="02020603050405020304" pitchFamily="18" charset="0"/>
                      </a:endParaRPr>
                    </a:p>
                    <a:p>
                      <a:pPr>
                        <a:lnSpc>
                          <a:spcPct val="115000"/>
                        </a:lnSpc>
                        <a:spcAft>
                          <a:spcPts val="0"/>
                        </a:spcAft>
                      </a:pPr>
                      <a:r>
                        <a:rPr lang="de-DE" sz="1400" dirty="0">
                          <a:solidFill>
                            <a:srgbClr val="00B0F0"/>
                          </a:solidFill>
                          <a:effectLst/>
                          <a:latin typeface="Arial" panose="020B0604020202020204" pitchFamily="34" charset="0"/>
                          <a:ea typeface="Times New Roman" panose="02020603050405020304" pitchFamily="18" charset="0"/>
                        </a:rPr>
                        <a:t> </a:t>
                      </a:r>
                      <a:endParaRPr lang="sl-SI" sz="1400" dirty="0">
                        <a:solidFill>
                          <a:srgbClr val="00B0F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kumimoji="0" lang="de-DE" altLang="sl-SI" sz="1400" b="1" i="0" u="none" strike="noStrike" cap="none" normalizeH="0" baseline="0" dirty="0" smtClean="0">
                          <a:ln>
                            <a:noFill/>
                          </a:ln>
                          <a:solidFill>
                            <a:srgbClr val="00B0F0"/>
                          </a:solidFill>
                          <a:effectLst/>
                          <a:latin typeface="Arial" panose="020B0604020202020204" pitchFamily="34" charset="0"/>
                          <a:ea typeface="Times New Roman" panose="02020603050405020304" pitchFamily="18" charset="0"/>
                          <a:cs typeface="Arial" panose="020B0604020202020204" pitchFamily="34" charset="0"/>
                        </a:rPr>
                        <a:t>März, April, Mai</a:t>
                      </a:r>
                      <a:endParaRPr lang="sl-SI" sz="1400" dirty="0">
                        <a:solidFill>
                          <a:srgbClr val="00B0F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400" dirty="0">
                          <a:solidFill>
                            <a:srgbClr val="00B0F0"/>
                          </a:solidFill>
                          <a:effectLst/>
                          <a:latin typeface="Arial" panose="020B0604020202020204" pitchFamily="34" charset="0"/>
                          <a:ea typeface="Times New Roman" panose="02020603050405020304" pitchFamily="18" charset="0"/>
                        </a:rPr>
                        <a:t> </a:t>
                      </a:r>
                      <a:r>
                        <a:rPr kumimoji="0" lang="de-DE" altLang="sl-SI" sz="1400" b="1" i="0" u="none" strike="noStrike" cap="none" normalizeH="0" baseline="0" dirty="0" smtClean="0">
                          <a:ln>
                            <a:noFill/>
                          </a:ln>
                          <a:solidFill>
                            <a:srgbClr val="00B0F0"/>
                          </a:solidFill>
                          <a:effectLst/>
                          <a:latin typeface="Arial" panose="020B0604020202020204" pitchFamily="34" charset="0"/>
                          <a:ea typeface="Times New Roman" panose="02020603050405020304" pitchFamily="18" charset="0"/>
                          <a:cs typeface="Arial" panose="020B0604020202020204" pitchFamily="34" charset="0"/>
                        </a:rPr>
                        <a:t>Juni, Juli, August</a:t>
                      </a:r>
                      <a:endParaRPr lang="sl-SI" sz="1400" dirty="0">
                        <a:solidFill>
                          <a:srgbClr val="00B0F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de-DE" sz="1400" dirty="0">
                          <a:solidFill>
                            <a:srgbClr val="00B0F0"/>
                          </a:solidFill>
                          <a:effectLst/>
                          <a:latin typeface="Arial" panose="020B0604020202020204" pitchFamily="34" charset="0"/>
                          <a:ea typeface="Times New Roman" panose="02020603050405020304" pitchFamily="18" charset="0"/>
                        </a:rPr>
                        <a:t> </a:t>
                      </a:r>
                      <a:r>
                        <a:rPr kumimoji="0" lang="de-DE" altLang="sl-SI" sz="1400" b="1" i="0" u="none" strike="noStrike" cap="none" normalizeH="0" baseline="0" dirty="0" smtClean="0">
                          <a:ln>
                            <a:noFill/>
                          </a:ln>
                          <a:solidFill>
                            <a:srgbClr val="00B0F0"/>
                          </a:solidFill>
                          <a:effectLst/>
                          <a:latin typeface="Arial" panose="020B0604020202020204" pitchFamily="34" charset="0"/>
                          <a:ea typeface="Times New Roman" panose="02020603050405020304" pitchFamily="18" charset="0"/>
                          <a:cs typeface="Arial" panose="020B0604020202020204" pitchFamily="34" charset="0"/>
                        </a:rPr>
                        <a:t>September, Oktober, November</a:t>
                      </a:r>
                      <a:endParaRPr lang="sl-SI" sz="1400" dirty="0">
                        <a:solidFill>
                          <a:srgbClr val="00B0F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126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2949" y="973727"/>
            <a:ext cx="1028700" cy="954088"/>
          </a:xfrm>
          <a:prstGeom prst="rect">
            <a:avLst/>
          </a:prstGeom>
          <a:noFill/>
          <a:extLst>
            <a:ext uri="{909E8E84-426E-40DD-AFC4-6F175D3DCCD1}">
              <a14:hiddenFill xmlns:a14="http://schemas.microsoft.com/office/drawing/2010/main">
                <a:solidFill>
                  <a:srgbClr val="FFFFFF"/>
                </a:solidFill>
              </a14:hiddenFill>
            </a:ext>
          </a:extLst>
        </p:spPr>
      </p:pic>
      <p:pic>
        <p:nvPicPr>
          <p:cNvPr id="11267" name="Slika 1" descr="Bildergebnis für frühl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34821" y="984840"/>
            <a:ext cx="1295400" cy="942975"/>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3393" y="938846"/>
            <a:ext cx="1054100" cy="968375"/>
          </a:xfrm>
          <a:prstGeom prst="rect">
            <a:avLst/>
          </a:prstGeom>
          <a:noFill/>
          <a:extLst>
            <a:ext uri="{909E8E84-426E-40DD-AFC4-6F175D3DCCD1}">
              <a14:hiddenFill xmlns:a14="http://schemas.microsoft.com/office/drawing/2010/main">
                <a:solidFill>
                  <a:srgbClr val="FFFFFF"/>
                </a:solidFill>
              </a14:hiddenFill>
            </a:ext>
          </a:extLst>
        </p:spPr>
      </p:pic>
      <p:pic>
        <p:nvPicPr>
          <p:cNvPr id="11265" name="Slika 2" descr="Bildergebnis für herbs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28557" y="973727"/>
            <a:ext cx="1647825" cy="10858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6"/>
          <p:cNvSpPr>
            <a:spLocks noChangeArrowheads="1"/>
          </p:cNvSpPr>
          <p:nvPr/>
        </p:nvSpPr>
        <p:spPr bwMode="auto">
          <a:xfrm>
            <a:off x="1061493" y="4312061"/>
            <a:ext cx="9836879"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20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Wann haben Sie Geburtstag? </a:t>
            </a:r>
            <a:r>
              <a:rPr lang="de-DE" altLang="sl-SI" sz="2000" dirty="0" smtClean="0">
                <a:latin typeface="Arial" panose="020B0604020202020204" pitchFamily="34" charset="0"/>
                <a:ea typeface="Times New Roman" panose="02020603050405020304" pitchFamily="18" charset="0"/>
                <a:cs typeface="Arial" panose="020B0604020202020204" pitchFamily="34" charset="0"/>
              </a:rPr>
              <a:t>Im Sommer. Im Juli.</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sl-SI" sz="2000" b="1" i="0" u="sng"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Monate und Jahreszeiten stehen immer mit der Präposition IM. </a:t>
            </a:r>
            <a:endParaRPr kumimoji="0" lang="sl-SI" altLang="sl-SI"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2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27588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ljeZBesedilom 4"/>
          <p:cNvSpPr txBox="1"/>
          <p:nvPr/>
        </p:nvSpPr>
        <p:spPr>
          <a:xfrm>
            <a:off x="1292772" y="819807"/>
            <a:ext cx="8029904" cy="369332"/>
          </a:xfrm>
          <a:prstGeom prst="rect">
            <a:avLst/>
          </a:prstGeom>
          <a:noFill/>
        </p:spPr>
        <p:txBody>
          <a:bodyPr wrap="square" rtlCol="0">
            <a:spAutoFit/>
          </a:bodyPr>
          <a:lstStyle/>
          <a:p>
            <a:r>
              <a:rPr lang="de-DE" dirty="0" smtClean="0"/>
              <a:t>Eine E-Mail  </a:t>
            </a:r>
            <a:endParaRPr lang="sl-SI" dirty="0"/>
          </a:p>
        </p:txBody>
      </p:sp>
      <p:sp>
        <p:nvSpPr>
          <p:cNvPr id="9" name="Označba mesta vsebine 8"/>
          <p:cNvSpPr>
            <a:spLocks noGrp="1"/>
          </p:cNvSpPr>
          <p:nvPr>
            <p:ph idx="1"/>
          </p:nvPr>
        </p:nvSpPr>
        <p:spPr>
          <a:xfrm>
            <a:off x="2596055" y="1944415"/>
            <a:ext cx="7283669" cy="2858813"/>
          </a:xfrm>
          <a:solidFill>
            <a:schemeClr val="bg1">
              <a:lumMod val="85000"/>
            </a:schemeClr>
          </a:solidFill>
        </p:spPr>
        <p:txBody>
          <a:bodyPr/>
          <a:lstStyle/>
          <a:p>
            <a:pPr marL="0" indent="0">
              <a:buNone/>
            </a:pPr>
            <a:r>
              <a:rPr lang="de-DE" dirty="0">
                <a:solidFill>
                  <a:schemeClr val="tx1"/>
                </a:solidFill>
              </a:rPr>
              <a:t>Hallo </a:t>
            </a:r>
            <a:r>
              <a:rPr lang="de-DE" dirty="0" smtClean="0">
                <a:solidFill>
                  <a:schemeClr val="tx1"/>
                </a:solidFill>
              </a:rPr>
              <a:t>Mihael, </a:t>
            </a:r>
          </a:p>
          <a:p>
            <a:pPr marL="0" indent="0">
              <a:buNone/>
            </a:pPr>
            <a:r>
              <a:rPr lang="de-DE" dirty="0" smtClean="0">
                <a:solidFill>
                  <a:schemeClr val="tx1"/>
                </a:solidFill>
              </a:rPr>
              <a:t>ha… </a:t>
            </a:r>
            <a:r>
              <a:rPr lang="de-DE" dirty="0">
                <a:solidFill>
                  <a:schemeClr val="tx1"/>
                </a:solidFill>
              </a:rPr>
              <a:t>Du </a:t>
            </a:r>
            <a:r>
              <a:rPr lang="de-DE" dirty="0" smtClean="0">
                <a:solidFill>
                  <a:schemeClr val="tx1"/>
                </a:solidFill>
              </a:rPr>
              <a:t>… Samstag </a:t>
            </a:r>
            <a:r>
              <a:rPr lang="de-DE" dirty="0">
                <a:solidFill>
                  <a:schemeClr val="tx1"/>
                </a:solidFill>
              </a:rPr>
              <a:t>Zeit? </a:t>
            </a:r>
            <a:r>
              <a:rPr lang="de-DE" dirty="0" smtClean="0">
                <a:solidFill>
                  <a:schemeClr val="tx1"/>
                </a:solidFill>
              </a:rPr>
              <a:t>… 3 Uhr komm… </a:t>
            </a:r>
            <a:r>
              <a:rPr lang="de-DE" dirty="0">
                <a:solidFill>
                  <a:schemeClr val="tx1"/>
                </a:solidFill>
              </a:rPr>
              <a:t>Uli und Petra zum </a:t>
            </a:r>
            <a:r>
              <a:rPr lang="de-DE" dirty="0" smtClean="0">
                <a:solidFill>
                  <a:schemeClr val="tx1"/>
                </a:solidFill>
              </a:rPr>
              <a:t>Kaffee. Komm… </a:t>
            </a:r>
            <a:r>
              <a:rPr lang="de-DE" dirty="0">
                <a:solidFill>
                  <a:schemeClr val="tx1"/>
                </a:solidFill>
              </a:rPr>
              <a:t>Du auch? Und </a:t>
            </a:r>
            <a:r>
              <a:rPr lang="de-DE" dirty="0" smtClean="0">
                <a:solidFill>
                  <a:schemeClr val="tx1"/>
                </a:solidFill>
              </a:rPr>
              <a:t>… Sonntag spie… </a:t>
            </a:r>
            <a:r>
              <a:rPr lang="de-DE" dirty="0">
                <a:solidFill>
                  <a:schemeClr val="tx1"/>
                </a:solidFill>
              </a:rPr>
              <a:t>wir Fußball</a:t>
            </a:r>
            <a:r>
              <a:rPr lang="de-DE" dirty="0" smtClean="0">
                <a:solidFill>
                  <a:schemeClr val="tx1"/>
                </a:solidFill>
              </a:rPr>
              <a:t>, ...... </a:t>
            </a:r>
            <a:r>
              <a:rPr lang="de-DE" dirty="0">
                <a:solidFill>
                  <a:schemeClr val="tx1"/>
                </a:solidFill>
              </a:rPr>
              <a:t>10.</a:t>
            </a:r>
          </a:p>
          <a:p>
            <a:pPr marL="0" indent="0">
              <a:buNone/>
            </a:pPr>
            <a:r>
              <a:rPr lang="de-DE" dirty="0">
                <a:solidFill>
                  <a:schemeClr val="tx1"/>
                </a:solidFill>
              </a:rPr>
              <a:t> </a:t>
            </a:r>
            <a:r>
              <a:rPr lang="de-DE" dirty="0" smtClean="0">
                <a:solidFill>
                  <a:schemeClr val="tx1"/>
                </a:solidFill>
              </a:rPr>
              <a:t> Maja </a:t>
            </a:r>
            <a:r>
              <a:rPr lang="de-DE" dirty="0">
                <a:solidFill>
                  <a:schemeClr val="tx1"/>
                </a:solidFill>
              </a:rPr>
              <a:t>:-))</a:t>
            </a:r>
            <a:endParaRPr lang="sl-SI" dirty="0">
              <a:solidFill>
                <a:schemeClr val="tx1"/>
              </a:solidFill>
            </a:endParaRPr>
          </a:p>
        </p:txBody>
      </p:sp>
    </p:spTree>
    <p:extLst>
      <p:ext uri="{BB962C8B-B14F-4D97-AF65-F5344CB8AC3E}">
        <p14:creationId xmlns:p14="http://schemas.microsoft.com/office/powerpoint/2010/main" val="19459932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ljeZBesedilom 4"/>
          <p:cNvSpPr txBox="1"/>
          <p:nvPr/>
        </p:nvSpPr>
        <p:spPr>
          <a:xfrm>
            <a:off x="1292772" y="819807"/>
            <a:ext cx="8029904" cy="369332"/>
          </a:xfrm>
          <a:prstGeom prst="rect">
            <a:avLst/>
          </a:prstGeom>
          <a:noFill/>
        </p:spPr>
        <p:txBody>
          <a:bodyPr wrap="square" rtlCol="0">
            <a:spAutoFit/>
          </a:bodyPr>
          <a:lstStyle/>
          <a:p>
            <a:r>
              <a:rPr lang="de-DE" dirty="0" smtClean="0"/>
              <a:t>Eine E-Mail  </a:t>
            </a:r>
            <a:endParaRPr lang="sl-SI" dirty="0"/>
          </a:p>
        </p:txBody>
      </p:sp>
      <p:sp>
        <p:nvSpPr>
          <p:cNvPr id="9" name="Označba mesta vsebine 8"/>
          <p:cNvSpPr>
            <a:spLocks noGrp="1"/>
          </p:cNvSpPr>
          <p:nvPr>
            <p:ph idx="1"/>
          </p:nvPr>
        </p:nvSpPr>
        <p:spPr>
          <a:xfrm>
            <a:off x="1697420" y="1870842"/>
            <a:ext cx="7283669" cy="2858813"/>
          </a:xfrm>
          <a:solidFill>
            <a:schemeClr val="bg1">
              <a:lumMod val="85000"/>
            </a:schemeClr>
          </a:solidFill>
        </p:spPr>
        <p:txBody>
          <a:bodyPr/>
          <a:lstStyle/>
          <a:p>
            <a:pPr marL="0" indent="0">
              <a:buNone/>
            </a:pPr>
            <a:r>
              <a:rPr lang="de-DE" dirty="0">
                <a:solidFill>
                  <a:schemeClr val="tx1"/>
                </a:solidFill>
              </a:rPr>
              <a:t>Hallo </a:t>
            </a:r>
            <a:r>
              <a:rPr lang="de-DE" dirty="0" smtClean="0">
                <a:solidFill>
                  <a:schemeClr val="tx1"/>
                </a:solidFill>
              </a:rPr>
              <a:t>Mihael, </a:t>
            </a:r>
          </a:p>
          <a:p>
            <a:pPr marL="0" indent="0">
              <a:buNone/>
            </a:pPr>
            <a:r>
              <a:rPr lang="de-DE" dirty="0" err="1" smtClean="0">
                <a:solidFill>
                  <a:schemeClr val="tx1"/>
                </a:solidFill>
              </a:rPr>
              <a:t>haST</a:t>
            </a:r>
            <a:r>
              <a:rPr lang="de-DE" dirty="0" smtClean="0">
                <a:solidFill>
                  <a:schemeClr val="tx1"/>
                </a:solidFill>
              </a:rPr>
              <a:t> Du AM Samstag </a:t>
            </a:r>
            <a:r>
              <a:rPr lang="de-DE" dirty="0">
                <a:solidFill>
                  <a:schemeClr val="tx1"/>
                </a:solidFill>
              </a:rPr>
              <a:t>Zeit</a:t>
            </a:r>
            <a:r>
              <a:rPr lang="de-DE" dirty="0" smtClean="0">
                <a:solidFill>
                  <a:schemeClr val="tx1"/>
                </a:solidFill>
              </a:rPr>
              <a:t>? UM 3 Uhr </a:t>
            </a:r>
            <a:r>
              <a:rPr lang="de-DE" dirty="0" err="1" smtClean="0">
                <a:solidFill>
                  <a:schemeClr val="tx1"/>
                </a:solidFill>
              </a:rPr>
              <a:t>kommEN</a:t>
            </a:r>
            <a:r>
              <a:rPr lang="de-DE" dirty="0" smtClean="0">
                <a:solidFill>
                  <a:schemeClr val="tx1"/>
                </a:solidFill>
              </a:rPr>
              <a:t> </a:t>
            </a:r>
            <a:r>
              <a:rPr lang="de-DE" dirty="0">
                <a:solidFill>
                  <a:schemeClr val="tx1"/>
                </a:solidFill>
              </a:rPr>
              <a:t>Uli und Petra zum </a:t>
            </a:r>
            <a:r>
              <a:rPr lang="de-DE" dirty="0" smtClean="0">
                <a:solidFill>
                  <a:schemeClr val="tx1"/>
                </a:solidFill>
              </a:rPr>
              <a:t>Kaffee. </a:t>
            </a:r>
            <a:r>
              <a:rPr lang="de-DE" dirty="0" err="1" smtClean="0">
                <a:solidFill>
                  <a:schemeClr val="tx1"/>
                </a:solidFill>
              </a:rPr>
              <a:t>KommST</a:t>
            </a:r>
            <a:r>
              <a:rPr lang="de-DE" dirty="0" smtClean="0">
                <a:solidFill>
                  <a:schemeClr val="tx1"/>
                </a:solidFill>
              </a:rPr>
              <a:t> </a:t>
            </a:r>
            <a:r>
              <a:rPr lang="de-DE" dirty="0">
                <a:solidFill>
                  <a:schemeClr val="tx1"/>
                </a:solidFill>
              </a:rPr>
              <a:t>Du auch? Und </a:t>
            </a:r>
            <a:r>
              <a:rPr lang="de-DE" dirty="0" smtClean="0">
                <a:solidFill>
                  <a:schemeClr val="tx1"/>
                </a:solidFill>
              </a:rPr>
              <a:t>AM Sonntag </a:t>
            </a:r>
            <a:r>
              <a:rPr lang="de-DE" dirty="0" err="1" smtClean="0">
                <a:solidFill>
                  <a:schemeClr val="tx1"/>
                </a:solidFill>
              </a:rPr>
              <a:t>spieLEN</a:t>
            </a:r>
            <a:r>
              <a:rPr lang="de-DE" dirty="0" smtClean="0">
                <a:solidFill>
                  <a:schemeClr val="tx1"/>
                </a:solidFill>
              </a:rPr>
              <a:t> </a:t>
            </a:r>
            <a:r>
              <a:rPr lang="de-DE" dirty="0">
                <a:solidFill>
                  <a:schemeClr val="tx1"/>
                </a:solidFill>
              </a:rPr>
              <a:t>wir Fußball</a:t>
            </a:r>
            <a:r>
              <a:rPr lang="de-DE" dirty="0" smtClean="0">
                <a:solidFill>
                  <a:schemeClr val="tx1"/>
                </a:solidFill>
              </a:rPr>
              <a:t>, UM </a:t>
            </a:r>
            <a:r>
              <a:rPr lang="de-DE" dirty="0">
                <a:solidFill>
                  <a:schemeClr val="tx1"/>
                </a:solidFill>
              </a:rPr>
              <a:t>10.</a:t>
            </a:r>
          </a:p>
          <a:p>
            <a:pPr marL="0" indent="0">
              <a:buNone/>
            </a:pPr>
            <a:r>
              <a:rPr lang="de-DE" dirty="0">
                <a:solidFill>
                  <a:schemeClr val="tx1"/>
                </a:solidFill>
              </a:rPr>
              <a:t> </a:t>
            </a:r>
            <a:r>
              <a:rPr lang="de-DE" dirty="0" smtClean="0">
                <a:solidFill>
                  <a:schemeClr val="tx1"/>
                </a:solidFill>
              </a:rPr>
              <a:t> Maja </a:t>
            </a:r>
            <a:r>
              <a:rPr lang="de-DE" dirty="0">
                <a:solidFill>
                  <a:schemeClr val="tx1"/>
                </a:solidFill>
              </a:rPr>
              <a:t>:-))</a:t>
            </a:r>
            <a:endParaRPr lang="sl-SI" dirty="0">
              <a:solidFill>
                <a:schemeClr val="tx1"/>
              </a:solidFill>
            </a:endParaRPr>
          </a:p>
        </p:txBody>
      </p:sp>
      <p:sp>
        <p:nvSpPr>
          <p:cNvPr id="2" name="PoljeZBesedilom 1"/>
          <p:cNvSpPr txBox="1"/>
          <p:nvPr/>
        </p:nvSpPr>
        <p:spPr>
          <a:xfrm rot="21407076">
            <a:off x="7777655" y="4319752"/>
            <a:ext cx="2406869" cy="1754326"/>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de-DE" dirty="0" smtClean="0"/>
              <a:t>! KOMMEN</a:t>
            </a:r>
          </a:p>
          <a:p>
            <a:r>
              <a:rPr lang="de-DE" dirty="0"/>
              <a:t>i</a:t>
            </a:r>
            <a:r>
              <a:rPr lang="de-DE" dirty="0" smtClean="0"/>
              <a:t>ch komm</a:t>
            </a:r>
            <a:r>
              <a:rPr lang="de-DE" dirty="0" smtClean="0">
                <a:solidFill>
                  <a:srgbClr val="FF0000"/>
                </a:solidFill>
              </a:rPr>
              <a:t>e</a:t>
            </a:r>
            <a:r>
              <a:rPr lang="de-DE" dirty="0" smtClean="0"/>
              <a:t>, du komm</a:t>
            </a:r>
            <a:r>
              <a:rPr lang="de-DE" dirty="0" smtClean="0">
                <a:solidFill>
                  <a:srgbClr val="FF0000"/>
                </a:solidFill>
              </a:rPr>
              <a:t>st</a:t>
            </a:r>
            <a:r>
              <a:rPr lang="de-DE" dirty="0" smtClean="0"/>
              <a:t>, er komm</a:t>
            </a:r>
            <a:r>
              <a:rPr lang="de-DE" dirty="0" smtClean="0">
                <a:solidFill>
                  <a:srgbClr val="FF0000"/>
                </a:solidFill>
              </a:rPr>
              <a:t>t</a:t>
            </a:r>
            <a:r>
              <a:rPr lang="de-DE" dirty="0" smtClean="0"/>
              <a:t>, wir komm</a:t>
            </a:r>
            <a:r>
              <a:rPr lang="de-DE" dirty="0" smtClean="0">
                <a:solidFill>
                  <a:srgbClr val="FF0000"/>
                </a:solidFill>
              </a:rPr>
              <a:t>en</a:t>
            </a:r>
            <a:r>
              <a:rPr lang="de-DE" dirty="0" smtClean="0"/>
              <a:t>, ihr komm</a:t>
            </a:r>
            <a:r>
              <a:rPr lang="de-DE" dirty="0" smtClean="0">
                <a:solidFill>
                  <a:srgbClr val="FF0000"/>
                </a:solidFill>
              </a:rPr>
              <a:t>t</a:t>
            </a:r>
            <a:r>
              <a:rPr lang="de-DE" dirty="0" smtClean="0"/>
              <a:t>, sie/Sie komm</a:t>
            </a:r>
            <a:r>
              <a:rPr lang="de-DE" dirty="0" smtClean="0">
                <a:solidFill>
                  <a:srgbClr val="FF0000"/>
                </a:solidFill>
              </a:rPr>
              <a:t>en</a:t>
            </a:r>
            <a:endParaRPr lang="sl-SI" dirty="0">
              <a:solidFill>
                <a:srgbClr val="FF0000"/>
              </a:solidFill>
            </a:endParaRPr>
          </a:p>
        </p:txBody>
      </p:sp>
    </p:spTree>
    <p:extLst>
      <p:ext uri="{BB962C8B-B14F-4D97-AF65-F5344CB8AC3E}">
        <p14:creationId xmlns:p14="http://schemas.microsoft.com/office/powerpoint/2010/main" val="16065323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ljeZBesedilom 4"/>
          <p:cNvSpPr txBox="1"/>
          <p:nvPr/>
        </p:nvSpPr>
        <p:spPr>
          <a:xfrm>
            <a:off x="1292772" y="819807"/>
            <a:ext cx="8029904" cy="369332"/>
          </a:xfrm>
          <a:prstGeom prst="rect">
            <a:avLst/>
          </a:prstGeom>
          <a:noFill/>
        </p:spPr>
        <p:txBody>
          <a:bodyPr wrap="square" rtlCol="0">
            <a:spAutoFit/>
          </a:bodyPr>
          <a:lstStyle/>
          <a:p>
            <a:r>
              <a:rPr lang="de-DE" dirty="0" smtClean="0"/>
              <a:t>Eine E-Mail – eine Antwort </a:t>
            </a:r>
            <a:endParaRPr lang="sl-SI" dirty="0"/>
          </a:p>
        </p:txBody>
      </p:sp>
      <p:sp>
        <p:nvSpPr>
          <p:cNvPr id="9" name="Označba mesta vsebine 8"/>
          <p:cNvSpPr>
            <a:spLocks noGrp="1"/>
          </p:cNvSpPr>
          <p:nvPr>
            <p:ph idx="1"/>
          </p:nvPr>
        </p:nvSpPr>
        <p:spPr>
          <a:xfrm>
            <a:off x="2596055" y="1944415"/>
            <a:ext cx="7283669" cy="2858813"/>
          </a:xfrm>
          <a:solidFill>
            <a:schemeClr val="bg1">
              <a:lumMod val="85000"/>
            </a:schemeClr>
          </a:solidFill>
        </p:spPr>
        <p:txBody>
          <a:bodyPr>
            <a:normAutofit/>
          </a:bodyPr>
          <a:lstStyle/>
          <a:p>
            <a:pPr marL="0" indent="0">
              <a:buNone/>
            </a:pPr>
            <a:r>
              <a:rPr lang="de-DE" dirty="0">
                <a:solidFill>
                  <a:schemeClr val="tx1"/>
                </a:solidFill>
              </a:rPr>
              <a:t>Hallo </a:t>
            </a:r>
            <a:r>
              <a:rPr lang="de-DE" dirty="0" smtClean="0">
                <a:solidFill>
                  <a:schemeClr val="tx1"/>
                </a:solidFill>
              </a:rPr>
              <a:t>Maja, </a:t>
            </a:r>
          </a:p>
          <a:p>
            <a:pPr marL="0" indent="0">
              <a:buNone/>
            </a:pPr>
            <a:r>
              <a:rPr lang="de-DE" dirty="0" smtClean="0">
                <a:solidFill>
                  <a:schemeClr val="tx1"/>
                </a:solidFill>
              </a:rPr>
              <a:t>tut </a:t>
            </a:r>
            <a:r>
              <a:rPr lang="de-DE" dirty="0">
                <a:solidFill>
                  <a:schemeClr val="tx1"/>
                </a:solidFill>
              </a:rPr>
              <a:t>mir leid, </a:t>
            </a:r>
            <a:r>
              <a:rPr lang="de-DE" dirty="0" smtClean="0">
                <a:solidFill>
                  <a:schemeClr val="tx1"/>
                </a:solidFill>
              </a:rPr>
              <a:t>… Wochenende hab… </a:t>
            </a:r>
            <a:r>
              <a:rPr lang="de-DE" dirty="0">
                <a:solidFill>
                  <a:schemeClr val="tx1"/>
                </a:solidFill>
              </a:rPr>
              <a:t>ich gar keine Zeit </a:t>
            </a:r>
            <a:r>
              <a:rPr lang="de-DE" dirty="0" smtClean="0">
                <a:solidFill>
                  <a:schemeClr val="tx1"/>
                </a:solidFill>
              </a:rPr>
              <a:t>…. Samstag</a:t>
            </a:r>
            <a:endParaRPr lang="de-DE" dirty="0">
              <a:solidFill>
                <a:schemeClr val="tx1"/>
              </a:solidFill>
            </a:endParaRPr>
          </a:p>
          <a:p>
            <a:pPr marL="0" indent="0">
              <a:buNone/>
            </a:pPr>
            <a:r>
              <a:rPr lang="de-DE" dirty="0" smtClean="0">
                <a:solidFill>
                  <a:schemeClr val="tx1"/>
                </a:solidFill>
              </a:rPr>
              <a:t>mach… </a:t>
            </a:r>
            <a:r>
              <a:rPr lang="de-DE" dirty="0">
                <a:solidFill>
                  <a:schemeClr val="tx1"/>
                </a:solidFill>
              </a:rPr>
              <a:t>ich einen Intensivkurs </a:t>
            </a:r>
            <a:r>
              <a:rPr lang="de-DE" dirty="0" smtClean="0">
                <a:solidFill>
                  <a:schemeClr val="tx1"/>
                </a:solidFill>
              </a:rPr>
              <a:t>…. 9 … 12 </a:t>
            </a:r>
            <a:r>
              <a:rPr lang="de-DE" dirty="0">
                <a:solidFill>
                  <a:schemeClr val="tx1"/>
                </a:solidFill>
              </a:rPr>
              <a:t>und </a:t>
            </a:r>
            <a:r>
              <a:rPr lang="de-DE" dirty="0" smtClean="0">
                <a:solidFill>
                  <a:schemeClr val="tx1"/>
                </a:solidFill>
              </a:rPr>
              <a:t>…. 14 ... 18 Uhr. Und …  </a:t>
            </a:r>
            <a:r>
              <a:rPr lang="de-DE" dirty="0">
                <a:solidFill>
                  <a:schemeClr val="tx1"/>
                </a:solidFill>
              </a:rPr>
              <a:t>Sonntag </a:t>
            </a:r>
            <a:r>
              <a:rPr lang="de-DE" dirty="0" smtClean="0">
                <a:solidFill>
                  <a:schemeClr val="tx1"/>
                </a:solidFill>
              </a:rPr>
              <a:t>komm… meine Mutter</a:t>
            </a:r>
            <a:r>
              <a:rPr lang="de-DE" dirty="0">
                <a:solidFill>
                  <a:schemeClr val="tx1"/>
                </a:solidFill>
              </a:rPr>
              <a:t>.</a:t>
            </a:r>
          </a:p>
          <a:p>
            <a:pPr marL="0" indent="0">
              <a:buNone/>
            </a:pPr>
            <a:r>
              <a:rPr lang="de-DE" dirty="0" smtClean="0">
                <a:solidFill>
                  <a:schemeClr val="tx1"/>
                </a:solidFill>
              </a:rPr>
              <a:t>Michael </a:t>
            </a:r>
            <a:r>
              <a:rPr lang="de-DE" dirty="0">
                <a:solidFill>
                  <a:schemeClr val="tx1"/>
                </a:solidFill>
              </a:rPr>
              <a:t>:-((</a:t>
            </a:r>
            <a:endParaRPr lang="sl-SI" dirty="0">
              <a:solidFill>
                <a:schemeClr val="tx1"/>
              </a:solidFill>
            </a:endParaRPr>
          </a:p>
        </p:txBody>
      </p:sp>
    </p:spTree>
    <p:extLst>
      <p:ext uri="{BB962C8B-B14F-4D97-AF65-F5344CB8AC3E}">
        <p14:creationId xmlns:p14="http://schemas.microsoft.com/office/powerpoint/2010/main" val="9789619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ljeZBesedilom 4"/>
          <p:cNvSpPr txBox="1"/>
          <p:nvPr/>
        </p:nvSpPr>
        <p:spPr>
          <a:xfrm>
            <a:off x="1292772" y="819807"/>
            <a:ext cx="8029904" cy="369332"/>
          </a:xfrm>
          <a:prstGeom prst="rect">
            <a:avLst/>
          </a:prstGeom>
          <a:noFill/>
        </p:spPr>
        <p:txBody>
          <a:bodyPr wrap="square" rtlCol="0">
            <a:spAutoFit/>
          </a:bodyPr>
          <a:lstStyle/>
          <a:p>
            <a:r>
              <a:rPr lang="de-DE" dirty="0" smtClean="0"/>
              <a:t>Eine E-Mail – eine Antwort </a:t>
            </a:r>
            <a:endParaRPr lang="sl-SI" dirty="0"/>
          </a:p>
        </p:txBody>
      </p:sp>
      <p:sp>
        <p:nvSpPr>
          <p:cNvPr id="9" name="Označba mesta vsebine 8"/>
          <p:cNvSpPr>
            <a:spLocks noGrp="1"/>
          </p:cNvSpPr>
          <p:nvPr>
            <p:ph idx="1"/>
          </p:nvPr>
        </p:nvSpPr>
        <p:spPr>
          <a:xfrm>
            <a:off x="2596055" y="1944415"/>
            <a:ext cx="7283669" cy="2858813"/>
          </a:xfrm>
          <a:solidFill>
            <a:schemeClr val="bg1">
              <a:lumMod val="85000"/>
            </a:schemeClr>
          </a:solidFill>
        </p:spPr>
        <p:txBody>
          <a:bodyPr>
            <a:normAutofit/>
          </a:bodyPr>
          <a:lstStyle/>
          <a:p>
            <a:pPr marL="0" indent="0">
              <a:buNone/>
            </a:pPr>
            <a:r>
              <a:rPr lang="de-DE" dirty="0">
                <a:solidFill>
                  <a:schemeClr val="tx1"/>
                </a:solidFill>
              </a:rPr>
              <a:t>Hallo </a:t>
            </a:r>
            <a:r>
              <a:rPr lang="de-DE" dirty="0" smtClean="0">
                <a:solidFill>
                  <a:schemeClr val="tx1"/>
                </a:solidFill>
              </a:rPr>
              <a:t>Maja, </a:t>
            </a:r>
          </a:p>
          <a:p>
            <a:pPr marL="0" indent="0">
              <a:buNone/>
            </a:pPr>
            <a:r>
              <a:rPr lang="de-DE" dirty="0" smtClean="0">
                <a:solidFill>
                  <a:schemeClr val="tx1"/>
                </a:solidFill>
              </a:rPr>
              <a:t>tut </a:t>
            </a:r>
            <a:r>
              <a:rPr lang="de-DE" dirty="0">
                <a:solidFill>
                  <a:schemeClr val="tx1"/>
                </a:solidFill>
              </a:rPr>
              <a:t>mir leid</a:t>
            </a:r>
            <a:r>
              <a:rPr lang="de-DE" dirty="0" smtClean="0">
                <a:solidFill>
                  <a:schemeClr val="tx1"/>
                </a:solidFill>
              </a:rPr>
              <a:t>, AM Wochenende </a:t>
            </a:r>
            <a:r>
              <a:rPr lang="de-DE" dirty="0" err="1" smtClean="0">
                <a:solidFill>
                  <a:schemeClr val="tx1"/>
                </a:solidFill>
              </a:rPr>
              <a:t>habE</a:t>
            </a:r>
            <a:r>
              <a:rPr lang="de-DE" dirty="0" smtClean="0">
                <a:solidFill>
                  <a:schemeClr val="tx1"/>
                </a:solidFill>
              </a:rPr>
              <a:t> </a:t>
            </a:r>
            <a:r>
              <a:rPr lang="de-DE" dirty="0">
                <a:solidFill>
                  <a:schemeClr val="tx1"/>
                </a:solidFill>
              </a:rPr>
              <a:t>ich gar keine Zeit </a:t>
            </a:r>
            <a:r>
              <a:rPr lang="de-DE" dirty="0" smtClean="0">
                <a:solidFill>
                  <a:schemeClr val="tx1"/>
                </a:solidFill>
              </a:rPr>
              <a:t>AM Samstag</a:t>
            </a:r>
            <a:endParaRPr lang="de-DE" dirty="0">
              <a:solidFill>
                <a:schemeClr val="tx1"/>
              </a:solidFill>
            </a:endParaRPr>
          </a:p>
          <a:p>
            <a:pPr marL="0" indent="0">
              <a:buNone/>
            </a:pPr>
            <a:r>
              <a:rPr lang="de-DE" dirty="0" err="1" smtClean="0">
                <a:solidFill>
                  <a:schemeClr val="tx1"/>
                </a:solidFill>
              </a:rPr>
              <a:t>machE</a:t>
            </a:r>
            <a:r>
              <a:rPr lang="de-DE" dirty="0" smtClean="0">
                <a:solidFill>
                  <a:schemeClr val="tx1"/>
                </a:solidFill>
              </a:rPr>
              <a:t> ich </a:t>
            </a:r>
            <a:r>
              <a:rPr lang="de-DE" dirty="0">
                <a:solidFill>
                  <a:schemeClr val="tx1"/>
                </a:solidFill>
              </a:rPr>
              <a:t>einen </a:t>
            </a:r>
            <a:r>
              <a:rPr lang="de-DE" dirty="0" smtClean="0">
                <a:solidFill>
                  <a:schemeClr val="tx1"/>
                </a:solidFill>
              </a:rPr>
              <a:t>Intensivkurs VON 9 BIS 12 </a:t>
            </a:r>
            <a:r>
              <a:rPr lang="de-DE" dirty="0">
                <a:solidFill>
                  <a:schemeClr val="tx1"/>
                </a:solidFill>
              </a:rPr>
              <a:t>und </a:t>
            </a:r>
            <a:r>
              <a:rPr lang="de-DE" dirty="0" smtClean="0">
                <a:solidFill>
                  <a:schemeClr val="tx1"/>
                </a:solidFill>
              </a:rPr>
              <a:t>VON 14 BIS 18 Uhr. Und AM </a:t>
            </a:r>
            <a:r>
              <a:rPr lang="de-DE" dirty="0">
                <a:solidFill>
                  <a:schemeClr val="tx1"/>
                </a:solidFill>
              </a:rPr>
              <a:t>Sonntag </a:t>
            </a:r>
            <a:r>
              <a:rPr lang="de-DE" dirty="0" err="1" smtClean="0">
                <a:solidFill>
                  <a:schemeClr val="tx1"/>
                </a:solidFill>
              </a:rPr>
              <a:t>kommT</a:t>
            </a:r>
            <a:r>
              <a:rPr lang="de-DE" dirty="0" smtClean="0">
                <a:solidFill>
                  <a:schemeClr val="tx1"/>
                </a:solidFill>
              </a:rPr>
              <a:t> meine Mutter</a:t>
            </a:r>
            <a:r>
              <a:rPr lang="de-DE" dirty="0">
                <a:solidFill>
                  <a:schemeClr val="tx1"/>
                </a:solidFill>
              </a:rPr>
              <a:t>.</a:t>
            </a:r>
          </a:p>
          <a:p>
            <a:pPr marL="0" indent="0">
              <a:buNone/>
            </a:pPr>
            <a:r>
              <a:rPr lang="de-DE" dirty="0" smtClean="0">
                <a:solidFill>
                  <a:schemeClr val="tx1"/>
                </a:solidFill>
              </a:rPr>
              <a:t>Michael </a:t>
            </a:r>
            <a:r>
              <a:rPr lang="de-DE" dirty="0">
                <a:solidFill>
                  <a:schemeClr val="tx1"/>
                </a:solidFill>
              </a:rPr>
              <a:t>:-((</a:t>
            </a:r>
            <a:endParaRPr lang="sl-SI" dirty="0">
              <a:solidFill>
                <a:schemeClr val="tx1"/>
              </a:solidFill>
            </a:endParaRPr>
          </a:p>
        </p:txBody>
      </p:sp>
    </p:spTree>
    <p:extLst>
      <p:ext uri="{BB962C8B-B14F-4D97-AF65-F5344CB8AC3E}">
        <p14:creationId xmlns:p14="http://schemas.microsoft.com/office/powerpoint/2010/main" val="37067068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251678" y="382385"/>
            <a:ext cx="10178322" cy="1095541"/>
          </a:xfrm>
        </p:spPr>
        <p:txBody>
          <a:bodyPr/>
          <a:lstStyle/>
          <a:p>
            <a:r>
              <a:rPr lang="sl-SI" dirty="0" smtClean="0"/>
              <a:t>DAS </a:t>
            </a:r>
            <a:r>
              <a:rPr lang="de-DE" dirty="0" smtClean="0"/>
              <a:t>Datum </a:t>
            </a:r>
            <a:r>
              <a:rPr lang="sl-SI" dirty="0" smtClean="0"/>
              <a:t>/ datum </a:t>
            </a:r>
            <a:endParaRPr lang="sl-SI" dirty="0"/>
          </a:p>
        </p:txBody>
      </p:sp>
      <p:sp>
        <p:nvSpPr>
          <p:cNvPr id="3" name="Označba mesta vsebine 2"/>
          <p:cNvSpPr>
            <a:spLocks noGrp="1"/>
          </p:cNvSpPr>
          <p:nvPr>
            <p:ph idx="1"/>
          </p:nvPr>
        </p:nvSpPr>
        <p:spPr>
          <a:xfrm>
            <a:off x="1251678" y="1073889"/>
            <a:ext cx="10178322" cy="4805704"/>
          </a:xfrm>
        </p:spPr>
        <p:txBody>
          <a:bodyPr/>
          <a:lstStyle/>
          <a:p>
            <a:pPr marL="0" indent="0">
              <a:buNone/>
            </a:pPr>
            <a:r>
              <a:rPr lang="de-DE" dirty="0" smtClean="0"/>
              <a:t>Kadar </a:t>
            </a:r>
            <a:r>
              <a:rPr lang="de-DE" dirty="0" err="1" smtClean="0"/>
              <a:t>navedemo</a:t>
            </a:r>
            <a:r>
              <a:rPr lang="de-DE" dirty="0" smtClean="0"/>
              <a:t> </a:t>
            </a:r>
            <a:r>
              <a:rPr lang="de-DE" dirty="0" err="1" smtClean="0"/>
              <a:t>datum</a:t>
            </a:r>
            <a:r>
              <a:rPr lang="de-DE" dirty="0" smtClean="0"/>
              <a:t> </a:t>
            </a:r>
            <a:r>
              <a:rPr lang="de-DE" dirty="0" err="1" smtClean="0"/>
              <a:t>lahko</a:t>
            </a:r>
            <a:r>
              <a:rPr lang="de-DE" dirty="0" smtClean="0"/>
              <a:t> </a:t>
            </a:r>
            <a:r>
              <a:rPr lang="de-DE" dirty="0" err="1" smtClean="0"/>
              <a:t>re</a:t>
            </a:r>
            <a:r>
              <a:rPr lang="sl-SI" dirty="0" err="1" smtClean="0"/>
              <a:t>čemo</a:t>
            </a:r>
            <a:r>
              <a:rPr lang="sl-SI" dirty="0" smtClean="0"/>
              <a:t>: </a:t>
            </a:r>
            <a:endParaRPr lang="de-DE" dirty="0" smtClean="0"/>
          </a:p>
          <a:p>
            <a:pPr>
              <a:buFontTx/>
              <a:buChar char="-"/>
            </a:pPr>
            <a:r>
              <a:rPr lang="sl-SI" i="1" u="sng" dirty="0" err="1" smtClean="0">
                <a:solidFill>
                  <a:srgbClr val="002060"/>
                </a:solidFill>
              </a:rPr>
              <a:t>Welches</a:t>
            </a:r>
            <a:r>
              <a:rPr lang="sl-SI" i="1" u="sng" dirty="0" smtClean="0">
                <a:solidFill>
                  <a:srgbClr val="002060"/>
                </a:solidFill>
              </a:rPr>
              <a:t> Datum </a:t>
            </a:r>
            <a:r>
              <a:rPr lang="sl-SI" i="1" u="sng" dirty="0" err="1" smtClean="0">
                <a:solidFill>
                  <a:srgbClr val="002060"/>
                </a:solidFill>
              </a:rPr>
              <a:t>ist</a:t>
            </a:r>
            <a:r>
              <a:rPr lang="sl-SI" i="1" u="sng" dirty="0" smtClean="0">
                <a:solidFill>
                  <a:srgbClr val="002060"/>
                </a:solidFill>
              </a:rPr>
              <a:t> </a:t>
            </a:r>
            <a:r>
              <a:rPr lang="sl-SI" i="1" u="sng" dirty="0" err="1" smtClean="0">
                <a:solidFill>
                  <a:srgbClr val="002060"/>
                </a:solidFill>
              </a:rPr>
              <a:t>heute</a:t>
            </a:r>
            <a:r>
              <a:rPr lang="sl-SI" i="1" u="sng" dirty="0" smtClean="0">
                <a:solidFill>
                  <a:srgbClr val="002060"/>
                </a:solidFill>
              </a:rPr>
              <a:t>? /</a:t>
            </a:r>
            <a:r>
              <a:rPr lang="sl-SI" i="1" u="sng" dirty="0" err="1" smtClean="0">
                <a:solidFill>
                  <a:srgbClr val="002060"/>
                </a:solidFill>
              </a:rPr>
              <a:t>Welcher</a:t>
            </a:r>
            <a:r>
              <a:rPr lang="sl-SI" i="1" u="sng" dirty="0" smtClean="0">
                <a:solidFill>
                  <a:srgbClr val="002060"/>
                </a:solidFill>
              </a:rPr>
              <a:t> </a:t>
            </a:r>
            <a:r>
              <a:rPr lang="sl-SI" i="1" u="sng" dirty="0" err="1" smtClean="0">
                <a:solidFill>
                  <a:srgbClr val="002060"/>
                </a:solidFill>
              </a:rPr>
              <a:t>Tag</a:t>
            </a:r>
            <a:r>
              <a:rPr lang="sl-SI" i="1" u="sng" dirty="0" smtClean="0">
                <a:solidFill>
                  <a:srgbClr val="002060"/>
                </a:solidFill>
              </a:rPr>
              <a:t> </a:t>
            </a:r>
            <a:r>
              <a:rPr lang="sl-SI" i="1" u="sng" dirty="0" err="1" smtClean="0">
                <a:solidFill>
                  <a:srgbClr val="002060"/>
                </a:solidFill>
              </a:rPr>
              <a:t>ist</a:t>
            </a:r>
            <a:r>
              <a:rPr lang="sl-SI" i="1" u="sng" dirty="0" smtClean="0">
                <a:solidFill>
                  <a:srgbClr val="002060"/>
                </a:solidFill>
              </a:rPr>
              <a:t> </a:t>
            </a:r>
            <a:r>
              <a:rPr lang="sl-SI" i="1" u="sng" dirty="0" err="1" smtClean="0">
                <a:solidFill>
                  <a:srgbClr val="002060"/>
                </a:solidFill>
              </a:rPr>
              <a:t>heute</a:t>
            </a:r>
            <a:r>
              <a:rPr lang="sl-SI" i="1" u="sng" dirty="0" smtClean="0">
                <a:solidFill>
                  <a:srgbClr val="002060"/>
                </a:solidFill>
              </a:rPr>
              <a:t>? </a:t>
            </a:r>
          </a:p>
          <a:p>
            <a:pPr marL="0" indent="0" algn="ctr">
              <a:buNone/>
            </a:pPr>
            <a:r>
              <a:rPr lang="de-DE" i="1" dirty="0" smtClean="0"/>
              <a:t>Heute </a:t>
            </a:r>
            <a:r>
              <a:rPr lang="de-DE" i="1" dirty="0"/>
              <a:t>ist der siebzehnte Januar. </a:t>
            </a:r>
            <a:r>
              <a:rPr lang="sl-SI" i="1" dirty="0" smtClean="0"/>
              <a:t>/ </a:t>
            </a:r>
            <a:r>
              <a:rPr lang="de-DE" i="1" dirty="0" smtClean="0"/>
              <a:t>Heute </a:t>
            </a:r>
            <a:r>
              <a:rPr lang="de-DE" i="1" dirty="0"/>
              <a:t>ist der siebzehnte Erste</a:t>
            </a:r>
            <a:r>
              <a:rPr lang="de-DE" i="1" dirty="0" smtClean="0"/>
              <a:t>.</a:t>
            </a:r>
            <a:endParaRPr lang="sl-SI" i="1" dirty="0" smtClean="0"/>
          </a:p>
          <a:p>
            <a:pPr>
              <a:buFontTx/>
              <a:buChar char="-"/>
            </a:pPr>
            <a:r>
              <a:rPr lang="sl-SI" i="1" u="sng" dirty="0" err="1" smtClean="0">
                <a:solidFill>
                  <a:srgbClr val="002060"/>
                </a:solidFill>
              </a:rPr>
              <a:t>Wann</a:t>
            </a:r>
            <a:r>
              <a:rPr lang="sl-SI" i="1" u="sng" dirty="0" smtClean="0">
                <a:solidFill>
                  <a:srgbClr val="002060"/>
                </a:solidFill>
              </a:rPr>
              <a:t> </a:t>
            </a:r>
            <a:r>
              <a:rPr lang="sl-SI" i="1" u="sng" dirty="0" err="1" smtClean="0">
                <a:solidFill>
                  <a:srgbClr val="002060"/>
                </a:solidFill>
              </a:rPr>
              <a:t>ist</a:t>
            </a:r>
            <a:r>
              <a:rPr lang="sl-SI" i="1" u="sng" dirty="0" smtClean="0">
                <a:solidFill>
                  <a:srgbClr val="002060"/>
                </a:solidFill>
              </a:rPr>
              <a:t> der Termin?</a:t>
            </a:r>
            <a:r>
              <a:rPr lang="sl-SI" dirty="0" smtClean="0">
                <a:solidFill>
                  <a:srgbClr val="002060"/>
                </a:solidFill>
              </a:rPr>
              <a:t> 	</a:t>
            </a:r>
          </a:p>
          <a:p>
            <a:pPr marL="0" indent="0">
              <a:buNone/>
            </a:pPr>
            <a:r>
              <a:rPr lang="sl-SI" i="1" dirty="0">
                <a:solidFill>
                  <a:srgbClr val="002060"/>
                </a:solidFill>
              </a:rPr>
              <a:t>	</a:t>
            </a:r>
            <a:r>
              <a:rPr lang="sl-SI" i="1" dirty="0" smtClean="0">
                <a:solidFill>
                  <a:srgbClr val="002060"/>
                </a:solidFill>
              </a:rPr>
              <a:t>	</a:t>
            </a:r>
            <a:r>
              <a:rPr lang="sl-SI" i="1" dirty="0" smtClean="0"/>
              <a:t>Der Termin </a:t>
            </a:r>
            <a:r>
              <a:rPr lang="sl-SI" i="1" dirty="0" err="1" smtClean="0"/>
              <a:t>ist</a:t>
            </a:r>
            <a:r>
              <a:rPr lang="sl-SI" i="1" dirty="0" smtClean="0"/>
              <a:t> </a:t>
            </a:r>
            <a:r>
              <a:rPr lang="sl-SI" i="1" dirty="0" err="1" smtClean="0"/>
              <a:t>am</a:t>
            </a:r>
            <a:r>
              <a:rPr lang="sl-SI" i="1" dirty="0"/>
              <a:t> </a:t>
            </a:r>
            <a:r>
              <a:rPr lang="sl-SI" i="1" dirty="0" err="1" smtClean="0"/>
              <a:t>siebten</a:t>
            </a:r>
            <a:r>
              <a:rPr lang="sl-SI" i="1" dirty="0" smtClean="0"/>
              <a:t> </a:t>
            </a:r>
            <a:r>
              <a:rPr lang="sl-SI" i="1" dirty="0" err="1" smtClean="0"/>
              <a:t>Elften</a:t>
            </a:r>
            <a:r>
              <a:rPr lang="sl-SI" dirty="0" smtClean="0"/>
              <a:t>. </a:t>
            </a:r>
          </a:p>
          <a:p>
            <a:pPr marL="0" indent="0">
              <a:buNone/>
            </a:pPr>
            <a:endParaRPr lang="sl-SI" dirty="0" smtClean="0"/>
          </a:p>
          <a:p>
            <a:pPr marL="0" indent="0">
              <a:buNone/>
            </a:pPr>
            <a:r>
              <a:rPr lang="sl-SI" dirty="0" smtClean="0"/>
              <a:t>- </a:t>
            </a:r>
            <a:r>
              <a:rPr lang="sl-SI" i="1" u="sng" dirty="0" err="1" smtClean="0">
                <a:solidFill>
                  <a:srgbClr val="002060"/>
                </a:solidFill>
              </a:rPr>
              <a:t>Wie</a:t>
            </a:r>
            <a:r>
              <a:rPr lang="sl-SI" i="1" u="sng" dirty="0" smtClean="0">
                <a:solidFill>
                  <a:srgbClr val="002060"/>
                </a:solidFill>
              </a:rPr>
              <a:t> </a:t>
            </a:r>
            <a:r>
              <a:rPr lang="sl-SI" i="1" u="sng" dirty="0" err="1" smtClean="0">
                <a:solidFill>
                  <a:srgbClr val="002060"/>
                </a:solidFill>
              </a:rPr>
              <a:t>lange</a:t>
            </a:r>
            <a:r>
              <a:rPr lang="sl-SI" i="1" u="sng" dirty="0" smtClean="0">
                <a:solidFill>
                  <a:srgbClr val="002060"/>
                </a:solidFill>
              </a:rPr>
              <a:t>/von </a:t>
            </a:r>
            <a:r>
              <a:rPr lang="sl-SI" i="1" u="sng" dirty="0" err="1" smtClean="0">
                <a:solidFill>
                  <a:srgbClr val="002060"/>
                </a:solidFill>
              </a:rPr>
              <a:t>wann</a:t>
            </a:r>
            <a:r>
              <a:rPr lang="sl-SI" i="1" u="sng" dirty="0" smtClean="0">
                <a:solidFill>
                  <a:srgbClr val="002060"/>
                </a:solidFill>
              </a:rPr>
              <a:t> bis </a:t>
            </a:r>
            <a:r>
              <a:rPr lang="sl-SI" i="1" u="sng" dirty="0" err="1" smtClean="0">
                <a:solidFill>
                  <a:srgbClr val="002060"/>
                </a:solidFill>
              </a:rPr>
              <a:t>wann</a:t>
            </a:r>
            <a:r>
              <a:rPr lang="sl-SI" i="1" u="sng" dirty="0" smtClean="0">
                <a:solidFill>
                  <a:srgbClr val="002060"/>
                </a:solidFill>
              </a:rPr>
              <a:t> </a:t>
            </a:r>
            <a:r>
              <a:rPr lang="sl-SI" i="1" u="sng" dirty="0" err="1" smtClean="0">
                <a:solidFill>
                  <a:srgbClr val="002060"/>
                </a:solidFill>
              </a:rPr>
              <a:t>hast</a:t>
            </a:r>
            <a:r>
              <a:rPr lang="sl-SI" i="1" u="sng" dirty="0" smtClean="0">
                <a:solidFill>
                  <a:srgbClr val="002060"/>
                </a:solidFill>
              </a:rPr>
              <a:t> </a:t>
            </a:r>
            <a:r>
              <a:rPr lang="sl-SI" i="1" u="sng" dirty="0" err="1" smtClean="0">
                <a:solidFill>
                  <a:srgbClr val="002060"/>
                </a:solidFill>
              </a:rPr>
              <a:t>du</a:t>
            </a:r>
            <a:r>
              <a:rPr lang="sl-SI" i="1" u="sng" dirty="0" smtClean="0">
                <a:solidFill>
                  <a:srgbClr val="002060"/>
                </a:solidFill>
              </a:rPr>
              <a:t> </a:t>
            </a:r>
            <a:r>
              <a:rPr lang="sl-SI" i="1" u="sng" dirty="0" err="1" smtClean="0">
                <a:solidFill>
                  <a:srgbClr val="002060"/>
                </a:solidFill>
              </a:rPr>
              <a:t>Urlaub</a:t>
            </a:r>
            <a:r>
              <a:rPr lang="sl-SI" i="1" u="sng" dirty="0" smtClean="0">
                <a:solidFill>
                  <a:srgbClr val="002060"/>
                </a:solidFill>
              </a:rPr>
              <a:t>? </a:t>
            </a:r>
            <a:r>
              <a:rPr lang="de-DE" dirty="0">
                <a:solidFill>
                  <a:srgbClr val="002060"/>
                </a:solidFill>
              </a:rPr>
              <a:t> </a:t>
            </a:r>
            <a:endParaRPr lang="sl-SI" dirty="0">
              <a:solidFill>
                <a:srgbClr val="002060"/>
              </a:solidFill>
            </a:endParaRPr>
          </a:p>
          <a:p>
            <a:pPr marL="0" indent="0">
              <a:buNone/>
            </a:pPr>
            <a:r>
              <a:rPr lang="sl-SI" i="1" dirty="0" smtClean="0"/>
              <a:t>		</a:t>
            </a:r>
            <a:r>
              <a:rPr lang="de-DE" i="1" dirty="0" smtClean="0"/>
              <a:t>Vom </a:t>
            </a:r>
            <a:r>
              <a:rPr lang="de-DE" i="1" dirty="0"/>
              <a:t>siebzehnten bis zum fünfundzwanzigsten </a:t>
            </a:r>
            <a:r>
              <a:rPr lang="de-DE" i="1" dirty="0" smtClean="0"/>
              <a:t>Januar.</a:t>
            </a:r>
            <a:endParaRPr lang="sl-SI" dirty="0"/>
          </a:p>
          <a:p>
            <a:r>
              <a:rPr lang="de-DE" dirty="0"/>
              <a:t> von -&gt; vom (= von + dem)</a:t>
            </a:r>
            <a:endParaRPr lang="sl-SI" dirty="0"/>
          </a:p>
          <a:p>
            <a:r>
              <a:rPr lang="de-DE" dirty="0"/>
              <a:t>bis -&gt; bis zum</a:t>
            </a:r>
            <a:endParaRPr lang="sl-SI" dirty="0"/>
          </a:p>
          <a:p>
            <a:endParaRPr lang="sl-SI" dirty="0"/>
          </a:p>
          <a:p>
            <a:endParaRPr lang="sl-SI" dirty="0"/>
          </a:p>
        </p:txBody>
      </p:sp>
      <p:pic>
        <p:nvPicPr>
          <p:cNvPr id="4" name="Slika 3"/>
          <p:cNvPicPr>
            <a:picLocks noChangeAspect="1"/>
          </p:cNvPicPr>
          <p:nvPr/>
        </p:nvPicPr>
        <p:blipFill>
          <a:blip r:embed="rId2"/>
          <a:stretch>
            <a:fillRect/>
          </a:stretch>
        </p:blipFill>
        <p:spPr>
          <a:xfrm>
            <a:off x="9382991" y="182580"/>
            <a:ext cx="2161308" cy="1440872"/>
          </a:xfrm>
          <a:prstGeom prst="rect">
            <a:avLst/>
          </a:prstGeom>
        </p:spPr>
      </p:pic>
    </p:spTree>
    <p:extLst>
      <p:ext uri="{BB962C8B-B14F-4D97-AF65-F5344CB8AC3E}">
        <p14:creationId xmlns:p14="http://schemas.microsoft.com/office/powerpoint/2010/main" val="1428910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sl-SI" sz="3200" dirty="0" err="1"/>
              <a:t>Ordnungszahlen</a:t>
            </a:r>
            <a:r>
              <a:rPr lang="sl-SI" sz="3200" dirty="0"/>
              <a:t> </a:t>
            </a:r>
            <a:r>
              <a:rPr lang="sl-SI" sz="3200" dirty="0" err="1"/>
              <a:t>und</a:t>
            </a:r>
            <a:r>
              <a:rPr lang="sl-SI" sz="3200" dirty="0"/>
              <a:t> </a:t>
            </a:r>
            <a:r>
              <a:rPr lang="sl-SI" sz="3200" dirty="0" smtClean="0"/>
              <a:t>Datum</a:t>
            </a:r>
            <a:r>
              <a:rPr lang="de-DE" sz="3200" dirty="0"/>
              <a:t>/</a:t>
            </a:r>
            <a:r>
              <a:rPr lang="de-DE" sz="3200" dirty="0" err="1"/>
              <a:t>Vrstilni</a:t>
            </a:r>
            <a:r>
              <a:rPr lang="de-DE" sz="3200" dirty="0"/>
              <a:t> </a:t>
            </a:r>
            <a:r>
              <a:rPr lang="de-DE" sz="3200" dirty="0" err="1"/>
              <a:t>števniki</a:t>
            </a:r>
            <a:r>
              <a:rPr lang="de-DE" sz="3200" dirty="0"/>
              <a:t> in </a:t>
            </a:r>
            <a:r>
              <a:rPr lang="de-DE" sz="3200" dirty="0" err="1"/>
              <a:t>datum</a:t>
            </a:r>
            <a:endParaRPr lang="sl-SI" sz="3200" dirty="0"/>
          </a:p>
        </p:txBody>
      </p:sp>
      <p:graphicFrame>
        <p:nvGraphicFramePr>
          <p:cNvPr id="4" name="Označba mesta vsebine 3"/>
          <p:cNvGraphicFramePr>
            <a:graphicFrameLocks noGrp="1"/>
          </p:cNvGraphicFramePr>
          <p:nvPr>
            <p:ph idx="1"/>
            <p:extLst/>
          </p:nvPr>
        </p:nvGraphicFramePr>
        <p:xfrm>
          <a:off x="1499194" y="1382236"/>
          <a:ext cx="9112100" cy="4848443"/>
        </p:xfrm>
        <a:graphic>
          <a:graphicData uri="http://schemas.openxmlformats.org/drawingml/2006/table">
            <a:tbl>
              <a:tblPr firstRow="1" firstCol="1" bandRow="1">
                <a:tableStyleId>{69C7853C-536D-4A76-A0AE-DD22124D55A5}</a:tableStyleId>
              </a:tblPr>
              <a:tblGrid>
                <a:gridCol w="738246">
                  <a:extLst>
                    <a:ext uri="{9D8B030D-6E8A-4147-A177-3AD203B41FA5}">
                      <a16:colId xmlns:a16="http://schemas.microsoft.com/office/drawing/2014/main" val="20000"/>
                    </a:ext>
                  </a:extLst>
                </a:gridCol>
                <a:gridCol w="1645241">
                  <a:extLst>
                    <a:ext uri="{9D8B030D-6E8A-4147-A177-3AD203B41FA5}">
                      <a16:colId xmlns:a16="http://schemas.microsoft.com/office/drawing/2014/main" val="20001"/>
                    </a:ext>
                  </a:extLst>
                </a:gridCol>
                <a:gridCol w="1223384">
                  <a:extLst>
                    <a:ext uri="{9D8B030D-6E8A-4147-A177-3AD203B41FA5}">
                      <a16:colId xmlns:a16="http://schemas.microsoft.com/office/drawing/2014/main" val="20002"/>
                    </a:ext>
                  </a:extLst>
                </a:gridCol>
                <a:gridCol w="1887808">
                  <a:extLst>
                    <a:ext uri="{9D8B030D-6E8A-4147-A177-3AD203B41FA5}">
                      <a16:colId xmlns:a16="http://schemas.microsoft.com/office/drawing/2014/main" val="20003"/>
                    </a:ext>
                  </a:extLst>
                </a:gridCol>
                <a:gridCol w="938631">
                  <a:extLst>
                    <a:ext uri="{9D8B030D-6E8A-4147-A177-3AD203B41FA5}">
                      <a16:colId xmlns:a16="http://schemas.microsoft.com/office/drawing/2014/main" val="20004"/>
                    </a:ext>
                  </a:extLst>
                </a:gridCol>
                <a:gridCol w="2678790">
                  <a:extLst>
                    <a:ext uri="{9D8B030D-6E8A-4147-A177-3AD203B41FA5}">
                      <a16:colId xmlns:a16="http://schemas.microsoft.com/office/drawing/2014/main" val="20005"/>
                    </a:ext>
                  </a:extLst>
                </a:gridCol>
              </a:tblGrid>
              <a:tr h="428146">
                <a:tc>
                  <a:txBody>
                    <a:bodyPr/>
                    <a:lstStyle/>
                    <a:p>
                      <a:pPr algn="r">
                        <a:spcAft>
                          <a:spcPts val="0"/>
                        </a:spcAft>
                      </a:pPr>
                      <a:r>
                        <a:rPr lang="sl-SI" sz="1400" b="1" dirty="0">
                          <a:solidFill>
                            <a:schemeClr val="tx1"/>
                          </a:solidFill>
                          <a:effectLst/>
                          <a:latin typeface="Arial" panose="020B0604020202020204" pitchFamily="34" charset="0"/>
                          <a:cs typeface="Arial" panose="020B0604020202020204" pitchFamily="34" charset="0"/>
                        </a:rPr>
                        <a:t>1.</a:t>
                      </a:r>
                      <a:endParaRPr lang="sl-SI" sz="14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solidFill>
                            <a:srgbClr val="FF0000"/>
                          </a:solidFill>
                          <a:effectLst/>
                          <a:latin typeface="Arial" panose="020B0604020202020204" pitchFamily="34" charset="0"/>
                          <a:cs typeface="Arial" panose="020B0604020202020204" pitchFamily="34" charset="0"/>
                        </a:rPr>
                        <a:t>erste</a:t>
                      </a:r>
                      <a:endParaRPr lang="sl-SI" sz="1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a:solidFill>
                            <a:schemeClr val="tx1"/>
                          </a:solidFill>
                          <a:effectLst/>
                          <a:latin typeface="Arial" panose="020B0604020202020204" pitchFamily="34" charset="0"/>
                          <a:cs typeface="Arial" panose="020B0604020202020204" pitchFamily="34" charset="0"/>
                        </a:rPr>
                        <a:t>11.</a:t>
                      </a:r>
                      <a:endParaRPr lang="sl-SI" sz="14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solidFill>
                            <a:schemeClr val="tx1"/>
                          </a:solidFill>
                          <a:effectLst/>
                          <a:latin typeface="Arial" panose="020B0604020202020204" pitchFamily="34" charset="0"/>
                          <a:cs typeface="Arial" panose="020B0604020202020204" pitchFamily="34" charset="0"/>
                        </a:rPr>
                        <a:t>elfte</a:t>
                      </a:r>
                      <a:endParaRPr lang="sl-SI" sz="14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a:solidFill>
                            <a:schemeClr val="tx1"/>
                          </a:solidFill>
                          <a:effectLst/>
                          <a:latin typeface="Arial" panose="020B0604020202020204" pitchFamily="34" charset="0"/>
                          <a:cs typeface="Arial" panose="020B0604020202020204" pitchFamily="34" charset="0"/>
                        </a:rPr>
                        <a:t>21.</a:t>
                      </a:r>
                      <a:endParaRPr lang="sl-SI" sz="14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solidFill>
                            <a:schemeClr val="tx1"/>
                          </a:solidFill>
                          <a:effectLst/>
                          <a:latin typeface="Arial" panose="020B0604020202020204" pitchFamily="34" charset="0"/>
                          <a:cs typeface="Arial" panose="020B0604020202020204" pitchFamily="34" charset="0"/>
                        </a:rPr>
                        <a:t>einundzwanzigste</a:t>
                      </a:r>
                      <a:endParaRPr lang="sl-SI" sz="14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extLst>
                  <a:ext uri="{0D108BD9-81ED-4DB2-BD59-A6C34878D82A}">
                    <a16:rowId xmlns:a16="http://schemas.microsoft.com/office/drawing/2014/main" val="10000"/>
                  </a:ext>
                </a:extLst>
              </a:tr>
              <a:tr h="428146">
                <a:tc>
                  <a:txBody>
                    <a:bodyPr/>
                    <a:lstStyle/>
                    <a:p>
                      <a:pPr algn="r">
                        <a:spcAft>
                          <a:spcPts val="0"/>
                        </a:spcAft>
                      </a:pPr>
                      <a:r>
                        <a:rPr lang="sl-SI" sz="1400" b="1">
                          <a:effectLst/>
                          <a:latin typeface="Arial" panose="020B0604020202020204" pitchFamily="34" charset="0"/>
                          <a:cs typeface="Arial" panose="020B0604020202020204" pitchFamily="34" charset="0"/>
                        </a:rPr>
                        <a:t>2.</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solidFill>
                            <a:srgbClr val="FF0000"/>
                          </a:solidFill>
                          <a:effectLst/>
                          <a:latin typeface="Arial" panose="020B0604020202020204" pitchFamily="34" charset="0"/>
                          <a:cs typeface="Arial" panose="020B0604020202020204" pitchFamily="34" charset="0"/>
                        </a:rPr>
                        <a:t>zweite</a:t>
                      </a:r>
                      <a:endParaRPr lang="sl-SI" sz="1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12.</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smtClean="0">
                          <a:effectLst/>
                          <a:latin typeface="Arial" panose="020B0604020202020204" pitchFamily="34" charset="0"/>
                          <a:cs typeface="Arial" panose="020B0604020202020204" pitchFamily="34" charset="0"/>
                        </a:rPr>
                        <a:t>zwölft</a:t>
                      </a:r>
                      <a:r>
                        <a:rPr lang="de-DE" sz="1400" b="1" dirty="0" smtClean="0">
                          <a:effectLst/>
                          <a:latin typeface="Arial" panose="020B0604020202020204" pitchFamily="34" charset="0"/>
                          <a:cs typeface="Arial" panose="020B0604020202020204" pitchFamily="34" charset="0"/>
                        </a:rPr>
                        <a: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22.</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zweiundzwanzigste</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extLst>
                  <a:ext uri="{0D108BD9-81ED-4DB2-BD59-A6C34878D82A}">
                    <a16:rowId xmlns:a16="http://schemas.microsoft.com/office/drawing/2014/main" val="10001"/>
                  </a:ext>
                </a:extLst>
              </a:tr>
              <a:tr h="428146">
                <a:tc>
                  <a:txBody>
                    <a:bodyPr/>
                    <a:lstStyle/>
                    <a:p>
                      <a:pPr algn="r">
                        <a:spcAft>
                          <a:spcPts val="0"/>
                        </a:spcAft>
                      </a:pPr>
                      <a:r>
                        <a:rPr lang="sl-SI" sz="1400" b="1">
                          <a:effectLst/>
                          <a:latin typeface="Arial" panose="020B0604020202020204" pitchFamily="34" charset="0"/>
                          <a:cs typeface="Arial" panose="020B0604020202020204" pitchFamily="34" charset="0"/>
                        </a:rPr>
                        <a:t>3.</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solidFill>
                            <a:srgbClr val="FF0000"/>
                          </a:solidFill>
                          <a:effectLst/>
                          <a:latin typeface="Arial" panose="020B0604020202020204" pitchFamily="34" charset="0"/>
                          <a:cs typeface="Arial" panose="020B0604020202020204" pitchFamily="34" charset="0"/>
                        </a:rPr>
                        <a:t>dritte</a:t>
                      </a:r>
                      <a:endParaRPr lang="sl-SI" sz="1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a:effectLst/>
                          <a:latin typeface="Arial" panose="020B0604020202020204" pitchFamily="34" charset="0"/>
                          <a:cs typeface="Arial" panose="020B0604020202020204" pitchFamily="34" charset="0"/>
                        </a:rPr>
                        <a:t>13.</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dreizehnte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23.</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dreiundzwanzigste</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extLst>
                  <a:ext uri="{0D108BD9-81ED-4DB2-BD59-A6C34878D82A}">
                    <a16:rowId xmlns:a16="http://schemas.microsoft.com/office/drawing/2014/main" val="10002"/>
                  </a:ext>
                </a:extLst>
              </a:tr>
              <a:tr h="428146">
                <a:tc>
                  <a:txBody>
                    <a:bodyPr/>
                    <a:lstStyle/>
                    <a:p>
                      <a:pPr algn="r">
                        <a:spcAft>
                          <a:spcPts val="0"/>
                        </a:spcAft>
                      </a:pPr>
                      <a:r>
                        <a:rPr lang="sl-SI" sz="1400" b="1">
                          <a:effectLst/>
                          <a:latin typeface="Arial" panose="020B0604020202020204" pitchFamily="34" charset="0"/>
                          <a:cs typeface="Arial" panose="020B0604020202020204" pitchFamily="34" charset="0"/>
                        </a:rPr>
                        <a:t>4.</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vier</a:t>
                      </a:r>
                      <a:r>
                        <a:rPr lang="sl-SI" sz="1400" b="1" dirty="0" err="1">
                          <a:solidFill>
                            <a:srgbClr val="FF0000"/>
                          </a:solidFill>
                          <a:effectLst/>
                          <a:latin typeface="Arial" panose="020B0604020202020204" pitchFamily="34" charset="0"/>
                          <a:cs typeface="Arial" panose="020B0604020202020204" pitchFamily="34" charset="0"/>
                        </a:rPr>
                        <a:t>te</a:t>
                      </a:r>
                      <a:endParaRPr lang="sl-SI" sz="1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a:effectLst/>
                          <a:latin typeface="Arial" panose="020B0604020202020204" pitchFamily="34" charset="0"/>
                          <a:cs typeface="Arial" panose="020B0604020202020204" pitchFamily="34" charset="0"/>
                        </a:rPr>
                        <a:t>14.</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vierzehnte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24.</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vierundzwanzigste</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extLst>
                  <a:ext uri="{0D108BD9-81ED-4DB2-BD59-A6C34878D82A}">
                    <a16:rowId xmlns:a16="http://schemas.microsoft.com/office/drawing/2014/main" val="10003"/>
                  </a:ext>
                </a:extLst>
              </a:tr>
              <a:tr h="428146">
                <a:tc>
                  <a:txBody>
                    <a:bodyPr/>
                    <a:lstStyle/>
                    <a:p>
                      <a:pPr algn="r">
                        <a:spcAft>
                          <a:spcPts val="0"/>
                        </a:spcAft>
                      </a:pPr>
                      <a:r>
                        <a:rPr lang="sl-SI" sz="1400" b="1">
                          <a:effectLst/>
                          <a:latin typeface="Arial" panose="020B0604020202020204" pitchFamily="34" charset="0"/>
                          <a:cs typeface="Arial" panose="020B0604020202020204" pitchFamily="34" charset="0"/>
                        </a:rPr>
                        <a:t>5.</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fünf</a:t>
                      </a:r>
                      <a:r>
                        <a:rPr lang="sl-SI" sz="1400" b="1" dirty="0" err="1">
                          <a:solidFill>
                            <a:srgbClr val="FF0000"/>
                          </a:solidFill>
                          <a:effectLst/>
                          <a:latin typeface="Arial" panose="020B0604020202020204" pitchFamily="34" charset="0"/>
                          <a:cs typeface="Arial" panose="020B0604020202020204" pitchFamily="34" charset="0"/>
                        </a:rPr>
                        <a:t>te</a:t>
                      </a:r>
                      <a:endParaRPr lang="sl-SI" sz="1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a:effectLst/>
                          <a:latin typeface="Arial" panose="020B0604020202020204" pitchFamily="34" charset="0"/>
                          <a:cs typeface="Arial" panose="020B0604020202020204" pitchFamily="34" charset="0"/>
                        </a:rPr>
                        <a:t>15.</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fünfzehnte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25.</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fünfundzwanzigste</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extLst>
                  <a:ext uri="{0D108BD9-81ED-4DB2-BD59-A6C34878D82A}">
                    <a16:rowId xmlns:a16="http://schemas.microsoft.com/office/drawing/2014/main" val="10004"/>
                  </a:ext>
                </a:extLst>
              </a:tr>
              <a:tr h="605311">
                <a:tc>
                  <a:txBody>
                    <a:bodyPr/>
                    <a:lstStyle/>
                    <a:p>
                      <a:pPr algn="r">
                        <a:spcAft>
                          <a:spcPts val="0"/>
                        </a:spcAft>
                      </a:pPr>
                      <a:r>
                        <a:rPr lang="sl-SI" sz="1400" b="1">
                          <a:effectLst/>
                          <a:latin typeface="Arial" panose="020B0604020202020204" pitchFamily="34" charset="0"/>
                          <a:cs typeface="Arial" panose="020B0604020202020204" pitchFamily="34" charset="0"/>
                        </a:rPr>
                        <a:t>6.</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sechste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a:effectLst/>
                          <a:latin typeface="Arial" panose="020B0604020202020204" pitchFamily="34" charset="0"/>
                          <a:cs typeface="Arial" panose="020B0604020202020204" pitchFamily="34" charset="0"/>
                        </a:rPr>
                        <a:t>16.</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sechzehnte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26.</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sechsundzwanzigste</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extLst>
                  <a:ext uri="{0D108BD9-81ED-4DB2-BD59-A6C34878D82A}">
                    <a16:rowId xmlns:a16="http://schemas.microsoft.com/office/drawing/2014/main" val="10005"/>
                  </a:ext>
                </a:extLst>
              </a:tr>
              <a:tr h="605311">
                <a:tc>
                  <a:txBody>
                    <a:bodyPr/>
                    <a:lstStyle/>
                    <a:p>
                      <a:pPr algn="r">
                        <a:spcAft>
                          <a:spcPts val="0"/>
                        </a:spcAft>
                      </a:pPr>
                      <a:r>
                        <a:rPr lang="sl-SI" sz="1400" b="1">
                          <a:effectLst/>
                          <a:latin typeface="Arial" panose="020B0604020202020204" pitchFamily="34" charset="0"/>
                          <a:cs typeface="Arial" panose="020B0604020202020204" pitchFamily="34" charset="0"/>
                        </a:rPr>
                        <a:t>7.</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siebte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17.</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siebzehnte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a:effectLst/>
                          <a:latin typeface="Arial" panose="020B0604020202020204" pitchFamily="34" charset="0"/>
                          <a:cs typeface="Arial" panose="020B0604020202020204" pitchFamily="34" charset="0"/>
                        </a:rPr>
                        <a:t>27.</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siebenundzwanzigste</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extLst>
                  <a:ext uri="{0D108BD9-81ED-4DB2-BD59-A6C34878D82A}">
                    <a16:rowId xmlns:a16="http://schemas.microsoft.com/office/drawing/2014/main" val="10006"/>
                  </a:ext>
                </a:extLst>
              </a:tr>
              <a:tr h="428146">
                <a:tc>
                  <a:txBody>
                    <a:bodyPr/>
                    <a:lstStyle/>
                    <a:p>
                      <a:pPr algn="r">
                        <a:spcAft>
                          <a:spcPts val="0"/>
                        </a:spcAft>
                      </a:pPr>
                      <a:r>
                        <a:rPr lang="sl-SI" sz="1400" b="1">
                          <a:effectLst/>
                          <a:latin typeface="Arial" panose="020B0604020202020204" pitchFamily="34" charset="0"/>
                          <a:cs typeface="Arial" panose="020B0604020202020204" pitchFamily="34" charset="0"/>
                        </a:rPr>
                        <a:t>8.</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achte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18.</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achtzehnte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a:effectLst/>
                          <a:latin typeface="Arial" panose="020B0604020202020204" pitchFamily="34" charset="0"/>
                          <a:cs typeface="Arial" panose="020B0604020202020204" pitchFamily="34" charset="0"/>
                        </a:rPr>
                        <a:t>28.</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achtundzwanzigste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extLst>
                  <a:ext uri="{0D108BD9-81ED-4DB2-BD59-A6C34878D82A}">
                    <a16:rowId xmlns:a16="http://schemas.microsoft.com/office/drawing/2014/main" val="10007"/>
                  </a:ext>
                </a:extLst>
              </a:tr>
              <a:tr h="428146">
                <a:tc>
                  <a:txBody>
                    <a:bodyPr/>
                    <a:lstStyle/>
                    <a:p>
                      <a:pPr algn="r">
                        <a:spcAft>
                          <a:spcPts val="0"/>
                        </a:spcAft>
                      </a:pPr>
                      <a:r>
                        <a:rPr lang="sl-SI" sz="1400" b="1">
                          <a:effectLst/>
                          <a:latin typeface="Arial" panose="020B0604020202020204" pitchFamily="34" charset="0"/>
                          <a:cs typeface="Arial" panose="020B0604020202020204" pitchFamily="34" charset="0"/>
                        </a:rPr>
                        <a:t>9.</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neunte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19.</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neunzehnte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29.</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neunundzwanzigste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extLst>
                  <a:ext uri="{0D108BD9-81ED-4DB2-BD59-A6C34878D82A}">
                    <a16:rowId xmlns:a16="http://schemas.microsoft.com/office/drawing/2014/main" val="10008"/>
                  </a:ext>
                </a:extLst>
              </a:tr>
              <a:tr h="640799">
                <a:tc>
                  <a:txBody>
                    <a:bodyPr/>
                    <a:lstStyle/>
                    <a:p>
                      <a:pPr algn="r">
                        <a:spcAft>
                          <a:spcPts val="0"/>
                        </a:spcAft>
                      </a:pPr>
                      <a:r>
                        <a:rPr lang="sl-SI" sz="1400" b="1">
                          <a:effectLst/>
                          <a:latin typeface="Arial" panose="020B0604020202020204" pitchFamily="34" charset="0"/>
                          <a:cs typeface="Arial" panose="020B0604020202020204" pitchFamily="34" charset="0"/>
                        </a:rPr>
                        <a:t>10.</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zehnte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20.</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zwanzig</a:t>
                      </a:r>
                      <a:r>
                        <a:rPr lang="sl-SI" sz="1400" b="1" u="sng" dirty="0" err="1">
                          <a:solidFill>
                            <a:srgbClr val="FF0000"/>
                          </a:solidFill>
                          <a:effectLst/>
                          <a:latin typeface="Arial" panose="020B0604020202020204" pitchFamily="34" charset="0"/>
                          <a:cs typeface="Arial" panose="020B0604020202020204" pitchFamily="34" charset="0"/>
                        </a:rPr>
                        <a:t>ste</a:t>
                      </a:r>
                      <a:endParaRPr lang="sl-SI" sz="1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a:effectLst/>
                          <a:latin typeface="Arial" panose="020B0604020202020204" pitchFamily="34" charset="0"/>
                          <a:cs typeface="Arial" panose="020B0604020202020204" pitchFamily="34" charset="0"/>
                        </a:rPr>
                        <a:t>30.</a:t>
                      </a:r>
                      <a:endParaRPr lang="sl-SI" sz="1400" b="1">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tc>
                  <a:txBody>
                    <a:bodyPr/>
                    <a:lstStyle/>
                    <a:p>
                      <a:pPr>
                        <a:spcAft>
                          <a:spcPts val="0"/>
                        </a:spcAft>
                      </a:pPr>
                      <a:r>
                        <a:rPr lang="sl-SI" sz="1400" b="1" dirty="0" err="1">
                          <a:effectLst/>
                          <a:latin typeface="Arial" panose="020B0604020202020204" pitchFamily="34" charset="0"/>
                          <a:cs typeface="Arial" panose="020B0604020202020204" pitchFamily="34" charset="0"/>
                        </a:rPr>
                        <a:t>dreißigste</a:t>
                      </a:r>
                      <a:endParaRPr lang="sl-SI" sz="1400" b="1" dirty="0">
                        <a:effectLst/>
                        <a:latin typeface="Arial" panose="020B0604020202020204" pitchFamily="34" charset="0"/>
                        <a:ea typeface="Times New Roman" panose="02020603050405020304" pitchFamily="18" charset="0"/>
                        <a:cs typeface="Arial" panose="020B0604020202020204" pitchFamily="34" charset="0"/>
                      </a:endParaRPr>
                    </a:p>
                  </a:txBody>
                  <a:tcPr marL="57231" marR="57231" marT="28615" marB="28615"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9914745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značba mesta vsebine 3"/>
          <p:cNvGraphicFramePr>
            <a:graphicFrameLocks noGrp="1"/>
          </p:cNvGraphicFramePr>
          <p:nvPr>
            <p:ph idx="1"/>
            <p:extLst>
              <p:ext uri="{D42A27DB-BD31-4B8C-83A1-F6EECF244321}">
                <p14:modId xmlns:p14="http://schemas.microsoft.com/office/powerpoint/2010/main" val="4094756620"/>
              </p:ext>
            </p:extLst>
          </p:nvPr>
        </p:nvGraphicFramePr>
        <p:xfrm>
          <a:off x="988192" y="483472"/>
          <a:ext cx="10179050" cy="4887310"/>
        </p:xfrm>
        <a:graphic>
          <a:graphicData uri="http://schemas.openxmlformats.org/drawingml/2006/table">
            <a:tbl>
              <a:tblPr firstRow="1" bandRow="1">
                <a:tableStyleId>{F5AB1C69-6EDB-4FF4-983F-18BD219EF322}</a:tableStyleId>
              </a:tblPr>
              <a:tblGrid>
                <a:gridCol w="5089525">
                  <a:extLst>
                    <a:ext uri="{9D8B030D-6E8A-4147-A177-3AD203B41FA5}">
                      <a16:colId xmlns:a16="http://schemas.microsoft.com/office/drawing/2014/main" val="876116649"/>
                    </a:ext>
                  </a:extLst>
                </a:gridCol>
                <a:gridCol w="5089525">
                  <a:extLst>
                    <a:ext uri="{9D8B030D-6E8A-4147-A177-3AD203B41FA5}">
                      <a16:colId xmlns:a16="http://schemas.microsoft.com/office/drawing/2014/main" val="2819448010"/>
                    </a:ext>
                  </a:extLst>
                </a:gridCol>
              </a:tblGrid>
              <a:tr h="488731">
                <a:tc>
                  <a:txBody>
                    <a:bodyPr/>
                    <a:lstStyle/>
                    <a:p>
                      <a:endParaRPr lang="sl-SI" dirty="0"/>
                    </a:p>
                  </a:txBody>
                  <a:tcPr/>
                </a:tc>
                <a:tc>
                  <a:txBody>
                    <a:bodyPr/>
                    <a:lstStyle/>
                    <a:p>
                      <a:endParaRPr lang="sl-SI" dirty="0"/>
                    </a:p>
                  </a:txBody>
                  <a:tcPr/>
                </a:tc>
                <a:extLst>
                  <a:ext uri="{0D108BD9-81ED-4DB2-BD59-A6C34878D82A}">
                    <a16:rowId xmlns:a16="http://schemas.microsoft.com/office/drawing/2014/main" val="82087733"/>
                  </a:ext>
                </a:extLst>
              </a:tr>
              <a:tr h="488731">
                <a:tc>
                  <a:txBody>
                    <a:bodyPr/>
                    <a:lstStyle/>
                    <a:p>
                      <a:r>
                        <a:rPr lang="sl-SI" dirty="0" smtClean="0"/>
                        <a:t>1.</a:t>
                      </a:r>
                      <a:r>
                        <a:rPr lang="de-DE" dirty="0" smtClean="0"/>
                        <a:t> d</a:t>
                      </a:r>
                      <a:r>
                        <a:rPr lang="sl-SI" dirty="0" smtClean="0"/>
                        <a:t>er </a:t>
                      </a:r>
                      <a:r>
                        <a:rPr lang="sl-SI" dirty="0" err="1" smtClean="0">
                          <a:solidFill>
                            <a:srgbClr val="FF0000"/>
                          </a:solidFill>
                        </a:rPr>
                        <a:t>erste</a:t>
                      </a:r>
                      <a:r>
                        <a:rPr lang="sl-SI" dirty="0" smtClean="0"/>
                        <a:t> F</a:t>
                      </a:r>
                      <a:r>
                        <a:rPr lang="de-DE" dirty="0" err="1" smtClean="0"/>
                        <a:t>ünfte</a:t>
                      </a:r>
                      <a:endParaRPr lang="sl-SI" dirty="0"/>
                    </a:p>
                  </a:txBody>
                  <a:tcPr/>
                </a:tc>
                <a:tc>
                  <a:txBody>
                    <a:bodyPr/>
                    <a:lstStyle/>
                    <a:p>
                      <a:r>
                        <a:rPr lang="de-DE" dirty="0" smtClean="0"/>
                        <a:t>am ersten Fünften</a:t>
                      </a:r>
                      <a:endParaRPr lang="sl-SI" dirty="0"/>
                    </a:p>
                  </a:txBody>
                  <a:tcPr/>
                </a:tc>
                <a:extLst>
                  <a:ext uri="{0D108BD9-81ED-4DB2-BD59-A6C34878D82A}">
                    <a16:rowId xmlns:a16="http://schemas.microsoft.com/office/drawing/2014/main" val="3342096612"/>
                  </a:ext>
                </a:extLst>
              </a:tr>
              <a:tr h="488731">
                <a:tc>
                  <a:txBody>
                    <a:bodyPr/>
                    <a:lstStyle/>
                    <a:p>
                      <a:r>
                        <a:rPr lang="de-DE" dirty="0" smtClean="0"/>
                        <a:t>2. der zweite Fünfte</a:t>
                      </a:r>
                      <a:endParaRPr lang="sl-SI" dirty="0"/>
                    </a:p>
                  </a:txBody>
                  <a:tcPr/>
                </a:tc>
                <a:tc>
                  <a:txBody>
                    <a:bodyPr/>
                    <a:lstStyle/>
                    <a:p>
                      <a:r>
                        <a:rPr lang="de-DE" dirty="0" smtClean="0"/>
                        <a:t>am zweiten Fünften</a:t>
                      </a:r>
                      <a:endParaRPr lang="sl-SI" dirty="0"/>
                    </a:p>
                  </a:txBody>
                  <a:tcPr/>
                </a:tc>
                <a:extLst>
                  <a:ext uri="{0D108BD9-81ED-4DB2-BD59-A6C34878D82A}">
                    <a16:rowId xmlns:a16="http://schemas.microsoft.com/office/drawing/2014/main" val="304596134"/>
                  </a:ext>
                </a:extLst>
              </a:tr>
              <a:tr h="488731">
                <a:tc>
                  <a:txBody>
                    <a:bodyPr/>
                    <a:lstStyle/>
                    <a:p>
                      <a:r>
                        <a:rPr lang="de-DE" dirty="0" smtClean="0"/>
                        <a:t>3. der</a:t>
                      </a:r>
                      <a:r>
                        <a:rPr lang="de-DE" baseline="0" dirty="0" smtClean="0"/>
                        <a:t> </a:t>
                      </a:r>
                      <a:r>
                        <a:rPr lang="de-DE" baseline="0" dirty="0" smtClean="0">
                          <a:solidFill>
                            <a:srgbClr val="FF0000"/>
                          </a:solidFill>
                        </a:rPr>
                        <a:t>dritte </a:t>
                      </a:r>
                      <a:r>
                        <a:rPr lang="de-DE" baseline="0" dirty="0" smtClean="0"/>
                        <a:t> </a:t>
                      </a:r>
                      <a:endParaRPr lang="sl-SI" dirty="0"/>
                    </a:p>
                  </a:txBody>
                  <a:tcPr/>
                </a:tc>
                <a:tc>
                  <a:txBody>
                    <a:bodyPr/>
                    <a:lstStyle/>
                    <a:p>
                      <a:r>
                        <a:rPr lang="de-DE" dirty="0" smtClean="0"/>
                        <a:t>am dritten</a:t>
                      </a:r>
                      <a:endParaRPr lang="sl-SI" dirty="0"/>
                    </a:p>
                  </a:txBody>
                  <a:tcPr/>
                </a:tc>
                <a:extLst>
                  <a:ext uri="{0D108BD9-81ED-4DB2-BD59-A6C34878D82A}">
                    <a16:rowId xmlns:a16="http://schemas.microsoft.com/office/drawing/2014/main" val="207022518"/>
                  </a:ext>
                </a:extLst>
              </a:tr>
              <a:tr h="488731">
                <a:tc>
                  <a:txBody>
                    <a:bodyPr/>
                    <a:lstStyle/>
                    <a:p>
                      <a:r>
                        <a:rPr lang="de-DE" dirty="0" smtClean="0"/>
                        <a:t>5.</a:t>
                      </a:r>
                      <a:r>
                        <a:rPr lang="de-DE" baseline="0" dirty="0" smtClean="0"/>
                        <a:t> der sechste</a:t>
                      </a:r>
                      <a:endParaRPr lang="sl-SI" dirty="0"/>
                    </a:p>
                  </a:txBody>
                  <a:tcPr/>
                </a:tc>
                <a:tc>
                  <a:txBody>
                    <a:bodyPr/>
                    <a:lstStyle/>
                    <a:p>
                      <a:r>
                        <a:rPr lang="de-DE" dirty="0" smtClean="0"/>
                        <a:t>am sechsten</a:t>
                      </a:r>
                      <a:endParaRPr lang="sl-SI" dirty="0"/>
                    </a:p>
                  </a:txBody>
                  <a:tcPr/>
                </a:tc>
                <a:extLst>
                  <a:ext uri="{0D108BD9-81ED-4DB2-BD59-A6C34878D82A}">
                    <a16:rowId xmlns:a16="http://schemas.microsoft.com/office/drawing/2014/main" val="1166733154"/>
                  </a:ext>
                </a:extLst>
              </a:tr>
              <a:tr h="488731">
                <a:tc>
                  <a:txBody>
                    <a:bodyPr/>
                    <a:lstStyle/>
                    <a:p>
                      <a:r>
                        <a:rPr lang="de-DE" dirty="0" smtClean="0"/>
                        <a:t>7. der </a:t>
                      </a:r>
                      <a:r>
                        <a:rPr lang="de-DE" dirty="0" smtClean="0">
                          <a:solidFill>
                            <a:srgbClr val="FF0000"/>
                          </a:solidFill>
                        </a:rPr>
                        <a:t>siebte</a:t>
                      </a:r>
                      <a:r>
                        <a:rPr lang="de-DE" baseline="0" dirty="0" smtClean="0">
                          <a:solidFill>
                            <a:srgbClr val="FF0000"/>
                          </a:solidFill>
                        </a:rPr>
                        <a:t> </a:t>
                      </a:r>
                      <a:endParaRPr lang="sl-SI" dirty="0">
                        <a:solidFill>
                          <a:srgbClr val="FF0000"/>
                        </a:solidFill>
                      </a:endParaRPr>
                    </a:p>
                  </a:txBody>
                  <a:tcPr/>
                </a:tc>
                <a:tc>
                  <a:txBody>
                    <a:bodyPr/>
                    <a:lstStyle/>
                    <a:p>
                      <a:r>
                        <a:rPr lang="de-DE" dirty="0" smtClean="0"/>
                        <a:t>am siebten</a:t>
                      </a:r>
                      <a:endParaRPr lang="sl-SI" dirty="0"/>
                    </a:p>
                  </a:txBody>
                  <a:tcPr/>
                </a:tc>
                <a:extLst>
                  <a:ext uri="{0D108BD9-81ED-4DB2-BD59-A6C34878D82A}">
                    <a16:rowId xmlns:a16="http://schemas.microsoft.com/office/drawing/2014/main" val="1075619442"/>
                  </a:ext>
                </a:extLst>
              </a:tr>
              <a:tr h="488731">
                <a:tc>
                  <a:txBody>
                    <a:bodyPr/>
                    <a:lstStyle/>
                    <a:p>
                      <a:r>
                        <a:rPr lang="de-DE" dirty="0" smtClean="0"/>
                        <a:t>8. der</a:t>
                      </a:r>
                      <a:r>
                        <a:rPr lang="de-DE" baseline="0" dirty="0" smtClean="0"/>
                        <a:t> achte</a:t>
                      </a:r>
                      <a:endParaRPr lang="sl-SI" dirty="0"/>
                    </a:p>
                  </a:txBody>
                  <a:tcPr/>
                </a:tc>
                <a:tc>
                  <a:txBody>
                    <a:bodyPr/>
                    <a:lstStyle/>
                    <a:p>
                      <a:r>
                        <a:rPr lang="de-DE" dirty="0" smtClean="0"/>
                        <a:t>am achten</a:t>
                      </a:r>
                      <a:endParaRPr lang="sl-SI" dirty="0"/>
                    </a:p>
                  </a:txBody>
                  <a:tcPr/>
                </a:tc>
                <a:extLst>
                  <a:ext uri="{0D108BD9-81ED-4DB2-BD59-A6C34878D82A}">
                    <a16:rowId xmlns:a16="http://schemas.microsoft.com/office/drawing/2014/main" val="1011732227"/>
                  </a:ext>
                </a:extLst>
              </a:tr>
              <a:tr h="488731">
                <a:tc>
                  <a:txBody>
                    <a:bodyPr/>
                    <a:lstStyle/>
                    <a:p>
                      <a:r>
                        <a:rPr lang="de-DE" dirty="0" smtClean="0"/>
                        <a:t>10.</a:t>
                      </a:r>
                      <a:r>
                        <a:rPr lang="de-DE" baseline="0" dirty="0" smtClean="0"/>
                        <a:t> der zehnte </a:t>
                      </a:r>
                      <a:endParaRPr lang="sl-SI" dirty="0"/>
                    </a:p>
                  </a:txBody>
                  <a:tcPr/>
                </a:tc>
                <a:tc>
                  <a:txBody>
                    <a:bodyPr/>
                    <a:lstStyle/>
                    <a:p>
                      <a:r>
                        <a:rPr lang="de-DE" dirty="0" smtClean="0"/>
                        <a:t>am zehnten</a:t>
                      </a:r>
                      <a:endParaRPr lang="sl-SI" dirty="0"/>
                    </a:p>
                  </a:txBody>
                  <a:tcPr/>
                </a:tc>
                <a:extLst>
                  <a:ext uri="{0D108BD9-81ED-4DB2-BD59-A6C34878D82A}">
                    <a16:rowId xmlns:a16="http://schemas.microsoft.com/office/drawing/2014/main" val="284632694"/>
                  </a:ext>
                </a:extLst>
              </a:tr>
              <a:tr h="488731">
                <a:tc>
                  <a:txBody>
                    <a:bodyPr/>
                    <a:lstStyle/>
                    <a:p>
                      <a:r>
                        <a:rPr lang="de-DE" dirty="0" smtClean="0"/>
                        <a:t>17. der </a:t>
                      </a:r>
                      <a:r>
                        <a:rPr lang="de-DE" dirty="0" smtClean="0">
                          <a:solidFill>
                            <a:srgbClr val="FF0000"/>
                          </a:solidFill>
                        </a:rPr>
                        <a:t>siebzehnte</a:t>
                      </a:r>
                      <a:endParaRPr lang="sl-SI" dirty="0">
                        <a:solidFill>
                          <a:srgbClr val="FF0000"/>
                        </a:solidFill>
                      </a:endParaRPr>
                    </a:p>
                  </a:txBody>
                  <a:tcPr/>
                </a:tc>
                <a:tc>
                  <a:txBody>
                    <a:bodyPr/>
                    <a:lstStyle/>
                    <a:p>
                      <a:r>
                        <a:rPr lang="de-DE" dirty="0" smtClean="0"/>
                        <a:t>am siebzehnten</a:t>
                      </a:r>
                      <a:endParaRPr lang="sl-SI" dirty="0"/>
                    </a:p>
                  </a:txBody>
                  <a:tcPr/>
                </a:tc>
                <a:extLst>
                  <a:ext uri="{0D108BD9-81ED-4DB2-BD59-A6C34878D82A}">
                    <a16:rowId xmlns:a16="http://schemas.microsoft.com/office/drawing/2014/main" val="2240758840"/>
                  </a:ext>
                </a:extLst>
              </a:tr>
              <a:tr h="488731">
                <a:tc>
                  <a:txBody>
                    <a:bodyPr/>
                    <a:lstStyle/>
                    <a:p>
                      <a:r>
                        <a:rPr lang="de-DE" dirty="0" smtClean="0"/>
                        <a:t>20. der zwanzigste</a:t>
                      </a:r>
                      <a:endParaRPr lang="sl-SI" dirty="0"/>
                    </a:p>
                  </a:txBody>
                  <a:tcPr/>
                </a:tc>
                <a:tc>
                  <a:txBody>
                    <a:bodyPr/>
                    <a:lstStyle/>
                    <a:p>
                      <a:r>
                        <a:rPr lang="de-DE" dirty="0" smtClean="0"/>
                        <a:t>am zwanzigsten</a:t>
                      </a:r>
                      <a:r>
                        <a:rPr lang="de-DE" baseline="0" dirty="0" smtClean="0"/>
                        <a:t> </a:t>
                      </a:r>
                      <a:endParaRPr lang="sl-SI" dirty="0"/>
                    </a:p>
                  </a:txBody>
                  <a:tcPr/>
                </a:tc>
                <a:extLst>
                  <a:ext uri="{0D108BD9-81ED-4DB2-BD59-A6C34878D82A}">
                    <a16:rowId xmlns:a16="http://schemas.microsoft.com/office/drawing/2014/main" val="526242023"/>
                  </a:ext>
                </a:extLst>
              </a:tr>
            </a:tbl>
          </a:graphicData>
        </a:graphic>
      </p:graphicFrame>
      <p:pic>
        <p:nvPicPr>
          <p:cNvPr id="5" name="Slika 4"/>
          <p:cNvPicPr>
            <a:picLocks noChangeAspect="1"/>
          </p:cNvPicPr>
          <p:nvPr/>
        </p:nvPicPr>
        <p:blipFill rotWithShape="1">
          <a:blip r:embed="rId2">
            <a:duotone>
              <a:prstClr val="black"/>
              <a:schemeClr val="accent3">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Lst>
          </a:blip>
          <a:srcRect l="62720" t="61211" r="25457" b="20987"/>
          <a:stretch/>
        </p:blipFill>
        <p:spPr>
          <a:xfrm rot="252657">
            <a:off x="3703714" y="4876800"/>
            <a:ext cx="2013916" cy="1513483"/>
          </a:xfrm>
          <a:prstGeom prst="rect">
            <a:avLst/>
          </a:prstGeom>
        </p:spPr>
      </p:pic>
    </p:spTree>
    <p:extLst>
      <p:ext uri="{BB962C8B-B14F-4D97-AF65-F5344CB8AC3E}">
        <p14:creationId xmlns:p14="http://schemas.microsoft.com/office/powerpoint/2010/main" val="10409036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94208" y="691117"/>
            <a:ext cx="10178322" cy="5188476"/>
          </a:xfrm>
        </p:spPr>
        <p:txBody>
          <a:bodyPr>
            <a:normAutofit/>
          </a:bodyPr>
          <a:lstStyle/>
          <a:p>
            <a:r>
              <a:rPr lang="de-DE" sz="2400" dirty="0"/>
              <a:t>Übung 1: Schreiben Sie das Datum. </a:t>
            </a:r>
          </a:p>
          <a:p>
            <a:pPr marL="0" indent="0">
              <a:buNone/>
            </a:pPr>
            <a:r>
              <a:rPr lang="de-DE" sz="2400" i="1" dirty="0"/>
              <a:t>Beispiel: </a:t>
            </a:r>
            <a:r>
              <a:rPr lang="de-DE" sz="2400" i="1" dirty="0" smtClean="0"/>
              <a:t>Unser </a:t>
            </a:r>
            <a:r>
              <a:rPr lang="de-DE" sz="2400" i="1" dirty="0"/>
              <a:t>Termin ist am elften Dezember. (11.12.) </a:t>
            </a:r>
            <a:endParaRPr lang="de-DE" sz="2400" i="1" dirty="0" smtClean="0"/>
          </a:p>
          <a:p>
            <a:pPr marL="0" indent="0">
              <a:buNone/>
            </a:pPr>
            <a:endParaRPr lang="de-DE" sz="2400" i="1" dirty="0"/>
          </a:p>
          <a:p>
            <a:pPr>
              <a:lnSpc>
                <a:spcPct val="200000"/>
              </a:lnSpc>
            </a:pPr>
            <a:r>
              <a:rPr lang="de-DE" sz="2400" dirty="0"/>
              <a:t>1 Heute ist </a:t>
            </a:r>
            <a:r>
              <a:rPr lang="de-DE" sz="2400" dirty="0">
                <a:solidFill>
                  <a:srgbClr val="002060"/>
                </a:solidFill>
              </a:rPr>
              <a:t>der </a:t>
            </a:r>
            <a:r>
              <a:rPr lang="sl-SI" sz="2400" dirty="0">
                <a:solidFill>
                  <a:srgbClr val="002060"/>
                </a:solidFill>
              </a:rPr>
              <a:t> </a:t>
            </a:r>
            <a:r>
              <a:rPr lang="sl-SI" sz="2400" dirty="0" err="1" smtClean="0">
                <a:solidFill>
                  <a:srgbClr val="002060"/>
                </a:solidFill>
              </a:rPr>
              <a:t>zw</a:t>
            </a:r>
            <a:r>
              <a:rPr lang="de-DE" sz="2400" dirty="0" err="1" smtClean="0">
                <a:solidFill>
                  <a:srgbClr val="002060"/>
                </a:solidFill>
              </a:rPr>
              <a:t>ölfte</a:t>
            </a:r>
            <a:r>
              <a:rPr lang="de-DE" sz="2400" dirty="0" smtClean="0">
                <a:solidFill>
                  <a:srgbClr val="002060"/>
                </a:solidFill>
              </a:rPr>
              <a:t> November/Elfte </a:t>
            </a:r>
            <a:r>
              <a:rPr lang="de-DE" sz="2400" dirty="0"/>
              <a:t>. (12. 11.) </a:t>
            </a:r>
          </a:p>
          <a:p>
            <a:pPr>
              <a:lnSpc>
                <a:spcPct val="200000"/>
              </a:lnSpc>
            </a:pPr>
            <a:r>
              <a:rPr lang="de-DE" sz="2400" dirty="0"/>
              <a:t>2 </a:t>
            </a:r>
            <a:r>
              <a:rPr lang="de-DE" sz="2400" dirty="0" smtClean="0"/>
              <a:t>Den Kurs </a:t>
            </a:r>
            <a:r>
              <a:rPr lang="de-DE" sz="2400" dirty="0"/>
              <a:t>haben </a:t>
            </a:r>
            <a:r>
              <a:rPr lang="de-DE" sz="2400" dirty="0" smtClean="0"/>
              <a:t>wir am </a:t>
            </a:r>
            <a:r>
              <a:rPr lang="de-DE" sz="2400" dirty="0" smtClean="0">
                <a:solidFill>
                  <a:srgbClr val="002060"/>
                </a:solidFill>
              </a:rPr>
              <a:t>dritten Juni/Sechsten</a:t>
            </a:r>
            <a:r>
              <a:rPr lang="de-DE" sz="2400" dirty="0" smtClean="0"/>
              <a:t>. </a:t>
            </a:r>
            <a:r>
              <a:rPr lang="de-DE" sz="2400" dirty="0"/>
              <a:t>(3. 6.) </a:t>
            </a:r>
          </a:p>
          <a:p>
            <a:pPr>
              <a:lnSpc>
                <a:spcPct val="200000"/>
              </a:lnSpc>
            </a:pPr>
            <a:endParaRPr lang="sl-SI" dirty="0"/>
          </a:p>
        </p:txBody>
      </p:sp>
    </p:spTree>
    <p:extLst>
      <p:ext uri="{BB962C8B-B14F-4D97-AF65-F5344CB8AC3E}">
        <p14:creationId xmlns:p14="http://schemas.microsoft.com/office/powerpoint/2010/main" val="287136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361507"/>
            <a:ext cx="10178322" cy="5518086"/>
          </a:xfrm>
        </p:spPr>
        <p:txBody>
          <a:bodyPr>
            <a:normAutofit/>
          </a:bodyPr>
          <a:lstStyle/>
          <a:p>
            <a:endParaRPr lang="de-DE" sz="2400" dirty="0" smtClean="0"/>
          </a:p>
          <a:p>
            <a:endParaRPr lang="de-DE" sz="2400" dirty="0"/>
          </a:p>
          <a:p>
            <a:pPr>
              <a:lnSpc>
                <a:spcPct val="200000"/>
              </a:lnSpc>
            </a:pPr>
            <a:r>
              <a:rPr lang="de-DE" sz="2400" dirty="0" smtClean="0"/>
              <a:t>3 </a:t>
            </a:r>
            <a:r>
              <a:rPr lang="de-DE" sz="2400" dirty="0"/>
              <a:t>Hätten Sie am ___________________________________________ (16. 3.) Zeit?</a:t>
            </a:r>
          </a:p>
          <a:p>
            <a:pPr>
              <a:lnSpc>
                <a:spcPct val="200000"/>
              </a:lnSpc>
            </a:pPr>
            <a:r>
              <a:rPr lang="de-DE" sz="2400" dirty="0"/>
              <a:t>4 Ich bin vom _______________ bis zum ________________ (21.–30. 7.) im Urlaub. </a:t>
            </a:r>
          </a:p>
          <a:p>
            <a:pPr>
              <a:lnSpc>
                <a:spcPct val="200000"/>
              </a:lnSpc>
            </a:pPr>
            <a:r>
              <a:rPr lang="de-DE" sz="2400" dirty="0"/>
              <a:t>5 Treffen wir uns am Freitag, </a:t>
            </a:r>
            <a:r>
              <a:rPr lang="de-DE" sz="2400" dirty="0" smtClean="0"/>
              <a:t>am  </a:t>
            </a:r>
            <a:r>
              <a:rPr lang="de-DE" sz="2400" dirty="0"/>
              <a:t>________________________________ ? (7. 12.)</a:t>
            </a:r>
          </a:p>
        </p:txBody>
      </p:sp>
    </p:spTree>
    <p:extLst>
      <p:ext uri="{BB962C8B-B14F-4D97-AF65-F5344CB8AC3E}">
        <p14:creationId xmlns:p14="http://schemas.microsoft.com/office/powerpoint/2010/main" val="614030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6974" t="37161" r="19594" b="36117"/>
          <a:stretch/>
        </p:blipFill>
        <p:spPr>
          <a:xfrm>
            <a:off x="1587062" y="1391042"/>
            <a:ext cx="9129182" cy="2676462"/>
          </a:xfrm>
          <a:prstGeom prst="rect">
            <a:avLst/>
          </a:prstGeom>
          <a:ln>
            <a:noFill/>
          </a:ln>
          <a:effectLst>
            <a:softEdge rad="112500"/>
          </a:effectLst>
        </p:spPr>
      </p:pic>
      <p:sp>
        <p:nvSpPr>
          <p:cNvPr id="5" name="PoljeZBesedilom 4"/>
          <p:cNvSpPr txBox="1"/>
          <p:nvPr/>
        </p:nvSpPr>
        <p:spPr>
          <a:xfrm>
            <a:off x="1744717" y="767256"/>
            <a:ext cx="6810704" cy="461665"/>
          </a:xfrm>
          <a:prstGeom prst="rect">
            <a:avLst/>
          </a:prstGeom>
          <a:noFill/>
        </p:spPr>
        <p:txBody>
          <a:bodyPr wrap="square" rtlCol="0">
            <a:spAutoFit/>
          </a:bodyPr>
          <a:lstStyle/>
          <a:p>
            <a:r>
              <a:rPr lang="sl-SI" sz="2400" dirty="0" err="1" smtClean="0"/>
              <a:t>Wie</a:t>
            </a:r>
            <a:r>
              <a:rPr lang="sl-SI" sz="2400" dirty="0" smtClean="0"/>
              <a:t> </a:t>
            </a:r>
            <a:r>
              <a:rPr lang="sl-SI" sz="2400" dirty="0" err="1" smtClean="0"/>
              <a:t>sp</a:t>
            </a:r>
            <a:r>
              <a:rPr lang="de-DE" sz="2400" dirty="0" err="1" smtClean="0"/>
              <a:t>ät</a:t>
            </a:r>
            <a:r>
              <a:rPr lang="de-DE" sz="2400" dirty="0" smtClean="0"/>
              <a:t> ist es? </a:t>
            </a:r>
            <a:endParaRPr lang="sl-SI" sz="2400" dirty="0"/>
          </a:p>
        </p:txBody>
      </p:sp>
    </p:spTree>
    <p:extLst>
      <p:ext uri="{BB962C8B-B14F-4D97-AF65-F5344CB8AC3E}">
        <p14:creationId xmlns:p14="http://schemas.microsoft.com/office/powerpoint/2010/main" val="42650891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297712"/>
            <a:ext cx="10178322" cy="5581881"/>
          </a:xfrm>
        </p:spPr>
        <p:txBody>
          <a:bodyPr>
            <a:normAutofit/>
          </a:bodyPr>
          <a:lstStyle/>
          <a:p>
            <a:endParaRPr lang="de-DE" sz="2400" dirty="0" smtClean="0"/>
          </a:p>
          <a:p>
            <a:endParaRPr lang="de-DE" sz="2400" dirty="0"/>
          </a:p>
          <a:p>
            <a:pPr>
              <a:lnSpc>
                <a:spcPct val="200000"/>
              </a:lnSpc>
            </a:pPr>
            <a:r>
              <a:rPr lang="de-DE" sz="2400" dirty="0" smtClean="0"/>
              <a:t>3 </a:t>
            </a:r>
            <a:r>
              <a:rPr lang="de-DE" sz="2400" dirty="0"/>
              <a:t>Hätten Sie am </a:t>
            </a:r>
            <a:r>
              <a:rPr lang="de-DE" sz="2400" dirty="0" err="1" smtClean="0">
                <a:solidFill>
                  <a:srgbClr val="002060"/>
                </a:solidFill>
              </a:rPr>
              <a:t>sechzentehn</a:t>
            </a:r>
            <a:r>
              <a:rPr lang="de-DE" sz="2400" dirty="0" smtClean="0">
                <a:solidFill>
                  <a:srgbClr val="002060"/>
                </a:solidFill>
              </a:rPr>
              <a:t> März/Dritten </a:t>
            </a:r>
            <a:r>
              <a:rPr lang="de-DE" sz="2400" dirty="0" smtClean="0"/>
              <a:t>(16</a:t>
            </a:r>
            <a:r>
              <a:rPr lang="de-DE" sz="2400" dirty="0"/>
              <a:t>. 3.) Zeit?</a:t>
            </a:r>
          </a:p>
          <a:p>
            <a:pPr>
              <a:lnSpc>
                <a:spcPct val="200000"/>
              </a:lnSpc>
            </a:pPr>
            <a:r>
              <a:rPr lang="de-DE" sz="2400" dirty="0"/>
              <a:t>4 Ich bin vom </a:t>
            </a:r>
            <a:r>
              <a:rPr lang="de-DE" sz="2400" dirty="0" smtClean="0">
                <a:solidFill>
                  <a:srgbClr val="002060"/>
                </a:solidFill>
              </a:rPr>
              <a:t>einundzwanzigsten</a:t>
            </a:r>
            <a:r>
              <a:rPr lang="de-DE" sz="2400" dirty="0" smtClean="0"/>
              <a:t> </a:t>
            </a:r>
            <a:r>
              <a:rPr lang="de-DE" sz="2400" dirty="0"/>
              <a:t>bis zum </a:t>
            </a:r>
            <a:r>
              <a:rPr lang="de-DE" sz="2400" dirty="0" smtClean="0">
                <a:solidFill>
                  <a:srgbClr val="002060"/>
                </a:solidFill>
              </a:rPr>
              <a:t>dreißigsten Juli/Siebten </a:t>
            </a:r>
            <a:r>
              <a:rPr lang="de-DE" sz="2400" dirty="0"/>
              <a:t>(21.–30. 7.) im Urlaub. </a:t>
            </a:r>
          </a:p>
          <a:p>
            <a:pPr>
              <a:lnSpc>
                <a:spcPct val="200000"/>
              </a:lnSpc>
            </a:pPr>
            <a:r>
              <a:rPr lang="de-DE" sz="2400" dirty="0"/>
              <a:t>5 Treffen wir uns am Freitag, </a:t>
            </a:r>
            <a:r>
              <a:rPr lang="de-DE" sz="2400" dirty="0" smtClean="0"/>
              <a:t>am </a:t>
            </a:r>
            <a:r>
              <a:rPr lang="de-DE" sz="2400" dirty="0" smtClean="0">
                <a:solidFill>
                  <a:srgbClr val="002060"/>
                </a:solidFill>
              </a:rPr>
              <a:t>siebten </a:t>
            </a:r>
            <a:r>
              <a:rPr lang="de-DE" sz="2400" dirty="0">
                <a:solidFill>
                  <a:srgbClr val="002060"/>
                </a:solidFill>
              </a:rPr>
              <a:t>D</a:t>
            </a:r>
            <a:r>
              <a:rPr lang="de-DE" sz="2400" dirty="0" smtClean="0">
                <a:solidFill>
                  <a:srgbClr val="002060"/>
                </a:solidFill>
              </a:rPr>
              <a:t>ezember/Zwölften </a:t>
            </a:r>
            <a:r>
              <a:rPr lang="de-DE" sz="2400" dirty="0"/>
              <a:t>? (7. 12.)</a:t>
            </a:r>
          </a:p>
        </p:txBody>
      </p:sp>
    </p:spTree>
    <p:extLst>
      <p:ext uri="{BB962C8B-B14F-4D97-AF65-F5344CB8AC3E}">
        <p14:creationId xmlns:p14="http://schemas.microsoft.com/office/powerpoint/2010/main" val="429860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7257" t="23541" r="36226" b="20312"/>
          <a:stretch/>
        </p:blipFill>
        <p:spPr>
          <a:xfrm>
            <a:off x="2459421" y="655654"/>
            <a:ext cx="6894786" cy="5843585"/>
          </a:xfrm>
          <a:prstGeom prst="rect">
            <a:avLst/>
          </a:prstGeom>
        </p:spPr>
      </p:pic>
    </p:spTree>
    <p:extLst>
      <p:ext uri="{BB962C8B-B14F-4D97-AF65-F5344CB8AC3E}">
        <p14:creationId xmlns:p14="http://schemas.microsoft.com/office/powerpoint/2010/main" val="6746478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Kdaj se srečamo?/</a:t>
            </a:r>
            <a:r>
              <a:rPr lang="sl-SI" dirty="0" err="1" smtClean="0"/>
              <a:t>Wann</a:t>
            </a:r>
            <a:r>
              <a:rPr lang="sl-SI" dirty="0" smtClean="0"/>
              <a:t> </a:t>
            </a:r>
            <a:r>
              <a:rPr lang="sl-SI" dirty="0" err="1" smtClean="0"/>
              <a:t>treffen</a:t>
            </a:r>
            <a:r>
              <a:rPr lang="sl-SI" dirty="0" smtClean="0"/>
              <a:t> WIR </a:t>
            </a:r>
            <a:r>
              <a:rPr lang="sl-SI" dirty="0" err="1" smtClean="0"/>
              <a:t>uns</a:t>
            </a:r>
            <a:r>
              <a:rPr lang="sl-SI" dirty="0"/>
              <a:t>?</a:t>
            </a:r>
          </a:p>
        </p:txBody>
      </p:sp>
      <p:sp>
        <p:nvSpPr>
          <p:cNvPr id="3" name="Označba mesta vsebine 2"/>
          <p:cNvSpPr>
            <a:spLocks noGrp="1"/>
          </p:cNvSpPr>
          <p:nvPr>
            <p:ph idx="1"/>
          </p:nvPr>
        </p:nvSpPr>
        <p:spPr/>
        <p:txBody>
          <a:bodyPr/>
          <a:lstStyle/>
          <a:p>
            <a:r>
              <a:rPr lang="sl-SI" sz="2400" dirty="0"/>
              <a:t>v</a:t>
            </a:r>
            <a:r>
              <a:rPr lang="sl-SI" sz="2400" dirty="0" smtClean="0"/>
              <a:t> petek ob 18.00</a:t>
            </a:r>
          </a:p>
          <a:p>
            <a:r>
              <a:rPr lang="sl-SI" sz="2400" dirty="0"/>
              <a:t> </a:t>
            </a:r>
            <a:r>
              <a:rPr lang="sl-SI" sz="2400" dirty="0" smtClean="0"/>
              <a:t>jutri ob 10.00</a:t>
            </a:r>
          </a:p>
          <a:p>
            <a:r>
              <a:rPr lang="sl-SI" sz="2400" dirty="0"/>
              <a:t>n</a:t>
            </a:r>
            <a:r>
              <a:rPr lang="sl-SI" sz="2400" dirty="0" smtClean="0"/>
              <a:t>aslednji mesec</a:t>
            </a:r>
          </a:p>
          <a:p>
            <a:r>
              <a:rPr lang="sl-SI" sz="2400" dirty="0" smtClean="0"/>
              <a:t>v soboto zvečer</a:t>
            </a:r>
          </a:p>
          <a:p>
            <a:r>
              <a:rPr lang="sl-SI" sz="2400" dirty="0" smtClean="0"/>
              <a:t>med vikendom</a:t>
            </a:r>
          </a:p>
          <a:p>
            <a:r>
              <a:rPr lang="sl-SI" sz="2400" dirty="0"/>
              <a:t>j</a:t>
            </a:r>
            <a:r>
              <a:rPr lang="sl-SI" sz="2400" dirty="0" smtClean="0"/>
              <a:t>eseni  </a:t>
            </a:r>
          </a:p>
          <a:p>
            <a:endParaRPr lang="sl-SI" dirty="0"/>
          </a:p>
        </p:txBody>
      </p:sp>
    </p:spTree>
    <p:extLst>
      <p:ext uri="{BB962C8B-B14F-4D97-AF65-F5344CB8AC3E}">
        <p14:creationId xmlns:p14="http://schemas.microsoft.com/office/powerpoint/2010/main" val="3737387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Kdaj se srečamo?/</a:t>
            </a:r>
            <a:r>
              <a:rPr lang="sl-SI" dirty="0" err="1" smtClean="0"/>
              <a:t>Wann</a:t>
            </a:r>
            <a:r>
              <a:rPr lang="sl-SI" dirty="0" smtClean="0"/>
              <a:t> </a:t>
            </a:r>
            <a:r>
              <a:rPr lang="sl-SI" dirty="0" err="1" smtClean="0"/>
              <a:t>treffen</a:t>
            </a:r>
            <a:r>
              <a:rPr lang="sl-SI" dirty="0" smtClean="0"/>
              <a:t> WIR </a:t>
            </a:r>
            <a:r>
              <a:rPr lang="sl-SI" dirty="0" err="1" smtClean="0"/>
              <a:t>uns</a:t>
            </a:r>
            <a:r>
              <a:rPr lang="sl-SI" dirty="0"/>
              <a:t>?</a:t>
            </a:r>
          </a:p>
        </p:txBody>
      </p:sp>
      <p:sp>
        <p:nvSpPr>
          <p:cNvPr id="3" name="Označba mesta vsebine 2"/>
          <p:cNvSpPr>
            <a:spLocks noGrp="1"/>
          </p:cNvSpPr>
          <p:nvPr>
            <p:ph idx="1"/>
          </p:nvPr>
        </p:nvSpPr>
        <p:spPr/>
        <p:txBody>
          <a:bodyPr/>
          <a:lstStyle/>
          <a:p>
            <a:r>
              <a:rPr lang="sl-SI" sz="2400" dirty="0"/>
              <a:t>v</a:t>
            </a:r>
            <a:r>
              <a:rPr lang="sl-SI" sz="2400" dirty="0" smtClean="0"/>
              <a:t> petek ob 18.00 – </a:t>
            </a:r>
            <a:r>
              <a:rPr lang="sl-SI" sz="2400" b="1" dirty="0" err="1" smtClean="0"/>
              <a:t>am</a:t>
            </a:r>
            <a:r>
              <a:rPr lang="sl-SI" sz="2400" b="1" dirty="0" smtClean="0"/>
              <a:t> </a:t>
            </a:r>
            <a:r>
              <a:rPr lang="sl-SI" sz="2400" b="1" dirty="0" err="1" smtClean="0"/>
              <a:t>Freitag</a:t>
            </a:r>
            <a:r>
              <a:rPr lang="sl-SI" sz="2400" b="1" dirty="0" smtClean="0"/>
              <a:t> um </a:t>
            </a:r>
            <a:r>
              <a:rPr lang="sl-SI" sz="2400" b="1" dirty="0" err="1" smtClean="0"/>
              <a:t>achtzehn</a:t>
            </a:r>
            <a:r>
              <a:rPr lang="sl-SI" sz="2400" b="1" dirty="0"/>
              <a:t> </a:t>
            </a:r>
            <a:r>
              <a:rPr lang="sl-SI" sz="2400" b="1" dirty="0" err="1" smtClean="0"/>
              <a:t>Uhr</a:t>
            </a:r>
            <a:endParaRPr lang="sl-SI" sz="2400" b="1" dirty="0" smtClean="0"/>
          </a:p>
          <a:p>
            <a:r>
              <a:rPr lang="sl-SI" sz="2400" dirty="0"/>
              <a:t> </a:t>
            </a:r>
            <a:r>
              <a:rPr lang="sl-SI" sz="2400" dirty="0" smtClean="0"/>
              <a:t>jutri ob 10.00 – </a:t>
            </a:r>
            <a:r>
              <a:rPr lang="sl-SI" sz="2400" b="1" dirty="0" err="1" smtClean="0"/>
              <a:t>morgen</a:t>
            </a:r>
            <a:r>
              <a:rPr lang="sl-SI" sz="2400" b="1" dirty="0" smtClean="0"/>
              <a:t> um </a:t>
            </a:r>
            <a:r>
              <a:rPr lang="sl-SI" sz="2400" b="1" dirty="0" err="1" smtClean="0"/>
              <a:t>zehn</a:t>
            </a:r>
            <a:r>
              <a:rPr lang="sl-SI" sz="2400" b="1" dirty="0" smtClean="0"/>
              <a:t> </a:t>
            </a:r>
            <a:r>
              <a:rPr lang="sl-SI" sz="2400" b="1" dirty="0" err="1" smtClean="0"/>
              <a:t>Uhr</a:t>
            </a:r>
            <a:r>
              <a:rPr lang="sl-SI" sz="2400" b="1" dirty="0" smtClean="0"/>
              <a:t> </a:t>
            </a:r>
          </a:p>
          <a:p>
            <a:r>
              <a:rPr lang="de-DE" sz="2400" dirty="0" err="1" smtClean="0"/>
              <a:t>Januarja</a:t>
            </a:r>
            <a:r>
              <a:rPr lang="de-DE" sz="2400" dirty="0" smtClean="0"/>
              <a:t> </a:t>
            </a:r>
            <a:r>
              <a:rPr lang="sl-SI" sz="2400" dirty="0" smtClean="0"/>
              <a:t>– </a:t>
            </a:r>
            <a:r>
              <a:rPr lang="de-DE" sz="2400" b="1" dirty="0" smtClean="0"/>
              <a:t>im Januar</a:t>
            </a:r>
            <a:endParaRPr lang="sl-SI" sz="2400" b="1" dirty="0" smtClean="0"/>
          </a:p>
          <a:p>
            <a:r>
              <a:rPr lang="sl-SI" sz="2400" dirty="0" smtClean="0"/>
              <a:t>v soboto zvečer</a:t>
            </a:r>
            <a:r>
              <a:rPr lang="de-DE" sz="2400" dirty="0" smtClean="0"/>
              <a:t> – </a:t>
            </a:r>
            <a:r>
              <a:rPr lang="de-DE" sz="2400" b="1" dirty="0" smtClean="0"/>
              <a:t>am Samstagabend</a:t>
            </a:r>
            <a:endParaRPr lang="sl-SI" sz="2400" b="1" dirty="0" smtClean="0"/>
          </a:p>
          <a:p>
            <a:r>
              <a:rPr lang="sl-SI" sz="2400" dirty="0" smtClean="0"/>
              <a:t>med vikendom</a:t>
            </a:r>
            <a:r>
              <a:rPr lang="de-DE" sz="2400" dirty="0" smtClean="0"/>
              <a:t> – </a:t>
            </a:r>
            <a:r>
              <a:rPr lang="de-DE" sz="2400" b="1" dirty="0" smtClean="0"/>
              <a:t>am Wochenende</a:t>
            </a:r>
            <a:endParaRPr lang="sl-SI" sz="2400" b="1" dirty="0" smtClean="0"/>
          </a:p>
          <a:p>
            <a:r>
              <a:rPr lang="sl-SI" sz="2400" dirty="0"/>
              <a:t>j</a:t>
            </a:r>
            <a:r>
              <a:rPr lang="sl-SI" sz="2400" dirty="0" smtClean="0"/>
              <a:t>eseni  </a:t>
            </a:r>
            <a:r>
              <a:rPr lang="de-DE" sz="2400" dirty="0" smtClean="0"/>
              <a:t>- </a:t>
            </a:r>
            <a:r>
              <a:rPr lang="de-DE" sz="2400" b="1" dirty="0" smtClean="0"/>
              <a:t>im Herbst </a:t>
            </a:r>
            <a:endParaRPr lang="sl-SI" sz="2400" b="1" dirty="0" smtClean="0"/>
          </a:p>
          <a:p>
            <a:endParaRPr lang="sl-SI" dirty="0"/>
          </a:p>
        </p:txBody>
      </p:sp>
    </p:spTree>
    <p:extLst>
      <p:ext uri="{BB962C8B-B14F-4D97-AF65-F5344CB8AC3E}">
        <p14:creationId xmlns:p14="http://schemas.microsoft.com/office/powerpoint/2010/main" val="3508615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6854" t="23752" r="20315" b="42607"/>
          <a:stretch/>
        </p:blipFill>
        <p:spPr>
          <a:xfrm>
            <a:off x="1097280" y="1301322"/>
            <a:ext cx="6449147" cy="2755671"/>
          </a:xfrm>
          <a:prstGeom prst="rect">
            <a:avLst/>
          </a:prstGeom>
          <a:ln>
            <a:noFill/>
          </a:ln>
          <a:effectLst>
            <a:outerShdw blurRad="292100" dist="139700" dir="2700000" algn="tl" rotWithShape="0">
              <a:srgbClr val="333333">
                <a:alpha val="65000"/>
              </a:srgbClr>
            </a:outerShdw>
          </a:effectLst>
        </p:spPr>
      </p:pic>
      <p:sp>
        <p:nvSpPr>
          <p:cNvPr id="5" name="PoljeZBesedilom 4"/>
          <p:cNvSpPr txBox="1"/>
          <p:nvPr/>
        </p:nvSpPr>
        <p:spPr>
          <a:xfrm>
            <a:off x="8145518" y="1117771"/>
            <a:ext cx="3436882" cy="2862322"/>
          </a:xfrm>
          <a:prstGeom prst="rect">
            <a:avLst/>
          </a:prstGeom>
          <a:noFill/>
        </p:spPr>
        <p:txBody>
          <a:bodyPr wrap="square" rtlCol="0">
            <a:spAutoFit/>
          </a:bodyPr>
          <a:lstStyle/>
          <a:p>
            <a:pPr marL="342900" indent="-342900">
              <a:buAutoNum type="arabicPeriod"/>
            </a:pPr>
            <a:r>
              <a:rPr lang="de-DE" dirty="0" smtClean="0"/>
              <a:t>Lesen Sie </a:t>
            </a:r>
            <a:r>
              <a:rPr lang="de-DE" dirty="0" err="1" smtClean="0"/>
              <a:t>dieTexte</a:t>
            </a:r>
            <a:r>
              <a:rPr lang="de-DE" dirty="0" smtClean="0"/>
              <a:t>. </a:t>
            </a:r>
          </a:p>
          <a:p>
            <a:pPr marL="342900" indent="-342900">
              <a:buAutoNum type="arabicPeriod"/>
            </a:pPr>
            <a:r>
              <a:rPr lang="de-DE" dirty="0" smtClean="0"/>
              <a:t>Beantworten Sie die Fragen: </a:t>
            </a:r>
          </a:p>
          <a:p>
            <a:pPr marL="342900" indent="-342900">
              <a:buAutoNum type="alphaLcPeriod"/>
            </a:pPr>
            <a:r>
              <a:rPr lang="de-DE" dirty="0" smtClean="0"/>
              <a:t>Wann steht Jose auf? </a:t>
            </a:r>
          </a:p>
          <a:p>
            <a:pPr marL="342900" indent="-342900">
              <a:buAutoNum type="alphaLcPeriod"/>
            </a:pPr>
            <a:r>
              <a:rPr lang="de-DE" dirty="0" smtClean="0"/>
              <a:t>Von wann bis wann arbeitet er? </a:t>
            </a:r>
            <a:endParaRPr lang="de-DE" dirty="0"/>
          </a:p>
          <a:p>
            <a:pPr marL="342900" indent="-342900">
              <a:buAutoNum type="alphaLcPeriod"/>
            </a:pPr>
            <a:r>
              <a:rPr lang="de-DE" dirty="0" smtClean="0"/>
              <a:t>Wann macht er eine Pause? </a:t>
            </a:r>
          </a:p>
          <a:p>
            <a:pPr marL="342900" indent="-342900">
              <a:buAutoNum type="alphaLcPeriod"/>
            </a:pPr>
            <a:r>
              <a:rPr lang="de-DE" dirty="0" smtClean="0"/>
              <a:t>Wann macht </a:t>
            </a:r>
            <a:r>
              <a:rPr lang="de-DE" dirty="0" err="1" smtClean="0"/>
              <a:t>My</a:t>
            </a:r>
            <a:r>
              <a:rPr lang="de-DE" dirty="0" smtClean="0"/>
              <a:t> Yoga?</a:t>
            </a:r>
          </a:p>
          <a:p>
            <a:pPr marL="342900" indent="-342900">
              <a:buAutoNum type="alphaLcPeriod"/>
            </a:pPr>
            <a:r>
              <a:rPr lang="de-DE" dirty="0" smtClean="0"/>
              <a:t>Von wann bis wann arbeitet sie?</a:t>
            </a:r>
          </a:p>
          <a:p>
            <a:pPr marL="342900" indent="-342900">
              <a:buAutoNum type="alphaLcPeriod"/>
            </a:pPr>
            <a:r>
              <a:rPr lang="de-DE" dirty="0" smtClean="0"/>
              <a:t>Wann geht sie ins Bett? </a:t>
            </a:r>
          </a:p>
        </p:txBody>
      </p:sp>
      <p:sp>
        <p:nvSpPr>
          <p:cNvPr id="6" name="PoljeZBesedilom 5"/>
          <p:cNvSpPr txBox="1"/>
          <p:nvPr/>
        </p:nvSpPr>
        <p:spPr>
          <a:xfrm>
            <a:off x="6335112" y="3864677"/>
            <a:ext cx="1981200" cy="230832"/>
          </a:xfrm>
          <a:prstGeom prst="rect">
            <a:avLst/>
          </a:prstGeom>
          <a:noFill/>
        </p:spPr>
        <p:txBody>
          <a:bodyPr wrap="square" rtlCol="0">
            <a:spAutoFit/>
          </a:bodyPr>
          <a:lstStyle/>
          <a:p>
            <a:r>
              <a:rPr lang="sl-SI" sz="900" dirty="0" err="1" smtClean="0"/>
              <a:t>Aus</a:t>
            </a:r>
            <a:r>
              <a:rPr lang="sl-SI" sz="900" dirty="0" smtClean="0"/>
              <a:t>: Studio 21 A 1</a:t>
            </a:r>
            <a:endParaRPr lang="sl-SI" sz="900" dirty="0"/>
          </a:p>
        </p:txBody>
      </p:sp>
    </p:spTree>
    <p:extLst>
      <p:ext uri="{BB962C8B-B14F-4D97-AF65-F5344CB8AC3E}">
        <p14:creationId xmlns:p14="http://schemas.microsoft.com/office/powerpoint/2010/main" val="37408655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6854" t="23752" r="20315" b="42607"/>
          <a:stretch/>
        </p:blipFill>
        <p:spPr>
          <a:xfrm>
            <a:off x="1097280" y="1301322"/>
            <a:ext cx="6449147" cy="2755671"/>
          </a:xfrm>
          <a:prstGeom prst="rect">
            <a:avLst/>
          </a:prstGeom>
          <a:ln>
            <a:noFill/>
          </a:ln>
          <a:effectLst>
            <a:outerShdw blurRad="292100" dist="139700" dir="2700000" algn="tl" rotWithShape="0">
              <a:srgbClr val="333333">
                <a:alpha val="65000"/>
              </a:srgbClr>
            </a:outerShdw>
          </a:effectLst>
        </p:spPr>
      </p:pic>
      <p:sp>
        <p:nvSpPr>
          <p:cNvPr id="5" name="PoljeZBesedilom 4"/>
          <p:cNvSpPr txBox="1"/>
          <p:nvPr/>
        </p:nvSpPr>
        <p:spPr>
          <a:xfrm>
            <a:off x="7714594" y="907564"/>
            <a:ext cx="3436882" cy="4801314"/>
          </a:xfrm>
          <a:prstGeom prst="rect">
            <a:avLst/>
          </a:prstGeom>
          <a:noFill/>
        </p:spPr>
        <p:txBody>
          <a:bodyPr wrap="square" rtlCol="0">
            <a:spAutoFit/>
          </a:bodyPr>
          <a:lstStyle/>
          <a:p>
            <a:pPr marL="342900" indent="-342900">
              <a:buAutoNum type="arabicPeriod"/>
            </a:pPr>
            <a:r>
              <a:rPr lang="de-DE" dirty="0" smtClean="0"/>
              <a:t>Lesen Sie </a:t>
            </a:r>
            <a:r>
              <a:rPr lang="de-DE" dirty="0" err="1" smtClean="0"/>
              <a:t>dieTexte</a:t>
            </a:r>
            <a:r>
              <a:rPr lang="de-DE" dirty="0" smtClean="0"/>
              <a:t>. </a:t>
            </a:r>
          </a:p>
          <a:p>
            <a:pPr marL="342900" indent="-342900">
              <a:buAutoNum type="arabicPeriod"/>
            </a:pPr>
            <a:r>
              <a:rPr lang="de-DE" dirty="0" smtClean="0"/>
              <a:t>Beantworten Sie die Fragen: </a:t>
            </a:r>
          </a:p>
          <a:p>
            <a:pPr marL="342900" indent="-342900">
              <a:buAutoNum type="alphaLcPeriod"/>
            </a:pPr>
            <a:r>
              <a:rPr lang="de-DE" dirty="0" smtClean="0"/>
              <a:t>Wann steht Jose auf?  </a:t>
            </a:r>
            <a:r>
              <a:rPr lang="de-DE" i="1" dirty="0" smtClean="0"/>
              <a:t>Er steht um 8 Uhr auf. </a:t>
            </a:r>
          </a:p>
          <a:p>
            <a:pPr marL="342900" indent="-342900">
              <a:buAutoNum type="alphaLcPeriod"/>
            </a:pPr>
            <a:r>
              <a:rPr lang="de-DE" dirty="0" smtClean="0"/>
              <a:t>Von wann bis wann arbeitet er? </a:t>
            </a:r>
            <a:r>
              <a:rPr lang="de-DE" i="1" dirty="0" smtClean="0"/>
              <a:t>Er arbeitet von 9:30 bis 19:30. </a:t>
            </a:r>
            <a:endParaRPr lang="de-DE" i="1" dirty="0"/>
          </a:p>
          <a:p>
            <a:pPr marL="342900" indent="-342900">
              <a:buAutoNum type="alphaLcPeriod"/>
            </a:pPr>
            <a:r>
              <a:rPr lang="de-DE" dirty="0" smtClean="0"/>
              <a:t>Wann macht er eine Pause? </a:t>
            </a:r>
            <a:r>
              <a:rPr lang="de-DE" i="1" dirty="0" smtClean="0"/>
              <a:t>Er macht eine Pause zwischen 12 und 14 Uhr. </a:t>
            </a:r>
          </a:p>
          <a:p>
            <a:pPr marL="342900" indent="-342900">
              <a:buAutoNum type="alphaLcPeriod"/>
            </a:pPr>
            <a:r>
              <a:rPr lang="de-DE" dirty="0" smtClean="0"/>
              <a:t>Wann macht </a:t>
            </a:r>
            <a:r>
              <a:rPr lang="de-DE" dirty="0" err="1" smtClean="0"/>
              <a:t>My</a:t>
            </a:r>
            <a:r>
              <a:rPr lang="de-DE" dirty="0" smtClean="0"/>
              <a:t> Yoga? </a:t>
            </a:r>
            <a:r>
              <a:rPr lang="de-DE" i="1" dirty="0" smtClean="0"/>
              <a:t>Sie macht Yoga von 5:15 bis 6 Uhr. </a:t>
            </a:r>
          </a:p>
          <a:p>
            <a:pPr marL="342900" indent="-342900">
              <a:buAutoNum type="alphaLcPeriod"/>
            </a:pPr>
            <a:r>
              <a:rPr lang="de-DE" dirty="0" smtClean="0"/>
              <a:t>Von wann bis wann arbeitet sie? </a:t>
            </a:r>
            <a:r>
              <a:rPr lang="de-DE" i="1" dirty="0" smtClean="0"/>
              <a:t>Sie arbeitet von 7:30 bis 16 Uhr. </a:t>
            </a:r>
          </a:p>
          <a:p>
            <a:pPr marL="342900" indent="-342900">
              <a:buAutoNum type="alphaLcPeriod"/>
            </a:pPr>
            <a:r>
              <a:rPr lang="de-DE" dirty="0" smtClean="0"/>
              <a:t>Wann geht sie ins Bett? </a:t>
            </a:r>
            <a:r>
              <a:rPr lang="de-DE" i="1" dirty="0" smtClean="0"/>
              <a:t>Sie geht um 22 Uhr ins Bett.  </a:t>
            </a:r>
          </a:p>
        </p:txBody>
      </p:sp>
    </p:spTree>
    <p:extLst>
      <p:ext uri="{BB962C8B-B14F-4D97-AF65-F5344CB8AC3E}">
        <p14:creationId xmlns:p14="http://schemas.microsoft.com/office/powerpoint/2010/main" val="38721134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6854" t="23752" r="20315" b="42607"/>
          <a:stretch/>
        </p:blipFill>
        <p:spPr>
          <a:xfrm>
            <a:off x="945931" y="1301322"/>
            <a:ext cx="6989379" cy="3417823"/>
          </a:xfrm>
          <a:prstGeom prst="rect">
            <a:avLst/>
          </a:prstGeom>
          <a:ln>
            <a:noFill/>
          </a:ln>
          <a:effectLst>
            <a:outerShdw blurRad="292100" dist="139700" dir="2700000" algn="tl" rotWithShape="0">
              <a:srgbClr val="333333">
                <a:alpha val="65000"/>
              </a:srgbClr>
            </a:outerShdw>
          </a:effectLst>
        </p:spPr>
      </p:pic>
      <p:sp>
        <p:nvSpPr>
          <p:cNvPr id="5" name="PoljeZBesedilom 4"/>
          <p:cNvSpPr txBox="1"/>
          <p:nvPr/>
        </p:nvSpPr>
        <p:spPr>
          <a:xfrm>
            <a:off x="8145518" y="1117771"/>
            <a:ext cx="3436882" cy="923330"/>
          </a:xfrm>
          <a:prstGeom prst="rect">
            <a:avLst/>
          </a:prstGeom>
          <a:noFill/>
        </p:spPr>
        <p:txBody>
          <a:bodyPr wrap="square" rtlCol="0">
            <a:spAutoFit/>
          </a:bodyPr>
          <a:lstStyle/>
          <a:p>
            <a:r>
              <a:rPr lang="de-DE" dirty="0" smtClean="0"/>
              <a:t>3. Finden Sie alle Verben</a:t>
            </a:r>
            <a:r>
              <a:rPr lang="sl-SI" dirty="0" smtClean="0"/>
              <a:t> in den </a:t>
            </a:r>
            <a:r>
              <a:rPr lang="sl-SI" dirty="0" err="1" smtClean="0"/>
              <a:t>Texten</a:t>
            </a:r>
            <a:r>
              <a:rPr lang="de-DE" dirty="0" smtClean="0"/>
              <a:t> und sagen Infinitive:</a:t>
            </a:r>
          </a:p>
          <a:p>
            <a:r>
              <a:rPr lang="de-DE" dirty="0" smtClean="0"/>
              <a:t>z.B. lebt –leben – </a:t>
            </a:r>
            <a:r>
              <a:rPr lang="sl-SI" dirty="0" err="1" smtClean="0"/>
              <a:t>regelm</a:t>
            </a:r>
            <a:r>
              <a:rPr lang="de-DE" dirty="0" err="1" smtClean="0"/>
              <a:t>äßig</a:t>
            </a:r>
            <a:r>
              <a:rPr lang="de-DE" dirty="0"/>
              <a:t> </a:t>
            </a:r>
            <a:r>
              <a:rPr lang="de-DE" dirty="0" smtClean="0"/>
              <a:t>… </a:t>
            </a:r>
          </a:p>
        </p:txBody>
      </p:sp>
    </p:spTree>
    <p:extLst>
      <p:ext uri="{BB962C8B-B14F-4D97-AF65-F5344CB8AC3E}">
        <p14:creationId xmlns:p14="http://schemas.microsoft.com/office/powerpoint/2010/main" val="42546785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ljeZBesedilom 4"/>
          <p:cNvSpPr txBox="1"/>
          <p:nvPr/>
        </p:nvSpPr>
        <p:spPr>
          <a:xfrm>
            <a:off x="1513490" y="1874517"/>
            <a:ext cx="9932276" cy="3970318"/>
          </a:xfrm>
          <a:prstGeom prst="rect">
            <a:avLst/>
          </a:prstGeom>
          <a:noFill/>
        </p:spPr>
        <p:txBody>
          <a:bodyPr wrap="square" rtlCol="0">
            <a:spAutoFit/>
          </a:bodyPr>
          <a:lstStyle/>
          <a:p>
            <a:r>
              <a:rPr lang="de-DE" dirty="0" smtClean="0"/>
              <a:t>Übung 1: Finden Sie die trennbaren Verben. </a:t>
            </a:r>
          </a:p>
          <a:p>
            <a:endParaRPr lang="de-DE" dirty="0" smtClean="0"/>
          </a:p>
          <a:p>
            <a:pPr marL="342900" indent="-342900">
              <a:lnSpc>
                <a:spcPct val="150000"/>
              </a:lnSpc>
              <a:buAutoNum type="alphaLcPeriod"/>
            </a:pPr>
            <a:r>
              <a:rPr lang="de-DE" dirty="0" smtClean="0"/>
              <a:t>Frau Bond steht auf. </a:t>
            </a:r>
          </a:p>
          <a:p>
            <a:pPr marL="342900" indent="-342900">
              <a:lnSpc>
                <a:spcPct val="150000"/>
              </a:lnSpc>
              <a:buAutoNum type="alphaLcPeriod"/>
            </a:pPr>
            <a:r>
              <a:rPr lang="de-DE" dirty="0" smtClean="0"/>
              <a:t>Sie frühstückt.</a:t>
            </a:r>
          </a:p>
          <a:p>
            <a:pPr marL="342900" indent="-342900">
              <a:lnSpc>
                <a:spcPct val="150000"/>
              </a:lnSpc>
              <a:buAutoNum type="alphaLcPeriod"/>
            </a:pPr>
            <a:r>
              <a:rPr lang="de-DE" dirty="0" smtClean="0"/>
              <a:t>Sie arbeitet bis 12 Uhr. </a:t>
            </a:r>
          </a:p>
          <a:p>
            <a:pPr marL="342900" indent="-342900">
              <a:lnSpc>
                <a:spcPct val="150000"/>
              </a:lnSpc>
              <a:buAutoNum type="alphaLcPeriod"/>
            </a:pPr>
            <a:r>
              <a:rPr lang="de-DE" dirty="0" smtClean="0"/>
              <a:t>Sie kauft im Supermarkt ein. </a:t>
            </a:r>
          </a:p>
          <a:p>
            <a:pPr marL="342900" indent="-342900">
              <a:lnSpc>
                <a:spcPct val="150000"/>
              </a:lnSpc>
              <a:buAutoNum type="alphaLcPeriod"/>
            </a:pPr>
            <a:r>
              <a:rPr lang="de-DE" dirty="0" smtClean="0"/>
              <a:t>Sie kocht das Mittagessen. </a:t>
            </a:r>
          </a:p>
          <a:p>
            <a:pPr marL="342900" indent="-342900">
              <a:lnSpc>
                <a:spcPct val="150000"/>
              </a:lnSpc>
              <a:buAutoNum type="alphaLcPeriod"/>
            </a:pPr>
            <a:r>
              <a:rPr lang="de-DE" dirty="0" smtClean="0"/>
              <a:t>Sie räumt die Wohnung auf. </a:t>
            </a:r>
          </a:p>
          <a:p>
            <a:pPr marL="342900" indent="-342900">
              <a:lnSpc>
                <a:spcPct val="150000"/>
              </a:lnSpc>
              <a:buAutoNum type="alphaLcPeriod"/>
            </a:pPr>
            <a:r>
              <a:rPr lang="de-DE" dirty="0" smtClean="0"/>
              <a:t>Sie ruft Freunde an. </a:t>
            </a:r>
          </a:p>
          <a:p>
            <a:pPr marL="342900" indent="-342900">
              <a:lnSpc>
                <a:spcPct val="150000"/>
              </a:lnSpc>
              <a:buAutoNum type="alphaLcPeriod"/>
            </a:pPr>
            <a:r>
              <a:rPr lang="de-DE" dirty="0" smtClean="0"/>
              <a:t>Sie sieht noch ein bisschen fern. </a:t>
            </a:r>
            <a:endParaRPr lang="sl-SI" dirty="0"/>
          </a:p>
        </p:txBody>
      </p:sp>
    </p:spTree>
    <p:extLst>
      <p:ext uri="{BB962C8B-B14F-4D97-AF65-F5344CB8AC3E}">
        <p14:creationId xmlns:p14="http://schemas.microsoft.com/office/powerpoint/2010/main" val="36724379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ljeZBesedilom 4"/>
          <p:cNvSpPr txBox="1"/>
          <p:nvPr/>
        </p:nvSpPr>
        <p:spPr>
          <a:xfrm>
            <a:off x="1513490" y="1874517"/>
            <a:ext cx="9932276" cy="3970318"/>
          </a:xfrm>
          <a:prstGeom prst="rect">
            <a:avLst/>
          </a:prstGeom>
          <a:noFill/>
        </p:spPr>
        <p:txBody>
          <a:bodyPr wrap="square" rtlCol="0">
            <a:spAutoFit/>
          </a:bodyPr>
          <a:lstStyle/>
          <a:p>
            <a:r>
              <a:rPr lang="de-DE" dirty="0" smtClean="0"/>
              <a:t>Übung 1: Finden Sie die trennbaren Verben. </a:t>
            </a:r>
          </a:p>
          <a:p>
            <a:endParaRPr lang="de-DE" dirty="0" smtClean="0"/>
          </a:p>
          <a:p>
            <a:pPr marL="342900" indent="-342900">
              <a:lnSpc>
                <a:spcPct val="150000"/>
              </a:lnSpc>
              <a:buAutoNum type="alphaLcPeriod"/>
            </a:pPr>
            <a:r>
              <a:rPr lang="de-DE" dirty="0" smtClean="0"/>
              <a:t>Frau Bond </a:t>
            </a:r>
            <a:r>
              <a:rPr lang="de-DE" dirty="0" smtClean="0">
                <a:solidFill>
                  <a:srgbClr val="00B0F0"/>
                </a:solidFill>
              </a:rPr>
              <a:t>steht auf. </a:t>
            </a:r>
            <a:r>
              <a:rPr lang="de-DE" dirty="0" smtClean="0">
                <a:solidFill>
                  <a:srgbClr val="00B0F0"/>
                </a:solidFill>
                <a:sym typeface="Wingdings" panose="05000000000000000000" pitchFamily="2" charset="2"/>
              </a:rPr>
              <a:t> aufstehen </a:t>
            </a:r>
            <a:endParaRPr lang="de-DE" dirty="0" smtClean="0">
              <a:solidFill>
                <a:srgbClr val="00B0F0"/>
              </a:solidFill>
            </a:endParaRPr>
          </a:p>
          <a:p>
            <a:pPr marL="342900" indent="-342900">
              <a:lnSpc>
                <a:spcPct val="150000"/>
              </a:lnSpc>
              <a:buAutoNum type="alphaLcPeriod"/>
            </a:pPr>
            <a:r>
              <a:rPr lang="de-DE" dirty="0" smtClean="0"/>
              <a:t>Sie frühstückt.</a:t>
            </a:r>
          </a:p>
          <a:p>
            <a:pPr marL="342900" indent="-342900">
              <a:lnSpc>
                <a:spcPct val="150000"/>
              </a:lnSpc>
              <a:buAutoNum type="alphaLcPeriod"/>
            </a:pPr>
            <a:r>
              <a:rPr lang="de-DE" dirty="0" smtClean="0"/>
              <a:t>Sie arbeitet bis 12 Uhr. </a:t>
            </a:r>
          </a:p>
          <a:p>
            <a:pPr marL="342900" indent="-342900">
              <a:lnSpc>
                <a:spcPct val="150000"/>
              </a:lnSpc>
              <a:buAutoNum type="alphaLcPeriod"/>
            </a:pPr>
            <a:r>
              <a:rPr lang="de-DE" dirty="0" smtClean="0"/>
              <a:t>Sie </a:t>
            </a:r>
            <a:r>
              <a:rPr lang="de-DE" dirty="0" smtClean="0">
                <a:solidFill>
                  <a:srgbClr val="00B0F0"/>
                </a:solidFill>
              </a:rPr>
              <a:t>kauft</a:t>
            </a:r>
            <a:r>
              <a:rPr lang="de-DE" dirty="0" smtClean="0"/>
              <a:t> im Supermarkt </a:t>
            </a:r>
            <a:r>
              <a:rPr lang="de-DE" dirty="0" smtClean="0">
                <a:solidFill>
                  <a:srgbClr val="00B0F0"/>
                </a:solidFill>
              </a:rPr>
              <a:t>ein. </a:t>
            </a:r>
            <a:r>
              <a:rPr lang="de-DE" dirty="0" smtClean="0">
                <a:solidFill>
                  <a:srgbClr val="00B0F0"/>
                </a:solidFill>
                <a:sym typeface="Wingdings" panose="05000000000000000000" pitchFamily="2" charset="2"/>
              </a:rPr>
              <a:t> einkaufen </a:t>
            </a:r>
            <a:endParaRPr lang="de-DE" dirty="0" smtClean="0">
              <a:solidFill>
                <a:srgbClr val="00B0F0"/>
              </a:solidFill>
            </a:endParaRPr>
          </a:p>
          <a:p>
            <a:pPr marL="342900" indent="-342900">
              <a:lnSpc>
                <a:spcPct val="150000"/>
              </a:lnSpc>
              <a:buAutoNum type="alphaLcPeriod"/>
            </a:pPr>
            <a:r>
              <a:rPr lang="de-DE" dirty="0" smtClean="0"/>
              <a:t>Sie kocht das Mittagessen. </a:t>
            </a:r>
          </a:p>
          <a:p>
            <a:pPr marL="342900" indent="-342900">
              <a:lnSpc>
                <a:spcPct val="150000"/>
              </a:lnSpc>
              <a:buAutoNum type="alphaLcPeriod"/>
            </a:pPr>
            <a:r>
              <a:rPr lang="de-DE" dirty="0" smtClean="0"/>
              <a:t>Sie </a:t>
            </a:r>
            <a:r>
              <a:rPr lang="de-DE" dirty="0" smtClean="0">
                <a:solidFill>
                  <a:srgbClr val="00B0F0"/>
                </a:solidFill>
              </a:rPr>
              <a:t>räumt</a:t>
            </a:r>
            <a:r>
              <a:rPr lang="de-DE" dirty="0" smtClean="0"/>
              <a:t> die Wohnung </a:t>
            </a:r>
            <a:r>
              <a:rPr lang="de-DE" dirty="0" smtClean="0">
                <a:solidFill>
                  <a:srgbClr val="00B0F0"/>
                </a:solidFill>
              </a:rPr>
              <a:t>auf</a:t>
            </a:r>
            <a:r>
              <a:rPr lang="de-DE" dirty="0" smtClean="0"/>
              <a:t>. </a:t>
            </a:r>
            <a:r>
              <a:rPr lang="de-DE" dirty="0" smtClean="0">
                <a:solidFill>
                  <a:srgbClr val="00B0F0"/>
                </a:solidFill>
                <a:sym typeface="Wingdings" panose="05000000000000000000" pitchFamily="2" charset="2"/>
              </a:rPr>
              <a:t> aufräumen </a:t>
            </a:r>
            <a:endParaRPr lang="de-DE" dirty="0" smtClean="0">
              <a:solidFill>
                <a:srgbClr val="00B0F0"/>
              </a:solidFill>
            </a:endParaRPr>
          </a:p>
          <a:p>
            <a:pPr marL="342900" indent="-342900">
              <a:lnSpc>
                <a:spcPct val="150000"/>
              </a:lnSpc>
              <a:buAutoNum type="alphaLcPeriod"/>
            </a:pPr>
            <a:r>
              <a:rPr lang="de-DE" dirty="0" smtClean="0"/>
              <a:t>Sie </a:t>
            </a:r>
            <a:r>
              <a:rPr lang="de-DE" dirty="0" smtClean="0">
                <a:solidFill>
                  <a:srgbClr val="00B0F0"/>
                </a:solidFill>
              </a:rPr>
              <a:t>ruft</a:t>
            </a:r>
            <a:r>
              <a:rPr lang="de-DE" dirty="0" smtClean="0"/>
              <a:t> Freunde </a:t>
            </a:r>
            <a:r>
              <a:rPr lang="de-DE" dirty="0" smtClean="0">
                <a:solidFill>
                  <a:srgbClr val="00B0F0"/>
                </a:solidFill>
              </a:rPr>
              <a:t>an. </a:t>
            </a:r>
            <a:r>
              <a:rPr lang="de-DE" dirty="0" smtClean="0">
                <a:sym typeface="Wingdings" panose="05000000000000000000" pitchFamily="2" charset="2"/>
              </a:rPr>
              <a:t> </a:t>
            </a:r>
            <a:r>
              <a:rPr lang="de-DE" dirty="0" smtClean="0">
                <a:solidFill>
                  <a:srgbClr val="00B0F0"/>
                </a:solidFill>
                <a:sym typeface="Wingdings" panose="05000000000000000000" pitchFamily="2" charset="2"/>
              </a:rPr>
              <a:t>anrufen </a:t>
            </a:r>
            <a:endParaRPr lang="de-DE" dirty="0" smtClean="0">
              <a:solidFill>
                <a:srgbClr val="00B0F0"/>
              </a:solidFill>
            </a:endParaRPr>
          </a:p>
          <a:p>
            <a:pPr marL="342900" indent="-342900">
              <a:lnSpc>
                <a:spcPct val="150000"/>
              </a:lnSpc>
              <a:buAutoNum type="alphaLcPeriod"/>
            </a:pPr>
            <a:r>
              <a:rPr lang="de-DE" dirty="0" smtClean="0"/>
              <a:t>Sie </a:t>
            </a:r>
            <a:r>
              <a:rPr lang="de-DE" dirty="0" smtClean="0">
                <a:solidFill>
                  <a:srgbClr val="00B0F0"/>
                </a:solidFill>
              </a:rPr>
              <a:t>sieht </a:t>
            </a:r>
            <a:r>
              <a:rPr lang="de-DE" dirty="0" smtClean="0"/>
              <a:t>noch ein bisschen </a:t>
            </a:r>
            <a:r>
              <a:rPr lang="de-DE" dirty="0" smtClean="0">
                <a:solidFill>
                  <a:srgbClr val="00B0F0"/>
                </a:solidFill>
              </a:rPr>
              <a:t>fern.</a:t>
            </a:r>
            <a:r>
              <a:rPr lang="de-DE" dirty="0" smtClean="0"/>
              <a:t> </a:t>
            </a:r>
            <a:r>
              <a:rPr lang="de-DE" dirty="0" smtClean="0">
                <a:sym typeface="Wingdings" panose="05000000000000000000" pitchFamily="2" charset="2"/>
              </a:rPr>
              <a:t> </a:t>
            </a:r>
            <a:r>
              <a:rPr lang="de-DE" dirty="0" smtClean="0">
                <a:solidFill>
                  <a:srgbClr val="00B0F0"/>
                </a:solidFill>
                <a:sym typeface="Wingdings" panose="05000000000000000000" pitchFamily="2" charset="2"/>
              </a:rPr>
              <a:t>fernsehen </a:t>
            </a:r>
            <a:endParaRPr lang="sl-SI" dirty="0">
              <a:solidFill>
                <a:srgbClr val="00B0F0"/>
              </a:solidFill>
            </a:endParaRPr>
          </a:p>
        </p:txBody>
      </p:sp>
    </p:spTree>
    <p:extLst>
      <p:ext uri="{BB962C8B-B14F-4D97-AF65-F5344CB8AC3E}">
        <p14:creationId xmlns:p14="http://schemas.microsoft.com/office/powerpoint/2010/main" val="40978272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469173" y="1485972"/>
            <a:ext cx="10178322" cy="405891"/>
          </a:xfrm>
        </p:spPr>
        <p:txBody>
          <a:bodyPr>
            <a:normAutofit/>
          </a:bodyPr>
          <a:lstStyle/>
          <a:p>
            <a:r>
              <a:rPr lang="de-DE" sz="1800" dirty="0" err="1" smtClean="0"/>
              <a:t>Deljivi</a:t>
            </a:r>
            <a:r>
              <a:rPr lang="de-DE" sz="1800" dirty="0" smtClean="0"/>
              <a:t> </a:t>
            </a:r>
            <a:r>
              <a:rPr lang="de-DE" sz="1800" dirty="0" err="1" smtClean="0"/>
              <a:t>glagoli</a:t>
            </a:r>
            <a:r>
              <a:rPr lang="de-DE" sz="1800" dirty="0" smtClean="0"/>
              <a:t>/</a:t>
            </a:r>
            <a:r>
              <a:rPr lang="sl-SI" sz="1800" dirty="0" smtClean="0"/>
              <a:t> </a:t>
            </a:r>
            <a:r>
              <a:rPr lang="de-DE" sz="1800" dirty="0" smtClean="0"/>
              <a:t>die trennbaren </a:t>
            </a:r>
            <a:r>
              <a:rPr lang="de-DE" sz="1800" dirty="0" err="1" smtClean="0"/>
              <a:t>verben</a:t>
            </a:r>
            <a:endParaRPr lang="sl-SI" sz="1800" dirty="0"/>
          </a:p>
        </p:txBody>
      </p:sp>
      <p:sp>
        <p:nvSpPr>
          <p:cNvPr id="3" name="Označba mesta vsebine 2"/>
          <p:cNvSpPr>
            <a:spLocks noGrp="1"/>
          </p:cNvSpPr>
          <p:nvPr>
            <p:ph idx="1"/>
          </p:nvPr>
        </p:nvSpPr>
        <p:spPr/>
        <p:txBody>
          <a:bodyPr/>
          <a:lstStyle/>
          <a:p>
            <a:pPr marL="0" indent="0">
              <a:buNone/>
            </a:pPr>
            <a:r>
              <a:rPr lang="de-DE" dirty="0" err="1" smtClean="0"/>
              <a:t>Nekateri</a:t>
            </a:r>
            <a:r>
              <a:rPr lang="de-DE" dirty="0" smtClean="0"/>
              <a:t> </a:t>
            </a:r>
            <a:r>
              <a:rPr lang="de-DE" dirty="0" err="1" smtClean="0"/>
              <a:t>glagoli</a:t>
            </a:r>
            <a:r>
              <a:rPr lang="de-DE" dirty="0" smtClean="0"/>
              <a:t> se </a:t>
            </a:r>
            <a:r>
              <a:rPr lang="de-DE" dirty="0" err="1" smtClean="0"/>
              <a:t>delijo</a:t>
            </a:r>
            <a:r>
              <a:rPr lang="de-DE" dirty="0" smtClean="0"/>
              <a:t> - </a:t>
            </a:r>
            <a:r>
              <a:rPr lang="de-DE" dirty="0" err="1" smtClean="0"/>
              <a:t>osnova</a:t>
            </a:r>
            <a:r>
              <a:rPr lang="de-DE" dirty="0" smtClean="0"/>
              <a:t> in </a:t>
            </a:r>
            <a:r>
              <a:rPr lang="de-DE" dirty="0" err="1" smtClean="0"/>
              <a:t>predpona</a:t>
            </a:r>
            <a:r>
              <a:rPr lang="de-DE" dirty="0" smtClean="0"/>
              <a:t> </a:t>
            </a:r>
            <a:r>
              <a:rPr lang="de-DE" dirty="0" err="1" smtClean="0"/>
              <a:t>glagola</a:t>
            </a:r>
            <a:r>
              <a:rPr lang="de-DE" dirty="0" smtClean="0"/>
              <a:t>:</a:t>
            </a:r>
          </a:p>
          <a:p>
            <a:r>
              <a:rPr lang="de-DE" dirty="0">
                <a:solidFill>
                  <a:srgbClr val="002060"/>
                </a:solidFill>
              </a:rPr>
              <a:t>a</a:t>
            </a:r>
            <a:r>
              <a:rPr lang="de-DE" dirty="0" smtClean="0">
                <a:solidFill>
                  <a:srgbClr val="002060"/>
                </a:solidFill>
              </a:rPr>
              <a:t>n</a:t>
            </a:r>
            <a:r>
              <a:rPr lang="de-DE" dirty="0" smtClean="0">
                <a:solidFill>
                  <a:srgbClr val="00B0F0"/>
                </a:solidFill>
              </a:rPr>
              <a:t>rufen</a:t>
            </a:r>
            <a:r>
              <a:rPr lang="de-DE" dirty="0" smtClean="0">
                <a:solidFill>
                  <a:schemeClr val="tx1"/>
                </a:solidFill>
              </a:rPr>
              <a:t> :</a:t>
            </a:r>
            <a:r>
              <a:rPr lang="de-DE" dirty="0" smtClean="0"/>
              <a:t> </a:t>
            </a:r>
            <a:r>
              <a:rPr lang="de-DE" dirty="0" smtClean="0">
                <a:solidFill>
                  <a:schemeClr val="tx1"/>
                </a:solidFill>
              </a:rPr>
              <a:t>Peter </a:t>
            </a:r>
            <a:r>
              <a:rPr lang="de-DE" dirty="0" smtClean="0">
                <a:solidFill>
                  <a:srgbClr val="00B0F0"/>
                </a:solidFill>
              </a:rPr>
              <a:t>ruft</a:t>
            </a:r>
            <a:r>
              <a:rPr lang="de-DE" dirty="0" smtClean="0">
                <a:solidFill>
                  <a:schemeClr val="tx1"/>
                </a:solidFill>
              </a:rPr>
              <a:t> seine Freundin um 7 Uhr </a:t>
            </a:r>
            <a:r>
              <a:rPr lang="de-DE" dirty="0" smtClean="0">
                <a:solidFill>
                  <a:srgbClr val="00B0F0"/>
                </a:solidFill>
              </a:rPr>
              <a:t>an.</a:t>
            </a:r>
          </a:p>
          <a:p>
            <a:r>
              <a:rPr lang="de-DE" dirty="0" smtClean="0">
                <a:solidFill>
                  <a:srgbClr val="002060"/>
                </a:solidFill>
              </a:rPr>
              <a:t>ein</a:t>
            </a:r>
            <a:r>
              <a:rPr lang="de-DE" dirty="0" smtClean="0">
                <a:solidFill>
                  <a:srgbClr val="00B0F0"/>
                </a:solidFill>
              </a:rPr>
              <a:t>kaufen</a:t>
            </a:r>
            <a:r>
              <a:rPr lang="de-DE" dirty="0" smtClean="0"/>
              <a:t>: </a:t>
            </a:r>
            <a:r>
              <a:rPr lang="de-DE" dirty="0" smtClean="0">
                <a:solidFill>
                  <a:schemeClr val="tx1"/>
                </a:solidFill>
              </a:rPr>
              <a:t>Wir </a:t>
            </a:r>
            <a:r>
              <a:rPr lang="de-DE" dirty="0" smtClean="0">
                <a:solidFill>
                  <a:srgbClr val="00B0F0"/>
                </a:solidFill>
              </a:rPr>
              <a:t>kaufen </a:t>
            </a:r>
            <a:r>
              <a:rPr lang="de-DE" dirty="0" smtClean="0">
                <a:solidFill>
                  <a:schemeClr val="tx1"/>
                </a:solidFill>
              </a:rPr>
              <a:t>jeden Samstag im Supermarkt </a:t>
            </a:r>
            <a:r>
              <a:rPr lang="de-DE" dirty="0" smtClean="0">
                <a:solidFill>
                  <a:srgbClr val="00B0F0"/>
                </a:solidFill>
              </a:rPr>
              <a:t>ein. </a:t>
            </a:r>
          </a:p>
          <a:p>
            <a:pPr marL="0" indent="0">
              <a:buNone/>
            </a:pPr>
            <a:endParaRPr lang="de-DE" dirty="0" smtClean="0">
              <a:solidFill>
                <a:srgbClr val="FF0000"/>
              </a:solidFill>
            </a:endParaRPr>
          </a:p>
          <a:p>
            <a:pPr marL="0" indent="0">
              <a:buNone/>
            </a:pPr>
            <a:r>
              <a:rPr lang="sl-SI" dirty="0" smtClean="0">
                <a:solidFill>
                  <a:schemeClr val="tx1"/>
                </a:solidFill>
              </a:rPr>
              <a:t>Še nekaj primerov: </a:t>
            </a:r>
            <a:r>
              <a:rPr lang="de-DE" dirty="0" smtClean="0">
                <a:solidFill>
                  <a:srgbClr val="00B0F0"/>
                </a:solidFill>
              </a:rPr>
              <a:t>auf</a:t>
            </a:r>
            <a:r>
              <a:rPr lang="de-DE" dirty="0" smtClean="0">
                <a:solidFill>
                  <a:schemeClr val="tx1"/>
                </a:solidFill>
              </a:rPr>
              <a:t>räumen (</a:t>
            </a:r>
            <a:r>
              <a:rPr lang="de-DE" dirty="0" err="1" smtClean="0">
                <a:solidFill>
                  <a:schemeClr val="tx1"/>
                </a:solidFill>
              </a:rPr>
              <a:t>pospravljati</a:t>
            </a:r>
            <a:r>
              <a:rPr lang="de-DE" dirty="0" smtClean="0">
                <a:solidFill>
                  <a:schemeClr val="tx1"/>
                </a:solidFill>
              </a:rPr>
              <a:t>), </a:t>
            </a:r>
            <a:r>
              <a:rPr lang="de-DE" dirty="0" smtClean="0">
                <a:solidFill>
                  <a:srgbClr val="00B0F0"/>
                </a:solidFill>
              </a:rPr>
              <a:t>ab</a:t>
            </a:r>
            <a:r>
              <a:rPr lang="de-DE" dirty="0" smtClean="0">
                <a:solidFill>
                  <a:schemeClr val="tx1"/>
                </a:solidFill>
              </a:rPr>
              <a:t>fahren (</a:t>
            </a:r>
            <a:r>
              <a:rPr lang="de-DE" dirty="0" err="1" smtClean="0">
                <a:solidFill>
                  <a:schemeClr val="tx1"/>
                </a:solidFill>
              </a:rPr>
              <a:t>odpeljati</a:t>
            </a:r>
            <a:r>
              <a:rPr lang="de-DE" dirty="0" smtClean="0">
                <a:solidFill>
                  <a:schemeClr val="tx1"/>
                </a:solidFill>
              </a:rPr>
              <a:t>), </a:t>
            </a:r>
            <a:r>
              <a:rPr lang="de-DE" dirty="0">
                <a:solidFill>
                  <a:srgbClr val="00B0F0"/>
                </a:solidFill>
              </a:rPr>
              <a:t>fern</a:t>
            </a:r>
            <a:r>
              <a:rPr lang="de-DE" dirty="0">
                <a:solidFill>
                  <a:schemeClr val="tx1"/>
                </a:solidFill>
              </a:rPr>
              <a:t>sehen (</a:t>
            </a:r>
            <a:r>
              <a:rPr lang="de-DE" dirty="0" err="1">
                <a:solidFill>
                  <a:schemeClr val="tx1"/>
                </a:solidFill>
              </a:rPr>
              <a:t>gledati</a:t>
            </a:r>
            <a:r>
              <a:rPr lang="de-DE" dirty="0">
                <a:solidFill>
                  <a:schemeClr val="tx1"/>
                </a:solidFill>
              </a:rPr>
              <a:t> </a:t>
            </a:r>
            <a:r>
              <a:rPr lang="de-DE" dirty="0" err="1">
                <a:solidFill>
                  <a:schemeClr val="tx1"/>
                </a:solidFill>
              </a:rPr>
              <a:t>televizijo</a:t>
            </a:r>
            <a:r>
              <a:rPr lang="de-DE" dirty="0" smtClean="0">
                <a:solidFill>
                  <a:schemeClr val="tx1"/>
                </a:solidFill>
              </a:rPr>
              <a:t>), </a:t>
            </a:r>
            <a:r>
              <a:rPr lang="de-DE" dirty="0" smtClean="0">
                <a:solidFill>
                  <a:srgbClr val="00B0F0"/>
                </a:solidFill>
              </a:rPr>
              <a:t>an</a:t>
            </a:r>
            <a:r>
              <a:rPr lang="de-DE" dirty="0" smtClean="0">
                <a:solidFill>
                  <a:schemeClr val="tx1"/>
                </a:solidFill>
              </a:rPr>
              <a:t>kommen (</a:t>
            </a:r>
            <a:r>
              <a:rPr lang="de-DE" dirty="0" err="1" smtClean="0">
                <a:solidFill>
                  <a:schemeClr val="tx1"/>
                </a:solidFill>
              </a:rPr>
              <a:t>prispeti</a:t>
            </a:r>
            <a:r>
              <a:rPr lang="de-DE" dirty="0" smtClean="0">
                <a:solidFill>
                  <a:schemeClr val="tx1"/>
                </a:solidFill>
              </a:rPr>
              <a:t>), </a:t>
            </a:r>
            <a:r>
              <a:rPr lang="de-DE" dirty="0" err="1" smtClean="0">
                <a:solidFill>
                  <a:schemeClr val="tx1"/>
                </a:solidFill>
              </a:rPr>
              <a:t>itd</a:t>
            </a:r>
            <a:r>
              <a:rPr lang="de-DE" dirty="0" smtClean="0">
                <a:solidFill>
                  <a:schemeClr val="tx1"/>
                </a:solidFill>
              </a:rPr>
              <a:t>. </a:t>
            </a:r>
            <a:endParaRPr lang="de-DE" dirty="0">
              <a:solidFill>
                <a:schemeClr val="tx1"/>
              </a:solidFill>
            </a:endParaRPr>
          </a:p>
        </p:txBody>
      </p:sp>
    </p:spTree>
    <p:extLst>
      <p:ext uri="{BB962C8B-B14F-4D97-AF65-F5344CB8AC3E}">
        <p14:creationId xmlns:p14="http://schemas.microsoft.com/office/powerpoint/2010/main" val="21605725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lum bright="-20000" contrast="40000"/>
          </a:blip>
          <a:srcRect l="10643" t="1069" b="6417"/>
          <a:stretch/>
        </p:blipFill>
        <p:spPr>
          <a:xfrm>
            <a:off x="3899250" y="1744717"/>
            <a:ext cx="5368719" cy="34789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80299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de-DE" dirty="0" err="1" smtClean="0"/>
              <a:t>Spreganje</a:t>
            </a:r>
            <a:r>
              <a:rPr lang="de-DE" dirty="0" smtClean="0"/>
              <a:t> / </a:t>
            </a:r>
            <a:r>
              <a:rPr lang="de-DE" dirty="0" err="1" smtClean="0"/>
              <a:t>konjugation</a:t>
            </a:r>
            <a:endParaRPr lang="sl-SI" dirty="0"/>
          </a:p>
        </p:txBody>
      </p:sp>
      <p:graphicFrame>
        <p:nvGraphicFramePr>
          <p:cNvPr id="5" name="Označba mesta vsebine 4"/>
          <p:cNvGraphicFramePr>
            <a:graphicFrameLocks noGrp="1"/>
          </p:cNvGraphicFramePr>
          <p:nvPr>
            <p:ph idx="1"/>
            <p:extLst>
              <p:ext uri="{D42A27DB-BD31-4B8C-83A1-F6EECF244321}">
                <p14:modId xmlns:p14="http://schemas.microsoft.com/office/powerpoint/2010/main" val="2037689638"/>
              </p:ext>
            </p:extLst>
          </p:nvPr>
        </p:nvGraphicFramePr>
        <p:xfrm>
          <a:off x="2540298" y="2262902"/>
          <a:ext cx="7160750" cy="2876657"/>
        </p:xfrm>
        <a:graphic>
          <a:graphicData uri="http://schemas.openxmlformats.org/drawingml/2006/table">
            <a:tbl>
              <a:tblPr firstRow="1" bandRow="1">
                <a:tableStyleId>{F5AB1C69-6EDB-4FF4-983F-18BD219EF322}</a:tableStyleId>
              </a:tblPr>
              <a:tblGrid>
                <a:gridCol w="1435248">
                  <a:extLst>
                    <a:ext uri="{9D8B030D-6E8A-4147-A177-3AD203B41FA5}">
                      <a16:colId xmlns:a16="http://schemas.microsoft.com/office/drawing/2014/main" val="20000"/>
                    </a:ext>
                  </a:extLst>
                </a:gridCol>
                <a:gridCol w="2862751">
                  <a:extLst>
                    <a:ext uri="{9D8B030D-6E8A-4147-A177-3AD203B41FA5}">
                      <a16:colId xmlns:a16="http://schemas.microsoft.com/office/drawing/2014/main" val="2304282918"/>
                    </a:ext>
                  </a:extLst>
                </a:gridCol>
                <a:gridCol w="2862751">
                  <a:extLst>
                    <a:ext uri="{9D8B030D-6E8A-4147-A177-3AD203B41FA5}">
                      <a16:colId xmlns:a16="http://schemas.microsoft.com/office/drawing/2014/main" val="20001"/>
                    </a:ext>
                  </a:extLst>
                </a:gridCol>
              </a:tblGrid>
              <a:tr h="410951">
                <a:tc>
                  <a:txBody>
                    <a:bodyPr/>
                    <a:lstStyle/>
                    <a:p>
                      <a:pPr marL="342900" indent="-342900" algn="l">
                        <a:buFont typeface="Arial" panose="020B0604020202020204" pitchFamily="34" charset="0"/>
                        <a:buChar char="•"/>
                      </a:pP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anrufen (</a:t>
                      </a:r>
                      <a:r>
                        <a:rPr lang="de-DE" dirty="0" err="1" smtClean="0"/>
                        <a:t>regelm</a:t>
                      </a:r>
                      <a:r>
                        <a:rPr lang="de-DE" dirty="0" smtClean="0"/>
                        <a:t>.) </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fernsehen</a:t>
                      </a:r>
                      <a:r>
                        <a:rPr lang="de-DE" baseline="0" dirty="0" smtClean="0"/>
                        <a:t> (unregelm.)</a:t>
                      </a:r>
                      <a:endParaRPr lang="sl-SI"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410951">
                <a:tc>
                  <a:txBody>
                    <a:bodyPr/>
                    <a:lstStyle/>
                    <a:p>
                      <a:pPr marL="342900" indent="-342900" algn="l">
                        <a:buFont typeface="Arial" panose="020B0604020202020204" pitchFamily="34" charset="0"/>
                        <a:buChar char="•"/>
                      </a:pPr>
                      <a:r>
                        <a:rPr lang="de-DE" dirty="0" smtClean="0"/>
                        <a:t>ich</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ruf</a:t>
                      </a:r>
                      <a:r>
                        <a:rPr lang="de-DE" u="sng" dirty="0" smtClean="0">
                          <a:solidFill>
                            <a:srgbClr val="FF0000"/>
                          </a:solidFill>
                        </a:rPr>
                        <a:t>e</a:t>
                      </a:r>
                      <a:r>
                        <a:rPr lang="de-DE" dirty="0" smtClean="0"/>
                        <a:t> an</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sehe</a:t>
                      </a:r>
                      <a:r>
                        <a:rPr lang="de-DE" baseline="0" dirty="0" smtClean="0"/>
                        <a:t> fern</a:t>
                      </a:r>
                      <a:r>
                        <a:rPr lang="de-DE" dirty="0" smtClean="0"/>
                        <a:t> </a:t>
                      </a:r>
                      <a:endParaRPr lang="sl-SI"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410951">
                <a:tc>
                  <a:txBody>
                    <a:bodyPr/>
                    <a:lstStyle/>
                    <a:p>
                      <a:pPr marL="342900" indent="-342900" algn="l">
                        <a:buFont typeface="Arial" panose="020B0604020202020204" pitchFamily="34" charset="0"/>
                        <a:buChar char="•"/>
                      </a:pPr>
                      <a:r>
                        <a:rPr lang="de-DE" dirty="0" smtClean="0"/>
                        <a:t>du</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ruf</a:t>
                      </a:r>
                      <a:r>
                        <a:rPr lang="de-DE" dirty="0" smtClean="0">
                          <a:solidFill>
                            <a:srgbClr val="FF0000"/>
                          </a:solidFill>
                        </a:rPr>
                        <a:t>st</a:t>
                      </a:r>
                      <a:r>
                        <a:rPr lang="de-DE" dirty="0" smtClean="0"/>
                        <a:t> an</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s</a:t>
                      </a:r>
                      <a:r>
                        <a:rPr lang="de-DE" dirty="0" smtClean="0">
                          <a:solidFill>
                            <a:srgbClr val="FF0000"/>
                          </a:solidFill>
                        </a:rPr>
                        <a:t>ie</a:t>
                      </a:r>
                      <a:r>
                        <a:rPr lang="de-DE" dirty="0" smtClean="0"/>
                        <a:t>hst</a:t>
                      </a:r>
                      <a:r>
                        <a:rPr lang="de-DE" baseline="0" dirty="0" smtClean="0"/>
                        <a:t> fern </a:t>
                      </a:r>
                      <a:endParaRPr lang="sl-SI"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410951">
                <a:tc>
                  <a:txBody>
                    <a:bodyPr/>
                    <a:lstStyle/>
                    <a:p>
                      <a:pPr marL="342900" indent="-342900" algn="l">
                        <a:buFont typeface="Arial" panose="020B0604020202020204" pitchFamily="34" charset="0"/>
                        <a:buChar char="•"/>
                      </a:pPr>
                      <a:r>
                        <a:rPr lang="de-DE" dirty="0" smtClean="0"/>
                        <a:t>er/sie/es</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ruf</a:t>
                      </a:r>
                      <a:r>
                        <a:rPr lang="de-DE" dirty="0" smtClean="0">
                          <a:solidFill>
                            <a:srgbClr val="FF0000"/>
                          </a:solidFill>
                        </a:rPr>
                        <a:t>t</a:t>
                      </a:r>
                      <a:r>
                        <a:rPr lang="de-DE" dirty="0" smtClean="0"/>
                        <a:t> an </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s</a:t>
                      </a:r>
                      <a:r>
                        <a:rPr lang="de-DE" dirty="0" smtClean="0">
                          <a:solidFill>
                            <a:srgbClr val="FF0000"/>
                          </a:solidFill>
                        </a:rPr>
                        <a:t>ie</a:t>
                      </a:r>
                      <a:r>
                        <a:rPr lang="de-DE" dirty="0" smtClean="0"/>
                        <a:t>ht</a:t>
                      </a:r>
                      <a:r>
                        <a:rPr lang="de-DE" baseline="0" dirty="0" smtClean="0"/>
                        <a:t> fern </a:t>
                      </a:r>
                      <a:endParaRPr lang="sl-SI"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410951">
                <a:tc>
                  <a:txBody>
                    <a:bodyPr/>
                    <a:lstStyle/>
                    <a:p>
                      <a:pPr marL="342900" indent="-342900" algn="l">
                        <a:buFont typeface="Arial" panose="020B0604020202020204" pitchFamily="34" charset="0"/>
                        <a:buChar char="•"/>
                      </a:pPr>
                      <a:r>
                        <a:rPr lang="de-DE" dirty="0" smtClean="0"/>
                        <a:t>wir</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ruf</a:t>
                      </a:r>
                      <a:r>
                        <a:rPr lang="de-DE" dirty="0" smtClean="0">
                          <a:solidFill>
                            <a:srgbClr val="FF0000"/>
                          </a:solidFill>
                        </a:rPr>
                        <a:t>en</a:t>
                      </a:r>
                      <a:r>
                        <a:rPr lang="de-DE" dirty="0" smtClean="0"/>
                        <a:t> an </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sehen</a:t>
                      </a:r>
                      <a:r>
                        <a:rPr lang="de-DE" baseline="0" dirty="0" smtClean="0"/>
                        <a:t> fern</a:t>
                      </a:r>
                      <a:r>
                        <a:rPr lang="de-DE" dirty="0" smtClean="0"/>
                        <a:t> </a:t>
                      </a:r>
                      <a:endParaRPr lang="sl-SI"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410951">
                <a:tc>
                  <a:txBody>
                    <a:bodyPr/>
                    <a:lstStyle/>
                    <a:p>
                      <a:pPr marL="342900" indent="-342900" algn="l">
                        <a:buFont typeface="Arial" panose="020B0604020202020204" pitchFamily="34" charset="0"/>
                        <a:buChar char="•"/>
                      </a:pPr>
                      <a:r>
                        <a:rPr lang="de-DE" dirty="0" smtClean="0"/>
                        <a:t>ihr </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ruf</a:t>
                      </a:r>
                      <a:r>
                        <a:rPr lang="de-DE" dirty="0" smtClean="0">
                          <a:solidFill>
                            <a:srgbClr val="FF0000"/>
                          </a:solidFill>
                        </a:rPr>
                        <a:t>t</a:t>
                      </a:r>
                      <a:r>
                        <a:rPr lang="de-DE" dirty="0" smtClean="0"/>
                        <a:t> an </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seht</a:t>
                      </a:r>
                      <a:r>
                        <a:rPr lang="de-DE" baseline="0" dirty="0" smtClean="0"/>
                        <a:t> fern </a:t>
                      </a:r>
                      <a:endParaRPr lang="sl-SI"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r h="410951">
                <a:tc>
                  <a:txBody>
                    <a:bodyPr/>
                    <a:lstStyle/>
                    <a:p>
                      <a:pPr marL="342900" indent="-342900" algn="l">
                        <a:buFont typeface="Arial" panose="020B0604020202020204" pitchFamily="34" charset="0"/>
                        <a:buChar char="•"/>
                      </a:pPr>
                      <a:r>
                        <a:rPr lang="de-DE" dirty="0" smtClean="0"/>
                        <a:t>sie/Sie</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ruf</a:t>
                      </a:r>
                      <a:r>
                        <a:rPr lang="de-DE" dirty="0" smtClean="0">
                          <a:solidFill>
                            <a:srgbClr val="FF0000"/>
                          </a:solidFill>
                        </a:rPr>
                        <a:t>en</a:t>
                      </a:r>
                      <a:r>
                        <a:rPr lang="de-DE" dirty="0" smtClean="0"/>
                        <a:t> an </a:t>
                      </a:r>
                      <a:endParaRPr lang="sl-SI" dirty="0">
                        <a:solidFill>
                          <a:schemeClr val="tx1"/>
                        </a:solidFill>
                        <a:latin typeface="Arial" panose="020B0604020202020204" pitchFamily="34" charset="0"/>
                        <a:cs typeface="Arial" panose="020B0604020202020204" pitchFamily="34" charset="0"/>
                      </a:endParaRPr>
                    </a:p>
                  </a:txBody>
                  <a:tcPr/>
                </a:tc>
                <a:tc>
                  <a:txBody>
                    <a:bodyPr/>
                    <a:lstStyle/>
                    <a:p>
                      <a:pPr algn="l"/>
                      <a:r>
                        <a:rPr lang="de-DE" dirty="0" smtClean="0"/>
                        <a:t>sehen</a:t>
                      </a:r>
                      <a:r>
                        <a:rPr lang="de-DE" baseline="0" dirty="0" smtClean="0"/>
                        <a:t> fern </a:t>
                      </a:r>
                      <a:endParaRPr lang="sl-SI"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6"/>
                  </a:ext>
                </a:extLst>
              </a:tr>
            </a:tbl>
          </a:graphicData>
        </a:graphic>
      </p:graphicFrame>
      <p:sp>
        <p:nvSpPr>
          <p:cNvPr id="3" name="PoljeZBesedilom 2"/>
          <p:cNvSpPr txBox="1"/>
          <p:nvPr/>
        </p:nvSpPr>
        <p:spPr>
          <a:xfrm>
            <a:off x="2669628" y="1334814"/>
            <a:ext cx="5728138" cy="646331"/>
          </a:xfrm>
          <a:prstGeom prst="rect">
            <a:avLst/>
          </a:prstGeom>
          <a:noFill/>
        </p:spPr>
        <p:txBody>
          <a:bodyPr wrap="square" rtlCol="0">
            <a:spAutoFit/>
          </a:bodyPr>
          <a:lstStyle/>
          <a:p>
            <a:r>
              <a:rPr lang="de-DE" dirty="0" smtClean="0"/>
              <a:t>Man konjugiert sie wie die regelmäßigen / unregelmäßigen Verben</a:t>
            </a:r>
            <a:r>
              <a:rPr lang="sl-SI" dirty="0" smtClean="0"/>
              <a:t> + Pr</a:t>
            </a:r>
            <a:r>
              <a:rPr lang="de-DE" dirty="0" err="1" smtClean="0"/>
              <a:t>äfix</a:t>
            </a:r>
            <a:r>
              <a:rPr lang="de-DE" dirty="0" smtClean="0"/>
              <a:t>: </a:t>
            </a:r>
            <a:r>
              <a:rPr lang="sl-SI" dirty="0" smtClean="0"/>
              <a:t> </a:t>
            </a:r>
            <a:endParaRPr lang="sl-SI" dirty="0"/>
          </a:p>
        </p:txBody>
      </p:sp>
    </p:spTree>
    <p:extLst>
      <p:ext uri="{BB962C8B-B14F-4D97-AF65-F5344CB8AC3E}">
        <p14:creationId xmlns:p14="http://schemas.microsoft.com/office/powerpoint/2010/main" val="8401295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a:xfrm>
            <a:off x="1251678" y="987973"/>
            <a:ext cx="10178322" cy="571234"/>
          </a:xfrm>
        </p:spPr>
        <p:txBody>
          <a:bodyPr>
            <a:normAutofit/>
          </a:bodyPr>
          <a:lstStyle/>
          <a:p>
            <a:r>
              <a:rPr lang="sl-SI" sz="1800" dirty="0" err="1" smtClean="0"/>
              <a:t>Nepr</a:t>
            </a:r>
            <a:r>
              <a:rPr lang="sl-SI" sz="1800" dirty="0" smtClean="0"/>
              <a:t>. Glagoli – </a:t>
            </a:r>
            <a:r>
              <a:rPr lang="sl-SI" sz="1800" dirty="0" err="1" smtClean="0"/>
              <a:t>unregelm</a:t>
            </a:r>
            <a:r>
              <a:rPr lang="de-DE" sz="1800" dirty="0" err="1" smtClean="0"/>
              <a:t>äßige</a:t>
            </a:r>
            <a:r>
              <a:rPr lang="de-DE" sz="1800" dirty="0" smtClean="0"/>
              <a:t> </a:t>
            </a:r>
            <a:r>
              <a:rPr lang="de-DE" sz="1800" dirty="0" err="1" smtClean="0"/>
              <a:t>verbEn</a:t>
            </a:r>
            <a:endParaRPr lang="sl-SI" sz="1800" dirty="0"/>
          </a:p>
        </p:txBody>
      </p:sp>
      <p:graphicFrame>
        <p:nvGraphicFramePr>
          <p:cNvPr id="6" name="Označba mesta vsebine 5"/>
          <p:cNvGraphicFramePr>
            <a:graphicFrameLocks noGrp="1"/>
          </p:cNvGraphicFramePr>
          <p:nvPr>
            <p:ph idx="1"/>
            <p:extLst>
              <p:ext uri="{D42A27DB-BD31-4B8C-83A1-F6EECF244321}">
                <p14:modId xmlns:p14="http://schemas.microsoft.com/office/powerpoint/2010/main" val="1284630152"/>
              </p:ext>
            </p:extLst>
          </p:nvPr>
        </p:nvGraphicFramePr>
        <p:xfrm>
          <a:off x="1578105" y="1643289"/>
          <a:ext cx="8354289" cy="4587416"/>
        </p:xfrm>
        <a:graphic>
          <a:graphicData uri="http://schemas.openxmlformats.org/drawingml/2006/table">
            <a:tbl>
              <a:tblPr firstRow="1" firstCol="1" bandRow="1">
                <a:tableStyleId>{69C7853C-536D-4A76-A0AE-DD22124D55A5}</a:tableStyleId>
              </a:tblPr>
              <a:tblGrid>
                <a:gridCol w="1166895">
                  <a:extLst>
                    <a:ext uri="{9D8B030D-6E8A-4147-A177-3AD203B41FA5}">
                      <a16:colId xmlns:a16="http://schemas.microsoft.com/office/drawing/2014/main" val="20000"/>
                    </a:ext>
                  </a:extLst>
                </a:gridCol>
                <a:gridCol w="1592502">
                  <a:extLst>
                    <a:ext uri="{9D8B030D-6E8A-4147-A177-3AD203B41FA5}">
                      <a16:colId xmlns:a16="http://schemas.microsoft.com/office/drawing/2014/main" val="20001"/>
                    </a:ext>
                  </a:extLst>
                </a:gridCol>
                <a:gridCol w="1864964">
                  <a:extLst>
                    <a:ext uri="{9D8B030D-6E8A-4147-A177-3AD203B41FA5}">
                      <a16:colId xmlns:a16="http://schemas.microsoft.com/office/drawing/2014/main" val="20002"/>
                    </a:ext>
                  </a:extLst>
                </a:gridCol>
                <a:gridCol w="1864964">
                  <a:extLst>
                    <a:ext uri="{9D8B030D-6E8A-4147-A177-3AD203B41FA5}">
                      <a16:colId xmlns:a16="http://schemas.microsoft.com/office/drawing/2014/main" val="20003"/>
                    </a:ext>
                  </a:extLst>
                </a:gridCol>
                <a:gridCol w="1864964">
                  <a:extLst>
                    <a:ext uri="{9D8B030D-6E8A-4147-A177-3AD203B41FA5}">
                      <a16:colId xmlns:a16="http://schemas.microsoft.com/office/drawing/2014/main" val="20004"/>
                    </a:ext>
                  </a:extLst>
                </a:gridCol>
              </a:tblGrid>
              <a:tr h="658757">
                <a:tc>
                  <a:txBody>
                    <a:bodyPr/>
                    <a:lstStyle/>
                    <a:p>
                      <a:pPr algn="just">
                        <a:lnSpc>
                          <a:spcPct val="115000"/>
                        </a:lnSpc>
                        <a:spcAft>
                          <a:spcPts val="1000"/>
                        </a:spcAft>
                      </a:pPr>
                      <a:r>
                        <a:rPr lang="de-DE" sz="18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endParaRPr lang="sl-SI" sz="1800" b="1"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1"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 </a:t>
                      </a:r>
                      <a:r>
                        <a:rPr lang="de-DE" sz="1800" b="1"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 i </a:t>
                      </a:r>
                      <a:endParaRPr lang="de-DE" sz="1800" b="1"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lnSpc>
                          <a:spcPct val="115000"/>
                        </a:lnSpc>
                        <a:spcAft>
                          <a:spcPts val="1000"/>
                        </a:spcAft>
                      </a:pPr>
                      <a:r>
                        <a:rPr lang="de-DE" sz="1800" b="1"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essen</a:t>
                      </a:r>
                      <a:endParaRPr lang="sl-SI" sz="1800" b="1"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1"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e </a:t>
                      </a:r>
                      <a:r>
                        <a:rPr lang="de-DE" sz="1800" b="1" dirty="0" err="1"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ie</a:t>
                      </a:r>
                      <a:endParaRPr lang="de-DE" sz="1800" b="1"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lnSpc>
                          <a:spcPct val="115000"/>
                        </a:lnSpc>
                        <a:spcAft>
                          <a:spcPts val="1000"/>
                        </a:spcAft>
                      </a:pPr>
                      <a:r>
                        <a:rPr lang="de-DE" sz="1800" b="1"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lesen</a:t>
                      </a:r>
                      <a:endParaRPr lang="sl-SI" sz="1800" b="1"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1"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anose="05000000000000000000" pitchFamily="2" charset="2"/>
                        </a:rPr>
                        <a:t>a ä</a:t>
                      </a:r>
                      <a:endParaRPr lang="de-DE" sz="1800" b="1"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lnSpc>
                          <a:spcPct val="115000"/>
                        </a:lnSpc>
                        <a:spcAft>
                          <a:spcPts val="1000"/>
                        </a:spcAft>
                      </a:pPr>
                      <a:r>
                        <a:rPr lang="de-DE" sz="1800" b="1"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fahren</a:t>
                      </a:r>
                      <a:endParaRPr lang="sl-SI" sz="1800" b="1"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nehmen </a:t>
                      </a:r>
                      <a:endParaRPr lang="sl-SI" sz="1800" b="1"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0"/>
                  </a:ext>
                </a:extLst>
              </a:tr>
              <a:tr h="425498">
                <a:tc>
                  <a:txBody>
                    <a:bodyPr/>
                    <a:lstStyle/>
                    <a:p>
                      <a:pPr algn="just">
                        <a:lnSpc>
                          <a:spcPct val="115000"/>
                        </a:lnSpc>
                        <a:spcAft>
                          <a:spcPts val="1000"/>
                        </a:spcAft>
                      </a:pPr>
                      <a:r>
                        <a:rPr lang="de-DE" sz="1800" b="0">
                          <a:solidFill>
                            <a:schemeClr val="tx2"/>
                          </a:solidFill>
                          <a:effectLst/>
                          <a:latin typeface="Arial" panose="020B0604020202020204" pitchFamily="34" charset="0"/>
                          <a:cs typeface="Arial" panose="020B0604020202020204" pitchFamily="34" charset="0"/>
                        </a:rPr>
                        <a:t>ich </a:t>
                      </a:r>
                      <a:endParaRPr lang="sl-SI" sz="1800" b="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esse</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lese</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fahre</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nehme</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1"/>
                  </a:ext>
                </a:extLst>
              </a:tr>
              <a:tr h="425498">
                <a:tc>
                  <a:txBody>
                    <a:bodyPr/>
                    <a:lstStyle/>
                    <a:p>
                      <a:pPr algn="just">
                        <a:lnSpc>
                          <a:spcPct val="115000"/>
                        </a:lnSpc>
                        <a:spcAft>
                          <a:spcPts val="1000"/>
                        </a:spcAft>
                      </a:pPr>
                      <a:r>
                        <a:rPr lang="de-DE" sz="1800" b="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du</a:t>
                      </a:r>
                      <a:endParaRPr lang="sl-SI" sz="1800" b="0"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de-DE" sz="1800" b="0"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isst</a:t>
                      </a:r>
                      <a:endParaRPr lang="sl-SI" sz="1800" b="0"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liest </a:t>
                      </a:r>
                      <a:endParaRPr lang="sl-SI" sz="1800" b="0"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fährst</a:t>
                      </a:r>
                      <a:endParaRPr lang="sl-SI" sz="1800" b="0"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nimmst </a:t>
                      </a:r>
                      <a:endParaRPr lang="sl-SI" sz="1800" b="0"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2"/>
                  </a:ext>
                </a:extLst>
              </a:tr>
              <a:tr h="425498">
                <a:tc>
                  <a:txBody>
                    <a:bodyPr/>
                    <a:lstStyle/>
                    <a:p>
                      <a:pPr algn="just">
                        <a:lnSpc>
                          <a:spcPct val="115000"/>
                        </a:lnSpc>
                        <a:spcAft>
                          <a:spcPts val="1000"/>
                        </a:spcAft>
                      </a:pPr>
                      <a:r>
                        <a:rPr lang="de-DE" sz="1800" b="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er/sie/es</a:t>
                      </a:r>
                      <a:endParaRPr lang="sl-SI" sz="1800" b="0"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isst</a:t>
                      </a:r>
                      <a:r>
                        <a:rPr lang="de-DE" sz="1800" b="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endParaRPr lang="sl-SI" sz="1800" b="0"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de-DE" sz="1800" b="0"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liest</a:t>
                      </a:r>
                      <a:endParaRPr lang="sl-SI" sz="1800" b="0"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fährt</a:t>
                      </a:r>
                      <a:endParaRPr lang="sl-SI" sz="1800" b="0"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de-DE" sz="1800" b="0" dirty="0" smtClean="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nimmt</a:t>
                      </a:r>
                      <a:endParaRPr lang="sl-SI" sz="1800" b="0" dirty="0">
                        <a:solidFill>
                          <a:schemeClr val="tx2"/>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3"/>
                  </a:ext>
                </a:extLst>
              </a:tr>
              <a:tr h="425498">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wir</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essen</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lesen</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fahren</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nehmen</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4"/>
                  </a:ext>
                </a:extLst>
              </a:tr>
              <a:tr h="425498">
                <a:tc>
                  <a:txBody>
                    <a:bodyPr/>
                    <a:lstStyle/>
                    <a:p>
                      <a:pPr algn="just">
                        <a:lnSpc>
                          <a:spcPct val="115000"/>
                        </a:lnSpc>
                        <a:spcAft>
                          <a:spcPts val="1000"/>
                        </a:spcAft>
                      </a:pPr>
                      <a:r>
                        <a:rPr lang="de-DE" sz="1800" b="0">
                          <a:solidFill>
                            <a:schemeClr val="tx2"/>
                          </a:solidFill>
                          <a:effectLst/>
                          <a:latin typeface="Arial" panose="020B0604020202020204" pitchFamily="34" charset="0"/>
                          <a:cs typeface="Arial" panose="020B0604020202020204" pitchFamily="34" charset="0"/>
                        </a:rPr>
                        <a:t>ihr</a:t>
                      </a:r>
                      <a:endParaRPr lang="sl-SI" sz="1800" b="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esst</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lest</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fahrt</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nehmt </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5"/>
                  </a:ext>
                </a:extLst>
              </a:tr>
              <a:tr h="425498">
                <a:tc>
                  <a:txBody>
                    <a:bodyPr/>
                    <a:lstStyle/>
                    <a:p>
                      <a:pPr algn="just">
                        <a:lnSpc>
                          <a:spcPct val="115000"/>
                        </a:lnSpc>
                        <a:spcAft>
                          <a:spcPts val="1000"/>
                        </a:spcAft>
                      </a:pPr>
                      <a:r>
                        <a:rPr lang="de-DE" sz="1800" b="0">
                          <a:solidFill>
                            <a:schemeClr val="tx2"/>
                          </a:solidFill>
                          <a:effectLst/>
                          <a:latin typeface="Arial" panose="020B0604020202020204" pitchFamily="34" charset="0"/>
                          <a:cs typeface="Arial" panose="020B0604020202020204" pitchFamily="34" charset="0"/>
                        </a:rPr>
                        <a:t>sie/Sie</a:t>
                      </a:r>
                      <a:endParaRPr lang="sl-SI" sz="1800" b="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essen</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lesen</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fahren</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nehmen </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6"/>
                  </a:ext>
                </a:extLst>
              </a:tr>
              <a:tr h="1276492">
                <a:tc>
                  <a:txBody>
                    <a:bodyPr/>
                    <a:lstStyle/>
                    <a:p>
                      <a:pPr algn="just">
                        <a:lnSpc>
                          <a:spcPct val="115000"/>
                        </a:lnSpc>
                        <a:spcAft>
                          <a:spcPts val="1000"/>
                        </a:spcAft>
                      </a:pPr>
                      <a:r>
                        <a:rPr lang="de-DE" sz="1800" b="0">
                          <a:solidFill>
                            <a:schemeClr val="tx2"/>
                          </a:solidFill>
                          <a:effectLst/>
                          <a:latin typeface="Arial" panose="020B0604020202020204" pitchFamily="34" charset="0"/>
                          <a:cs typeface="Arial" panose="020B0604020202020204" pitchFamily="34" charset="0"/>
                        </a:rPr>
                        <a:t> </a:t>
                      </a:r>
                      <a:endParaRPr lang="sl-SI" sz="1800" b="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treffen, sprechen </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smtClean="0">
                          <a:solidFill>
                            <a:schemeClr val="tx2"/>
                          </a:solidFill>
                          <a:effectLst/>
                          <a:latin typeface="Arial" panose="020B0604020202020204" pitchFamily="34" charset="0"/>
                          <a:cs typeface="Arial" panose="020B0604020202020204" pitchFamily="34" charset="0"/>
                        </a:rPr>
                        <a:t>sehen, fernsehen</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r>
                        <a:rPr lang="de-DE" sz="1800" b="0" dirty="0" smtClean="0">
                          <a:solidFill>
                            <a:schemeClr val="tx2"/>
                          </a:solidFill>
                          <a:effectLst/>
                          <a:latin typeface="Arial" panose="020B0604020202020204" pitchFamily="34" charset="0"/>
                          <a:cs typeface="Arial" panose="020B0604020202020204" pitchFamily="34" charset="0"/>
                        </a:rPr>
                        <a:t>laufen, schlafen</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just">
                        <a:lnSpc>
                          <a:spcPct val="115000"/>
                        </a:lnSpc>
                        <a:spcAft>
                          <a:spcPts val="1000"/>
                        </a:spcAft>
                      </a:pPr>
                      <a:r>
                        <a:rPr lang="de-DE" sz="1800" b="0" dirty="0">
                          <a:solidFill>
                            <a:schemeClr val="tx2"/>
                          </a:solidFill>
                          <a:effectLst/>
                          <a:latin typeface="Arial" panose="020B0604020202020204" pitchFamily="34" charset="0"/>
                          <a:cs typeface="Arial" panose="020B0604020202020204" pitchFamily="34" charset="0"/>
                        </a:rPr>
                        <a:t> </a:t>
                      </a:r>
                      <a:endParaRPr lang="sl-SI" sz="1800" b="0" dirty="0">
                        <a:solidFill>
                          <a:schemeClr val="tx2"/>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68675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duotone>
              <a:prstClr val="black"/>
              <a:schemeClr val="accent3">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Lst>
          </a:blip>
          <a:srcRect l="24954" t="32314" r="55636" b="33763"/>
          <a:stretch/>
        </p:blipFill>
        <p:spPr>
          <a:xfrm>
            <a:off x="1061546" y="1597574"/>
            <a:ext cx="2511972" cy="2280744"/>
          </a:xfrm>
          <a:prstGeom prst="rect">
            <a:avLst/>
          </a:prstGeom>
        </p:spPr>
      </p:pic>
      <p:sp>
        <p:nvSpPr>
          <p:cNvPr id="5" name="PoljeZBesedilom 4"/>
          <p:cNvSpPr txBox="1"/>
          <p:nvPr/>
        </p:nvSpPr>
        <p:spPr>
          <a:xfrm>
            <a:off x="4267200" y="1082566"/>
            <a:ext cx="6074979" cy="3693319"/>
          </a:xfrm>
          <a:prstGeom prst="rect">
            <a:avLst/>
          </a:prstGeom>
          <a:noFill/>
        </p:spPr>
        <p:txBody>
          <a:bodyPr wrap="square" rtlCol="0">
            <a:spAutoFit/>
          </a:bodyPr>
          <a:lstStyle/>
          <a:p>
            <a:r>
              <a:rPr lang="de-DE" dirty="0" smtClean="0"/>
              <a:t>Übung 1: Schreiben Sie Sätze. Was macht Michael? </a:t>
            </a:r>
          </a:p>
          <a:p>
            <a:endParaRPr lang="de-DE" dirty="0"/>
          </a:p>
          <a:p>
            <a:endParaRPr lang="de-DE" dirty="0" smtClean="0"/>
          </a:p>
          <a:p>
            <a:pPr marL="342900" indent="-342900">
              <a:lnSpc>
                <a:spcPct val="200000"/>
              </a:lnSpc>
              <a:buAutoNum type="arabicPeriod"/>
            </a:pPr>
            <a:r>
              <a:rPr lang="de-DE" dirty="0" smtClean="0"/>
              <a:t>Michael steht um 7.30 Uhr auf. </a:t>
            </a:r>
          </a:p>
          <a:p>
            <a:pPr marL="342900" indent="-342900">
              <a:lnSpc>
                <a:spcPct val="200000"/>
              </a:lnSpc>
              <a:buAutoNum type="arabicPeriod"/>
            </a:pPr>
            <a:r>
              <a:rPr lang="de-DE" dirty="0"/>
              <a:t> </a:t>
            </a:r>
            <a:endParaRPr lang="de-DE" dirty="0" smtClean="0"/>
          </a:p>
          <a:p>
            <a:pPr marL="342900" indent="-342900">
              <a:lnSpc>
                <a:spcPct val="200000"/>
              </a:lnSpc>
              <a:buAutoNum type="arabicPeriod"/>
            </a:pPr>
            <a:r>
              <a:rPr lang="de-DE" dirty="0" smtClean="0"/>
              <a:t> </a:t>
            </a:r>
          </a:p>
          <a:p>
            <a:pPr marL="342900" indent="-342900">
              <a:lnSpc>
                <a:spcPct val="200000"/>
              </a:lnSpc>
              <a:buAutoNum type="arabicPeriod"/>
            </a:pPr>
            <a:r>
              <a:rPr lang="de-DE" dirty="0"/>
              <a:t> </a:t>
            </a:r>
            <a:endParaRPr lang="de-DE" dirty="0" smtClean="0"/>
          </a:p>
          <a:p>
            <a:pPr marL="342900" indent="-342900">
              <a:lnSpc>
                <a:spcPct val="200000"/>
              </a:lnSpc>
              <a:buAutoNum type="arabicPeriod"/>
            </a:pPr>
            <a:r>
              <a:rPr lang="de-DE" dirty="0"/>
              <a:t> </a:t>
            </a:r>
          </a:p>
        </p:txBody>
      </p:sp>
    </p:spTree>
    <p:extLst>
      <p:ext uri="{BB962C8B-B14F-4D97-AF65-F5344CB8AC3E}">
        <p14:creationId xmlns:p14="http://schemas.microsoft.com/office/powerpoint/2010/main" val="34623881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duotone>
              <a:prstClr val="black"/>
              <a:schemeClr val="accent3">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Lst>
          </a:blip>
          <a:srcRect l="24954" t="32314" r="55636" b="33763"/>
          <a:stretch/>
        </p:blipFill>
        <p:spPr>
          <a:xfrm>
            <a:off x="1061546" y="1597574"/>
            <a:ext cx="2511972" cy="2280744"/>
          </a:xfrm>
          <a:prstGeom prst="rect">
            <a:avLst/>
          </a:prstGeom>
        </p:spPr>
      </p:pic>
      <p:sp>
        <p:nvSpPr>
          <p:cNvPr id="5" name="PoljeZBesedilom 4"/>
          <p:cNvSpPr txBox="1"/>
          <p:nvPr/>
        </p:nvSpPr>
        <p:spPr>
          <a:xfrm>
            <a:off x="4267200" y="1082566"/>
            <a:ext cx="4908331" cy="3693319"/>
          </a:xfrm>
          <a:prstGeom prst="rect">
            <a:avLst/>
          </a:prstGeom>
          <a:noFill/>
        </p:spPr>
        <p:txBody>
          <a:bodyPr wrap="square" rtlCol="0">
            <a:spAutoFit/>
          </a:bodyPr>
          <a:lstStyle/>
          <a:p>
            <a:r>
              <a:rPr lang="de-DE" dirty="0" smtClean="0"/>
              <a:t>Übung 1: Schreiben Sie Sätze. Was macht Michael? </a:t>
            </a:r>
          </a:p>
          <a:p>
            <a:endParaRPr lang="de-DE" dirty="0"/>
          </a:p>
          <a:p>
            <a:endParaRPr lang="de-DE" dirty="0" smtClean="0"/>
          </a:p>
          <a:p>
            <a:pPr marL="342900" indent="-342900">
              <a:lnSpc>
                <a:spcPct val="200000"/>
              </a:lnSpc>
              <a:buAutoNum type="arabicPeriod"/>
            </a:pPr>
            <a:r>
              <a:rPr lang="de-DE" dirty="0" smtClean="0"/>
              <a:t>Michael </a:t>
            </a:r>
            <a:r>
              <a:rPr lang="de-DE" dirty="0" smtClean="0">
                <a:solidFill>
                  <a:srgbClr val="00B0F0"/>
                </a:solidFill>
              </a:rPr>
              <a:t>steht</a:t>
            </a:r>
            <a:r>
              <a:rPr lang="de-DE" dirty="0" smtClean="0"/>
              <a:t> um 7.30 Uhr </a:t>
            </a:r>
            <a:r>
              <a:rPr lang="de-DE" dirty="0" smtClean="0">
                <a:solidFill>
                  <a:srgbClr val="00B0F0"/>
                </a:solidFill>
              </a:rPr>
              <a:t>auf.</a:t>
            </a:r>
            <a:r>
              <a:rPr lang="de-DE" dirty="0" smtClean="0"/>
              <a:t> </a:t>
            </a:r>
          </a:p>
          <a:p>
            <a:pPr marL="342900" indent="-342900">
              <a:lnSpc>
                <a:spcPct val="200000"/>
              </a:lnSpc>
              <a:buAutoNum type="arabicPeriod"/>
            </a:pPr>
            <a:r>
              <a:rPr lang="de-DE" dirty="0"/>
              <a:t> </a:t>
            </a:r>
            <a:r>
              <a:rPr lang="de-DE" dirty="0" smtClean="0"/>
              <a:t>Er </a:t>
            </a:r>
            <a:r>
              <a:rPr lang="de-DE" dirty="0" smtClean="0">
                <a:solidFill>
                  <a:srgbClr val="00B0F0"/>
                </a:solidFill>
              </a:rPr>
              <a:t>fängt</a:t>
            </a:r>
            <a:r>
              <a:rPr lang="de-DE" dirty="0" smtClean="0"/>
              <a:t> um 9 Uhr im Büro </a:t>
            </a:r>
            <a:r>
              <a:rPr lang="de-DE" dirty="0" smtClean="0">
                <a:solidFill>
                  <a:srgbClr val="00B0F0"/>
                </a:solidFill>
              </a:rPr>
              <a:t>an.</a:t>
            </a:r>
            <a:r>
              <a:rPr lang="de-DE" dirty="0" smtClean="0"/>
              <a:t> </a:t>
            </a:r>
          </a:p>
          <a:p>
            <a:pPr marL="342900" indent="-342900">
              <a:lnSpc>
                <a:spcPct val="200000"/>
              </a:lnSpc>
              <a:buAutoNum type="arabicPeriod"/>
            </a:pPr>
            <a:r>
              <a:rPr lang="de-DE" dirty="0" smtClean="0"/>
              <a:t>Am Nachmittag </a:t>
            </a:r>
            <a:r>
              <a:rPr lang="de-DE" dirty="0" smtClean="0">
                <a:solidFill>
                  <a:srgbClr val="00B0F0"/>
                </a:solidFill>
              </a:rPr>
              <a:t>kauft </a:t>
            </a:r>
            <a:r>
              <a:rPr lang="de-DE" dirty="0" smtClean="0"/>
              <a:t>er </a:t>
            </a:r>
            <a:r>
              <a:rPr lang="de-DE" dirty="0" smtClean="0">
                <a:solidFill>
                  <a:srgbClr val="00B0F0"/>
                </a:solidFill>
              </a:rPr>
              <a:t>ein. </a:t>
            </a:r>
            <a:endParaRPr lang="de-DE" dirty="0">
              <a:solidFill>
                <a:srgbClr val="00B0F0"/>
              </a:solidFill>
            </a:endParaRPr>
          </a:p>
          <a:p>
            <a:pPr marL="342900" indent="-342900">
              <a:lnSpc>
                <a:spcPct val="200000"/>
              </a:lnSpc>
              <a:buAutoNum type="arabicPeriod"/>
            </a:pPr>
            <a:r>
              <a:rPr lang="de-DE" dirty="0" smtClean="0"/>
              <a:t> Dann </a:t>
            </a:r>
            <a:r>
              <a:rPr lang="de-DE" dirty="0" smtClean="0">
                <a:solidFill>
                  <a:srgbClr val="00B0F0"/>
                </a:solidFill>
              </a:rPr>
              <a:t>ruft</a:t>
            </a:r>
            <a:r>
              <a:rPr lang="de-DE" dirty="0" smtClean="0"/>
              <a:t> er eine Freundin </a:t>
            </a:r>
            <a:r>
              <a:rPr lang="de-DE" dirty="0" smtClean="0">
                <a:solidFill>
                  <a:srgbClr val="00B0F0"/>
                </a:solidFill>
              </a:rPr>
              <a:t>an. </a:t>
            </a:r>
          </a:p>
          <a:p>
            <a:pPr marL="342900" indent="-342900">
              <a:lnSpc>
                <a:spcPct val="200000"/>
              </a:lnSpc>
              <a:buAutoNum type="arabicPeriod"/>
            </a:pPr>
            <a:r>
              <a:rPr lang="de-DE" dirty="0"/>
              <a:t> </a:t>
            </a:r>
            <a:r>
              <a:rPr lang="de-DE" dirty="0" smtClean="0"/>
              <a:t>Er </a:t>
            </a:r>
            <a:r>
              <a:rPr lang="de-DE" dirty="0" smtClean="0">
                <a:solidFill>
                  <a:srgbClr val="00B0F0"/>
                </a:solidFill>
              </a:rPr>
              <a:t>geht</a:t>
            </a:r>
            <a:r>
              <a:rPr lang="de-DE" dirty="0" smtClean="0"/>
              <a:t> mit Freunden </a:t>
            </a:r>
            <a:r>
              <a:rPr lang="de-DE" dirty="0" smtClean="0">
                <a:solidFill>
                  <a:srgbClr val="00B0F0"/>
                </a:solidFill>
              </a:rPr>
              <a:t>aus. </a:t>
            </a:r>
          </a:p>
        </p:txBody>
      </p:sp>
      <p:sp>
        <p:nvSpPr>
          <p:cNvPr id="2" name="PoljeZBesedilom 1"/>
          <p:cNvSpPr txBox="1"/>
          <p:nvPr/>
        </p:nvSpPr>
        <p:spPr>
          <a:xfrm>
            <a:off x="5686097" y="5076497"/>
            <a:ext cx="3100551" cy="923330"/>
          </a:xfrm>
          <a:prstGeom prst="rect">
            <a:avLst/>
          </a:prstGeom>
          <a:solidFill>
            <a:schemeClr val="bg1">
              <a:lumMod val="85000"/>
            </a:schemeClr>
          </a:solidFill>
        </p:spPr>
        <p:txBody>
          <a:bodyPr wrap="square" rtlCol="0">
            <a:spAutoFit/>
          </a:bodyPr>
          <a:lstStyle/>
          <a:p>
            <a:pPr algn="ctr"/>
            <a:r>
              <a:rPr lang="de-DE" i="1" dirty="0" smtClean="0"/>
              <a:t>Am Nachmittag </a:t>
            </a:r>
            <a:r>
              <a:rPr lang="de-DE" dirty="0" smtClean="0">
                <a:solidFill>
                  <a:srgbClr val="00B0F0"/>
                </a:solidFill>
              </a:rPr>
              <a:t>kauft </a:t>
            </a:r>
            <a:r>
              <a:rPr lang="de-DE" i="1" dirty="0" smtClean="0"/>
              <a:t>er</a:t>
            </a:r>
            <a:r>
              <a:rPr lang="de-DE" dirty="0" smtClean="0"/>
              <a:t> </a:t>
            </a:r>
            <a:r>
              <a:rPr lang="de-DE" dirty="0" smtClean="0">
                <a:solidFill>
                  <a:srgbClr val="00B0F0"/>
                </a:solidFill>
              </a:rPr>
              <a:t>ein.</a:t>
            </a:r>
            <a:r>
              <a:rPr lang="de-DE" dirty="0" smtClean="0"/>
              <a:t> </a:t>
            </a:r>
          </a:p>
          <a:p>
            <a:pPr algn="ctr"/>
            <a:r>
              <a:rPr lang="de-DE" dirty="0" smtClean="0"/>
              <a:t>= </a:t>
            </a:r>
          </a:p>
          <a:p>
            <a:pPr algn="ctr"/>
            <a:r>
              <a:rPr lang="de-DE" i="1" dirty="0" smtClean="0"/>
              <a:t>Er</a:t>
            </a:r>
            <a:r>
              <a:rPr lang="de-DE" dirty="0" smtClean="0"/>
              <a:t> </a:t>
            </a:r>
            <a:r>
              <a:rPr lang="de-DE" dirty="0" smtClean="0">
                <a:solidFill>
                  <a:srgbClr val="00B0F0"/>
                </a:solidFill>
              </a:rPr>
              <a:t>kauft</a:t>
            </a:r>
            <a:r>
              <a:rPr lang="de-DE" dirty="0" smtClean="0"/>
              <a:t> </a:t>
            </a:r>
            <a:r>
              <a:rPr lang="de-DE" i="1" dirty="0" smtClean="0"/>
              <a:t>am Nachmittag </a:t>
            </a:r>
            <a:r>
              <a:rPr lang="de-DE" dirty="0" smtClean="0">
                <a:solidFill>
                  <a:srgbClr val="00B0F0"/>
                </a:solidFill>
              </a:rPr>
              <a:t>ein. </a:t>
            </a:r>
            <a:endParaRPr lang="sl-SI" dirty="0">
              <a:solidFill>
                <a:srgbClr val="00B0F0"/>
              </a:solidFill>
            </a:endParaRPr>
          </a:p>
        </p:txBody>
      </p:sp>
    </p:spTree>
    <p:extLst>
      <p:ext uri="{BB962C8B-B14F-4D97-AF65-F5344CB8AC3E}">
        <p14:creationId xmlns:p14="http://schemas.microsoft.com/office/powerpoint/2010/main" val="3071526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lum bright="-20000" contrast="40000"/>
          </a:blip>
          <a:srcRect l="8560" t="20589" r="55978" b="13036"/>
          <a:stretch/>
        </p:blipFill>
        <p:spPr>
          <a:xfrm>
            <a:off x="1135117" y="2406869"/>
            <a:ext cx="4109545" cy="3111062"/>
          </a:xfrm>
          <a:prstGeom prst="rect">
            <a:avLst/>
          </a:prstGeom>
        </p:spPr>
      </p:pic>
      <p:sp>
        <p:nvSpPr>
          <p:cNvPr id="5" name="PoljeZBesedilom 4"/>
          <p:cNvSpPr txBox="1"/>
          <p:nvPr/>
        </p:nvSpPr>
        <p:spPr>
          <a:xfrm>
            <a:off x="5244662" y="2312276"/>
            <a:ext cx="4288222" cy="1754326"/>
          </a:xfrm>
          <a:prstGeom prst="rect">
            <a:avLst/>
          </a:prstGeom>
          <a:noFill/>
        </p:spPr>
        <p:txBody>
          <a:bodyPr wrap="square" rtlCol="0">
            <a:spAutoFit/>
          </a:bodyPr>
          <a:lstStyle/>
          <a:p>
            <a:r>
              <a:rPr lang="de-DE" dirty="0" smtClean="0"/>
              <a:t>Übung 2: Was denkt Miriam? Schreiben Sie Sätze. </a:t>
            </a:r>
          </a:p>
          <a:p>
            <a:endParaRPr lang="de-DE" dirty="0" smtClean="0"/>
          </a:p>
          <a:p>
            <a:r>
              <a:rPr lang="de-DE" dirty="0" smtClean="0"/>
              <a:t>Ok, Mama. </a:t>
            </a:r>
          </a:p>
          <a:p>
            <a:pPr marL="285750" indent="-285750">
              <a:buFont typeface="Arial" panose="020B0604020202020204" pitchFamily="34" charset="0"/>
              <a:buChar char="•"/>
            </a:pPr>
            <a:r>
              <a:rPr lang="de-DE" dirty="0" smtClean="0"/>
              <a:t>Ich räume mein Zimmer auf. </a:t>
            </a:r>
          </a:p>
          <a:p>
            <a:pPr marL="285750" indent="-285750">
              <a:buFont typeface="Arial" panose="020B0604020202020204" pitchFamily="34" charset="0"/>
              <a:buChar char="•"/>
            </a:pPr>
            <a:r>
              <a:rPr lang="de-DE" dirty="0" smtClean="0"/>
              <a:t> </a:t>
            </a:r>
            <a:endParaRPr lang="sl-SI" dirty="0"/>
          </a:p>
        </p:txBody>
      </p:sp>
    </p:spTree>
    <p:extLst>
      <p:ext uri="{BB962C8B-B14F-4D97-AF65-F5344CB8AC3E}">
        <p14:creationId xmlns:p14="http://schemas.microsoft.com/office/powerpoint/2010/main" val="15178885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lum bright="-20000" contrast="40000"/>
          </a:blip>
          <a:srcRect l="8560" t="20589" r="55978" b="13036"/>
          <a:stretch/>
        </p:blipFill>
        <p:spPr>
          <a:xfrm>
            <a:off x="1251678" y="2406869"/>
            <a:ext cx="3992984" cy="3205488"/>
          </a:xfrm>
          <a:prstGeom prst="rect">
            <a:avLst/>
          </a:prstGeom>
        </p:spPr>
      </p:pic>
      <p:sp>
        <p:nvSpPr>
          <p:cNvPr id="5" name="PoljeZBesedilom 4"/>
          <p:cNvSpPr txBox="1"/>
          <p:nvPr/>
        </p:nvSpPr>
        <p:spPr>
          <a:xfrm>
            <a:off x="5244662" y="2312276"/>
            <a:ext cx="4288222" cy="2862322"/>
          </a:xfrm>
          <a:prstGeom prst="rect">
            <a:avLst/>
          </a:prstGeom>
          <a:noFill/>
        </p:spPr>
        <p:txBody>
          <a:bodyPr wrap="square" rtlCol="0">
            <a:spAutoFit/>
          </a:bodyPr>
          <a:lstStyle/>
          <a:p>
            <a:r>
              <a:rPr lang="de-DE" dirty="0" smtClean="0"/>
              <a:t>Übung 2: Was denkt Miriam? Schreiben Sie Sätze. </a:t>
            </a:r>
          </a:p>
          <a:p>
            <a:endParaRPr lang="de-DE" dirty="0" smtClean="0"/>
          </a:p>
          <a:p>
            <a:r>
              <a:rPr lang="de-DE" dirty="0" smtClean="0"/>
              <a:t>Ok, Mama. </a:t>
            </a:r>
          </a:p>
          <a:p>
            <a:pPr marL="285750" indent="-285750">
              <a:buFont typeface="Arial" panose="020B0604020202020204" pitchFamily="34" charset="0"/>
              <a:buChar char="•"/>
            </a:pPr>
            <a:r>
              <a:rPr lang="de-DE" dirty="0" smtClean="0"/>
              <a:t>Ich räume mein Zimmer auf. </a:t>
            </a:r>
          </a:p>
          <a:p>
            <a:pPr marL="285750" indent="-285750">
              <a:buFont typeface="Arial" panose="020B0604020202020204" pitchFamily="34" charset="0"/>
              <a:buChar char="•"/>
            </a:pPr>
            <a:r>
              <a:rPr lang="de-DE" dirty="0" smtClean="0"/>
              <a:t>Dann kaufe ich Brot und Butter ein. </a:t>
            </a:r>
          </a:p>
          <a:p>
            <a:pPr marL="285750" indent="-285750">
              <a:buFont typeface="Arial" panose="020B0604020202020204" pitchFamily="34" charset="0"/>
              <a:buChar char="•"/>
            </a:pPr>
            <a:r>
              <a:rPr lang="de-DE" dirty="0" smtClean="0"/>
              <a:t>Ich rufe Papa an. </a:t>
            </a:r>
          </a:p>
          <a:p>
            <a:pPr marL="285750" indent="-285750">
              <a:buFont typeface="Arial" panose="020B0604020202020204" pitchFamily="34" charset="0"/>
              <a:buChar char="•"/>
            </a:pPr>
            <a:r>
              <a:rPr lang="de-DE" dirty="0" smtClean="0"/>
              <a:t>Ich mache keine Computerspiele. </a:t>
            </a:r>
          </a:p>
          <a:p>
            <a:pPr marL="285750" indent="-285750">
              <a:buFont typeface="Arial" panose="020B0604020202020204" pitchFamily="34" charset="0"/>
              <a:buChar char="•"/>
            </a:pPr>
            <a:r>
              <a:rPr lang="de-DE" dirty="0" smtClean="0"/>
              <a:t>Ich sehe nicht viel fern.</a:t>
            </a:r>
          </a:p>
          <a:p>
            <a:pPr marL="285750" indent="-285750">
              <a:buFont typeface="Arial" panose="020B0604020202020204" pitchFamily="34" charset="0"/>
              <a:buChar char="•"/>
            </a:pPr>
            <a:r>
              <a:rPr lang="de-DE" dirty="0" smtClean="0"/>
              <a:t>Ich gehe früh ins Bett.  </a:t>
            </a:r>
            <a:endParaRPr lang="sl-SI" dirty="0"/>
          </a:p>
        </p:txBody>
      </p:sp>
    </p:spTree>
    <p:extLst>
      <p:ext uri="{BB962C8B-B14F-4D97-AF65-F5344CB8AC3E}">
        <p14:creationId xmlns:p14="http://schemas.microsoft.com/office/powerpoint/2010/main" val="29059183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saturation sat="300000"/>
                    </a14:imgEffect>
                    <a14:imgEffect>
                      <a14:brightnessContrast contrast="40000"/>
                    </a14:imgEffect>
                  </a14:imgLayer>
                </a14:imgProps>
              </a:ext>
            </a:extLst>
          </a:blip>
          <a:srcRect l="11630" t="22989" r="11552" b="70340"/>
          <a:stretch/>
        </p:blipFill>
        <p:spPr>
          <a:xfrm>
            <a:off x="1040524" y="1135117"/>
            <a:ext cx="9827173" cy="641132"/>
          </a:xfrm>
          <a:prstGeom prst="rect">
            <a:avLst/>
          </a:prstGeom>
        </p:spPr>
      </p:pic>
      <p:pic>
        <p:nvPicPr>
          <p:cNvPr id="5" name="Označba mesta vsebine 3"/>
          <p:cNvPicPr>
            <a:picLocks noChangeAspect="1"/>
          </p:cNvPicPr>
          <p:nvPr/>
        </p:nvPicPr>
        <p:blipFill rotWithShape="1">
          <a:blip r:embed="rId4">
            <a:extLst>
              <a:ext uri="{BEBA8EAE-BF5A-486C-A8C5-ECC9F3942E4B}">
                <a14:imgProps xmlns:a14="http://schemas.microsoft.com/office/drawing/2010/main">
                  <a14:imgLayer r:embed="rId3">
                    <a14:imgEffect>
                      <a14:brightnessContrast contrast="40000"/>
                    </a14:imgEffect>
                  </a14:imgLayer>
                </a14:imgProps>
              </a:ext>
            </a:extLst>
          </a:blip>
          <a:srcRect l="11712" t="29221" r="11471" b="57328"/>
          <a:stretch/>
        </p:blipFill>
        <p:spPr>
          <a:xfrm>
            <a:off x="1040524" y="1776249"/>
            <a:ext cx="9827173" cy="1313792"/>
          </a:xfrm>
          <a:prstGeom prst="rect">
            <a:avLst/>
          </a:prstGeom>
        </p:spPr>
      </p:pic>
      <p:sp>
        <p:nvSpPr>
          <p:cNvPr id="6" name="PoljeZBesedilom 5"/>
          <p:cNvSpPr txBox="1"/>
          <p:nvPr/>
        </p:nvSpPr>
        <p:spPr>
          <a:xfrm>
            <a:off x="1471449" y="3310759"/>
            <a:ext cx="9764110" cy="3139321"/>
          </a:xfrm>
          <a:prstGeom prst="rect">
            <a:avLst/>
          </a:prstGeom>
          <a:noFill/>
        </p:spPr>
        <p:txBody>
          <a:bodyPr wrap="square" rtlCol="0">
            <a:spAutoFit/>
          </a:bodyPr>
          <a:lstStyle/>
          <a:p>
            <a:r>
              <a:rPr lang="de-DE" dirty="0" smtClean="0"/>
              <a:t>Was macht Ilona Zöllner?</a:t>
            </a:r>
          </a:p>
          <a:p>
            <a:endParaRPr lang="sl-SI" dirty="0" smtClean="0"/>
          </a:p>
          <a:p>
            <a:r>
              <a:rPr lang="sl-SI" dirty="0" err="1" smtClean="0"/>
              <a:t>Sie</a:t>
            </a:r>
            <a:r>
              <a:rPr lang="sl-SI" dirty="0" smtClean="0"/>
              <a:t> </a:t>
            </a:r>
            <a:r>
              <a:rPr lang="sl-SI" dirty="0" err="1" smtClean="0"/>
              <a:t>sch</a:t>
            </a:r>
            <a:r>
              <a:rPr lang="de-DE" dirty="0" err="1" smtClean="0"/>
              <a:t>läft</a:t>
            </a:r>
            <a:r>
              <a:rPr lang="de-DE" dirty="0" smtClean="0"/>
              <a:t> um sechs Uhr. Um acht Uhr steht sie auf. Um halb zehn frühstückt sie. Um elf Uhr kauft sie im Supermarkt ein. Um ein Uhr isst sie zu Mittag. Um drei Uhr nimmt sie ein Sonnenbad. Um halb sieben zieht sie ein Kleid ein und um zehn Uhr tanzt sie.  </a:t>
            </a:r>
            <a:endParaRPr lang="de-DE" dirty="0"/>
          </a:p>
          <a:p>
            <a:endParaRPr lang="de-DE" dirty="0" smtClean="0"/>
          </a:p>
          <a:p>
            <a:endParaRPr lang="de-DE" dirty="0"/>
          </a:p>
          <a:p>
            <a:endParaRPr lang="de-DE" dirty="0" smtClean="0"/>
          </a:p>
          <a:p>
            <a:endParaRPr lang="de-DE" dirty="0"/>
          </a:p>
          <a:p>
            <a:endParaRPr lang="de-DE" dirty="0" smtClean="0"/>
          </a:p>
          <a:p>
            <a:endParaRPr lang="sl-SI" dirty="0"/>
          </a:p>
        </p:txBody>
      </p:sp>
    </p:spTree>
    <p:extLst>
      <p:ext uri="{BB962C8B-B14F-4D97-AF65-F5344CB8AC3E}">
        <p14:creationId xmlns:p14="http://schemas.microsoft.com/office/powerpoint/2010/main" val="125959216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l="11630" t="42346" r="11552" b="48468"/>
          <a:stretch/>
        </p:blipFill>
        <p:spPr>
          <a:xfrm>
            <a:off x="1509340" y="1525340"/>
            <a:ext cx="9662998" cy="1060205"/>
          </a:xfrm>
          <a:prstGeom prst="rect">
            <a:avLst/>
          </a:prstGeom>
        </p:spPr>
      </p:pic>
      <p:pic>
        <p:nvPicPr>
          <p:cNvPr id="3" name="Slika 2"/>
          <p:cNvPicPr>
            <a:picLocks noChangeAspect="1"/>
          </p:cNvPicPr>
          <p:nvPr/>
        </p:nvPicPr>
        <p:blipFill>
          <a:blip r:embed="rId4"/>
          <a:stretch>
            <a:fillRect/>
          </a:stretch>
        </p:blipFill>
        <p:spPr>
          <a:xfrm>
            <a:off x="1509341" y="885205"/>
            <a:ext cx="9662997" cy="640135"/>
          </a:xfrm>
          <a:prstGeom prst="rect">
            <a:avLst/>
          </a:prstGeom>
        </p:spPr>
      </p:pic>
      <p:sp>
        <p:nvSpPr>
          <p:cNvPr id="5" name="PoljeZBesedilom 4"/>
          <p:cNvSpPr txBox="1"/>
          <p:nvPr/>
        </p:nvSpPr>
        <p:spPr>
          <a:xfrm>
            <a:off x="1644869" y="2785241"/>
            <a:ext cx="9764110" cy="2585323"/>
          </a:xfrm>
          <a:prstGeom prst="rect">
            <a:avLst/>
          </a:prstGeom>
          <a:noFill/>
        </p:spPr>
        <p:txBody>
          <a:bodyPr wrap="square" rtlCol="0">
            <a:spAutoFit/>
          </a:bodyPr>
          <a:lstStyle/>
          <a:p>
            <a:r>
              <a:rPr lang="de-DE" dirty="0"/>
              <a:t>Was macht </a:t>
            </a:r>
            <a:r>
              <a:rPr lang="de-DE" dirty="0" err="1"/>
              <a:t>dr.</a:t>
            </a:r>
            <a:r>
              <a:rPr lang="de-DE" dirty="0"/>
              <a:t> Klaus </a:t>
            </a:r>
            <a:r>
              <a:rPr lang="de-DE" dirty="0" smtClean="0"/>
              <a:t>Schwarz? Benutzen Sie die Verben und beschreiben Sie seinen Tag.</a:t>
            </a:r>
          </a:p>
          <a:p>
            <a:endParaRPr lang="de-DE" dirty="0"/>
          </a:p>
          <a:p>
            <a:r>
              <a:rPr lang="de-DE" dirty="0" smtClean="0"/>
              <a:t>Verben: träumen, spazieren gehen, eine Zeitung lesen, schwimmen, im Restaurant essen, fotografieren, zu Abend essen, fernsehen </a:t>
            </a:r>
          </a:p>
          <a:p>
            <a:endParaRPr lang="sl-SI" dirty="0" smtClean="0"/>
          </a:p>
          <a:p>
            <a:r>
              <a:rPr lang="de-DE" dirty="0" smtClean="0"/>
              <a:t> </a:t>
            </a:r>
          </a:p>
          <a:p>
            <a:endParaRPr lang="de-DE" dirty="0"/>
          </a:p>
          <a:p>
            <a:endParaRPr lang="de-DE" dirty="0" smtClean="0"/>
          </a:p>
          <a:p>
            <a:endParaRPr lang="sl-SI" dirty="0"/>
          </a:p>
        </p:txBody>
      </p:sp>
    </p:spTree>
    <p:extLst>
      <p:ext uri="{BB962C8B-B14F-4D97-AF65-F5344CB8AC3E}">
        <p14:creationId xmlns:p14="http://schemas.microsoft.com/office/powerpoint/2010/main" val="16600542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l="11630" t="42346" r="11552" b="48468"/>
          <a:stretch/>
        </p:blipFill>
        <p:spPr>
          <a:xfrm>
            <a:off x="1509340" y="1525340"/>
            <a:ext cx="9662998" cy="882869"/>
          </a:xfrm>
          <a:prstGeom prst="rect">
            <a:avLst/>
          </a:prstGeom>
        </p:spPr>
      </p:pic>
      <p:pic>
        <p:nvPicPr>
          <p:cNvPr id="3" name="Slika 2"/>
          <p:cNvPicPr>
            <a:picLocks noChangeAspect="1"/>
          </p:cNvPicPr>
          <p:nvPr/>
        </p:nvPicPr>
        <p:blipFill>
          <a:blip r:embed="rId4"/>
          <a:stretch>
            <a:fillRect/>
          </a:stretch>
        </p:blipFill>
        <p:spPr>
          <a:xfrm>
            <a:off x="1509341" y="885205"/>
            <a:ext cx="9662997" cy="640135"/>
          </a:xfrm>
          <a:prstGeom prst="rect">
            <a:avLst/>
          </a:prstGeom>
        </p:spPr>
      </p:pic>
      <p:sp>
        <p:nvSpPr>
          <p:cNvPr id="5" name="PoljeZBesedilom 4"/>
          <p:cNvSpPr txBox="1"/>
          <p:nvPr/>
        </p:nvSpPr>
        <p:spPr>
          <a:xfrm>
            <a:off x="1644869" y="2785241"/>
            <a:ext cx="9764110" cy="3693319"/>
          </a:xfrm>
          <a:prstGeom prst="rect">
            <a:avLst/>
          </a:prstGeom>
          <a:noFill/>
        </p:spPr>
        <p:txBody>
          <a:bodyPr wrap="square" rtlCol="0">
            <a:spAutoFit/>
          </a:bodyPr>
          <a:lstStyle/>
          <a:p>
            <a:r>
              <a:rPr lang="de-DE" dirty="0"/>
              <a:t>Was macht </a:t>
            </a:r>
            <a:r>
              <a:rPr lang="de-DE" dirty="0" err="1"/>
              <a:t>dr.</a:t>
            </a:r>
            <a:r>
              <a:rPr lang="de-DE" dirty="0"/>
              <a:t> Klaus </a:t>
            </a:r>
            <a:r>
              <a:rPr lang="de-DE" dirty="0" smtClean="0"/>
              <a:t>Schwarz? Benutzen Sie die Verben und beschreiben Sie seinen Tag.</a:t>
            </a:r>
          </a:p>
          <a:p>
            <a:endParaRPr lang="de-DE" dirty="0"/>
          </a:p>
          <a:p>
            <a:r>
              <a:rPr lang="de-DE" dirty="0" smtClean="0"/>
              <a:t>Verben: träumen, spazieren gehen, eine Zeitung lesen, schwimmen, im Restaurant essen, fotografieren, zu Abend essen, fernsehen </a:t>
            </a:r>
          </a:p>
          <a:p>
            <a:endParaRPr lang="de-DE" dirty="0"/>
          </a:p>
          <a:p>
            <a:r>
              <a:rPr lang="de-DE" dirty="0" smtClean="0"/>
              <a:t>Herr Schwarz träumt um sechs Uhr. Er geht um acht Uhr spazieren. Um halb zehn liest er eine Zeitung. Um elf Uhr schwimmt er. Um ein Uhr isst er im Restaurant. Dann fotografiert er um drei Uhr. Um halb sieben isst er zu Abend und um zehn Uhr sieht er fern. </a:t>
            </a:r>
          </a:p>
          <a:p>
            <a:endParaRPr lang="sl-SI" dirty="0" smtClean="0"/>
          </a:p>
          <a:p>
            <a:r>
              <a:rPr lang="de-DE" dirty="0" smtClean="0"/>
              <a:t> </a:t>
            </a:r>
          </a:p>
          <a:p>
            <a:endParaRPr lang="de-DE" dirty="0"/>
          </a:p>
          <a:p>
            <a:endParaRPr lang="de-DE" dirty="0" smtClean="0"/>
          </a:p>
          <a:p>
            <a:endParaRPr lang="sl-SI" dirty="0"/>
          </a:p>
        </p:txBody>
      </p:sp>
    </p:spTree>
    <p:extLst>
      <p:ext uri="{BB962C8B-B14F-4D97-AF65-F5344CB8AC3E}">
        <p14:creationId xmlns:p14="http://schemas.microsoft.com/office/powerpoint/2010/main" val="241624529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rotWithShape="1">
          <a:blip r:embed="rId2"/>
          <a:srcRect l="2943" r="-2943" b="12605"/>
          <a:stretch/>
        </p:blipFill>
        <p:spPr>
          <a:xfrm>
            <a:off x="1492469" y="1233223"/>
            <a:ext cx="2102069" cy="1432940"/>
          </a:xfrm>
          <a:prstGeom prst="rect">
            <a:avLst/>
          </a:prstGeom>
        </p:spPr>
      </p:pic>
      <p:sp>
        <p:nvSpPr>
          <p:cNvPr id="3" name="Označba mesta vsebine 2"/>
          <p:cNvSpPr>
            <a:spLocks noGrp="1"/>
          </p:cNvSpPr>
          <p:nvPr>
            <p:ph idx="1"/>
          </p:nvPr>
        </p:nvSpPr>
        <p:spPr>
          <a:xfrm>
            <a:off x="999429" y="840828"/>
            <a:ext cx="10178322" cy="5248971"/>
          </a:xfrm>
        </p:spPr>
        <p:txBody>
          <a:bodyPr/>
          <a:lstStyle/>
          <a:p>
            <a:pPr marL="0" indent="0">
              <a:buNone/>
            </a:pPr>
            <a:r>
              <a:rPr lang="de-DE" dirty="0" smtClean="0"/>
              <a:t>Und  was macht Klaus </a:t>
            </a:r>
            <a:r>
              <a:rPr lang="de-DE" dirty="0"/>
              <a:t>Strassner </a:t>
            </a:r>
            <a:r>
              <a:rPr lang="de-DE" dirty="0" smtClean="0"/>
              <a:t>(42)? Schreiben Sie für die Hausaufgabe über seinen Tag.</a:t>
            </a:r>
          </a:p>
          <a:p>
            <a:pPr marL="0" indent="0">
              <a:buNone/>
            </a:pPr>
            <a:endParaRPr lang="de-DE" dirty="0" smtClean="0"/>
          </a:p>
          <a:p>
            <a:pPr marL="0" indent="0">
              <a:buNone/>
            </a:pPr>
            <a:endParaRPr lang="de-DE" dirty="0"/>
          </a:p>
          <a:p>
            <a:pPr marL="0" indent="0">
              <a:buNone/>
            </a:pPr>
            <a:endParaRPr lang="de-DE" dirty="0" smtClean="0"/>
          </a:p>
          <a:p>
            <a:pPr marL="0" indent="0">
              <a:buNone/>
            </a:pPr>
            <a:endParaRPr lang="de-DE" dirty="0"/>
          </a:p>
          <a:p>
            <a:pPr marL="0" indent="0">
              <a:buNone/>
            </a:pPr>
            <a:r>
              <a:rPr lang="de-DE" dirty="0" smtClean="0"/>
              <a:t>Noch weitere Informationen: </a:t>
            </a:r>
            <a:endParaRPr lang="de-DE" dirty="0"/>
          </a:p>
          <a:p>
            <a:r>
              <a:rPr lang="de-DE" dirty="0" smtClean="0"/>
              <a:t>München, Deutschland </a:t>
            </a:r>
            <a:endParaRPr lang="de-DE" dirty="0"/>
          </a:p>
          <a:p>
            <a:r>
              <a:rPr lang="de-DE" dirty="0"/>
              <a:t>Arbeit: BMW- </a:t>
            </a:r>
            <a:r>
              <a:rPr lang="de-DE" dirty="0" smtClean="0"/>
              <a:t>Verkäufer</a:t>
            </a:r>
            <a:endParaRPr lang="de-DE" dirty="0"/>
          </a:p>
          <a:p>
            <a:r>
              <a:rPr lang="de-DE" dirty="0"/>
              <a:t>Tag: 7.15 aufwachen; 7.30 frühstücken; arbeiten 8.00-16.00; 18.00 Abendessen; 20.00 Bier trinken mit Lorenz; 23.00 ins Bett </a:t>
            </a:r>
            <a:r>
              <a:rPr lang="de-DE" dirty="0" smtClean="0"/>
              <a:t>gehen.</a:t>
            </a:r>
            <a:endParaRPr lang="de-DE" dirty="0"/>
          </a:p>
          <a:p>
            <a:endParaRPr lang="sl-SI" dirty="0"/>
          </a:p>
        </p:txBody>
      </p:sp>
    </p:spTree>
    <p:extLst>
      <p:ext uri="{BB962C8B-B14F-4D97-AF65-F5344CB8AC3E}">
        <p14:creationId xmlns:p14="http://schemas.microsoft.com/office/powerpoint/2010/main" val="41491118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085424" y="2337956"/>
            <a:ext cx="10178322" cy="3593591"/>
          </a:xfrm>
        </p:spPr>
        <p:txBody>
          <a:bodyPr/>
          <a:lstStyle/>
          <a:p>
            <a:pPr marL="0" indent="0">
              <a:buNone/>
            </a:pPr>
            <a:r>
              <a:rPr lang="sl-SI" dirty="0" smtClean="0"/>
              <a:t> </a:t>
            </a:r>
            <a:endParaRPr lang="sl-SI" dirty="0"/>
          </a:p>
        </p:txBody>
      </p:sp>
      <p:sp>
        <p:nvSpPr>
          <p:cNvPr id="4" name="Pravokotnik 3"/>
          <p:cNvSpPr/>
          <p:nvPr/>
        </p:nvSpPr>
        <p:spPr>
          <a:xfrm>
            <a:off x="1661032" y="1128451"/>
            <a:ext cx="9359614" cy="4555093"/>
          </a:xfrm>
          <a:prstGeom prst="rect">
            <a:avLst/>
          </a:prstGeom>
        </p:spPr>
        <p:txBody>
          <a:bodyPr wrap="square">
            <a:spAutoFit/>
          </a:bodyPr>
          <a:lstStyle/>
          <a:p>
            <a:pPr algn="ctr"/>
            <a:endParaRPr lang="sl-SI" sz="2400" dirty="0" smtClean="0">
              <a:solidFill>
                <a:srgbClr val="FF0000"/>
              </a:solidFill>
              <a:effectLst>
                <a:outerShdw blurRad="38100" dist="38100" dir="2700000" algn="tl">
                  <a:srgbClr val="000000">
                    <a:alpha val="43137"/>
                  </a:srgbClr>
                </a:outerShdw>
              </a:effectLst>
            </a:endParaRPr>
          </a:p>
          <a:p>
            <a:pPr algn="ctr"/>
            <a:endParaRPr lang="sl-SI" sz="2400" dirty="0" smtClean="0">
              <a:solidFill>
                <a:srgbClr val="FF0000"/>
              </a:solidFill>
              <a:effectLst>
                <a:outerShdw blurRad="38100" dist="38100" dir="2700000" algn="tl">
                  <a:srgbClr val="000000">
                    <a:alpha val="43137"/>
                  </a:srgbClr>
                </a:outerShdw>
              </a:effectLst>
            </a:endParaRPr>
          </a:p>
          <a:p>
            <a:pPr algn="ctr"/>
            <a:r>
              <a:rPr lang="de-DE" sz="2400" dirty="0" smtClean="0">
                <a:solidFill>
                  <a:srgbClr val="FF0000"/>
                </a:solidFill>
                <a:effectLst>
                  <a:outerShdw blurRad="38100" dist="38100" dir="2700000" algn="tl">
                    <a:srgbClr val="000000">
                      <a:alpha val="43137"/>
                    </a:srgbClr>
                  </a:outerShdw>
                </a:effectLst>
              </a:rPr>
              <a:t>Entschuldigung</a:t>
            </a:r>
            <a:r>
              <a:rPr lang="de-DE" sz="2400" dirty="0">
                <a:solidFill>
                  <a:srgbClr val="FF0000"/>
                </a:solidFill>
                <a:effectLst>
                  <a:outerShdw blurRad="38100" dist="38100" dir="2700000" algn="tl">
                    <a:srgbClr val="000000">
                      <a:alpha val="43137"/>
                    </a:srgbClr>
                  </a:outerShdw>
                </a:effectLst>
              </a:rPr>
              <a:t>, wie spät ist es?</a:t>
            </a:r>
          </a:p>
          <a:p>
            <a:pPr algn="ctr"/>
            <a:r>
              <a:rPr lang="de-DE" sz="2400" dirty="0">
                <a:solidFill>
                  <a:srgbClr val="FF0000"/>
                </a:solidFill>
                <a:effectLst>
                  <a:outerShdw blurRad="38100" dist="38100" dir="2700000" algn="tl">
                    <a:srgbClr val="000000">
                      <a:alpha val="43137"/>
                    </a:srgbClr>
                  </a:outerShdw>
                </a:effectLst>
              </a:rPr>
              <a:t>Entschuldigung, </a:t>
            </a:r>
            <a:r>
              <a:rPr lang="sl-SI" sz="2400" dirty="0" smtClean="0">
                <a:solidFill>
                  <a:srgbClr val="FF0000"/>
                </a:solidFill>
                <a:effectLst>
                  <a:outerShdw blurRad="38100" dist="38100" dir="2700000" algn="tl">
                    <a:srgbClr val="000000">
                      <a:alpha val="43137"/>
                    </a:srgbClr>
                  </a:outerShdw>
                </a:effectLst>
              </a:rPr>
              <a:t>w</a:t>
            </a:r>
            <a:r>
              <a:rPr lang="de-DE" sz="2400" dirty="0" err="1" smtClean="0">
                <a:solidFill>
                  <a:srgbClr val="FF0000"/>
                </a:solidFill>
                <a:effectLst>
                  <a:outerShdw blurRad="38100" dist="38100" dir="2700000" algn="tl">
                    <a:srgbClr val="000000">
                      <a:alpha val="43137"/>
                    </a:srgbClr>
                  </a:outerShdw>
                </a:effectLst>
              </a:rPr>
              <a:t>ie</a:t>
            </a:r>
            <a:r>
              <a:rPr lang="de-DE" sz="2400" dirty="0" smtClean="0">
                <a:solidFill>
                  <a:srgbClr val="FF0000"/>
                </a:solidFill>
                <a:effectLst>
                  <a:outerShdw blurRad="38100" dist="38100" dir="2700000" algn="tl">
                    <a:srgbClr val="000000">
                      <a:alpha val="43137"/>
                    </a:srgbClr>
                  </a:outerShdw>
                </a:effectLst>
              </a:rPr>
              <a:t> </a:t>
            </a:r>
            <a:r>
              <a:rPr lang="de-DE" sz="2400" dirty="0">
                <a:solidFill>
                  <a:srgbClr val="FF0000"/>
                </a:solidFill>
                <a:effectLst>
                  <a:outerShdw blurRad="38100" dist="38100" dir="2700000" algn="tl">
                    <a:srgbClr val="000000">
                      <a:alpha val="43137"/>
                    </a:srgbClr>
                  </a:outerShdw>
                </a:effectLst>
              </a:rPr>
              <a:t>viel Uhr ist es?</a:t>
            </a:r>
          </a:p>
          <a:p>
            <a:pPr algn="ctr"/>
            <a:r>
              <a:rPr lang="de-DE" sz="2400" dirty="0">
                <a:solidFill>
                  <a:srgbClr val="FF0000"/>
                </a:solidFill>
                <a:effectLst>
                  <a:outerShdw blurRad="38100" dist="38100" dir="2700000" algn="tl">
                    <a:srgbClr val="000000">
                      <a:alpha val="43137"/>
                    </a:srgbClr>
                  </a:outerShdw>
                </a:effectLst>
              </a:rPr>
              <a:t>Es ist </a:t>
            </a:r>
            <a:r>
              <a:rPr lang="de-DE" sz="2400" dirty="0" smtClean="0">
                <a:solidFill>
                  <a:srgbClr val="FF0000"/>
                </a:solidFill>
                <a:effectLst>
                  <a:outerShdw blurRad="38100" dist="38100" dir="2700000" algn="tl">
                    <a:srgbClr val="000000">
                      <a:alpha val="43137"/>
                    </a:srgbClr>
                  </a:outerShdw>
                </a:effectLst>
              </a:rPr>
              <a:t>...</a:t>
            </a:r>
            <a:endParaRPr lang="sl-SI" dirty="0"/>
          </a:p>
          <a:p>
            <a:pPr algn="just"/>
            <a:r>
              <a:rPr lang="sl-SI" dirty="0" smtClean="0">
                <a:solidFill>
                  <a:srgbClr val="00B0F0"/>
                </a:solidFill>
              </a:rPr>
              <a:t>n</a:t>
            </a:r>
            <a:r>
              <a:rPr lang="de-DE" dirty="0" smtClean="0">
                <a:solidFill>
                  <a:srgbClr val="00B0F0"/>
                </a:solidFill>
              </a:rPr>
              <a:t>ach </a:t>
            </a:r>
            <a:r>
              <a:rPr lang="de-DE" dirty="0">
                <a:solidFill>
                  <a:srgbClr val="00B0F0"/>
                </a:solidFill>
              </a:rPr>
              <a:t>= </a:t>
            </a:r>
            <a:r>
              <a:rPr lang="de-DE" dirty="0" err="1">
                <a:solidFill>
                  <a:srgbClr val="00B0F0"/>
                </a:solidFill>
              </a:rPr>
              <a:t>čez</a:t>
            </a:r>
            <a:r>
              <a:rPr lang="de-DE" dirty="0">
                <a:solidFill>
                  <a:srgbClr val="00B0F0"/>
                </a:solidFill>
              </a:rPr>
              <a:t> </a:t>
            </a:r>
          </a:p>
          <a:p>
            <a:pPr algn="just"/>
            <a:r>
              <a:rPr lang="sl-SI" dirty="0">
                <a:solidFill>
                  <a:srgbClr val="00B0F0"/>
                </a:solidFill>
              </a:rPr>
              <a:t>v</a:t>
            </a:r>
            <a:r>
              <a:rPr lang="de-DE" dirty="0" err="1" smtClean="0">
                <a:solidFill>
                  <a:srgbClr val="00B0F0"/>
                </a:solidFill>
              </a:rPr>
              <a:t>or</a:t>
            </a:r>
            <a:r>
              <a:rPr lang="sl-SI" dirty="0" smtClean="0">
                <a:solidFill>
                  <a:srgbClr val="00B0F0"/>
                </a:solidFill>
              </a:rPr>
              <a:t> </a:t>
            </a:r>
            <a:r>
              <a:rPr lang="de-DE" dirty="0" smtClean="0">
                <a:solidFill>
                  <a:srgbClr val="00B0F0"/>
                </a:solidFill>
              </a:rPr>
              <a:t>=</a:t>
            </a:r>
            <a:r>
              <a:rPr lang="sl-SI" dirty="0" smtClean="0">
                <a:solidFill>
                  <a:srgbClr val="00B0F0"/>
                </a:solidFill>
              </a:rPr>
              <a:t> do</a:t>
            </a:r>
            <a:endParaRPr lang="de-DE" dirty="0">
              <a:solidFill>
                <a:srgbClr val="00B0F0"/>
              </a:solidFill>
            </a:endParaRPr>
          </a:p>
          <a:p>
            <a:pPr algn="just"/>
            <a:r>
              <a:rPr lang="sl-SI" dirty="0">
                <a:solidFill>
                  <a:srgbClr val="00B0F0"/>
                </a:solidFill>
              </a:rPr>
              <a:t>h</a:t>
            </a:r>
            <a:r>
              <a:rPr lang="de-DE" dirty="0" err="1" smtClean="0">
                <a:solidFill>
                  <a:srgbClr val="00B0F0"/>
                </a:solidFill>
              </a:rPr>
              <a:t>alb</a:t>
            </a:r>
            <a:r>
              <a:rPr lang="sl-SI" dirty="0" smtClean="0">
                <a:solidFill>
                  <a:srgbClr val="00B0F0"/>
                </a:solidFill>
              </a:rPr>
              <a:t> </a:t>
            </a:r>
            <a:r>
              <a:rPr lang="de-DE" dirty="0" smtClean="0">
                <a:solidFill>
                  <a:srgbClr val="00B0F0"/>
                </a:solidFill>
              </a:rPr>
              <a:t>=</a:t>
            </a:r>
            <a:r>
              <a:rPr lang="sl-SI" dirty="0" smtClean="0">
                <a:solidFill>
                  <a:srgbClr val="00B0F0"/>
                </a:solidFill>
              </a:rPr>
              <a:t> </a:t>
            </a:r>
            <a:r>
              <a:rPr lang="de-DE" dirty="0" smtClean="0">
                <a:solidFill>
                  <a:srgbClr val="00B0F0"/>
                </a:solidFill>
              </a:rPr>
              <a:t>pol</a:t>
            </a:r>
            <a:endParaRPr lang="de-DE" dirty="0">
              <a:solidFill>
                <a:srgbClr val="00B0F0"/>
              </a:solidFill>
            </a:endParaRPr>
          </a:p>
          <a:p>
            <a:pPr algn="just"/>
            <a:r>
              <a:rPr lang="de-DE" dirty="0">
                <a:solidFill>
                  <a:srgbClr val="00B0F0"/>
                </a:solidFill>
              </a:rPr>
              <a:t>Viertel= </a:t>
            </a:r>
            <a:r>
              <a:rPr lang="de-DE" dirty="0" err="1">
                <a:solidFill>
                  <a:srgbClr val="00B0F0"/>
                </a:solidFill>
              </a:rPr>
              <a:t>četrt</a:t>
            </a:r>
            <a:r>
              <a:rPr lang="de-DE" dirty="0">
                <a:solidFill>
                  <a:srgbClr val="00B0F0"/>
                </a:solidFill>
              </a:rPr>
              <a:t> </a:t>
            </a:r>
          </a:p>
          <a:p>
            <a:endParaRPr lang="sl-SI" dirty="0" smtClean="0"/>
          </a:p>
          <a:p>
            <a:r>
              <a:rPr lang="de-DE" sz="2000" dirty="0" smtClean="0"/>
              <a:t>7.00</a:t>
            </a:r>
            <a:r>
              <a:rPr lang="de-DE" sz="2000" dirty="0"/>
              <a:t>= Es ist </a:t>
            </a:r>
            <a:r>
              <a:rPr lang="de-DE" sz="2000" dirty="0" smtClean="0"/>
              <a:t>sieben</a:t>
            </a:r>
            <a:r>
              <a:rPr lang="sl-SI" sz="2000" dirty="0" smtClean="0"/>
              <a:t>. / Es </a:t>
            </a:r>
            <a:r>
              <a:rPr lang="sl-SI" sz="2000" dirty="0" err="1" smtClean="0"/>
              <a:t>ist</a:t>
            </a:r>
            <a:r>
              <a:rPr lang="sl-SI" sz="2000" dirty="0" smtClean="0"/>
              <a:t> </a:t>
            </a:r>
            <a:r>
              <a:rPr lang="sl-SI" sz="2000" dirty="0" err="1" smtClean="0"/>
              <a:t>sieben</a:t>
            </a:r>
            <a:r>
              <a:rPr lang="sl-SI" sz="2000" dirty="0" smtClean="0"/>
              <a:t> </a:t>
            </a:r>
            <a:r>
              <a:rPr lang="sl-SI" sz="2000" dirty="0" err="1" smtClean="0"/>
              <a:t>Uhr</a:t>
            </a:r>
            <a:r>
              <a:rPr lang="sl-SI" sz="2000" dirty="0" smtClean="0"/>
              <a:t>. </a:t>
            </a:r>
            <a:endParaRPr lang="de-DE" sz="2000" dirty="0"/>
          </a:p>
          <a:p>
            <a:r>
              <a:rPr lang="de-DE" sz="2000" dirty="0"/>
              <a:t>12.30= Es ist zwölf Uhr dreißig</a:t>
            </a:r>
            <a:r>
              <a:rPr lang="de-DE" sz="2000" dirty="0" smtClean="0"/>
              <a:t>.</a:t>
            </a:r>
            <a:r>
              <a:rPr lang="sl-SI" sz="2000" dirty="0" smtClean="0"/>
              <a:t> </a:t>
            </a:r>
            <a:r>
              <a:rPr lang="de-DE" sz="2000" dirty="0" smtClean="0"/>
              <a:t>/ </a:t>
            </a:r>
            <a:r>
              <a:rPr lang="de-DE" sz="2000" dirty="0"/>
              <a:t>Es ist halb eins. </a:t>
            </a:r>
          </a:p>
          <a:p>
            <a:r>
              <a:rPr lang="de-DE" sz="2000" dirty="0"/>
              <a:t>13.45= Es ist dreizehn Uhr fünfundvierzig. / Es ist Viertel vor zwei. </a:t>
            </a:r>
          </a:p>
          <a:p>
            <a:r>
              <a:rPr lang="de-DE" sz="2000" dirty="0"/>
              <a:t>20.15= Es ist zwanzig Uhr fünfzehn. / Viertel nach acht. </a:t>
            </a:r>
          </a:p>
        </p:txBody>
      </p:sp>
    </p:spTree>
    <p:extLst>
      <p:ext uri="{BB962C8B-B14F-4D97-AF65-F5344CB8AC3E}">
        <p14:creationId xmlns:p14="http://schemas.microsoft.com/office/powerpoint/2010/main" val="1244090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1587062" y="318081"/>
            <a:ext cx="5251423" cy="6539919"/>
          </a:xfrm>
          <a:prstGeom prst="rect">
            <a:avLst/>
          </a:prstGeom>
          <a:ln>
            <a:noFill/>
          </a:ln>
          <a:effectLst>
            <a:outerShdw blurRad="190500" algn="tl" rotWithShape="0">
              <a:srgbClr val="000000">
                <a:alpha val="70000"/>
              </a:srgbClr>
            </a:outerShdw>
          </a:effectLst>
        </p:spPr>
      </p:pic>
      <p:sp>
        <p:nvSpPr>
          <p:cNvPr id="5" name="PoljeZBesedilom 4"/>
          <p:cNvSpPr txBox="1"/>
          <p:nvPr/>
        </p:nvSpPr>
        <p:spPr>
          <a:xfrm>
            <a:off x="1292772" y="100134"/>
            <a:ext cx="2701159" cy="369332"/>
          </a:xfrm>
          <a:prstGeom prst="rect">
            <a:avLst/>
          </a:prstGeom>
          <a:noFill/>
        </p:spPr>
        <p:txBody>
          <a:bodyPr wrap="square" rtlCol="0">
            <a:spAutoFit/>
          </a:bodyPr>
          <a:lstStyle/>
          <a:p>
            <a:r>
              <a:rPr lang="de-DE" dirty="0" smtClean="0"/>
              <a:t>Noch ein paar Verben: </a:t>
            </a:r>
            <a:endParaRPr lang="sl-SI" dirty="0"/>
          </a:p>
        </p:txBody>
      </p:sp>
      <p:sp>
        <p:nvSpPr>
          <p:cNvPr id="6" name="PoljeZBesedilom 5"/>
          <p:cNvSpPr txBox="1"/>
          <p:nvPr/>
        </p:nvSpPr>
        <p:spPr>
          <a:xfrm>
            <a:off x="7132775" y="469466"/>
            <a:ext cx="3335528" cy="5632311"/>
          </a:xfrm>
          <a:prstGeom prst="rect">
            <a:avLst/>
          </a:prstGeom>
          <a:noFill/>
        </p:spPr>
        <p:txBody>
          <a:bodyPr wrap="square" rtlCol="0">
            <a:spAutoFit/>
          </a:bodyPr>
          <a:lstStyle/>
          <a:p>
            <a:r>
              <a:rPr lang="de-DE" dirty="0" smtClean="0"/>
              <a:t>! </a:t>
            </a:r>
            <a:r>
              <a:rPr lang="de-DE" dirty="0" smtClean="0">
                <a:solidFill>
                  <a:srgbClr val="00B0F0"/>
                </a:solidFill>
              </a:rPr>
              <a:t>Sich duschen, sich rasieren, sich anziehen …</a:t>
            </a:r>
          </a:p>
          <a:p>
            <a:endParaRPr lang="de-DE" dirty="0"/>
          </a:p>
          <a:p>
            <a:r>
              <a:rPr lang="de-DE" dirty="0" smtClean="0"/>
              <a:t>1. ich dusche mich</a:t>
            </a:r>
          </a:p>
          <a:p>
            <a:r>
              <a:rPr lang="de-DE" dirty="0" smtClean="0"/>
              <a:t>2. </a:t>
            </a:r>
            <a:r>
              <a:rPr lang="de-DE" dirty="0"/>
              <a:t>d</a:t>
            </a:r>
            <a:r>
              <a:rPr lang="de-DE" dirty="0" smtClean="0"/>
              <a:t>u duschst dich</a:t>
            </a:r>
          </a:p>
          <a:p>
            <a:r>
              <a:rPr lang="de-DE" dirty="0" smtClean="0"/>
              <a:t>3. </a:t>
            </a:r>
            <a:r>
              <a:rPr lang="de-DE" dirty="0"/>
              <a:t>e</a:t>
            </a:r>
            <a:r>
              <a:rPr lang="de-DE" dirty="0" smtClean="0"/>
              <a:t>r/sie/es duscht sich</a:t>
            </a:r>
          </a:p>
          <a:p>
            <a:r>
              <a:rPr lang="de-DE" dirty="0" smtClean="0"/>
              <a:t>1. </a:t>
            </a:r>
            <a:r>
              <a:rPr lang="de-DE" dirty="0"/>
              <a:t>w</a:t>
            </a:r>
            <a:r>
              <a:rPr lang="de-DE" dirty="0" smtClean="0"/>
              <a:t>ir duschen uns </a:t>
            </a:r>
          </a:p>
          <a:p>
            <a:r>
              <a:rPr lang="de-DE" dirty="0" smtClean="0"/>
              <a:t>2. </a:t>
            </a:r>
            <a:r>
              <a:rPr lang="de-DE" dirty="0"/>
              <a:t>i</a:t>
            </a:r>
            <a:r>
              <a:rPr lang="de-DE" dirty="0" smtClean="0"/>
              <a:t>hr duscht euch </a:t>
            </a:r>
          </a:p>
          <a:p>
            <a:r>
              <a:rPr lang="de-DE" dirty="0" smtClean="0"/>
              <a:t>3. sie/Sie duschen sich </a:t>
            </a:r>
          </a:p>
          <a:p>
            <a:endParaRPr lang="de-DE" dirty="0"/>
          </a:p>
          <a:p>
            <a:pPr marL="285750" indent="-285750">
              <a:buFont typeface="Wingdings" panose="05000000000000000000" pitchFamily="2" charset="2"/>
              <a:buChar char="à"/>
            </a:pPr>
            <a:r>
              <a:rPr lang="de-DE" dirty="0" smtClean="0">
                <a:solidFill>
                  <a:srgbClr val="00B0F0"/>
                </a:solidFill>
                <a:sym typeface="Wingdings" panose="05000000000000000000" pitchFamily="2" charset="2"/>
              </a:rPr>
              <a:t>Reflexive Verben</a:t>
            </a:r>
          </a:p>
          <a:p>
            <a:pPr marL="285750" indent="-285750">
              <a:buFont typeface="Wingdings" panose="05000000000000000000" pitchFamily="2" charset="2"/>
              <a:buChar char="à"/>
            </a:pPr>
            <a:endParaRPr lang="de-DE" dirty="0">
              <a:sym typeface="Wingdings" panose="05000000000000000000" pitchFamily="2" charset="2"/>
            </a:endParaRPr>
          </a:p>
          <a:p>
            <a:pPr marL="285750" indent="-285750">
              <a:buFont typeface="Wingdings" panose="05000000000000000000" pitchFamily="2" charset="2"/>
              <a:buChar char="à"/>
            </a:pPr>
            <a:r>
              <a:rPr lang="de-DE" dirty="0" smtClean="0">
                <a:sym typeface="Wingdings" panose="05000000000000000000" pitchFamily="2" charset="2"/>
              </a:rPr>
              <a:t>Ich dusche mich jeden Morgen. </a:t>
            </a:r>
          </a:p>
          <a:p>
            <a:pPr marL="285750" indent="-285750">
              <a:buFont typeface="Wingdings" panose="05000000000000000000" pitchFamily="2" charset="2"/>
              <a:buChar char="à"/>
            </a:pPr>
            <a:r>
              <a:rPr lang="de-DE" dirty="0" smtClean="0">
                <a:sym typeface="Wingdings" panose="05000000000000000000" pitchFamily="2" charset="2"/>
              </a:rPr>
              <a:t>Inge duscht sich am Abend. </a:t>
            </a:r>
          </a:p>
          <a:p>
            <a:pPr marL="285750" indent="-285750">
              <a:buFont typeface="Wingdings" panose="05000000000000000000" pitchFamily="2" charset="2"/>
              <a:buChar char="à"/>
            </a:pPr>
            <a:endParaRPr lang="de-DE" dirty="0">
              <a:sym typeface="Wingdings" panose="05000000000000000000" pitchFamily="2" charset="2"/>
            </a:endParaRPr>
          </a:p>
          <a:p>
            <a:pPr marL="285750" indent="-285750">
              <a:buFont typeface="Wingdings" panose="05000000000000000000" pitchFamily="2" charset="2"/>
              <a:buChar char="à"/>
            </a:pPr>
            <a:endParaRPr lang="de-DE" dirty="0" smtClean="0">
              <a:sym typeface="Wingdings" panose="05000000000000000000" pitchFamily="2" charset="2"/>
            </a:endParaRPr>
          </a:p>
          <a:p>
            <a:pPr marL="285750" indent="-285750">
              <a:buFont typeface="Wingdings" panose="05000000000000000000" pitchFamily="2" charset="2"/>
              <a:buChar char="à"/>
            </a:pPr>
            <a:r>
              <a:rPr lang="de-DE" dirty="0" smtClean="0">
                <a:sym typeface="Wingdings" panose="05000000000000000000" pitchFamily="2" charset="2"/>
              </a:rPr>
              <a:t>Was machen Sie jeden Tag? Schreiben Sie 6-7 Sätze für die Hausaufgabe. </a:t>
            </a:r>
            <a:endParaRPr lang="sl-SI" dirty="0"/>
          </a:p>
        </p:txBody>
      </p:sp>
    </p:spTree>
    <p:extLst>
      <p:ext uri="{BB962C8B-B14F-4D97-AF65-F5344CB8AC3E}">
        <p14:creationId xmlns:p14="http://schemas.microsoft.com/office/powerpoint/2010/main" val="363907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lum bright="-20000" contrast="40000"/>
          </a:blip>
          <a:srcRect t="17394"/>
          <a:stretch/>
        </p:blipFill>
        <p:spPr>
          <a:xfrm>
            <a:off x="3825767" y="987973"/>
            <a:ext cx="8050922" cy="47822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5" name="Tabela 4"/>
          <p:cNvGraphicFramePr>
            <a:graphicFrameLocks noGrp="1"/>
          </p:cNvGraphicFramePr>
          <p:nvPr>
            <p:extLst>
              <p:ext uri="{D42A27DB-BD31-4B8C-83A1-F6EECF244321}">
                <p14:modId xmlns:p14="http://schemas.microsoft.com/office/powerpoint/2010/main" val="2662213842"/>
              </p:ext>
            </p:extLst>
          </p:nvPr>
        </p:nvGraphicFramePr>
        <p:xfrm>
          <a:off x="991478" y="966951"/>
          <a:ext cx="2918372" cy="4848348"/>
        </p:xfrm>
        <a:graphic>
          <a:graphicData uri="http://schemas.openxmlformats.org/drawingml/2006/table">
            <a:tbl>
              <a:tblPr firstRow="1" bandRow="1">
                <a:tableStyleId>{EB344D84-9AFB-497E-A393-DC336BA19D2E}</a:tableStyleId>
              </a:tblPr>
              <a:tblGrid>
                <a:gridCol w="1459186">
                  <a:extLst>
                    <a:ext uri="{9D8B030D-6E8A-4147-A177-3AD203B41FA5}">
                      <a16:colId xmlns:a16="http://schemas.microsoft.com/office/drawing/2014/main" val="467745214"/>
                    </a:ext>
                  </a:extLst>
                </a:gridCol>
                <a:gridCol w="1459186">
                  <a:extLst>
                    <a:ext uri="{9D8B030D-6E8A-4147-A177-3AD203B41FA5}">
                      <a16:colId xmlns:a16="http://schemas.microsoft.com/office/drawing/2014/main" val="818581538"/>
                    </a:ext>
                  </a:extLst>
                </a:gridCol>
              </a:tblGrid>
              <a:tr h="633062">
                <a:tc>
                  <a:txBody>
                    <a:bodyPr/>
                    <a:lstStyle/>
                    <a:p>
                      <a:r>
                        <a:rPr lang="de-DE" dirty="0" smtClean="0"/>
                        <a:t>Verbinden Sie!</a:t>
                      </a:r>
                      <a:endParaRPr lang="sl-SI" dirty="0"/>
                    </a:p>
                  </a:txBody>
                  <a:tcPr/>
                </a:tc>
                <a:tc>
                  <a:txBody>
                    <a:bodyPr/>
                    <a:lstStyle/>
                    <a:p>
                      <a:endParaRPr lang="sl-SI" dirty="0"/>
                    </a:p>
                  </a:txBody>
                  <a:tcPr/>
                </a:tc>
                <a:extLst>
                  <a:ext uri="{0D108BD9-81ED-4DB2-BD59-A6C34878D82A}">
                    <a16:rowId xmlns:a16="http://schemas.microsoft.com/office/drawing/2014/main" val="1435301454"/>
                  </a:ext>
                </a:extLst>
              </a:tr>
              <a:tr h="633062">
                <a:tc>
                  <a:txBody>
                    <a:bodyPr/>
                    <a:lstStyle/>
                    <a:p>
                      <a:r>
                        <a:rPr lang="de-DE" dirty="0" smtClean="0"/>
                        <a:t>3... Musik</a:t>
                      </a:r>
                      <a:r>
                        <a:rPr lang="de-DE" baseline="0" dirty="0" smtClean="0"/>
                        <a:t> hören</a:t>
                      </a:r>
                      <a:endParaRPr lang="sl-SI" dirty="0"/>
                    </a:p>
                  </a:txBody>
                  <a:tcPr/>
                </a:tc>
                <a:tc>
                  <a:txBody>
                    <a:bodyPr/>
                    <a:lstStyle/>
                    <a:p>
                      <a:r>
                        <a:rPr lang="de-DE" dirty="0" smtClean="0"/>
                        <a:t>… Briefe schreiben</a:t>
                      </a:r>
                      <a:endParaRPr lang="sl-SI" dirty="0"/>
                    </a:p>
                  </a:txBody>
                  <a:tcPr/>
                </a:tc>
                <a:extLst>
                  <a:ext uri="{0D108BD9-81ED-4DB2-BD59-A6C34878D82A}">
                    <a16:rowId xmlns:a16="http://schemas.microsoft.com/office/drawing/2014/main" val="2910538018"/>
                  </a:ext>
                </a:extLst>
              </a:tr>
              <a:tr h="633062">
                <a:tc>
                  <a:txBody>
                    <a:bodyPr/>
                    <a:lstStyle/>
                    <a:p>
                      <a:r>
                        <a:rPr lang="de-DE" dirty="0" smtClean="0"/>
                        <a:t>… fernsehen</a:t>
                      </a:r>
                      <a:endParaRPr lang="sl-SI" dirty="0"/>
                    </a:p>
                  </a:txBody>
                  <a:tcPr/>
                </a:tc>
                <a:tc>
                  <a:txBody>
                    <a:bodyPr/>
                    <a:lstStyle/>
                    <a:p>
                      <a:r>
                        <a:rPr lang="de-DE" dirty="0" smtClean="0"/>
                        <a:t>… Freunde treffen</a:t>
                      </a:r>
                      <a:endParaRPr lang="sl-SI" dirty="0"/>
                    </a:p>
                  </a:txBody>
                  <a:tcPr/>
                </a:tc>
                <a:extLst>
                  <a:ext uri="{0D108BD9-81ED-4DB2-BD59-A6C34878D82A}">
                    <a16:rowId xmlns:a16="http://schemas.microsoft.com/office/drawing/2014/main" val="1637088424"/>
                  </a:ext>
                </a:extLst>
              </a:tr>
              <a:tr h="366774">
                <a:tc>
                  <a:txBody>
                    <a:bodyPr/>
                    <a:lstStyle/>
                    <a:p>
                      <a:r>
                        <a:rPr lang="de-DE" dirty="0" smtClean="0"/>
                        <a:t>… kochen</a:t>
                      </a:r>
                      <a:endParaRPr lang="sl-SI" dirty="0"/>
                    </a:p>
                  </a:txBody>
                  <a:tcPr/>
                </a:tc>
                <a:tc>
                  <a:txBody>
                    <a:bodyPr/>
                    <a:lstStyle/>
                    <a:p>
                      <a:r>
                        <a:rPr lang="de-DE" dirty="0" smtClean="0"/>
                        <a:t>… spielen</a:t>
                      </a:r>
                      <a:endParaRPr lang="sl-SI" dirty="0"/>
                    </a:p>
                  </a:txBody>
                  <a:tcPr/>
                </a:tc>
                <a:extLst>
                  <a:ext uri="{0D108BD9-81ED-4DB2-BD59-A6C34878D82A}">
                    <a16:rowId xmlns:a16="http://schemas.microsoft.com/office/drawing/2014/main" val="590810089"/>
                  </a:ext>
                </a:extLst>
              </a:tr>
              <a:tr h="633062">
                <a:tc>
                  <a:txBody>
                    <a:bodyPr/>
                    <a:lstStyle/>
                    <a:p>
                      <a:r>
                        <a:rPr lang="de-DE" dirty="0" smtClean="0"/>
                        <a:t>… Sport machen</a:t>
                      </a:r>
                      <a:endParaRPr lang="sl-SI" dirty="0"/>
                    </a:p>
                  </a:txBody>
                  <a:tcPr/>
                </a:tc>
                <a:tc>
                  <a:txBody>
                    <a:bodyPr/>
                    <a:lstStyle/>
                    <a:p>
                      <a:r>
                        <a:rPr lang="de-DE" dirty="0" smtClean="0"/>
                        <a:t>… wandern</a:t>
                      </a:r>
                      <a:endParaRPr lang="sl-SI" dirty="0"/>
                    </a:p>
                  </a:txBody>
                  <a:tcPr/>
                </a:tc>
                <a:extLst>
                  <a:ext uri="{0D108BD9-81ED-4DB2-BD59-A6C34878D82A}">
                    <a16:rowId xmlns:a16="http://schemas.microsoft.com/office/drawing/2014/main" val="2315366800"/>
                  </a:ext>
                </a:extLst>
              </a:tr>
              <a:tr h="633062">
                <a:tc>
                  <a:txBody>
                    <a:bodyPr/>
                    <a:lstStyle/>
                    <a:p>
                      <a:r>
                        <a:rPr lang="de-DE" dirty="0" smtClean="0"/>
                        <a:t>… spazieren gehen</a:t>
                      </a:r>
                      <a:endParaRPr lang="sl-SI" dirty="0"/>
                    </a:p>
                  </a:txBody>
                  <a:tcPr/>
                </a:tc>
                <a:tc>
                  <a:txBody>
                    <a:bodyPr/>
                    <a:lstStyle/>
                    <a:p>
                      <a:r>
                        <a:rPr lang="de-DE" dirty="0" smtClean="0"/>
                        <a:t>… Ski fahren</a:t>
                      </a:r>
                      <a:endParaRPr lang="sl-SI" dirty="0"/>
                    </a:p>
                  </a:txBody>
                  <a:tcPr/>
                </a:tc>
                <a:extLst>
                  <a:ext uri="{0D108BD9-81ED-4DB2-BD59-A6C34878D82A}">
                    <a16:rowId xmlns:a16="http://schemas.microsoft.com/office/drawing/2014/main" val="1728466785"/>
                  </a:ext>
                </a:extLst>
              </a:tr>
              <a:tr h="366774">
                <a:tc>
                  <a:txBody>
                    <a:bodyPr/>
                    <a:lstStyle/>
                    <a:p>
                      <a:r>
                        <a:rPr lang="de-DE" dirty="0" smtClean="0"/>
                        <a:t>… tanzen</a:t>
                      </a:r>
                      <a:endParaRPr lang="sl-SI" dirty="0"/>
                    </a:p>
                  </a:txBody>
                  <a:tcPr/>
                </a:tc>
                <a:tc>
                  <a:txBody>
                    <a:bodyPr/>
                    <a:lstStyle/>
                    <a:p>
                      <a:r>
                        <a:rPr lang="de-DE" dirty="0" smtClean="0"/>
                        <a:t>… reisen</a:t>
                      </a:r>
                      <a:endParaRPr lang="sl-SI" dirty="0"/>
                    </a:p>
                  </a:txBody>
                  <a:tcPr/>
                </a:tc>
                <a:extLst>
                  <a:ext uri="{0D108BD9-81ED-4DB2-BD59-A6C34878D82A}">
                    <a16:rowId xmlns:a16="http://schemas.microsoft.com/office/drawing/2014/main" val="1567535015"/>
                  </a:ext>
                </a:extLst>
              </a:tr>
              <a:tr h="904374">
                <a:tc>
                  <a:txBody>
                    <a:bodyPr/>
                    <a:lstStyle/>
                    <a:p>
                      <a:r>
                        <a:rPr lang="de-DE" dirty="0" smtClean="0"/>
                        <a:t>… ins Kino gehen</a:t>
                      </a:r>
                      <a:endParaRPr lang="sl-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smtClean="0"/>
                        <a:t>… Fahrrad fahren</a:t>
                      </a:r>
                      <a:endParaRPr lang="sl-SI" dirty="0" smtClean="0"/>
                    </a:p>
                    <a:p>
                      <a:endParaRPr lang="sl-SI" dirty="0"/>
                    </a:p>
                  </a:txBody>
                  <a:tcPr/>
                </a:tc>
                <a:extLst>
                  <a:ext uri="{0D108BD9-81ED-4DB2-BD59-A6C34878D82A}">
                    <a16:rowId xmlns:a16="http://schemas.microsoft.com/office/drawing/2014/main" val="3674848022"/>
                  </a:ext>
                </a:extLst>
              </a:tr>
            </a:tbl>
          </a:graphicData>
        </a:graphic>
      </p:graphicFrame>
    </p:spTree>
    <p:extLst>
      <p:ext uri="{BB962C8B-B14F-4D97-AF65-F5344CB8AC3E}">
        <p14:creationId xmlns:p14="http://schemas.microsoft.com/office/powerpoint/2010/main" val="199376176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lum bright="-20000" contrast="40000"/>
          </a:blip>
          <a:srcRect t="17394"/>
          <a:stretch/>
        </p:blipFill>
        <p:spPr>
          <a:xfrm>
            <a:off x="3794236" y="966951"/>
            <a:ext cx="8050922" cy="50134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5" name="Tabela 4"/>
          <p:cNvGraphicFramePr>
            <a:graphicFrameLocks noGrp="1"/>
          </p:cNvGraphicFramePr>
          <p:nvPr>
            <p:extLst>
              <p:ext uri="{D42A27DB-BD31-4B8C-83A1-F6EECF244321}">
                <p14:modId xmlns:p14="http://schemas.microsoft.com/office/powerpoint/2010/main" val="1019272388"/>
              </p:ext>
            </p:extLst>
          </p:nvPr>
        </p:nvGraphicFramePr>
        <p:xfrm>
          <a:off x="991478" y="966951"/>
          <a:ext cx="2918372" cy="4848348"/>
        </p:xfrm>
        <a:graphic>
          <a:graphicData uri="http://schemas.openxmlformats.org/drawingml/2006/table">
            <a:tbl>
              <a:tblPr firstRow="1" bandRow="1">
                <a:tableStyleId>{EB344D84-9AFB-497E-A393-DC336BA19D2E}</a:tableStyleId>
              </a:tblPr>
              <a:tblGrid>
                <a:gridCol w="1459186">
                  <a:extLst>
                    <a:ext uri="{9D8B030D-6E8A-4147-A177-3AD203B41FA5}">
                      <a16:colId xmlns:a16="http://schemas.microsoft.com/office/drawing/2014/main" val="467745214"/>
                    </a:ext>
                  </a:extLst>
                </a:gridCol>
                <a:gridCol w="1459186">
                  <a:extLst>
                    <a:ext uri="{9D8B030D-6E8A-4147-A177-3AD203B41FA5}">
                      <a16:colId xmlns:a16="http://schemas.microsoft.com/office/drawing/2014/main" val="818581538"/>
                    </a:ext>
                  </a:extLst>
                </a:gridCol>
              </a:tblGrid>
              <a:tr h="633062">
                <a:tc>
                  <a:txBody>
                    <a:bodyPr/>
                    <a:lstStyle/>
                    <a:p>
                      <a:r>
                        <a:rPr lang="de-DE" dirty="0" smtClean="0"/>
                        <a:t>Verbinden Sie!</a:t>
                      </a:r>
                      <a:endParaRPr lang="sl-SI" dirty="0"/>
                    </a:p>
                  </a:txBody>
                  <a:tcPr/>
                </a:tc>
                <a:tc>
                  <a:txBody>
                    <a:bodyPr/>
                    <a:lstStyle/>
                    <a:p>
                      <a:endParaRPr lang="sl-SI" dirty="0"/>
                    </a:p>
                  </a:txBody>
                  <a:tcPr/>
                </a:tc>
                <a:extLst>
                  <a:ext uri="{0D108BD9-81ED-4DB2-BD59-A6C34878D82A}">
                    <a16:rowId xmlns:a16="http://schemas.microsoft.com/office/drawing/2014/main" val="1435301454"/>
                  </a:ext>
                </a:extLst>
              </a:tr>
              <a:tr h="633062">
                <a:tc>
                  <a:txBody>
                    <a:bodyPr/>
                    <a:lstStyle/>
                    <a:p>
                      <a:r>
                        <a:rPr lang="de-DE" dirty="0" smtClean="0"/>
                        <a:t>3... Musik</a:t>
                      </a:r>
                      <a:r>
                        <a:rPr lang="de-DE" baseline="0" dirty="0" smtClean="0"/>
                        <a:t> hören</a:t>
                      </a:r>
                      <a:endParaRPr lang="sl-SI" dirty="0"/>
                    </a:p>
                  </a:txBody>
                  <a:tcPr/>
                </a:tc>
                <a:tc>
                  <a:txBody>
                    <a:bodyPr/>
                    <a:lstStyle/>
                    <a:p>
                      <a:r>
                        <a:rPr lang="de-DE" dirty="0" smtClean="0"/>
                        <a:t>7… Briefe schreiben</a:t>
                      </a:r>
                      <a:endParaRPr lang="sl-SI" dirty="0"/>
                    </a:p>
                  </a:txBody>
                  <a:tcPr/>
                </a:tc>
                <a:extLst>
                  <a:ext uri="{0D108BD9-81ED-4DB2-BD59-A6C34878D82A}">
                    <a16:rowId xmlns:a16="http://schemas.microsoft.com/office/drawing/2014/main" val="2910538018"/>
                  </a:ext>
                </a:extLst>
              </a:tr>
              <a:tr h="633062">
                <a:tc>
                  <a:txBody>
                    <a:bodyPr/>
                    <a:lstStyle/>
                    <a:p>
                      <a:r>
                        <a:rPr lang="de-DE" dirty="0" smtClean="0"/>
                        <a:t>9… fernsehen</a:t>
                      </a:r>
                      <a:endParaRPr lang="sl-SI" dirty="0"/>
                    </a:p>
                  </a:txBody>
                  <a:tcPr/>
                </a:tc>
                <a:tc>
                  <a:txBody>
                    <a:bodyPr/>
                    <a:lstStyle/>
                    <a:p>
                      <a:r>
                        <a:rPr lang="de-DE" dirty="0" smtClean="0"/>
                        <a:t>12… Freunde treffen</a:t>
                      </a:r>
                      <a:endParaRPr lang="sl-SI" dirty="0"/>
                    </a:p>
                  </a:txBody>
                  <a:tcPr/>
                </a:tc>
                <a:extLst>
                  <a:ext uri="{0D108BD9-81ED-4DB2-BD59-A6C34878D82A}">
                    <a16:rowId xmlns:a16="http://schemas.microsoft.com/office/drawing/2014/main" val="1637088424"/>
                  </a:ext>
                </a:extLst>
              </a:tr>
              <a:tr h="366774">
                <a:tc>
                  <a:txBody>
                    <a:bodyPr/>
                    <a:lstStyle/>
                    <a:p>
                      <a:r>
                        <a:rPr lang="de-DE" dirty="0" smtClean="0"/>
                        <a:t>4… kochen</a:t>
                      </a:r>
                      <a:endParaRPr lang="sl-SI" dirty="0"/>
                    </a:p>
                  </a:txBody>
                  <a:tcPr/>
                </a:tc>
                <a:tc>
                  <a:txBody>
                    <a:bodyPr/>
                    <a:lstStyle/>
                    <a:p>
                      <a:r>
                        <a:rPr lang="de-DE" dirty="0" smtClean="0"/>
                        <a:t>14… spielen</a:t>
                      </a:r>
                      <a:endParaRPr lang="sl-SI" dirty="0"/>
                    </a:p>
                  </a:txBody>
                  <a:tcPr/>
                </a:tc>
                <a:extLst>
                  <a:ext uri="{0D108BD9-81ED-4DB2-BD59-A6C34878D82A}">
                    <a16:rowId xmlns:a16="http://schemas.microsoft.com/office/drawing/2014/main" val="590810089"/>
                  </a:ext>
                </a:extLst>
              </a:tr>
              <a:tr h="633062">
                <a:tc>
                  <a:txBody>
                    <a:bodyPr/>
                    <a:lstStyle/>
                    <a:p>
                      <a:r>
                        <a:rPr lang="de-DE" dirty="0" smtClean="0"/>
                        <a:t>10… Sport machen</a:t>
                      </a:r>
                      <a:endParaRPr lang="sl-SI" dirty="0"/>
                    </a:p>
                  </a:txBody>
                  <a:tcPr/>
                </a:tc>
                <a:tc>
                  <a:txBody>
                    <a:bodyPr/>
                    <a:lstStyle/>
                    <a:p>
                      <a:r>
                        <a:rPr lang="de-DE" dirty="0" smtClean="0"/>
                        <a:t>5… wandern</a:t>
                      </a:r>
                      <a:endParaRPr lang="sl-SI" dirty="0"/>
                    </a:p>
                  </a:txBody>
                  <a:tcPr/>
                </a:tc>
                <a:extLst>
                  <a:ext uri="{0D108BD9-81ED-4DB2-BD59-A6C34878D82A}">
                    <a16:rowId xmlns:a16="http://schemas.microsoft.com/office/drawing/2014/main" val="2315366800"/>
                  </a:ext>
                </a:extLst>
              </a:tr>
              <a:tr h="633062">
                <a:tc>
                  <a:txBody>
                    <a:bodyPr/>
                    <a:lstStyle/>
                    <a:p>
                      <a:r>
                        <a:rPr lang="de-DE" dirty="0" smtClean="0"/>
                        <a:t>8… spazieren gehen</a:t>
                      </a:r>
                      <a:endParaRPr lang="sl-SI" dirty="0"/>
                    </a:p>
                  </a:txBody>
                  <a:tcPr/>
                </a:tc>
                <a:tc>
                  <a:txBody>
                    <a:bodyPr/>
                    <a:lstStyle/>
                    <a:p>
                      <a:r>
                        <a:rPr lang="de-DE" dirty="0" smtClean="0"/>
                        <a:t>6… Ski fahren</a:t>
                      </a:r>
                      <a:endParaRPr lang="sl-SI" dirty="0"/>
                    </a:p>
                  </a:txBody>
                  <a:tcPr/>
                </a:tc>
                <a:extLst>
                  <a:ext uri="{0D108BD9-81ED-4DB2-BD59-A6C34878D82A}">
                    <a16:rowId xmlns:a16="http://schemas.microsoft.com/office/drawing/2014/main" val="1728466785"/>
                  </a:ext>
                </a:extLst>
              </a:tr>
              <a:tr h="366774">
                <a:tc>
                  <a:txBody>
                    <a:bodyPr/>
                    <a:lstStyle/>
                    <a:p>
                      <a:r>
                        <a:rPr lang="de-DE" dirty="0" smtClean="0"/>
                        <a:t>1… tanzen</a:t>
                      </a:r>
                      <a:endParaRPr lang="sl-SI" dirty="0"/>
                    </a:p>
                  </a:txBody>
                  <a:tcPr/>
                </a:tc>
                <a:tc>
                  <a:txBody>
                    <a:bodyPr/>
                    <a:lstStyle/>
                    <a:p>
                      <a:r>
                        <a:rPr lang="de-DE" dirty="0" smtClean="0"/>
                        <a:t>11… reisen</a:t>
                      </a:r>
                      <a:endParaRPr lang="sl-SI" dirty="0"/>
                    </a:p>
                  </a:txBody>
                  <a:tcPr/>
                </a:tc>
                <a:extLst>
                  <a:ext uri="{0D108BD9-81ED-4DB2-BD59-A6C34878D82A}">
                    <a16:rowId xmlns:a16="http://schemas.microsoft.com/office/drawing/2014/main" val="1567535015"/>
                  </a:ext>
                </a:extLst>
              </a:tr>
              <a:tr h="904374">
                <a:tc>
                  <a:txBody>
                    <a:bodyPr/>
                    <a:lstStyle/>
                    <a:p>
                      <a:r>
                        <a:rPr lang="de-DE" dirty="0" smtClean="0"/>
                        <a:t>13… ins Kino gehen</a:t>
                      </a:r>
                      <a:endParaRPr lang="sl-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smtClean="0"/>
                        <a:t>2… Fahrrad fahren</a:t>
                      </a:r>
                      <a:endParaRPr lang="sl-SI" dirty="0" smtClean="0"/>
                    </a:p>
                    <a:p>
                      <a:endParaRPr lang="sl-SI" dirty="0"/>
                    </a:p>
                  </a:txBody>
                  <a:tcPr/>
                </a:tc>
                <a:extLst>
                  <a:ext uri="{0D108BD9-81ED-4DB2-BD59-A6C34878D82A}">
                    <a16:rowId xmlns:a16="http://schemas.microsoft.com/office/drawing/2014/main" val="3674848022"/>
                  </a:ext>
                </a:extLst>
              </a:tr>
            </a:tbl>
          </a:graphicData>
        </a:graphic>
      </p:graphicFrame>
    </p:spTree>
    <p:extLst>
      <p:ext uri="{BB962C8B-B14F-4D97-AF65-F5344CB8AC3E}">
        <p14:creationId xmlns:p14="http://schemas.microsoft.com/office/powerpoint/2010/main" val="399385122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9231" t="37675" r="54372" b="33485"/>
          <a:stretch/>
        </p:blipFill>
        <p:spPr>
          <a:xfrm>
            <a:off x="1313792" y="1198181"/>
            <a:ext cx="3794235" cy="4071832"/>
          </a:xfrm>
          <a:prstGeom prst="rect">
            <a:avLst/>
          </a:prstGeom>
        </p:spPr>
      </p:pic>
      <p:sp>
        <p:nvSpPr>
          <p:cNvPr id="5" name="PoljeZBesedilom 4"/>
          <p:cNvSpPr txBox="1"/>
          <p:nvPr/>
        </p:nvSpPr>
        <p:spPr>
          <a:xfrm>
            <a:off x="5623034" y="2133600"/>
            <a:ext cx="5507421" cy="1200329"/>
          </a:xfrm>
          <a:prstGeom prst="rect">
            <a:avLst/>
          </a:prstGeom>
          <a:noFill/>
        </p:spPr>
        <p:txBody>
          <a:bodyPr wrap="square" rtlCol="0">
            <a:spAutoFit/>
          </a:bodyPr>
          <a:lstStyle/>
          <a:p>
            <a:r>
              <a:rPr lang="de-DE" dirty="0" smtClean="0"/>
              <a:t>Lesen Sie den Text und beantworten Sie die Fragen:  </a:t>
            </a:r>
          </a:p>
          <a:p>
            <a:pPr marL="342900" indent="-342900">
              <a:buAutoNum type="arabicPeriod"/>
            </a:pPr>
            <a:r>
              <a:rPr lang="de-DE" dirty="0" smtClean="0"/>
              <a:t>Wie alt ist Evi? </a:t>
            </a:r>
          </a:p>
          <a:p>
            <a:pPr marL="342900" indent="-342900">
              <a:buAutoNum type="arabicPeriod"/>
            </a:pPr>
            <a:r>
              <a:rPr lang="de-DE" dirty="0" smtClean="0"/>
              <a:t>Woher kommt Sie?</a:t>
            </a:r>
          </a:p>
          <a:p>
            <a:pPr marL="342900" indent="-342900">
              <a:buAutoNum type="arabicPeriod"/>
            </a:pPr>
            <a:r>
              <a:rPr lang="de-DE" dirty="0" smtClean="0"/>
              <a:t>Was macht sie gern in der Freizeit? </a:t>
            </a:r>
            <a:endParaRPr lang="sl-SI" dirty="0"/>
          </a:p>
        </p:txBody>
      </p:sp>
    </p:spTree>
    <p:extLst>
      <p:ext uri="{BB962C8B-B14F-4D97-AF65-F5344CB8AC3E}">
        <p14:creationId xmlns:p14="http://schemas.microsoft.com/office/powerpoint/2010/main" val="42093553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9231" t="37675" r="54372" b="33485"/>
          <a:stretch/>
        </p:blipFill>
        <p:spPr>
          <a:xfrm>
            <a:off x="1313792" y="1198181"/>
            <a:ext cx="3794235" cy="4071832"/>
          </a:xfrm>
          <a:prstGeom prst="rect">
            <a:avLst/>
          </a:prstGeom>
        </p:spPr>
      </p:pic>
      <p:sp>
        <p:nvSpPr>
          <p:cNvPr id="5" name="PoljeZBesedilom 4"/>
          <p:cNvSpPr txBox="1"/>
          <p:nvPr/>
        </p:nvSpPr>
        <p:spPr>
          <a:xfrm>
            <a:off x="5528441" y="1198181"/>
            <a:ext cx="5507421" cy="4247317"/>
          </a:xfrm>
          <a:prstGeom prst="rect">
            <a:avLst/>
          </a:prstGeom>
          <a:noFill/>
        </p:spPr>
        <p:txBody>
          <a:bodyPr wrap="square" rtlCol="0">
            <a:spAutoFit/>
          </a:bodyPr>
          <a:lstStyle/>
          <a:p>
            <a:r>
              <a:rPr lang="de-DE" dirty="0" smtClean="0"/>
              <a:t>Lesen Sie den Text und beantworten Sie die Fragen:  </a:t>
            </a:r>
          </a:p>
          <a:p>
            <a:pPr marL="342900" indent="-342900">
              <a:buAutoNum type="arabicPeriod"/>
            </a:pPr>
            <a:r>
              <a:rPr lang="de-DE" dirty="0" smtClean="0"/>
              <a:t>Wie alt ist Evi? </a:t>
            </a:r>
          </a:p>
          <a:p>
            <a:pPr marL="342900" indent="-342900">
              <a:buAutoNum type="arabicPeriod"/>
            </a:pPr>
            <a:r>
              <a:rPr lang="de-DE" dirty="0" smtClean="0"/>
              <a:t>Woher kommt Sie?</a:t>
            </a:r>
          </a:p>
          <a:p>
            <a:pPr marL="342900" indent="-342900">
              <a:buAutoNum type="arabicPeriod"/>
            </a:pPr>
            <a:r>
              <a:rPr lang="de-DE" dirty="0" smtClean="0"/>
              <a:t>Was macht sie gern in der Freizeit? </a:t>
            </a:r>
          </a:p>
          <a:p>
            <a:pPr marL="342900" indent="-342900">
              <a:buAutoNum type="arabicPeriod"/>
            </a:pPr>
            <a:endParaRPr lang="de-DE" dirty="0"/>
          </a:p>
          <a:p>
            <a:r>
              <a:rPr lang="de-DE" dirty="0" smtClean="0"/>
              <a:t>1.Sie ist 21 Jahre alt.</a:t>
            </a:r>
          </a:p>
          <a:p>
            <a:r>
              <a:rPr lang="de-DE" dirty="0" smtClean="0"/>
              <a:t>2.Sie kommt aus Österreich, aus Salzburg. </a:t>
            </a:r>
          </a:p>
          <a:p>
            <a:r>
              <a:rPr lang="de-DE" dirty="0" smtClean="0"/>
              <a:t>3. In der Freizeit trifft sie gern Freunde. Im Sommer gehen sie zusammen wandern oder schwimmen. Sie gehen oft ins Kino oder in die Disko. Sie tanzt sehr gern, schreibt Briefe und E-Mails.  </a:t>
            </a:r>
          </a:p>
          <a:p>
            <a:endParaRPr lang="de-DE" dirty="0"/>
          </a:p>
          <a:p>
            <a:r>
              <a:rPr lang="de-DE" dirty="0" smtClean="0"/>
              <a:t>Was machen Sie gerne in der Freizeit? Schreiben Sie 5 – 6 Sätze für die Hausaufgabe!</a:t>
            </a:r>
          </a:p>
          <a:p>
            <a:endParaRPr lang="sl-SI" dirty="0"/>
          </a:p>
        </p:txBody>
      </p:sp>
      <p:sp>
        <p:nvSpPr>
          <p:cNvPr id="2" name="PoljeZBesedilom 1"/>
          <p:cNvSpPr txBox="1"/>
          <p:nvPr/>
        </p:nvSpPr>
        <p:spPr>
          <a:xfrm>
            <a:off x="3731173" y="5039181"/>
            <a:ext cx="1944413" cy="230832"/>
          </a:xfrm>
          <a:prstGeom prst="rect">
            <a:avLst/>
          </a:prstGeom>
          <a:noFill/>
        </p:spPr>
        <p:txBody>
          <a:bodyPr wrap="square" rtlCol="0">
            <a:spAutoFit/>
          </a:bodyPr>
          <a:lstStyle/>
          <a:p>
            <a:r>
              <a:rPr lang="de-DE" sz="900" dirty="0" smtClean="0"/>
              <a:t>Aus: Schritte international 1</a:t>
            </a:r>
            <a:endParaRPr lang="sl-SI" sz="900" dirty="0"/>
          </a:p>
        </p:txBody>
      </p:sp>
    </p:spTree>
    <p:extLst>
      <p:ext uri="{BB962C8B-B14F-4D97-AF65-F5344CB8AC3E}">
        <p14:creationId xmlns:p14="http://schemas.microsoft.com/office/powerpoint/2010/main" val="171121309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05958" y="800101"/>
            <a:ext cx="10178322" cy="4919472"/>
          </a:xfrm>
        </p:spPr>
        <p:txBody>
          <a:bodyPr>
            <a:normAutofit lnSpcReduction="10000"/>
          </a:bodyPr>
          <a:lstStyle/>
          <a:p>
            <a:pPr marL="0" indent="0">
              <a:buNone/>
            </a:pPr>
            <a:r>
              <a:rPr lang="de-DE" dirty="0" smtClean="0"/>
              <a:t>WIE VERNEINEN WIR?</a:t>
            </a:r>
          </a:p>
          <a:p>
            <a:r>
              <a:rPr lang="de-DE" dirty="0" smtClean="0"/>
              <a:t>Am Sonntag kann ich </a:t>
            </a:r>
            <a:r>
              <a:rPr lang="de-DE" dirty="0" smtClean="0">
                <a:solidFill>
                  <a:srgbClr val="FF0000"/>
                </a:solidFill>
              </a:rPr>
              <a:t>nicht.</a:t>
            </a:r>
            <a:r>
              <a:rPr lang="de-DE" dirty="0" smtClean="0"/>
              <a:t> </a:t>
            </a:r>
          </a:p>
          <a:p>
            <a:r>
              <a:rPr lang="de-DE" dirty="0" smtClean="0"/>
              <a:t>Am Samstag? Nein, das geht </a:t>
            </a:r>
            <a:r>
              <a:rPr lang="de-DE" dirty="0" smtClean="0">
                <a:solidFill>
                  <a:srgbClr val="FF0000"/>
                </a:solidFill>
              </a:rPr>
              <a:t>nicht.</a:t>
            </a:r>
            <a:r>
              <a:rPr lang="de-DE" dirty="0" smtClean="0"/>
              <a:t> </a:t>
            </a:r>
          </a:p>
          <a:p>
            <a:r>
              <a:rPr lang="de-DE" dirty="0" smtClean="0"/>
              <a:t>Um fünf kann ich </a:t>
            </a:r>
            <a:r>
              <a:rPr lang="de-DE" dirty="0" smtClean="0">
                <a:solidFill>
                  <a:srgbClr val="FF0000"/>
                </a:solidFill>
              </a:rPr>
              <a:t>nicht.</a:t>
            </a:r>
          </a:p>
          <a:p>
            <a:r>
              <a:rPr lang="de-DE" dirty="0" smtClean="0"/>
              <a:t>Ich gehe am Sonntag </a:t>
            </a:r>
            <a:r>
              <a:rPr lang="de-DE" dirty="0" smtClean="0">
                <a:solidFill>
                  <a:srgbClr val="FF0000"/>
                </a:solidFill>
              </a:rPr>
              <a:t>nicht </a:t>
            </a:r>
            <a:r>
              <a:rPr lang="de-DE" dirty="0" smtClean="0"/>
              <a:t>aus. </a:t>
            </a:r>
          </a:p>
          <a:p>
            <a:endParaRPr lang="de-DE" dirty="0"/>
          </a:p>
          <a:p>
            <a:pPr marL="0" indent="0">
              <a:buNone/>
            </a:pPr>
            <a:r>
              <a:rPr lang="de-DE" dirty="0" smtClean="0"/>
              <a:t>Sagen Sie die Termine ab!</a:t>
            </a:r>
          </a:p>
          <a:p>
            <a:pPr marL="457200" indent="-457200">
              <a:buAutoNum type="arabicPeriod"/>
            </a:pPr>
            <a:r>
              <a:rPr lang="de-DE" dirty="0" smtClean="0"/>
              <a:t>Gehen wir am Samstag schwimmen? Nein, ich kann am Samstag nicht. </a:t>
            </a:r>
          </a:p>
          <a:p>
            <a:pPr marL="457200" indent="-457200">
              <a:buAutoNum type="arabicPeriod"/>
            </a:pPr>
            <a:r>
              <a:rPr lang="de-DE" dirty="0" smtClean="0"/>
              <a:t>Kannst du am Sonntag? </a:t>
            </a:r>
          </a:p>
          <a:p>
            <a:pPr marL="457200" indent="-457200">
              <a:buAutoNum type="arabicPeriod"/>
            </a:pPr>
            <a:r>
              <a:rPr lang="de-DE" dirty="0" smtClean="0"/>
              <a:t>Treffen wir uns um fünf Uhr?</a:t>
            </a:r>
          </a:p>
          <a:p>
            <a:pPr marL="457200" indent="-457200">
              <a:buAutoNum type="arabicPeriod"/>
            </a:pPr>
            <a:r>
              <a:rPr lang="de-DE" dirty="0" smtClean="0"/>
              <a:t>Gehen wir am Sonntag ins Kino?</a:t>
            </a:r>
          </a:p>
          <a:p>
            <a:pPr marL="457200" indent="-457200">
              <a:buAutoNum type="arabicPeriod"/>
            </a:pPr>
            <a:r>
              <a:rPr lang="de-DE" dirty="0" smtClean="0"/>
              <a:t>Kommst du um drei nach Hause? </a:t>
            </a:r>
          </a:p>
          <a:p>
            <a:pPr marL="457200" indent="-457200">
              <a:buAutoNum type="arabicPeriod"/>
            </a:pPr>
            <a:endParaRPr lang="sl-SI" dirty="0"/>
          </a:p>
        </p:txBody>
      </p:sp>
    </p:spTree>
    <p:extLst>
      <p:ext uri="{BB962C8B-B14F-4D97-AF65-F5344CB8AC3E}">
        <p14:creationId xmlns:p14="http://schemas.microsoft.com/office/powerpoint/2010/main" val="36021988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05958" y="800101"/>
            <a:ext cx="10178322" cy="4919472"/>
          </a:xfrm>
        </p:spPr>
        <p:txBody>
          <a:bodyPr>
            <a:normAutofit lnSpcReduction="10000"/>
          </a:bodyPr>
          <a:lstStyle/>
          <a:p>
            <a:pPr marL="0" indent="0">
              <a:buNone/>
            </a:pPr>
            <a:r>
              <a:rPr lang="de-DE" dirty="0" smtClean="0"/>
              <a:t>WIE VERNEINEN WIR?</a:t>
            </a:r>
          </a:p>
          <a:p>
            <a:r>
              <a:rPr lang="de-DE" dirty="0" smtClean="0"/>
              <a:t>Am Sonntag kann ich </a:t>
            </a:r>
            <a:r>
              <a:rPr lang="de-DE" dirty="0" smtClean="0">
                <a:solidFill>
                  <a:srgbClr val="FF0000"/>
                </a:solidFill>
              </a:rPr>
              <a:t>nicht.</a:t>
            </a:r>
            <a:r>
              <a:rPr lang="de-DE" dirty="0" smtClean="0"/>
              <a:t> </a:t>
            </a:r>
          </a:p>
          <a:p>
            <a:r>
              <a:rPr lang="de-DE" dirty="0" smtClean="0"/>
              <a:t>Am Samstag? Nein, das geht </a:t>
            </a:r>
            <a:r>
              <a:rPr lang="de-DE" dirty="0" smtClean="0">
                <a:solidFill>
                  <a:srgbClr val="FF0000"/>
                </a:solidFill>
              </a:rPr>
              <a:t>nicht.</a:t>
            </a:r>
            <a:r>
              <a:rPr lang="de-DE" dirty="0" smtClean="0"/>
              <a:t> </a:t>
            </a:r>
          </a:p>
          <a:p>
            <a:r>
              <a:rPr lang="de-DE" dirty="0" smtClean="0"/>
              <a:t>Um fünf kann ich </a:t>
            </a:r>
            <a:r>
              <a:rPr lang="de-DE" dirty="0" smtClean="0">
                <a:solidFill>
                  <a:srgbClr val="FF0000"/>
                </a:solidFill>
              </a:rPr>
              <a:t>nicht.</a:t>
            </a:r>
          </a:p>
          <a:p>
            <a:r>
              <a:rPr lang="de-DE" dirty="0" smtClean="0"/>
              <a:t>Ich gehe am Sonntag </a:t>
            </a:r>
            <a:r>
              <a:rPr lang="de-DE" dirty="0" smtClean="0">
                <a:solidFill>
                  <a:srgbClr val="FF0000"/>
                </a:solidFill>
              </a:rPr>
              <a:t>nicht </a:t>
            </a:r>
            <a:r>
              <a:rPr lang="de-DE" dirty="0" smtClean="0"/>
              <a:t>aus. </a:t>
            </a:r>
          </a:p>
          <a:p>
            <a:endParaRPr lang="de-DE" dirty="0"/>
          </a:p>
          <a:p>
            <a:pPr marL="0" indent="0">
              <a:buNone/>
            </a:pPr>
            <a:r>
              <a:rPr lang="de-DE" dirty="0" smtClean="0"/>
              <a:t>Sagen Sie die Termine ab!</a:t>
            </a:r>
          </a:p>
          <a:p>
            <a:pPr marL="457200" indent="-457200">
              <a:buAutoNum type="arabicPeriod"/>
            </a:pPr>
            <a:r>
              <a:rPr lang="de-DE" dirty="0" smtClean="0"/>
              <a:t>Gehen wir am Samstag schwimmen? Nein, ich kann am Samstag nicht. </a:t>
            </a:r>
          </a:p>
          <a:p>
            <a:pPr marL="457200" indent="-457200">
              <a:buAutoNum type="arabicPeriod"/>
            </a:pPr>
            <a:r>
              <a:rPr lang="de-DE" dirty="0" smtClean="0"/>
              <a:t>Kannst du am Sonntag? Nein, ich kann am Sonntag nicht.</a:t>
            </a:r>
          </a:p>
          <a:p>
            <a:pPr marL="457200" indent="-457200">
              <a:buAutoNum type="arabicPeriod"/>
            </a:pPr>
            <a:r>
              <a:rPr lang="de-DE" dirty="0" smtClean="0"/>
              <a:t>Treffen wir uns um fünf Uhr? Nein, um fünf kann ich nicht.</a:t>
            </a:r>
          </a:p>
          <a:p>
            <a:pPr marL="457200" indent="-457200">
              <a:buAutoNum type="arabicPeriod"/>
            </a:pPr>
            <a:r>
              <a:rPr lang="de-DE" dirty="0" smtClean="0"/>
              <a:t>Gehen wir am Sonntag ins Kino? Nein, am Sonntag gehe ich nicht ins Kino. </a:t>
            </a:r>
          </a:p>
          <a:p>
            <a:pPr marL="457200" indent="-457200">
              <a:buAutoNum type="arabicPeriod"/>
            </a:pPr>
            <a:r>
              <a:rPr lang="de-DE" dirty="0" smtClean="0"/>
              <a:t>Kommst du um drei nach Hause?  Nein, um drei Uhr komme ich nicht, aber um fünf. </a:t>
            </a:r>
          </a:p>
          <a:p>
            <a:pPr marL="457200" indent="-457200">
              <a:buAutoNum type="arabicPeriod"/>
            </a:pPr>
            <a:endParaRPr lang="sl-SI" dirty="0"/>
          </a:p>
        </p:txBody>
      </p:sp>
    </p:spTree>
    <p:extLst>
      <p:ext uri="{BB962C8B-B14F-4D97-AF65-F5344CB8AC3E}">
        <p14:creationId xmlns:p14="http://schemas.microsoft.com/office/powerpoint/2010/main" val="26305705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a 5"/>
          <p:cNvGraphicFramePr>
            <a:graphicFrameLocks noGrp="1"/>
          </p:cNvGraphicFramePr>
          <p:nvPr>
            <p:extLst>
              <p:ext uri="{D42A27DB-BD31-4B8C-83A1-F6EECF244321}">
                <p14:modId xmlns:p14="http://schemas.microsoft.com/office/powerpoint/2010/main" val="1832610494"/>
              </p:ext>
            </p:extLst>
          </p:nvPr>
        </p:nvGraphicFramePr>
        <p:xfrm>
          <a:off x="6961352" y="2926839"/>
          <a:ext cx="4841765" cy="1737360"/>
        </p:xfrm>
        <a:graphic>
          <a:graphicData uri="http://schemas.openxmlformats.org/drawingml/2006/table">
            <a:tbl>
              <a:tblPr firstRow="1" bandRow="1">
                <a:tableStyleId>{F5AB1C69-6EDB-4FF4-983F-18BD219EF322}</a:tableStyleId>
              </a:tblPr>
              <a:tblGrid>
                <a:gridCol w="4841765">
                  <a:extLst>
                    <a:ext uri="{9D8B030D-6E8A-4147-A177-3AD203B41FA5}">
                      <a16:colId xmlns:a16="http://schemas.microsoft.com/office/drawing/2014/main" val="4261584828"/>
                    </a:ext>
                  </a:extLst>
                </a:gridCol>
              </a:tblGrid>
              <a:tr h="370840">
                <a:tc>
                  <a:txBody>
                    <a:bodyPr/>
                    <a:lstStyle/>
                    <a:p>
                      <a:pPr algn="ctr"/>
                      <a:r>
                        <a:rPr lang="de-DE" i="1" dirty="0" smtClean="0">
                          <a:solidFill>
                            <a:schemeClr val="tx1"/>
                          </a:solidFill>
                          <a:latin typeface="Arial" panose="020B0604020202020204" pitchFamily="34" charset="0"/>
                          <a:cs typeface="Arial" panose="020B0604020202020204" pitchFamily="34" charset="0"/>
                        </a:rPr>
                        <a:t>e</a:t>
                      </a:r>
                      <a:r>
                        <a:rPr lang="sl-SI" i="1" dirty="0" err="1" smtClean="0">
                          <a:solidFill>
                            <a:schemeClr val="tx1"/>
                          </a:solidFill>
                          <a:latin typeface="Arial" panose="020B0604020202020204" pitchFamily="34" charset="0"/>
                          <a:cs typeface="Arial" panose="020B0604020202020204" pitchFamily="34" charset="0"/>
                        </a:rPr>
                        <a:t>intreten</a:t>
                      </a:r>
                      <a:r>
                        <a:rPr lang="sl-SI" i="1" baseline="0" dirty="0" smtClean="0">
                          <a:solidFill>
                            <a:schemeClr val="tx1"/>
                          </a:solidFill>
                          <a:latin typeface="Arial" panose="020B0604020202020204" pitchFamily="34" charset="0"/>
                          <a:cs typeface="Arial" panose="020B0604020202020204" pitchFamily="34" charset="0"/>
                        </a:rPr>
                        <a:t> (vstopiti), </a:t>
                      </a:r>
                      <a:r>
                        <a:rPr lang="sl-SI" i="1" baseline="0" dirty="0" err="1" smtClean="0">
                          <a:solidFill>
                            <a:schemeClr val="tx1"/>
                          </a:solidFill>
                          <a:latin typeface="Arial" panose="020B0604020202020204" pitchFamily="34" charset="0"/>
                          <a:cs typeface="Arial" panose="020B0604020202020204" pitchFamily="34" charset="0"/>
                        </a:rPr>
                        <a:t>Geld</a:t>
                      </a:r>
                      <a:r>
                        <a:rPr lang="sl-SI" i="1" baseline="0" dirty="0" smtClean="0">
                          <a:solidFill>
                            <a:schemeClr val="tx1"/>
                          </a:solidFill>
                          <a:latin typeface="Arial" panose="020B0604020202020204" pitchFamily="34" charset="0"/>
                          <a:cs typeface="Arial" panose="020B0604020202020204" pitchFamily="34" charset="0"/>
                        </a:rPr>
                        <a:t> </a:t>
                      </a:r>
                      <a:r>
                        <a:rPr lang="sl-SI" i="1" baseline="0" dirty="0" err="1" smtClean="0">
                          <a:solidFill>
                            <a:schemeClr val="tx1"/>
                          </a:solidFill>
                          <a:latin typeface="Arial" panose="020B0604020202020204" pitchFamily="34" charset="0"/>
                          <a:cs typeface="Arial" panose="020B0604020202020204" pitchFamily="34" charset="0"/>
                        </a:rPr>
                        <a:t>ausgeben</a:t>
                      </a:r>
                      <a:r>
                        <a:rPr lang="sl-SI" i="1" baseline="0" dirty="0" smtClean="0">
                          <a:solidFill>
                            <a:schemeClr val="tx1"/>
                          </a:solidFill>
                          <a:latin typeface="Arial" panose="020B0604020202020204" pitchFamily="34" charset="0"/>
                          <a:cs typeface="Arial" panose="020B0604020202020204" pitchFamily="34" charset="0"/>
                        </a:rPr>
                        <a:t> (zapraviti denar), keine </a:t>
                      </a:r>
                      <a:r>
                        <a:rPr lang="sl-SI" i="1" baseline="0" dirty="0" err="1" smtClean="0">
                          <a:solidFill>
                            <a:schemeClr val="tx1"/>
                          </a:solidFill>
                          <a:latin typeface="Arial" panose="020B0604020202020204" pitchFamily="34" charset="0"/>
                          <a:cs typeface="Arial" panose="020B0604020202020204" pitchFamily="34" charset="0"/>
                        </a:rPr>
                        <a:t>Getr</a:t>
                      </a:r>
                      <a:r>
                        <a:rPr lang="de-DE" i="1" baseline="0" dirty="0" err="1" smtClean="0">
                          <a:solidFill>
                            <a:schemeClr val="tx1"/>
                          </a:solidFill>
                          <a:latin typeface="Arial" panose="020B0604020202020204" pitchFamily="34" charset="0"/>
                          <a:cs typeface="Arial" panose="020B0604020202020204" pitchFamily="34" charset="0"/>
                        </a:rPr>
                        <a:t>änke</a:t>
                      </a:r>
                      <a:r>
                        <a:rPr lang="de-DE" i="1" baseline="0" dirty="0" smtClean="0">
                          <a:solidFill>
                            <a:schemeClr val="tx1"/>
                          </a:solidFill>
                          <a:latin typeface="Arial" panose="020B0604020202020204" pitchFamily="34" charset="0"/>
                          <a:cs typeface="Arial" panose="020B0604020202020204" pitchFamily="34" charset="0"/>
                        </a:rPr>
                        <a:t> mitbringen, Musik hören, fernsehen, duschen, schlafen, stören, einen Film, rauchen, ein Bier trinken, tanzen, warten, schwimmen, rauchen, stören … </a:t>
                      </a:r>
                      <a:endParaRPr lang="sl-SI" i="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1504364"/>
                  </a:ext>
                </a:extLst>
              </a:tr>
            </a:tbl>
          </a:graphicData>
        </a:graphic>
      </p:graphicFrame>
      <p:sp>
        <p:nvSpPr>
          <p:cNvPr id="7" name="PoljeZBesedilom 6"/>
          <p:cNvSpPr txBox="1"/>
          <p:nvPr/>
        </p:nvSpPr>
        <p:spPr>
          <a:xfrm flipH="1">
            <a:off x="1561581" y="567558"/>
            <a:ext cx="6268621" cy="8279190"/>
          </a:xfrm>
          <a:prstGeom prst="rect">
            <a:avLst/>
          </a:prstGeom>
          <a:noFill/>
        </p:spPr>
        <p:txBody>
          <a:bodyPr wrap="square" rtlCol="0">
            <a:spAutoFit/>
          </a:bodyPr>
          <a:lstStyle/>
          <a:p>
            <a:pPr algn="ctr"/>
            <a:r>
              <a:rPr lang="de-DE" sz="2000" dirty="0" smtClean="0"/>
              <a:t>Was kann man hier (nicht) machen?</a:t>
            </a:r>
          </a:p>
          <a:p>
            <a:pPr algn="ctr"/>
            <a:r>
              <a:rPr lang="de-DE" sz="2000" dirty="0" smtClean="0"/>
              <a:t>Was muss man hier machen?</a:t>
            </a:r>
          </a:p>
          <a:p>
            <a:pPr algn="ctr"/>
            <a:r>
              <a:rPr lang="de-DE" sz="2000" dirty="0" smtClean="0"/>
              <a:t>Was darf man hier (nicht) machen?</a:t>
            </a:r>
          </a:p>
          <a:p>
            <a:r>
              <a:rPr lang="de-DE" sz="2000" dirty="0" smtClean="0"/>
              <a:t>Benutzen Sie die Verben und schreiben Sie 3 Sätze zu den Bildern. Helfen Sie sich mit den Verben rechts. </a:t>
            </a:r>
          </a:p>
          <a:p>
            <a:endParaRPr lang="de-DE" dirty="0"/>
          </a:p>
          <a:p>
            <a:r>
              <a:rPr lang="de-DE" dirty="0" smtClean="0"/>
              <a:t>In der Bibliothek </a:t>
            </a:r>
          </a:p>
          <a:p>
            <a:endParaRPr lang="de-DE" dirty="0"/>
          </a:p>
          <a:p>
            <a:endParaRPr lang="de-DE" dirty="0" smtClean="0"/>
          </a:p>
          <a:p>
            <a:endParaRPr lang="de-DE" dirty="0"/>
          </a:p>
          <a:p>
            <a:endParaRPr lang="de-DE" dirty="0" smtClean="0"/>
          </a:p>
          <a:p>
            <a:endParaRPr lang="de-DE" dirty="0" smtClean="0"/>
          </a:p>
          <a:p>
            <a:endParaRPr lang="de-DE" dirty="0"/>
          </a:p>
          <a:p>
            <a:endParaRPr lang="de-DE" dirty="0" smtClean="0"/>
          </a:p>
          <a:p>
            <a:endParaRPr lang="de-DE" dirty="0"/>
          </a:p>
          <a:p>
            <a:r>
              <a:rPr lang="de-DE" dirty="0" smtClean="0"/>
              <a:t>Hier kann man Bücher lesen. </a:t>
            </a:r>
          </a:p>
          <a:p>
            <a:r>
              <a:rPr lang="de-DE" dirty="0" smtClean="0"/>
              <a:t>Hier muss man leise sprechen.</a:t>
            </a:r>
          </a:p>
          <a:p>
            <a:r>
              <a:rPr lang="de-DE" dirty="0" smtClean="0"/>
              <a:t>Hier darf man nicht rauchen.  </a:t>
            </a: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sl-SI" dirty="0"/>
          </a:p>
        </p:txBody>
      </p:sp>
      <p:pic>
        <p:nvPicPr>
          <p:cNvPr id="9" name="Slika 8"/>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10437" r="5952" b="32263"/>
          <a:stretch/>
        </p:blipFill>
        <p:spPr>
          <a:xfrm>
            <a:off x="1884850" y="2926839"/>
            <a:ext cx="2207173" cy="1399940"/>
          </a:xfrm>
          <a:prstGeom prst="rect">
            <a:avLst/>
          </a:prstGeom>
        </p:spPr>
      </p:pic>
    </p:spTree>
    <p:extLst>
      <p:ext uri="{BB962C8B-B14F-4D97-AF65-F5344CB8AC3E}">
        <p14:creationId xmlns:p14="http://schemas.microsoft.com/office/powerpoint/2010/main" val="239905231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a 5"/>
          <p:cNvGraphicFramePr>
            <a:graphicFrameLocks noGrp="1"/>
          </p:cNvGraphicFramePr>
          <p:nvPr>
            <p:extLst>
              <p:ext uri="{D42A27DB-BD31-4B8C-83A1-F6EECF244321}">
                <p14:modId xmlns:p14="http://schemas.microsoft.com/office/powerpoint/2010/main" val="1832610494"/>
              </p:ext>
            </p:extLst>
          </p:nvPr>
        </p:nvGraphicFramePr>
        <p:xfrm>
          <a:off x="6961352" y="2926839"/>
          <a:ext cx="4841765" cy="1737360"/>
        </p:xfrm>
        <a:graphic>
          <a:graphicData uri="http://schemas.openxmlformats.org/drawingml/2006/table">
            <a:tbl>
              <a:tblPr firstRow="1" bandRow="1">
                <a:tableStyleId>{F5AB1C69-6EDB-4FF4-983F-18BD219EF322}</a:tableStyleId>
              </a:tblPr>
              <a:tblGrid>
                <a:gridCol w="4841765">
                  <a:extLst>
                    <a:ext uri="{9D8B030D-6E8A-4147-A177-3AD203B41FA5}">
                      <a16:colId xmlns:a16="http://schemas.microsoft.com/office/drawing/2014/main" val="4261584828"/>
                    </a:ext>
                  </a:extLst>
                </a:gridCol>
              </a:tblGrid>
              <a:tr h="370840">
                <a:tc>
                  <a:txBody>
                    <a:bodyPr/>
                    <a:lstStyle/>
                    <a:p>
                      <a:pPr algn="ctr"/>
                      <a:r>
                        <a:rPr lang="de-DE" i="1" dirty="0" smtClean="0">
                          <a:solidFill>
                            <a:schemeClr val="tx1"/>
                          </a:solidFill>
                          <a:latin typeface="Arial" panose="020B0604020202020204" pitchFamily="34" charset="0"/>
                          <a:cs typeface="Arial" panose="020B0604020202020204" pitchFamily="34" charset="0"/>
                        </a:rPr>
                        <a:t>e</a:t>
                      </a:r>
                      <a:r>
                        <a:rPr lang="sl-SI" i="1" dirty="0" err="1" smtClean="0">
                          <a:solidFill>
                            <a:schemeClr val="tx1"/>
                          </a:solidFill>
                          <a:latin typeface="Arial" panose="020B0604020202020204" pitchFamily="34" charset="0"/>
                          <a:cs typeface="Arial" panose="020B0604020202020204" pitchFamily="34" charset="0"/>
                        </a:rPr>
                        <a:t>intreten</a:t>
                      </a:r>
                      <a:r>
                        <a:rPr lang="sl-SI" i="1" baseline="0" dirty="0" smtClean="0">
                          <a:solidFill>
                            <a:schemeClr val="tx1"/>
                          </a:solidFill>
                          <a:latin typeface="Arial" panose="020B0604020202020204" pitchFamily="34" charset="0"/>
                          <a:cs typeface="Arial" panose="020B0604020202020204" pitchFamily="34" charset="0"/>
                        </a:rPr>
                        <a:t> (vstopiti), </a:t>
                      </a:r>
                      <a:r>
                        <a:rPr lang="sl-SI" i="1" baseline="0" dirty="0" err="1" smtClean="0">
                          <a:solidFill>
                            <a:schemeClr val="tx1"/>
                          </a:solidFill>
                          <a:latin typeface="Arial" panose="020B0604020202020204" pitchFamily="34" charset="0"/>
                          <a:cs typeface="Arial" panose="020B0604020202020204" pitchFamily="34" charset="0"/>
                        </a:rPr>
                        <a:t>Geld</a:t>
                      </a:r>
                      <a:r>
                        <a:rPr lang="sl-SI" i="1" baseline="0" dirty="0" smtClean="0">
                          <a:solidFill>
                            <a:schemeClr val="tx1"/>
                          </a:solidFill>
                          <a:latin typeface="Arial" panose="020B0604020202020204" pitchFamily="34" charset="0"/>
                          <a:cs typeface="Arial" panose="020B0604020202020204" pitchFamily="34" charset="0"/>
                        </a:rPr>
                        <a:t> </a:t>
                      </a:r>
                      <a:r>
                        <a:rPr lang="sl-SI" i="1" baseline="0" dirty="0" err="1" smtClean="0">
                          <a:solidFill>
                            <a:schemeClr val="tx1"/>
                          </a:solidFill>
                          <a:latin typeface="Arial" panose="020B0604020202020204" pitchFamily="34" charset="0"/>
                          <a:cs typeface="Arial" panose="020B0604020202020204" pitchFamily="34" charset="0"/>
                        </a:rPr>
                        <a:t>ausgeben</a:t>
                      </a:r>
                      <a:r>
                        <a:rPr lang="sl-SI" i="1" baseline="0" dirty="0" smtClean="0">
                          <a:solidFill>
                            <a:schemeClr val="tx1"/>
                          </a:solidFill>
                          <a:latin typeface="Arial" panose="020B0604020202020204" pitchFamily="34" charset="0"/>
                          <a:cs typeface="Arial" panose="020B0604020202020204" pitchFamily="34" charset="0"/>
                        </a:rPr>
                        <a:t> (zapraviti denar), keine </a:t>
                      </a:r>
                      <a:r>
                        <a:rPr lang="sl-SI" i="1" baseline="0" dirty="0" err="1" smtClean="0">
                          <a:solidFill>
                            <a:schemeClr val="tx1"/>
                          </a:solidFill>
                          <a:latin typeface="Arial" panose="020B0604020202020204" pitchFamily="34" charset="0"/>
                          <a:cs typeface="Arial" panose="020B0604020202020204" pitchFamily="34" charset="0"/>
                        </a:rPr>
                        <a:t>Getr</a:t>
                      </a:r>
                      <a:r>
                        <a:rPr lang="de-DE" i="1" baseline="0" dirty="0" err="1" smtClean="0">
                          <a:solidFill>
                            <a:schemeClr val="tx1"/>
                          </a:solidFill>
                          <a:latin typeface="Arial" panose="020B0604020202020204" pitchFamily="34" charset="0"/>
                          <a:cs typeface="Arial" panose="020B0604020202020204" pitchFamily="34" charset="0"/>
                        </a:rPr>
                        <a:t>änke</a:t>
                      </a:r>
                      <a:r>
                        <a:rPr lang="de-DE" i="1" baseline="0" dirty="0" smtClean="0">
                          <a:solidFill>
                            <a:schemeClr val="tx1"/>
                          </a:solidFill>
                          <a:latin typeface="Arial" panose="020B0604020202020204" pitchFamily="34" charset="0"/>
                          <a:cs typeface="Arial" panose="020B0604020202020204" pitchFamily="34" charset="0"/>
                        </a:rPr>
                        <a:t> mitbringen, Musik hören, fernsehen, duschen, schlafen, stören, einen Film, rauchen, ein Bier trinken, tanzen, warten, schwimmen, rauchen, stören … </a:t>
                      </a:r>
                      <a:endParaRPr lang="sl-SI" i="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1504364"/>
                  </a:ext>
                </a:extLst>
              </a:tr>
            </a:tbl>
          </a:graphicData>
        </a:graphic>
      </p:graphicFrame>
      <p:sp>
        <p:nvSpPr>
          <p:cNvPr id="7" name="PoljeZBesedilom 6"/>
          <p:cNvSpPr txBox="1"/>
          <p:nvPr/>
        </p:nvSpPr>
        <p:spPr>
          <a:xfrm flipH="1">
            <a:off x="1561581" y="567558"/>
            <a:ext cx="6268621" cy="7725192"/>
          </a:xfrm>
          <a:prstGeom prst="rect">
            <a:avLst/>
          </a:prstGeom>
          <a:noFill/>
        </p:spPr>
        <p:txBody>
          <a:bodyPr wrap="square" rtlCol="0">
            <a:spAutoFit/>
          </a:bodyPr>
          <a:lstStyle/>
          <a:p>
            <a:pPr algn="ctr"/>
            <a:r>
              <a:rPr lang="de-DE" sz="2000" dirty="0" smtClean="0"/>
              <a:t>Was kann man hier (nicht) machen?</a:t>
            </a:r>
          </a:p>
          <a:p>
            <a:pPr algn="ctr"/>
            <a:r>
              <a:rPr lang="de-DE" sz="2000" dirty="0" smtClean="0"/>
              <a:t>Was muss man hier machen?</a:t>
            </a:r>
          </a:p>
          <a:p>
            <a:pPr algn="ctr"/>
            <a:r>
              <a:rPr lang="de-DE" sz="2000" dirty="0" smtClean="0"/>
              <a:t>Was darf man hier (nicht) machen?</a:t>
            </a:r>
          </a:p>
          <a:p>
            <a:r>
              <a:rPr lang="de-DE" sz="2000" dirty="0" smtClean="0"/>
              <a:t>Benutzen Sie die Verben und schreiben Sie 2 - 3 Sätze zu den Bildern. Helfen Sie sich mit den Verben rechts. </a:t>
            </a:r>
          </a:p>
          <a:p>
            <a:endParaRPr lang="de-DE" dirty="0"/>
          </a:p>
          <a:p>
            <a:r>
              <a:rPr lang="de-DE" dirty="0" smtClean="0"/>
              <a:t>In der Bar </a:t>
            </a:r>
          </a:p>
          <a:p>
            <a:endParaRPr lang="de-DE" dirty="0"/>
          </a:p>
          <a:p>
            <a:endParaRPr lang="de-DE" dirty="0" smtClean="0"/>
          </a:p>
          <a:p>
            <a:endParaRPr lang="de-DE" dirty="0"/>
          </a:p>
          <a:p>
            <a:endParaRPr lang="de-DE" dirty="0" smtClean="0"/>
          </a:p>
          <a:p>
            <a:endParaRPr lang="de-DE" dirty="0" smtClean="0"/>
          </a:p>
          <a:p>
            <a:endParaRPr lang="de-DE" dirty="0"/>
          </a:p>
          <a:p>
            <a:endParaRPr lang="de-DE" dirty="0"/>
          </a:p>
          <a:p>
            <a:r>
              <a:rPr lang="de-DE" dirty="0" smtClean="0"/>
              <a:t>Hier kann man …. </a:t>
            </a:r>
          </a:p>
          <a:p>
            <a:r>
              <a:rPr lang="de-DE" dirty="0" smtClean="0"/>
              <a:t>Hier … </a:t>
            </a:r>
          </a:p>
          <a:p>
            <a:r>
              <a:rPr lang="de-DE" dirty="0" smtClean="0"/>
              <a:t>Hier … </a:t>
            </a: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sl-SI" dirty="0"/>
          </a:p>
        </p:txBody>
      </p:sp>
      <p:pic>
        <p:nvPicPr>
          <p:cNvPr id="2" name="Slika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1561581" y="2926839"/>
            <a:ext cx="2097206" cy="1383912"/>
          </a:xfrm>
          <a:prstGeom prst="rect">
            <a:avLst/>
          </a:prstGeom>
        </p:spPr>
      </p:pic>
    </p:spTree>
    <p:extLst>
      <p:ext uri="{BB962C8B-B14F-4D97-AF65-F5344CB8AC3E}">
        <p14:creationId xmlns:p14="http://schemas.microsoft.com/office/powerpoint/2010/main" val="38683598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a 5"/>
          <p:cNvGraphicFramePr>
            <a:graphicFrameLocks noGrp="1"/>
          </p:cNvGraphicFramePr>
          <p:nvPr>
            <p:extLst>
              <p:ext uri="{D42A27DB-BD31-4B8C-83A1-F6EECF244321}">
                <p14:modId xmlns:p14="http://schemas.microsoft.com/office/powerpoint/2010/main" val="1832610494"/>
              </p:ext>
            </p:extLst>
          </p:nvPr>
        </p:nvGraphicFramePr>
        <p:xfrm>
          <a:off x="6961352" y="2926839"/>
          <a:ext cx="4841765" cy="1737360"/>
        </p:xfrm>
        <a:graphic>
          <a:graphicData uri="http://schemas.openxmlformats.org/drawingml/2006/table">
            <a:tbl>
              <a:tblPr firstRow="1" bandRow="1">
                <a:tableStyleId>{F5AB1C69-6EDB-4FF4-983F-18BD219EF322}</a:tableStyleId>
              </a:tblPr>
              <a:tblGrid>
                <a:gridCol w="4841765">
                  <a:extLst>
                    <a:ext uri="{9D8B030D-6E8A-4147-A177-3AD203B41FA5}">
                      <a16:colId xmlns:a16="http://schemas.microsoft.com/office/drawing/2014/main" val="4261584828"/>
                    </a:ext>
                  </a:extLst>
                </a:gridCol>
              </a:tblGrid>
              <a:tr h="370840">
                <a:tc>
                  <a:txBody>
                    <a:bodyPr/>
                    <a:lstStyle/>
                    <a:p>
                      <a:pPr algn="ctr"/>
                      <a:r>
                        <a:rPr lang="de-DE" i="1" dirty="0" smtClean="0">
                          <a:solidFill>
                            <a:schemeClr val="tx1"/>
                          </a:solidFill>
                          <a:latin typeface="Arial" panose="020B0604020202020204" pitchFamily="34" charset="0"/>
                          <a:cs typeface="Arial" panose="020B0604020202020204" pitchFamily="34" charset="0"/>
                        </a:rPr>
                        <a:t>e</a:t>
                      </a:r>
                      <a:r>
                        <a:rPr lang="sl-SI" i="1" dirty="0" err="1" smtClean="0">
                          <a:solidFill>
                            <a:schemeClr val="tx1"/>
                          </a:solidFill>
                          <a:latin typeface="Arial" panose="020B0604020202020204" pitchFamily="34" charset="0"/>
                          <a:cs typeface="Arial" panose="020B0604020202020204" pitchFamily="34" charset="0"/>
                        </a:rPr>
                        <a:t>intreten</a:t>
                      </a:r>
                      <a:r>
                        <a:rPr lang="sl-SI" i="1" baseline="0" dirty="0" smtClean="0">
                          <a:solidFill>
                            <a:schemeClr val="tx1"/>
                          </a:solidFill>
                          <a:latin typeface="Arial" panose="020B0604020202020204" pitchFamily="34" charset="0"/>
                          <a:cs typeface="Arial" panose="020B0604020202020204" pitchFamily="34" charset="0"/>
                        </a:rPr>
                        <a:t> (vstopiti), </a:t>
                      </a:r>
                      <a:r>
                        <a:rPr lang="sl-SI" i="1" baseline="0" dirty="0" err="1" smtClean="0">
                          <a:solidFill>
                            <a:schemeClr val="tx1"/>
                          </a:solidFill>
                          <a:latin typeface="Arial" panose="020B0604020202020204" pitchFamily="34" charset="0"/>
                          <a:cs typeface="Arial" panose="020B0604020202020204" pitchFamily="34" charset="0"/>
                        </a:rPr>
                        <a:t>Geld</a:t>
                      </a:r>
                      <a:r>
                        <a:rPr lang="sl-SI" i="1" baseline="0" dirty="0" smtClean="0">
                          <a:solidFill>
                            <a:schemeClr val="tx1"/>
                          </a:solidFill>
                          <a:latin typeface="Arial" panose="020B0604020202020204" pitchFamily="34" charset="0"/>
                          <a:cs typeface="Arial" panose="020B0604020202020204" pitchFamily="34" charset="0"/>
                        </a:rPr>
                        <a:t> </a:t>
                      </a:r>
                      <a:r>
                        <a:rPr lang="sl-SI" i="1" baseline="0" dirty="0" err="1" smtClean="0">
                          <a:solidFill>
                            <a:schemeClr val="tx1"/>
                          </a:solidFill>
                          <a:latin typeface="Arial" panose="020B0604020202020204" pitchFamily="34" charset="0"/>
                          <a:cs typeface="Arial" panose="020B0604020202020204" pitchFamily="34" charset="0"/>
                        </a:rPr>
                        <a:t>ausgeben</a:t>
                      </a:r>
                      <a:r>
                        <a:rPr lang="sl-SI" i="1" baseline="0" dirty="0" smtClean="0">
                          <a:solidFill>
                            <a:schemeClr val="tx1"/>
                          </a:solidFill>
                          <a:latin typeface="Arial" panose="020B0604020202020204" pitchFamily="34" charset="0"/>
                          <a:cs typeface="Arial" panose="020B0604020202020204" pitchFamily="34" charset="0"/>
                        </a:rPr>
                        <a:t> (zapraviti denar), keine </a:t>
                      </a:r>
                      <a:r>
                        <a:rPr lang="sl-SI" i="1" baseline="0" dirty="0" err="1" smtClean="0">
                          <a:solidFill>
                            <a:schemeClr val="tx1"/>
                          </a:solidFill>
                          <a:latin typeface="Arial" panose="020B0604020202020204" pitchFamily="34" charset="0"/>
                          <a:cs typeface="Arial" panose="020B0604020202020204" pitchFamily="34" charset="0"/>
                        </a:rPr>
                        <a:t>Getr</a:t>
                      </a:r>
                      <a:r>
                        <a:rPr lang="de-DE" i="1" baseline="0" dirty="0" err="1" smtClean="0">
                          <a:solidFill>
                            <a:schemeClr val="tx1"/>
                          </a:solidFill>
                          <a:latin typeface="Arial" panose="020B0604020202020204" pitchFamily="34" charset="0"/>
                          <a:cs typeface="Arial" panose="020B0604020202020204" pitchFamily="34" charset="0"/>
                        </a:rPr>
                        <a:t>änke</a:t>
                      </a:r>
                      <a:r>
                        <a:rPr lang="de-DE" i="1" baseline="0" dirty="0" smtClean="0">
                          <a:solidFill>
                            <a:schemeClr val="tx1"/>
                          </a:solidFill>
                          <a:latin typeface="Arial" panose="020B0604020202020204" pitchFamily="34" charset="0"/>
                          <a:cs typeface="Arial" panose="020B0604020202020204" pitchFamily="34" charset="0"/>
                        </a:rPr>
                        <a:t> mitbringen, Musik hören, fernsehen, duschen, schlafen, stören, einen Film, rauchen, ein Bier trinken, tanzen, warten, schwimmen, rauchen, stören … </a:t>
                      </a:r>
                      <a:endParaRPr lang="sl-SI" i="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1504364"/>
                  </a:ext>
                </a:extLst>
              </a:tr>
            </a:tbl>
          </a:graphicData>
        </a:graphic>
      </p:graphicFrame>
      <p:sp>
        <p:nvSpPr>
          <p:cNvPr id="7" name="PoljeZBesedilom 6"/>
          <p:cNvSpPr txBox="1"/>
          <p:nvPr/>
        </p:nvSpPr>
        <p:spPr>
          <a:xfrm flipH="1">
            <a:off x="1561581" y="567558"/>
            <a:ext cx="6268621" cy="7725192"/>
          </a:xfrm>
          <a:prstGeom prst="rect">
            <a:avLst/>
          </a:prstGeom>
          <a:noFill/>
        </p:spPr>
        <p:txBody>
          <a:bodyPr wrap="square" rtlCol="0">
            <a:spAutoFit/>
          </a:bodyPr>
          <a:lstStyle/>
          <a:p>
            <a:pPr algn="ctr"/>
            <a:r>
              <a:rPr lang="de-DE" sz="2000" dirty="0" smtClean="0"/>
              <a:t>Was kann man hier (nicht) machen?</a:t>
            </a:r>
          </a:p>
          <a:p>
            <a:pPr algn="ctr"/>
            <a:r>
              <a:rPr lang="de-DE" sz="2000" dirty="0" smtClean="0"/>
              <a:t>Was muss man hier machen?</a:t>
            </a:r>
          </a:p>
          <a:p>
            <a:pPr algn="ctr"/>
            <a:r>
              <a:rPr lang="de-DE" sz="2000" dirty="0" smtClean="0"/>
              <a:t>Was darf man hier (nicht) machen?</a:t>
            </a:r>
          </a:p>
          <a:p>
            <a:r>
              <a:rPr lang="de-DE" sz="2000" dirty="0" smtClean="0"/>
              <a:t>Benutzen Sie die Verben und schreiben Sie 2 - 3 Sätze zu den Bildern. Helfen Sie sich mit den Verben rechts. </a:t>
            </a:r>
          </a:p>
          <a:p>
            <a:endParaRPr lang="de-DE" dirty="0"/>
          </a:p>
          <a:p>
            <a:r>
              <a:rPr lang="de-DE" dirty="0" smtClean="0"/>
              <a:t>In der Bar </a:t>
            </a:r>
          </a:p>
          <a:p>
            <a:endParaRPr lang="de-DE" dirty="0"/>
          </a:p>
          <a:p>
            <a:endParaRPr lang="de-DE" dirty="0" smtClean="0"/>
          </a:p>
          <a:p>
            <a:endParaRPr lang="de-DE" dirty="0"/>
          </a:p>
          <a:p>
            <a:endParaRPr lang="de-DE" dirty="0" smtClean="0"/>
          </a:p>
          <a:p>
            <a:endParaRPr lang="de-DE" dirty="0" smtClean="0"/>
          </a:p>
          <a:p>
            <a:endParaRPr lang="de-DE" dirty="0"/>
          </a:p>
          <a:p>
            <a:endParaRPr lang="de-DE" dirty="0"/>
          </a:p>
          <a:p>
            <a:r>
              <a:rPr lang="de-DE" dirty="0" smtClean="0"/>
              <a:t>Hier kann man Bier trinken.</a:t>
            </a:r>
          </a:p>
          <a:p>
            <a:r>
              <a:rPr lang="de-DE" dirty="0" smtClean="0"/>
              <a:t>Hier muss man Musik hören.</a:t>
            </a:r>
          </a:p>
          <a:p>
            <a:r>
              <a:rPr lang="de-DE" dirty="0" smtClean="0"/>
              <a:t>Hier darf man keine Getränke mitbringen. </a:t>
            </a: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sl-SI" dirty="0"/>
          </a:p>
        </p:txBody>
      </p:sp>
      <p:pic>
        <p:nvPicPr>
          <p:cNvPr id="2" name="Slika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1561581" y="2926839"/>
            <a:ext cx="2097206" cy="1383912"/>
          </a:xfrm>
          <a:prstGeom prst="rect">
            <a:avLst/>
          </a:prstGeom>
        </p:spPr>
      </p:pic>
    </p:spTree>
    <p:extLst>
      <p:ext uri="{BB962C8B-B14F-4D97-AF65-F5344CB8AC3E}">
        <p14:creationId xmlns:p14="http://schemas.microsoft.com/office/powerpoint/2010/main" val="22214796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rotWithShape="1">
          <a:blip r:embed="rId2">
            <a:clrChange>
              <a:clrFrom>
                <a:srgbClr val="ADADAD"/>
              </a:clrFrom>
              <a:clrTo>
                <a:srgbClr val="ADADAD">
                  <a:alpha val="0"/>
                </a:srgbClr>
              </a:clrTo>
            </a:clrChange>
            <a:grayscl/>
            <a:lum bright="-40000" contrast="40000"/>
          </a:blip>
          <a:srcRect l="8425" t="13746" b="47056"/>
          <a:stretch/>
        </p:blipFill>
        <p:spPr>
          <a:xfrm>
            <a:off x="1450426" y="1114096"/>
            <a:ext cx="8513379" cy="11561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5" name="Tabela 4"/>
          <p:cNvGraphicFramePr>
            <a:graphicFrameLocks noGrp="1"/>
          </p:cNvGraphicFramePr>
          <p:nvPr>
            <p:extLst>
              <p:ext uri="{D42A27DB-BD31-4B8C-83A1-F6EECF244321}">
                <p14:modId xmlns:p14="http://schemas.microsoft.com/office/powerpoint/2010/main" val="2095653754"/>
              </p:ext>
            </p:extLst>
          </p:nvPr>
        </p:nvGraphicFramePr>
        <p:xfrm>
          <a:off x="1643117" y="2853266"/>
          <a:ext cx="8127999" cy="1854200"/>
        </p:xfrm>
        <a:graphic>
          <a:graphicData uri="http://schemas.openxmlformats.org/drawingml/2006/table">
            <a:tbl>
              <a:tblPr firstRow="1" bandRow="1">
                <a:tableStyleId>{D7AC3CCA-C797-4891-BE02-D94E43425B78}</a:tableStyleId>
              </a:tblPr>
              <a:tblGrid>
                <a:gridCol w="2709333">
                  <a:extLst>
                    <a:ext uri="{9D8B030D-6E8A-4147-A177-3AD203B41FA5}">
                      <a16:colId xmlns:a16="http://schemas.microsoft.com/office/drawing/2014/main" val="1740812239"/>
                    </a:ext>
                  </a:extLst>
                </a:gridCol>
                <a:gridCol w="2709333">
                  <a:extLst>
                    <a:ext uri="{9D8B030D-6E8A-4147-A177-3AD203B41FA5}">
                      <a16:colId xmlns:a16="http://schemas.microsoft.com/office/drawing/2014/main" val="3109001522"/>
                    </a:ext>
                  </a:extLst>
                </a:gridCol>
                <a:gridCol w="2709333">
                  <a:extLst>
                    <a:ext uri="{9D8B030D-6E8A-4147-A177-3AD203B41FA5}">
                      <a16:colId xmlns:a16="http://schemas.microsoft.com/office/drawing/2014/main" val="343477055"/>
                    </a:ext>
                  </a:extLst>
                </a:gridCol>
              </a:tblGrid>
              <a:tr h="370840">
                <a:tc>
                  <a:txBody>
                    <a:bodyPr/>
                    <a:lstStyle/>
                    <a:p>
                      <a:r>
                        <a:rPr lang="de-DE" b="0" dirty="0" smtClean="0"/>
                        <a:t>8…</a:t>
                      </a:r>
                      <a:r>
                        <a:rPr lang="de-DE" b="0" baseline="0" dirty="0" smtClean="0"/>
                        <a:t> 7:30</a:t>
                      </a:r>
                      <a:endParaRPr lang="sl-SI" b="0" dirty="0"/>
                    </a:p>
                  </a:txBody>
                  <a:tcPr/>
                </a:tc>
                <a:tc>
                  <a:txBody>
                    <a:bodyPr/>
                    <a:lstStyle/>
                    <a:p>
                      <a:r>
                        <a:rPr lang="de-DE" b="0" dirty="0" smtClean="0"/>
                        <a:t>… 07:55</a:t>
                      </a:r>
                      <a:endParaRPr lang="sl-SI" b="0" dirty="0"/>
                    </a:p>
                  </a:txBody>
                  <a:tcPr/>
                </a:tc>
                <a:tc>
                  <a:txBody>
                    <a:bodyPr/>
                    <a:lstStyle/>
                    <a:p>
                      <a:r>
                        <a:rPr lang="de-DE" b="0" dirty="0" smtClean="0"/>
                        <a:t>… 17:10</a:t>
                      </a:r>
                      <a:endParaRPr lang="sl-SI" b="0" dirty="0"/>
                    </a:p>
                  </a:txBody>
                  <a:tcPr/>
                </a:tc>
                <a:extLst>
                  <a:ext uri="{0D108BD9-81ED-4DB2-BD59-A6C34878D82A}">
                    <a16:rowId xmlns:a16="http://schemas.microsoft.com/office/drawing/2014/main" val="2938503104"/>
                  </a:ext>
                </a:extLst>
              </a:tr>
              <a:tr h="370840">
                <a:tc>
                  <a:txBody>
                    <a:bodyPr/>
                    <a:lstStyle/>
                    <a:p>
                      <a:r>
                        <a:rPr lang="de-DE" b="0" dirty="0" smtClean="0"/>
                        <a:t>… 10:20 </a:t>
                      </a:r>
                      <a:endParaRPr lang="sl-SI" b="0" dirty="0"/>
                    </a:p>
                  </a:txBody>
                  <a:tcPr/>
                </a:tc>
                <a:tc>
                  <a:txBody>
                    <a:bodyPr/>
                    <a:lstStyle/>
                    <a:p>
                      <a:r>
                        <a:rPr lang="de-DE" b="0" dirty="0" smtClean="0"/>
                        <a:t>… 11:58</a:t>
                      </a:r>
                      <a:endParaRPr lang="sl-SI" b="0" dirty="0"/>
                    </a:p>
                  </a:txBody>
                  <a:tcPr/>
                </a:tc>
                <a:tc>
                  <a:txBody>
                    <a:bodyPr/>
                    <a:lstStyle/>
                    <a:p>
                      <a:r>
                        <a:rPr lang="de-DE" b="0" dirty="0" smtClean="0"/>
                        <a:t>… 15:25</a:t>
                      </a:r>
                      <a:endParaRPr lang="sl-SI" b="0" dirty="0"/>
                    </a:p>
                  </a:txBody>
                  <a:tcPr/>
                </a:tc>
                <a:extLst>
                  <a:ext uri="{0D108BD9-81ED-4DB2-BD59-A6C34878D82A}">
                    <a16:rowId xmlns:a16="http://schemas.microsoft.com/office/drawing/2014/main" val="1181001542"/>
                  </a:ext>
                </a:extLst>
              </a:tr>
              <a:tr h="370840">
                <a:tc>
                  <a:txBody>
                    <a:bodyPr/>
                    <a:lstStyle/>
                    <a:p>
                      <a:r>
                        <a:rPr lang="de-DE" b="0" dirty="0" smtClean="0"/>
                        <a:t>… 19:35</a:t>
                      </a:r>
                      <a:endParaRPr lang="sl-SI" b="0" dirty="0"/>
                    </a:p>
                  </a:txBody>
                  <a:tcPr/>
                </a:tc>
                <a:tc>
                  <a:txBody>
                    <a:bodyPr/>
                    <a:lstStyle/>
                    <a:p>
                      <a:r>
                        <a:rPr lang="de-DE" b="0" dirty="0" smtClean="0"/>
                        <a:t>… 16:20</a:t>
                      </a:r>
                      <a:endParaRPr lang="sl-SI" b="0" dirty="0"/>
                    </a:p>
                  </a:txBody>
                  <a:tcPr/>
                </a:tc>
                <a:tc>
                  <a:txBody>
                    <a:bodyPr/>
                    <a:lstStyle/>
                    <a:p>
                      <a:r>
                        <a:rPr lang="de-DE" b="0" dirty="0" smtClean="0"/>
                        <a:t>… 09:45</a:t>
                      </a:r>
                      <a:endParaRPr lang="sl-SI" b="0" dirty="0"/>
                    </a:p>
                  </a:txBody>
                  <a:tcPr/>
                </a:tc>
                <a:extLst>
                  <a:ext uri="{0D108BD9-81ED-4DB2-BD59-A6C34878D82A}">
                    <a16:rowId xmlns:a16="http://schemas.microsoft.com/office/drawing/2014/main" val="3959551018"/>
                  </a:ext>
                </a:extLst>
              </a:tr>
              <a:tr h="370840">
                <a:tc>
                  <a:txBody>
                    <a:bodyPr/>
                    <a:lstStyle/>
                    <a:p>
                      <a:r>
                        <a:rPr lang="de-DE" b="0" dirty="0" smtClean="0"/>
                        <a:t>… 15:30</a:t>
                      </a:r>
                      <a:endParaRPr lang="sl-SI" b="0" dirty="0"/>
                    </a:p>
                  </a:txBody>
                  <a:tcPr/>
                </a:tc>
                <a:tc>
                  <a:txBody>
                    <a:bodyPr/>
                    <a:lstStyle/>
                    <a:p>
                      <a:r>
                        <a:rPr lang="de-DE" b="0" dirty="0" smtClean="0"/>
                        <a:t>… 03:05</a:t>
                      </a:r>
                      <a:endParaRPr lang="sl-SI" b="0" dirty="0"/>
                    </a:p>
                  </a:txBody>
                  <a:tcPr/>
                </a:tc>
                <a:tc>
                  <a:txBody>
                    <a:bodyPr/>
                    <a:lstStyle/>
                    <a:p>
                      <a:r>
                        <a:rPr lang="de-DE" b="0" dirty="0" smtClean="0"/>
                        <a:t>… 08:50</a:t>
                      </a:r>
                      <a:endParaRPr lang="sl-SI" b="0" dirty="0"/>
                    </a:p>
                  </a:txBody>
                  <a:tcPr/>
                </a:tc>
                <a:extLst>
                  <a:ext uri="{0D108BD9-81ED-4DB2-BD59-A6C34878D82A}">
                    <a16:rowId xmlns:a16="http://schemas.microsoft.com/office/drawing/2014/main" val="1889755325"/>
                  </a:ext>
                </a:extLst>
              </a:tr>
              <a:tr h="370840">
                <a:tc>
                  <a:txBody>
                    <a:bodyPr/>
                    <a:lstStyle/>
                    <a:p>
                      <a:r>
                        <a:rPr lang="de-DE" b="0" dirty="0" smtClean="0"/>
                        <a:t>… 02:40</a:t>
                      </a:r>
                      <a:endParaRPr lang="sl-SI" b="0" dirty="0"/>
                    </a:p>
                  </a:txBody>
                  <a:tcPr/>
                </a:tc>
                <a:tc>
                  <a:txBody>
                    <a:bodyPr/>
                    <a:lstStyle/>
                    <a:p>
                      <a:r>
                        <a:rPr lang="de-DE" b="0" dirty="0" smtClean="0"/>
                        <a:t>… 14:15</a:t>
                      </a:r>
                      <a:endParaRPr lang="sl-SI" b="0" dirty="0"/>
                    </a:p>
                  </a:txBody>
                  <a:tcPr/>
                </a:tc>
                <a:tc>
                  <a:txBody>
                    <a:bodyPr/>
                    <a:lstStyle/>
                    <a:p>
                      <a:r>
                        <a:rPr lang="de-DE" b="0" dirty="0" smtClean="0"/>
                        <a:t>… 01:02</a:t>
                      </a:r>
                      <a:endParaRPr lang="sl-SI" b="0" dirty="0"/>
                    </a:p>
                  </a:txBody>
                  <a:tcPr/>
                </a:tc>
                <a:extLst>
                  <a:ext uri="{0D108BD9-81ED-4DB2-BD59-A6C34878D82A}">
                    <a16:rowId xmlns:a16="http://schemas.microsoft.com/office/drawing/2014/main" val="2331966651"/>
                  </a:ext>
                </a:extLst>
              </a:tr>
            </a:tbl>
          </a:graphicData>
        </a:graphic>
      </p:graphicFrame>
    </p:spTree>
    <p:extLst>
      <p:ext uri="{BB962C8B-B14F-4D97-AF65-F5344CB8AC3E}">
        <p14:creationId xmlns:p14="http://schemas.microsoft.com/office/powerpoint/2010/main" val="37490820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a 5"/>
          <p:cNvGraphicFramePr>
            <a:graphicFrameLocks noGrp="1"/>
          </p:cNvGraphicFramePr>
          <p:nvPr>
            <p:extLst>
              <p:ext uri="{D42A27DB-BD31-4B8C-83A1-F6EECF244321}">
                <p14:modId xmlns:p14="http://schemas.microsoft.com/office/powerpoint/2010/main" val="1832610494"/>
              </p:ext>
            </p:extLst>
          </p:nvPr>
        </p:nvGraphicFramePr>
        <p:xfrm>
          <a:off x="6961352" y="2926839"/>
          <a:ext cx="4841765" cy="1737360"/>
        </p:xfrm>
        <a:graphic>
          <a:graphicData uri="http://schemas.openxmlformats.org/drawingml/2006/table">
            <a:tbl>
              <a:tblPr firstRow="1" bandRow="1">
                <a:tableStyleId>{F5AB1C69-6EDB-4FF4-983F-18BD219EF322}</a:tableStyleId>
              </a:tblPr>
              <a:tblGrid>
                <a:gridCol w="4841765">
                  <a:extLst>
                    <a:ext uri="{9D8B030D-6E8A-4147-A177-3AD203B41FA5}">
                      <a16:colId xmlns:a16="http://schemas.microsoft.com/office/drawing/2014/main" val="4261584828"/>
                    </a:ext>
                  </a:extLst>
                </a:gridCol>
              </a:tblGrid>
              <a:tr h="370840">
                <a:tc>
                  <a:txBody>
                    <a:bodyPr/>
                    <a:lstStyle/>
                    <a:p>
                      <a:pPr algn="ctr"/>
                      <a:r>
                        <a:rPr lang="de-DE" i="1" dirty="0" smtClean="0">
                          <a:solidFill>
                            <a:schemeClr val="tx1"/>
                          </a:solidFill>
                          <a:latin typeface="Arial" panose="020B0604020202020204" pitchFamily="34" charset="0"/>
                          <a:cs typeface="Arial" panose="020B0604020202020204" pitchFamily="34" charset="0"/>
                        </a:rPr>
                        <a:t>e</a:t>
                      </a:r>
                      <a:r>
                        <a:rPr lang="sl-SI" i="1" dirty="0" err="1" smtClean="0">
                          <a:solidFill>
                            <a:schemeClr val="tx1"/>
                          </a:solidFill>
                          <a:latin typeface="Arial" panose="020B0604020202020204" pitchFamily="34" charset="0"/>
                          <a:cs typeface="Arial" panose="020B0604020202020204" pitchFamily="34" charset="0"/>
                        </a:rPr>
                        <a:t>intreten</a:t>
                      </a:r>
                      <a:r>
                        <a:rPr lang="sl-SI" i="1" baseline="0" dirty="0" smtClean="0">
                          <a:solidFill>
                            <a:schemeClr val="tx1"/>
                          </a:solidFill>
                          <a:latin typeface="Arial" panose="020B0604020202020204" pitchFamily="34" charset="0"/>
                          <a:cs typeface="Arial" panose="020B0604020202020204" pitchFamily="34" charset="0"/>
                        </a:rPr>
                        <a:t> (vstopiti), </a:t>
                      </a:r>
                      <a:r>
                        <a:rPr lang="sl-SI" i="1" baseline="0" dirty="0" err="1" smtClean="0">
                          <a:solidFill>
                            <a:schemeClr val="tx1"/>
                          </a:solidFill>
                          <a:latin typeface="Arial" panose="020B0604020202020204" pitchFamily="34" charset="0"/>
                          <a:cs typeface="Arial" panose="020B0604020202020204" pitchFamily="34" charset="0"/>
                        </a:rPr>
                        <a:t>Geld</a:t>
                      </a:r>
                      <a:r>
                        <a:rPr lang="sl-SI" i="1" baseline="0" dirty="0" smtClean="0">
                          <a:solidFill>
                            <a:schemeClr val="tx1"/>
                          </a:solidFill>
                          <a:latin typeface="Arial" panose="020B0604020202020204" pitchFamily="34" charset="0"/>
                          <a:cs typeface="Arial" panose="020B0604020202020204" pitchFamily="34" charset="0"/>
                        </a:rPr>
                        <a:t> </a:t>
                      </a:r>
                      <a:r>
                        <a:rPr lang="sl-SI" i="1" baseline="0" dirty="0" err="1" smtClean="0">
                          <a:solidFill>
                            <a:schemeClr val="tx1"/>
                          </a:solidFill>
                          <a:latin typeface="Arial" panose="020B0604020202020204" pitchFamily="34" charset="0"/>
                          <a:cs typeface="Arial" panose="020B0604020202020204" pitchFamily="34" charset="0"/>
                        </a:rPr>
                        <a:t>ausgeben</a:t>
                      </a:r>
                      <a:r>
                        <a:rPr lang="sl-SI" i="1" baseline="0" dirty="0" smtClean="0">
                          <a:solidFill>
                            <a:schemeClr val="tx1"/>
                          </a:solidFill>
                          <a:latin typeface="Arial" panose="020B0604020202020204" pitchFamily="34" charset="0"/>
                          <a:cs typeface="Arial" panose="020B0604020202020204" pitchFamily="34" charset="0"/>
                        </a:rPr>
                        <a:t> (zapraviti denar), keine </a:t>
                      </a:r>
                      <a:r>
                        <a:rPr lang="sl-SI" i="1" baseline="0" dirty="0" err="1" smtClean="0">
                          <a:solidFill>
                            <a:schemeClr val="tx1"/>
                          </a:solidFill>
                          <a:latin typeface="Arial" panose="020B0604020202020204" pitchFamily="34" charset="0"/>
                          <a:cs typeface="Arial" panose="020B0604020202020204" pitchFamily="34" charset="0"/>
                        </a:rPr>
                        <a:t>Getr</a:t>
                      </a:r>
                      <a:r>
                        <a:rPr lang="de-DE" i="1" baseline="0" dirty="0" err="1" smtClean="0">
                          <a:solidFill>
                            <a:schemeClr val="tx1"/>
                          </a:solidFill>
                          <a:latin typeface="Arial" panose="020B0604020202020204" pitchFamily="34" charset="0"/>
                          <a:cs typeface="Arial" panose="020B0604020202020204" pitchFamily="34" charset="0"/>
                        </a:rPr>
                        <a:t>änke</a:t>
                      </a:r>
                      <a:r>
                        <a:rPr lang="de-DE" i="1" baseline="0" dirty="0" smtClean="0">
                          <a:solidFill>
                            <a:schemeClr val="tx1"/>
                          </a:solidFill>
                          <a:latin typeface="Arial" panose="020B0604020202020204" pitchFamily="34" charset="0"/>
                          <a:cs typeface="Arial" panose="020B0604020202020204" pitchFamily="34" charset="0"/>
                        </a:rPr>
                        <a:t> mitbringen, Musik hören, fernsehen, duschen, schlafen, stören, einen Film, rauchen, ein Bier trinken, tanzen, warten, schwimmen, rauchen, stören … </a:t>
                      </a:r>
                      <a:endParaRPr lang="sl-SI" i="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1504364"/>
                  </a:ext>
                </a:extLst>
              </a:tr>
            </a:tbl>
          </a:graphicData>
        </a:graphic>
      </p:graphicFrame>
      <p:sp>
        <p:nvSpPr>
          <p:cNvPr id="7" name="PoljeZBesedilom 6"/>
          <p:cNvSpPr txBox="1"/>
          <p:nvPr/>
        </p:nvSpPr>
        <p:spPr>
          <a:xfrm flipH="1">
            <a:off x="1561581" y="567558"/>
            <a:ext cx="6268621" cy="7171194"/>
          </a:xfrm>
          <a:prstGeom prst="rect">
            <a:avLst/>
          </a:prstGeom>
          <a:noFill/>
        </p:spPr>
        <p:txBody>
          <a:bodyPr wrap="square" rtlCol="0">
            <a:spAutoFit/>
          </a:bodyPr>
          <a:lstStyle/>
          <a:p>
            <a:pPr algn="ctr"/>
            <a:r>
              <a:rPr lang="de-DE" sz="2000" dirty="0" smtClean="0"/>
              <a:t>Was kann man hier (nicht) machen?</a:t>
            </a:r>
          </a:p>
          <a:p>
            <a:pPr algn="ctr"/>
            <a:r>
              <a:rPr lang="de-DE" sz="2000" dirty="0" smtClean="0"/>
              <a:t>Was muss man hier machen?</a:t>
            </a:r>
          </a:p>
          <a:p>
            <a:pPr algn="ctr"/>
            <a:r>
              <a:rPr lang="de-DE" sz="2000" dirty="0" smtClean="0"/>
              <a:t>Was darf man hier (nicht) machen?</a:t>
            </a:r>
          </a:p>
          <a:p>
            <a:r>
              <a:rPr lang="de-DE" sz="2000" dirty="0" smtClean="0"/>
              <a:t>Benutzen Sie die Verben und schreiben Sie 3 Sätze zu den Bildern. Helfen Sie sich mit den Verben rechts. </a:t>
            </a:r>
          </a:p>
          <a:p>
            <a:endParaRPr lang="de-DE" dirty="0"/>
          </a:p>
          <a:p>
            <a:r>
              <a:rPr lang="de-DE" dirty="0" smtClean="0"/>
              <a:t>Beim Arzt</a:t>
            </a:r>
          </a:p>
          <a:p>
            <a:endParaRPr lang="de-DE" dirty="0"/>
          </a:p>
          <a:p>
            <a:endParaRPr lang="de-DE" dirty="0" smtClean="0"/>
          </a:p>
          <a:p>
            <a:endParaRPr lang="de-DE" dirty="0"/>
          </a:p>
          <a:p>
            <a:endParaRPr lang="de-DE" dirty="0" smtClean="0"/>
          </a:p>
          <a:p>
            <a:endParaRPr lang="de-DE" dirty="0" smtClean="0"/>
          </a:p>
          <a:p>
            <a:endParaRPr lang="de-DE" dirty="0"/>
          </a:p>
          <a:p>
            <a:endParaRPr lang="de-DE" dirty="0" smtClean="0"/>
          </a:p>
          <a:p>
            <a:r>
              <a:rPr lang="de-DE" dirty="0" smtClean="0"/>
              <a:t> </a:t>
            </a: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sl-SI" dirty="0"/>
          </a:p>
        </p:txBody>
      </p:sp>
      <p:pic>
        <p:nvPicPr>
          <p:cNvPr id="2" name="Slika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1561581" y="2926839"/>
            <a:ext cx="2249619" cy="1463167"/>
          </a:xfrm>
          <a:prstGeom prst="rect">
            <a:avLst/>
          </a:prstGeom>
        </p:spPr>
      </p:pic>
    </p:spTree>
    <p:extLst>
      <p:ext uri="{BB962C8B-B14F-4D97-AF65-F5344CB8AC3E}">
        <p14:creationId xmlns:p14="http://schemas.microsoft.com/office/powerpoint/2010/main" val="26640612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a 5"/>
          <p:cNvGraphicFramePr>
            <a:graphicFrameLocks noGrp="1"/>
          </p:cNvGraphicFramePr>
          <p:nvPr>
            <p:extLst>
              <p:ext uri="{D42A27DB-BD31-4B8C-83A1-F6EECF244321}">
                <p14:modId xmlns:p14="http://schemas.microsoft.com/office/powerpoint/2010/main" val="1832610494"/>
              </p:ext>
            </p:extLst>
          </p:nvPr>
        </p:nvGraphicFramePr>
        <p:xfrm>
          <a:off x="6961352" y="2926839"/>
          <a:ext cx="4841765" cy="1737360"/>
        </p:xfrm>
        <a:graphic>
          <a:graphicData uri="http://schemas.openxmlformats.org/drawingml/2006/table">
            <a:tbl>
              <a:tblPr firstRow="1" bandRow="1">
                <a:tableStyleId>{F5AB1C69-6EDB-4FF4-983F-18BD219EF322}</a:tableStyleId>
              </a:tblPr>
              <a:tblGrid>
                <a:gridCol w="4841765">
                  <a:extLst>
                    <a:ext uri="{9D8B030D-6E8A-4147-A177-3AD203B41FA5}">
                      <a16:colId xmlns:a16="http://schemas.microsoft.com/office/drawing/2014/main" val="4261584828"/>
                    </a:ext>
                  </a:extLst>
                </a:gridCol>
              </a:tblGrid>
              <a:tr h="370840">
                <a:tc>
                  <a:txBody>
                    <a:bodyPr/>
                    <a:lstStyle/>
                    <a:p>
                      <a:pPr algn="ctr"/>
                      <a:r>
                        <a:rPr lang="de-DE" i="1" dirty="0" smtClean="0">
                          <a:solidFill>
                            <a:schemeClr val="tx1"/>
                          </a:solidFill>
                          <a:latin typeface="Arial" panose="020B0604020202020204" pitchFamily="34" charset="0"/>
                          <a:cs typeface="Arial" panose="020B0604020202020204" pitchFamily="34" charset="0"/>
                        </a:rPr>
                        <a:t>e</a:t>
                      </a:r>
                      <a:r>
                        <a:rPr lang="sl-SI" i="1" dirty="0" err="1" smtClean="0">
                          <a:solidFill>
                            <a:schemeClr val="tx1"/>
                          </a:solidFill>
                          <a:latin typeface="Arial" panose="020B0604020202020204" pitchFamily="34" charset="0"/>
                          <a:cs typeface="Arial" panose="020B0604020202020204" pitchFamily="34" charset="0"/>
                        </a:rPr>
                        <a:t>intreten</a:t>
                      </a:r>
                      <a:r>
                        <a:rPr lang="sl-SI" i="1" baseline="0" dirty="0" smtClean="0">
                          <a:solidFill>
                            <a:schemeClr val="tx1"/>
                          </a:solidFill>
                          <a:latin typeface="Arial" panose="020B0604020202020204" pitchFamily="34" charset="0"/>
                          <a:cs typeface="Arial" panose="020B0604020202020204" pitchFamily="34" charset="0"/>
                        </a:rPr>
                        <a:t> (vstopiti), </a:t>
                      </a:r>
                      <a:r>
                        <a:rPr lang="sl-SI" i="1" baseline="0" dirty="0" err="1" smtClean="0">
                          <a:solidFill>
                            <a:schemeClr val="tx1"/>
                          </a:solidFill>
                          <a:latin typeface="Arial" panose="020B0604020202020204" pitchFamily="34" charset="0"/>
                          <a:cs typeface="Arial" panose="020B0604020202020204" pitchFamily="34" charset="0"/>
                        </a:rPr>
                        <a:t>Geld</a:t>
                      </a:r>
                      <a:r>
                        <a:rPr lang="sl-SI" i="1" baseline="0" dirty="0" smtClean="0">
                          <a:solidFill>
                            <a:schemeClr val="tx1"/>
                          </a:solidFill>
                          <a:latin typeface="Arial" panose="020B0604020202020204" pitchFamily="34" charset="0"/>
                          <a:cs typeface="Arial" panose="020B0604020202020204" pitchFamily="34" charset="0"/>
                        </a:rPr>
                        <a:t> </a:t>
                      </a:r>
                      <a:r>
                        <a:rPr lang="sl-SI" i="1" baseline="0" dirty="0" err="1" smtClean="0">
                          <a:solidFill>
                            <a:schemeClr val="tx1"/>
                          </a:solidFill>
                          <a:latin typeface="Arial" panose="020B0604020202020204" pitchFamily="34" charset="0"/>
                          <a:cs typeface="Arial" panose="020B0604020202020204" pitchFamily="34" charset="0"/>
                        </a:rPr>
                        <a:t>ausgeben</a:t>
                      </a:r>
                      <a:r>
                        <a:rPr lang="sl-SI" i="1" baseline="0" dirty="0" smtClean="0">
                          <a:solidFill>
                            <a:schemeClr val="tx1"/>
                          </a:solidFill>
                          <a:latin typeface="Arial" panose="020B0604020202020204" pitchFamily="34" charset="0"/>
                          <a:cs typeface="Arial" panose="020B0604020202020204" pitchFamily="34" charset="0"/>
                        </a:rPr>
                        <a:t> (zapraviti denar), keine </a:t>
                      </a:r>
                      <a:r>
                        <a:rPr lang="sl-SI" i="1" baseline="0" dirty="0" err="1" smtClean="0">
                          <a:solidFill>
                            <a:schemeClr val="tx1"/>
                          </a:solidFill>
                          <a:latin typeface="Arial" panose="020B0604020202020204" pitchFamily="34" charset="0"/>
                          <a:cs typeface="Arial" panose="020B0604020202020204" pitchFamily="34" charset="0"/>
                        </a:rPr>
                        <a:t>Getr</a:t>
                      </a:r>
                      <a:r>
                        <a:rPr lang="de-DE" i="1" baseline="0" dirty="0" err="1" smtClean="0">
                          <a:solidFill>
                            <a:schemeClr val="tx1"/>
                          </a:solidFill>
                          <a:latin typeface="Arial" panose="020B0604020202020204" pitchFamily="34" charset="0"/>
                          <a:cs typeface="Arial" panose="020B0604020202020204" pitchFamily="34" charset="0"/>
                        </a:rPr>
                        <a:t>änke</a:t>
                      </a:r>
                      <a:r>
                        <a:rPr lang="de-DE" i="1" baseline="0" dirty="0" smtClean="0">
                          <a:solidFill>
                            <a:schemeClr val="tx1"/>
                          </a:solidFill>
                          <a:latin typeface="Arial" panose="020B0604020202020204" pitchFamily="34" charset="0"/>
                          <a:cs typeface="Arial" panose="020B0604020202020204" pitchFamily="34" charset="0"/>
                        </a:rPr>
                        <a:t> mitbringen, Musik hören, fernsehen, duschen, schlafen, stören, einen Film, rauchen, ein Bier trinken, tanzen, warten, schwimmen, rauchen, stören … </a:t>
                      </a:r>
                      <a:endParaRPr lang="sl-SI" i="1"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1504364"/>
                  </a:ext>
                </a:extLst>
              </a:tr>
            </a:tbl>
          </a:graphicData>
        </a:graphic>
      </p:graphicFrame>
      <p:sp>
        <p:nvSpPr>
          <p:cNvPr id="7" name="PoljeZBesedilom 6"/>
          <p:cNvSpPr txBox="1"/>
          <p:nvPr/>
        </p:nvSpPr>
        <p:spPr>
          <a:xfrm flipH="1">
            <a:off x="1561581" y="567558"/>
            <a:ext cx="6268621" cy="8556188"/>
          </a:xfrm>
          <a:prstGeom prst="rect">
            <a:avLst/>
          </a:prstGeom>
          <a:noFill/>
        </p:spPr>
        <p:txBody>
          <a:bodyPr wrap="square" rtlCol="0">
            <a:spAutoFit/>
          </a:bodyPr>
          <a:lstStyle/>
          <a:p>
            <a:pPr algn="ctr"/>
            <a:r>
              <a:rPr lang="de-DE" sz="2000" dirty="0" smtClean="0"/>
              <a:t>Was kann man hier (nicht) machen?</a:t>
            </a:r>
          </a:p>
          <a:p>
            <a:pPr algn="ctr"/>
            <a:r>
              <a:rPr lang="de-DE" sz="2000" dirty="0" smtClean="0"/>
              <a:t>Was muss man hier machen?</a:t>
            </a:r>
          </a:p>
          <a:p>
            <a:pPr algn="ctr"/>
            <a:r>
              <a:rPr lang="de-DE" sz="2000" dirty="0" smtClean="0"/>
              <a:t>Was darf man hier (nicht) machen?</a:t>
            </a:r>
          </a:p>
          <a:p>
            <a:r>
              <a:rPr lang="de-DE" sz="2000" dirty="0" smtClean="0"/>
              <a:t>Benutzen Sie die Verben und schreiben Sie 3 Sätze zu den Bildern. Helfen Sie sich mit den Verben rechts. </a:t>
            </a:r>
          </a:p>
          <a:p>
            <a:endParaRPr lang="de-DE" dirty="0"/>
          </a:p>
          <a:p>
            <a:r>
              <a:rPr lang="de-DE" dirty="0" smtClean="0"/>
              <a:t>Beim Arzt</a:t>
            </a:r>
          </a:p>
          <a:p>
            <a:endParaRPr lang="de-DE" dirty="0"/>
          </a:p>
          <a:p>
            <a:endParaRPr lang="de-DE" dirty="0" smtClean="0"/>
          </a:p>
          <a:p>
            <a:endParaRPr lang="de-DE" dirty="0"/>
          </a:p>
          <a:p>
            <a:endParaRPr lang="de-DE" dirty="0" smtClean="0"/>
          </a:p>
          <a:p>
            <a:endParaRPr lang="de-DE" dirty="0" smtClean="0"/>
          </a:p>
          <a:p>
            <a:endParaRPr lang="de-DE" dirty="0"/>
          </a:p>
          <a:p>
            <a:endParaRPr lang="de-DE" dirty="0" smtClean="0"/>
          </a:p>
          <a:p>
            <a:endParaRPr lang="de-DE" dirty="0"/>
          </a:p>
          <a:p>
            <a:r>
              <a:rPr lang="de-DE" dirty="0" smtClean="0"/>
              <a:t>Hier </a:t>
            </a:r>
            <a:r>
              <a:rPr lang="de-DE" dirty="0" smtClean="0">
                <a:solidFill>
                  <a:srgbClr val="00B0F0"/>
                </a:solidFill>
              </a:rPr>
              <a:t>kann</a:t>
            </a:r>
            <a:r>
              <a:rPr lang="de-DE" dirty="0" smtClean="0"/>
              <a:t> man nicht </a:t>
            </a:r>
            <a:r>
              <a:rPr lang="de-DE" dirty="0" smtClean="0">
                <a:solidFill>
                  <a:srgbClr val="00B0F0"/>
                </a:solidFill>
              </a:rPr>
              <a:t>eintreten. </a:t>
            </a:r>
          </a:p>
          <a:p>
            <a:r>
              <a:rPr lang="de-DE" dirty="0" smtClean="0"/>
              <a:t>Hier </a:t>
            </a:r>
            <a:r>
              <a:rPr lang="de-DE" dirty="0" smtClean="0">
                <a:solidFill>
                  <a:srgbClr val="00B0F0"/>
                </a:solidFill>
              </a:rPr>
              <a:t>muss </a:t>
            </a:r>
            <a:r>
              <a:rPr lang="de-DE" dirty="0" smtClean="0"/>
              <a:t>man </a:t>
            </a:r>
            <a:r>
              <a:rPr lang="de-DE" dirty="0" smtClean="0">
                <a:solidFill>
                  <a:srgbClr val="00B0F0"/>
                </a:solidFill>
              </a:rPr>
              <a:t>warten.</a:t>
            </a:r>
          </a:p>
          <a:p>
            <a:r>
              <a:rPr lang="de-DE" dirty="0" smtClean="0"/>
              <a:t>Hier </a:t>
            </a:r>
            <a:r>
              <a:rPr lang="de-DE" dirty="0" smtClean="0">
                <a:solidFill>
                  <a:srgbClr val="00B0F0"/>
                </a:solidFill>
              </a:rPr>
              <a:t>darf </a:t>
            </a:r>
            <a:r>
              <a:rPr lang="de-DE" dirty="0" smtClean="0"/>
              <a:t>man nicht </a:t>
            </a:r>
            <a:r>
              <a:rPr lang="de-DE" dirty="0" smtClean="0">
                <a:solidFill>
                  <a:srgbClr val="00B0F0"/>
                </a:solidFill>
              </a:rPr>
              <a:t>stören. </a:t>
            </a:r>
            <a:endParaRPr lang="sl-SI" dirty="0" smtClean="0">
              <a:solidFill>
                <a:srgbClr val="00B0F0"/>
              </a:solidFill>
            </a:endParaRPr>
          </a:p>
          <a:p>
            <a:endParaRPr lang="sl-SI" dirty="0">
              <a:solidFill>
                <a:srgbClr val="00B0F0"/>
              </a:solidFill>
            </a:endParaRPr>
          </a:p>
          <a:p>
            <a:r>
              <a:rPr lang="sl-SI" dirty="0" smtClean="0">
                <a:solidFill>
                  <a:srgbClr val="00B0F0"/>
                </a:solidFill>
              </a:rPr>
              <a:t>K</a:t>
            </a:r>
            <a:r>
              <a:rPr lang="de-DE" dirty="0" err="1" smtClean="0">
                <a:solidFill>
                  <a:srgbClr val="00B0F0"/>
                </a:solidFill>
              </a:rPr>
              <a:t>önnen</a:t>
            </a:r>
            <a:r>
              <a:rPr lang="de-DE" dirty="0" smtClean="0">
                <a:solidFill>
                  <a:srgbClr val="00B0F0"/>
                </a:solidFill>
              </a:rPr>
              <a:t>, müssen, dürfen sind Modalverben. </a:t>
            </a: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sl-SI" dirty="0"/>
          </a:p>
        </p:txBody>
      </p:sp>
      <p:pic>
        <p:nvPicPr>
          <p:cNvPr id="2" name="Slika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1561581" y="2926839"/>
            <a:ext cx="2249619" cy="1463167"/>
          </a:xfrm>
          <a:prstGeom prst="rect">
            <a:avLst/>
          </a:prstGeom>
        </p:spPr>
      </p:pic>
    </p:spTree>
    <p:extLst>
      <p:ext uri="{BB962C8B-B14F-4D97-AF65-F5344CB8AC3E}">
        <p14:creationId xmlns:p14="http://schemas.microsoft.com/office/powerpoint/2010/main" val="23825059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Modalni glagoli</a:t>
            </a:r>
            <a:r>
              <a:rPr lang="de-DE" dirty="0" smtClean="0"/>
              <a:t>/ </a:t>
            </a:r>
            <a:r>
              <a:rPr lang="de-DE" dirty="0" err="1" smtClean="0"/>
              <a:t>modalverben</a:t>
            </a:r>
            <a:r>
              <a:rPr lang="sl-SI" dirty="0" smtClean="0"/>
              <a:t> </a:t>
            </a:r>
            <a:endParaRPr lang="sl-SI" dirty="0"/>
          </a:p>
        </p:txBody>
      </p:sp>
      <p:sp>
        <p:nvSpPr>
          <p:cNvPr id="3" name="Označba mesta vsebine 2"/>
          <p:cNvSpPr>
            <a:spLocks noGrp="1"/>
          </p:cNvSpPr>
          <p:nvPr>
            <p:ph idx="1"/>
          </p:nvPr>
        </p:nvSpPr>
        <p:spPr>
          <a:xfrm>
            <a:off x="1251678" y="1652155"/>
            <a:ext cx="10178322" cy="4227437"/>
          </a:xfrm>
        </p:spPr>
        <p:txBody>
          <a:bodyPr>
            <a:normAutofit lnSpcReduction="10000"/>
          </a:bodyPr>
          <a:lstStyle/>
          <a:p>
            <a:pPr marL="0" indent="0">
              <a:buNone/>
            </a:pPr>
            <a:r>
              <a:rPr lang="de-DE" dirty="0" smtClean="0"/>
              <a:t>V </a:t>
            </a:r>
            <a:r>
              <a:rPr lang="sl-SI" dirty="0" smtClean="0"/>
              <a:t>prejšnjih primerih smo se sreča</a:t>
            </a:r>
            <a:r>
              <a:rPr lang="de-DE" dirty="0" smtClean="0"/>
              <a:t>li </a:t>
            </a:r>
            <a:r>
              <a:rPr lang="sl-SI" dirty="0" smtClean="0"/>
              <a:t>z modalnimi glagoli. Poglejmo</a:t>
            </a:r>
            <a:r>
              <a:rPr lang="de-DE" dirty="0"/>
              <a:t> </a:t>
            </a:r>
            <a:r>
              <a:rPr lang="sl-SI" dirty="0" smtClean="0"/>
              <a:t>še nekaj primerov: </a:t>
            </a:r>
            <a:r>
              <a:rPr lang="de-DE" dirty="0" smtClean="0"/>
              <a:t> </a:t>
            </a:r>
          </a:p>
          <a:p>
            <a:r>
              <a:rPr lang="de-DE" dirty="0" smtClean="0"/>
              <a:t>Ich </a:t>
            </a:r>
            <a:r>
              <a:rPr lang="de-DE" dirty="0">
                <a:solidFill>
                  <a:srgbClr val="FF0000"/>
                </a:solidFill>
              </a:rPr>
              <a:t>kann</a:t>
            </a:r>
            <a:r>
              <a:rPr lang="de-DE" dirty="0"/>
              <a:t> leider nicht </a:t>
            </a:r>
            <a:r>
              <a:rPr lang="de-DE" dirty="0" smtClean="0">
                <a:solidFill>
                  <a:srgbClr val="FF0000"/>
                </a:solidFill>
              </a:rPr>
              <a:t>kommen</a:t>
            </a:r>
            <a:r>
              <a:rPr lang="de-DE" dirty="0" smtClean="0"/>
              <a:t>. </a:t>
            </a:r>
          </a:p>
          <a:p>
            <a:r>
              <a:rPr lang="de-DE" dirty="0"/>
              <a:t>Leider </a:t>
            </a:r>
            <a:r>
              <a:rPr lang="de-DE" dirty="0">
                <a:solidFill>
                  <a:srgbClr val="FF0000"/>
                </a:solidFill>
              </a:rPr>
              <a:t>muss</a:t>
            </a:r>
            <a:r>
              <a:rPr lang="de-DE" dirty="0"/>
              <a:t> ich den Termin am Montag </a:t>
            </a:r>
            <a:r>
              <a:rPr lang="de-DE" dirty="0" smtClean="0">
                <a:solidFill>
                  <a:srgbClr val="FF0000"/>
                </a:solidFill>
              </a:rPr>
              <a:t>absagen</a:t>
            </a:r>
            <a:r>
              <a:rPr lang="de-DE" dirty="0" smtClean="0"/>
              <a:t>.</a:t>
            </a:r>
          </a:p>
          <a:p>
            <a:r>
              <a:rPr lang="de-DE" dirty="0"/>
              <a:t> </a:t>
            </a:r>
            <a:r>
              <a:rPr lang="de-DE" dirty="0">
                <a:solidFill>
                  <a:srgbClr val="FF0000"/>
                </a:solidFill>
              </a:rPr>
              <a:t>Können</a:t>
            </a:r>
            <a:r>
              <a:rPr lang="de-DE" dirty="0"/>
              <a:t> wir den Termin eventuell auf einen anderen Tag </a:t>
            </a:r>
            <a:r>
              <a:rPr lang="de-DE" dirty="0" smtClean="0">
                <a:solidFill>
                  <a:srgbClr val="FF0000"/>
                </a:solidFill>
              </a:rPr>
              <a:t>verschieben</a:t>
            </a:r>
            <a:r>
              <a:rPr lang="de-DE" dirty="0" smtClean="0"/>
              <a:t>? (Ja/</a:t>
            </a:r>
            <a:r>
              <a:rPr lang="sl-SI" dirty="0" err="1" smtClean="0"/>
              <a:t>Nein</a:t>
            </a:r>
            <a:r>
              <a:rPr lang="sl-SI" dirty="0" smtClean="0"/>
              <a:t> </a:t>
            </a:r>
            <a:r>
              <a:rPr lang="sl-SI" dirty="0" err="1" smtClean="0"/>
              <a:t>Frage</a:t>
            </a:r>
            <a:r>
              <a:rPr lang="sl-SI" dirty="0"/>
              <a:t>)</a:t>
            </a:r>
            <a:endParaRPr lang="sl-SI" dirty="0" smtClean="0"/>
          </a:p>
          <a:p>
            <a:r>
              <a:rPr lang="sl-SI" dirty="0" err="1" smtClean="0"/>
              <a:t>Wann</a:t>
            </a:r>
            <a:r>
              <a:rPr lang="sl-SI" dirty="0" smtClean="0"/>
              <a:t> </a:t>
            </a:r>
            <a:r>
              <a:rPr lang="de-DE" dirty="0" smtClean="0">
                <a:solidFill>
                  <a:srgbClr val="FF0000"/>
                </a:solidFill>
              </a:rPr>
              <a:t>wollen </a:t>
            </a:r>
            <a:r>
              <a:rPr lang="de-DE" dirty="0" smtClean="0"/>
              <a:t>Sie uns </a:t>
            </a:r>
            <a:r>
              <a:rPr lang="de-DE" dirty="0" smtClean="0">
                <a:solidFill>
                  <a:srgbClr val="FF0000"/>
                </a:solidFill>
              </a:rPr>
              <a:t>besuchen</a:t>
            </a:r>
            <a:r>
              <a:rPr lang="de-DE" dirty="0" smtClean="0"/>
              <a:t>? </a:t>
            </a:r>
            <a:r>
              <a:rPr lang="sl-SI" dirty="0" smtClean="0"/>
              <a:t>(W-</a:t>
            </a:r>
            <a:r>
              <a:rPr lang="sl-SI" dirty="0" err="1" smtClean="0"/>
              <a:t>Frage</a:t>
            </a:r>
            <a:r>
              <a:rPr lang="sl-SI" dirty="0" smtClean="0"/>
              <a:t>)</a:t>
            </a:r>
          </a:p>
          <a:p>
            <a:pPr marL="0" indent="0">
              <a:buNone/>
            </a:pPr>
            <a:r>
              <a:rPr lang="sl-SI" dirty="0" smtClean="0"/>
              <a:t>Modalni glagoli so</a:t>
            </a:r>
            <a:r>
              <a:rPr lang="sl-SI" i="1" dirty="0" smtClean="0">
                <a:solidFill>
                  <a:srgbClr val="002060"/>
                </a:solidFill>
              </a:rPr>
              <a:t>: m</a:t>
            </a:r>
            <a:r>
              <a:rPr lang="de-DE" i="1" dirty="0" err="1" smtClean="0">
                <a:solidFill>
                  <a:srgbClr val="002060"/>
                </a:solidFill>
              </a:rPr>
              <a:t>üssen</a:t>
            </a:r>
            <a:r>
              <a:rPr lang="de-DE" i="1" dirty="0" smtClean="0">
                <a:solidFill>
                  <a:srgbClr val="002060"/>
                </a:solidFill>
              </a:rPr>
              <a:t> (</a:t>
            </a:r>
            <a:r>
              <a:rPr lang="de-DE" i="1" dirty="0" err="1" smtClean="0">
                <a:solidFill>
                  <a:srgbClr val="002060"/>
                </a:solidFill>
              </a:rPr>
              <a:t>morati</a:t>
            </a:r>
            <a:r>
              <a:rPr lang="de-DE" i="1" dirty="0" smtClean="0">
                <a:solidFill>
                  <a:srgbClr val="002060"/>
                </a:solidFill>
              </a:rPr>
              <a:t>), können (</a:t>
            </a:r>
            <a:r>
              <a:rPr lang="de-DE" i="1" dirty="0" err="1" smtClean="0">
                <a:solidFill>
                  <a:srgbClr val="002060"/>
                </a:solidFill>
              </a:rPr>
              <a:t>znati</a:t>
            </a:r>
            <a:r>
              <a:rPr lang="de-DE" i="1" dirty="0" smtClean="0">
                <a:solidFill>
                  <a:srgbClr val="002060"/>
                </a:solidFill>
              </a:rPr>
              <a:t>, </a:t>
            </a:r>
            <a:r>
              <a:rPr lang="de-DE" i="1" dirty="0" err="1" smtClean="0">
                <a:solidFill>
                  <a:srgbClr val="002060"/>
                </a:solidFill>
              </a:rPr>
              <a:t>mo</a:t>
            </a:r>
            <a:r>
              <a:rPr lang="sl-SI" i="1" dirty="0" smtClean="0">
                <a:solidFill>
                  <a:srgbClr val="002060"/>
                </a:solidFill>
              </a:rPr>
              <a:t>či), </a:t>
            </a:r>
            <a:r>
              <a:rPr lang="de-DE" i="1" dirty="0">
                <a:solidFill>
                  <a:srgbClr val="002060"/>
                </a:solidFill>
              </a:rPr>
              <a:t>dürfen (</a:t>
            </a:r>
            <a:r>
              <a:rPr lang="de-DE" i="1" dirty="0" err="1" smtClean="0">
                <a:solidFill>
                  <a:srgbClr val="002060"/>
                </a:solidFill>
              </a:rPr>
              <a:t>smeti</a:t>
            </a:r>
            <a:r>
              <a:rPr lang="de-DE" i="1" dirty="0" smtClean="0">
                <a:solidFill>
                  <a:srgbClr val="002060"/>
                </a:solidFill>
              </a:rPr>
              <a:t>), </a:t>
            </a:r>
            <a:r>
              <a:rPr lang="sl-SI" i="1" dirty="0" err="1" smtClean="0">
                <a:solidFill>
                  <a:srgbClr val="002060"/>
                </a:solidFill>
              </a:rPr>
              <a:t>wollen</a:t>
            </a:r>
            <a:r>
              <a:rPr lang="sl-SI" i="1" dirty="0" smtClean="0">
                <a:solidFill>
                  <a:srgbClr val="002060"/>
                </a:solidFill>
              </a:rPr>
              <a:t> (</a:t>
            </a:r>
            <a:r>
              <a:rPr lang="de-DE" i="1" dirty="0" err="1" smtClean="0">
                <a:solidFill>
                  <a:srgbClr val="002060"/>
                </a:solidFill>
              </a:rPr>
              <a:t>hoteti</a:t>
            </a:r>
            <a:r>
              <a:rPr lang="sl-SI" i="1" dirty="0" smtClean="0">
                <a:solidFill>
                  <a:srgbClr val="002060"/>
                </a:solidFill>
              </a:rPr>
              <a:t>),</a:t>
            </a:r>
            <a:r>
              <a:rPr lang="de-DE" i="1" dirty="0" smtClean="0">
                <a:solidFill>
                  <a:srgbClr val="002060"/>
                </a:solidFill>
              </a:rPr>
              <a:t> möchten (</a:t>
            </a:r>
            <a:r>
              <a:rPr lang="sl-SI" i="1" dirty="0" smtClean="0">
                <a:solidFill>
                  <a:srgbClr val="002060"/>
                </a:solidFill>
              </a:rPr>
              <a:t>želeti), m</a:t>
            </a:r>
            <a:r>
              <a:rPr lang="de-DE" i="1" dirty="0" err="1" smtClean="0">
                <a:solidFill>
                  <a:srgbClr val="002060"/>
                </a:solidFill>
              </a:rPr>
              <a:t>ögen</a:t>
            </a:r>
            <a:r>
              <a:rPr lang="de-DE" i="1" dirty="0" smtClean="0">
                <a:solidFill>
                  <a:srgbClr val="002060"/>
                </a:solidFill>
              </a:rPr>
              <a:t> (</a:t>
            </a:r>
            <a:r>
              <a:rPr lang="de-DE" i="1" dirty="0" err="1" smtClean="0">
                <a:solidFill>
                  <a:srgbClr val="002060"/>
                </a:solidFill>
              </a:rPr>
              <a:t>marati</a:t>
            </a:r>
            <a:r>
              <a:rPr lang="de-DE" i="1" dirty="0" smtClean="0">
                <a:solidFill>
                  <a:srgbClr val="002060"/>
                </a:solidFill>
              </a:rPr>
              <a:t>), sollen (</a:t>
            </a:r>
            <a:r>
              <a:rPr lang="sl-SI" i="1" dirty="0" smtClean="0">
                <a:solidFill>
                  <a:srgbClr val="002060"/>
                </a:solidFill>
              </a:rPr>
              <a:t>morati, </a:t>
            </a:r>
            <a:r>
              <a:rPr lang="de-DE" i="1" dirty="0" err="1" smtClean="0">
                <a:solidFill>
                  <a:srgbClr val="002060"/>
                </a:solidFill>
              </a:rPr>
              <a:t>naj</a:t>
            </a:r>
            <a:r>
              <a:rPr lang="de-DE" i="1" dirty="0" smtClean="0">
                <a:solidFill>
                  <a:srgbClr val="002060"/>
                </a:solidFill>
              </a:rPr>
              <a:t> bi)</a:t>
            </a:r>
            <a:r>
              <a:rPr lang="sl-SI" i="1" dirty="0" smtClean="0">
                <a:solidFill>
                  <a:srgbClr val="002060"/>
                </a:solidFill>
              </a:rPr>
              <a:t>.</a:t>
            </a:r>
            <a:r>
              <a:rPr lang="de-DE" i="1" dirty="0" smtClean="0">
                <a:solidFill>
                  <a:srgbClr val="002060"/>
                </a:solidFill>
              </a:rPr>
              <a:t> </a:t>
            </a:r>
          </a:p>
          <a:p>
            <a:pPr marL="0" indent="0">
              <a:buNone/>
            </a:pPr>
            <a:r>
              <a:rPr lang="de-DE" dirty="0" err="1">
                <a:solidFill>
                  <a:schemeClr val="tx1"/>
                </a:solidFill>
              </a:rPr>
              <a:t>Kaj</a:t>
            </a:r>
            <a:r>
              <a:rPr lang="de-DE" dirty="0">
                <a:solidFill>
                  <a:schemeClr val="tx1"/>
                </a:solidFill>
              </a:rPr>
              <a:t> </a:t>
            </a:r>
            <a:r>
              <a:rPr lang="de-DE" dirty="0" err="1">
                <a:solidFill>
                  <a:schemeClr val="tx1"/>
                </a:solidFill>
              </a:rPr>
              <a:t>ugotovimo</a:t>
            </a:r>
            <a:r>
              <a:rPr lang="de-DE" dirty="0">
                <a:solidFill>
                  <a:schemeClr val="tx1"/>
                </a:solidFill>
              </a:rPr>
              <a:t>? </a:t>
            </a:r>
          </a:p>
          <a:p>
            <a:pPr marL="0" indent="0">
              <a:buNone/>
            </a:pPr>
            <a:r>
              <a:rPr lang="de-DE" dirty="0">
                <a:solidFill>
                  <a:srgbClr val="002060"/>
                </a:solidFill>
              </a:rPr>
              <a:t>V</a:t>
            </a:r>
            <a:r>
              <a:rPr lang="de-DE" dirty="0" smtClean="0">
                <a:solidFill>
                  <a:srgbClr val="002060"/>
                </a:solidFill>
              </a:rPr>
              <a:t> </a:t>
            </a:r>
            <a:r>
              <a:rPr lang="de-DE" dirty="0" err="1" smtClean="0">
                <a:solidFill>
                  <a:srgbClr val="002060"/>
                </a:solidFill>
              </a:rPr>
              <a:t>povednem</a:t>
            </a:r>
            <a:r>
              <a:rPr lang="de-DE" dirty="0" smtClean="0">
                <a:solidFill>
                  <a:srgbClr val="002060"/>
                </a:solidFill>
              </a:rPr>
              <a:t> </a:t>
            </a:r>
            <a:r>
              <a:rPr lang="de-DE" dirty="0" err="1" smtClean="0">
                <a:solidFill>
                  <a:srgbClr val="002060"/>
                </a:solidFill>
              </a:rPr>
              <a:t>stavku</a:t>
            </a:r>
            <a:r>
              <a:rPr lang="de-DE" dirty="0" smtClean="0">
                <a:solidFill>
                  <a:srgbClr val="002060"/>
                </a:solidFill>
              </a:rPr>
              <a:t> in </a:t>
            </a:r>
            <a:r>
              <a:rPr lang="de-DE" dirty="0" err="1" smtClean="0">
                <a:solidFill>
                  <a:srgbClr val="002060"/>
                </a:solidFill>
              </a:rPr>
              <a:t>pri</a:t>
            </a:r>
            <a:r>
              <a:rPr lang="de-DE" dirty="0" smtClean="0">
                <a:solidFill>
                  <a:srgbClr val="002060"/>
                </a:solidFill>
              </a:rPr>
              <a:t> </a:t>
            </a:r>
            <a:r>
              <a:rPr lang="sl-SI" dirty="0" smtClean="0">
                <a:solidFill>
                  <a:srgbClr val="002060"/>
                </a:solidFill>
              </a:rPr>
              <a:t>W-</a:t>
            </a:r>
            <a:r>
              <a:rPr lang="de-DE" dirty="0" err="1" smtClean="0">
                <a:solidFill>
                  <a:srgbClr val="002060"/>
                </a:solidFill>
              </a:rPr>
              <a:t>vpra</a:t>
            </a:r>
            <a:r>
              <a:rPr lang="sl-SI" dirty="0" err="1" smtClean="0">
                <a:solidFill>
                  <a:srgbClr val="002060"/>
                </a:solidFill>
              </a:rPr>
              <a:t>šanjih</a:t>
            </a:r>
            <a:r>
              <a:rPr lang="sl-SI" dirty="0" smtClean="0">
                <a:solidFill>
                  <a:srgbClr val="002060"/>
                </a:solidFill>
              </a:rPr>
              <a:t> </a:t>
            </a:r>
            <a:r>
              <a:rPr lang="de-DE" dirty="0" err="1" smtClean="0">
                <a:solidFill>
                  <a:srgbClr val="002060"/>
                </a:solidFill>
              </a:rPr>
              <a:t>stoji</a:t>
            </a:r>
            <a:r>
              <a:rPr lang="de-DE" dirty="0" smtClean="0">
                <a:solidFill>
                  <a:srgbClr val="002060"/>
                </a:solidFill>
              </a:rPr>
              <a:t> </a:t>
            </a:r>
            <a:r>
              <a:rPr lang="de-DE" dirty="0" err="1" smtClean="0">
                <a:solidFill>
                  <a:srgbClr val="002060"/>
                </a:solidFill>
              </a:rPr>
              <a:t>modalni</a:t>
            </a:r>
            <a:r>
              <a:rPr lang="de-DE" dirty="0" smtClean="0">
                <a:solidFill>
                  <a:srgbClr val="002060"/>
                </a:solidFill>
              </a:rPr>
              <a:t> </a:t>
            </a:r>
            <a:r>
              <a:rPr lang="de-DE" dirty="0" err="1" smtClean="0">
                <a:solidFill>
                  <a:srgbClr val="002060"/>
                </a:solidFill>
              </a:rPr>
              <a:t>glagol</a:t>
            </a:r>
            <a:r>
              <a:rPr lang="de-DE" dirty="0" smtClean="0">
                <a:solidFill>
                  <a:srgbClr val="002060"/>
                </a:solidFill>
              </a:rPr>
              <a:t> na </a:t>
            </a:r>
            <a:r>
              <a:rPr lang="de-DE" dirty="0" err="1" smtClean="0">
                <a:solidFill>
                  <a:srgbClr val="002060"/>
                </a:solidFill>
              </a:rPr>
              <a:t>drugem</a:t>
            </a:r>
            <a:r>
              <a:rPr lang="de-DE" dirty="0" smtClean="0">
                <a:solidFill>
                  <a:srgbClr val="002060"/>
                </a:solidFill>
              </a:rPr>
              <a:t> </a:t>
            </a:r>
            <a:r>
              <a:rPr lang="de-DE" dirty="0" err="1" smtClean="0">
                <a:solidFill>
                  <a:srgbClr val="002060"/>
                </a:solidFill>
              </a:rPr>
              <a:t>mestu</a:t>
            </a:r>
            <a:r>
              <a:rPr lang="de-DE" dirty="0" smtClean="0">
                <a:solidFill>
                  <a:srgbClr val="002060"/>
                </a:solidFill>
              </a:rPr>
              <a:t> in je </a:t>
            </a:r>
            <a:r>
              <a:rPr lang="de-DE" dirty="0" err="1" smtClean="0">
                <a:solidFill>
                  <a:srgbClr val="002060"/>
                </a:solidFill>
              </a:rPr>
              <a:t>spregan</a:t>
            </a:r>
            <a:r>
              <a:rPr lang="de-DE" dirty="0" smtClean="0">
                <a:solidFill>
                  <a:srgbClr val="002060"/>
                </a:solidFill>
              </a:rPr>
              <a:t>. </a:t>
            </a:r>
            <a:r>
              <a:rPr lang="de-DE" dirty="0" err="1" smtClean="0">
                <a:solidFill>
                  <a:srgbClr val="002060"/>
                </a:solidFill>
              </a:rPr>
              <a:t>Polnopomenski</a:t>
            </a:r>
            <a:r>
              <a:rPr lang="de-DE" dirty="0" smtClean="0">
                <a:solidFill>
                  <a:srgbClr val="002060"/>
                </a:solidFill>
              </a:rPr>
              <a:t> </a:t>
            </a:r>
            <a:r>
              <a:rPr lang="de-DE" dirty="0" err="1" smtClean="0">
                <a:solidFill>
                  <a:srgbClr val="002060"/>
                </a:solidFill>
              </a:rPr>
              <a:t>glagol</a:t>
            </a:r>
            <a:r>
              <a:rPr lang="de-DE" dirty="0">
                <a:solidFill>
                  <a:srgbClr val="002060"/>
                </a:solidFill>
              </a:rPr>
              <a:t> </a:t>
            </a:r>
            <a:r>
              <a:rPr lang="de-DE" dirty="0" err="1" smtClean="0">
                <a:solidFill>
                  <a:srgbClr val="002060"/>
                </a:solidFill>
              </a:rPr>
              <a:t>stoji</a:t>
            </a:r>
            <a:r>
              <a:rPr lang="de-DE" dirty="0" smtClean="0">
                <a:solidFill>
                  <a:srgbClr val="002060"/>
                </a:solidFill>
              </a:rPr>
              <a:t> na </a:t>
            </a:r>
            <a:r>
              <a:rPr lang="de-DE" dirty="0" err="1" smtClean="0">
                <a:solidFill>
                  <a:srgbClr val="002060"/>
                </a:solidFill>
              </a:rPr>
              <a:t>koncu</a:t>
            </a:r>
            <a:r>
              <a:rPr lang="de-DE" dirty="0" smtClean="0">
                <a:solidFill>
                  <a:srgbClr val="002060"/>
                </a:solidFill>
              </a:rPr>
              <a:t> v </a:t>
            </a:r>
            <a:r>
              <a:rPr lang="de-DE" dirty="0" err="1" smtClean="0">
                <a:solidFill>
                  <a:srgbClr val="002060"/>
                </a:solidFill>
              </a:rPr>
              <a:t>ned</a:t>
            </a:r>
            <a:r>
              <a:rPr lang="sl-SI" dirty="0" err="1" smtClean="0">
                <a:solidFill>
                  <a:srgbClr val="002060"/>
                </a:solidFill>
              </a:rPr>
              <a:t>oločni</a:t>
            </a:r>
            <a:r>
              <a:rPr lang="sl-SI" dirty="0" smtClean="0">
                <a:solidFill>
                  <a:srgbClr val="002060"/>
                </a:solidFill>
              </a:rPr>
              <a:t> obliki. Pri ja/ne vprašanjih pa stoji mod.gl. na prvem mestu in z nedoločnikom na koncu tvori stavčni okvir. </a:t>
            </a:r>
            <a:r>
              <a:rPr lang="de-DE" dirty="0" smtClean="0">
                <a:solidFill>
                  <a:srgbClr val="002060"/>
                </a:solidFill>
              </a:rPr>
              <a:t> </a:t>
            </a:r>
            <a:r>
              <a:rPr lang="sl-SI" dirty="0" smtClean="0">
                <a:solidFill>
                  <a:srgbClr val="002060"/>
                </a:solidFill>
              </a:rPr>
              <a:t> </a:t>
            </a:r>
            <a:endParaRPr lang="de-DE" dirty="0">
              <a:solidFill>
                <a:srgbClr val="002060"/>
              </a:solidFill>
            </a:endParaRPr>
          </a:p>
          <a:p>
            <a:endParaRPr lang="de-DE" dirty="0">
              <a:solidFill>
                <a:srgbClr val="002060"/>
              </a:solidFill>
            </a:endParaRPr>
          </a:p>
          <a:p>
            <a:endParaRPr lang="sl-SI" dirty="0"/>
          </a:p>
        </p:txBody>
      </p:sp>
    </p:spTree>
    <p:extLst>
      <p:ext uri="{BB962C8B-B14F-4D97-AF65-F5344CB8AC3E}">
        <p14:creationId xmlns:p14="http://schemas.microsoft.com/office/powerpoint/2010/main" val="1520982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značba mesta vsebine 3"/>
          <p:cNvGraphicFramePr>
            <a:graphicFrameLocks noGrp="1"/>
          </p:cNvGraphicFramePr>
          <p:nvPr>
            <p:ph idx="1"/>
            <p:extLst/>
          </p:nvPr>
        </p:nvGraphicFramePr>
        <p:xfrm>
          <a:off x="1250951" y="904008"/>
          <a:ext cx="10179048" cy="4748646"/>
        </p:xfrm>
        <a:graphic>
          <a:graphicData uri="http://schemas.openxmlformats.org/drawingml/2006/table">
            <a:tbl>
              <a:tblPr firstRow="1" firstCol="1" bandRow="1">
                <a:tableStyleId>{69C7853C-536D-4A76-A0AE-DD22124D55A5}</a:tableStyleId>
              </a:tblPr>
              <a:tblGrid>
                <a:gridCol w="1272381">
                  <a:extLst>
                    <a:ext uri="{9D8B030D-6E8A-4147-A177-3AD203B41FA5}">
                      <a16:colId xmlns:a16="http://schemas.microsoft.com/office/drawing/2014/main" val="20000"/>
                    </a:ext>
                  </a:extLst>
                </a:gridCol>
                <a:gridCol w="1272381">
                  <a:extLst>
                    <a:ext uri="{9D8B030D-6E8A-4147-A177-3AD203B41FA5}">
                      <a16:colId xmlns:a16="http://schemas.microsoft.com/office/drawing/2014/main" val="20001"/>
                    </a:ext>
                  </a:extLst>
                </a:gridCol>
                <a:gridCol w="1272381">
                  <a:extLst>
                    <a:ext uri="{9D8B030D-6E8A-4147-A177-3AD203B41FA5}">
                      <a16:colId xmlns:a16="http://schemas.microsoft.com/office/drawing/2014/main" val="20002"/>
                    </a:ext>
                  </a:extLst>
                </a:gridCol>
                <a:gridCol w="1272381">
                  <a:extLst>
                    <a:ext uri="{9D8B030D-6E8A-4147-A177-3AD203B41FA5}">
                      <a16:colId xmlns:a16="http://schemas.microsoft.com/office/drawing/2014/main" val="20003"/>
                    </a:ext>
                  </a:extLst>
                </a:gridCol>
                <a:gridCol w="1272381">
                  <a:extLst>
                    <a:ext uri="{9D8B030D-6E8A-4147-A177-3AD203B41FA5}">
                      <a16:colId xmlns:a16="http://schemas.microsoft.com/office/drawing/2014/main" val="20004"/>
                    </a:ext>
                  </a:extLst>
                </a:gridCol>
                <a:gridCol w="1272381">
                  <a:extLst>
                    <a:ext uri="{9D8B030D-6E8A-4147-A177-3AD203B41FA5}">
                      <a16:colId xmlns:a16="http://schemas.microsoft.com/office/drawing/2014/main" val="20005"/>
                    </a:ext>
                  </a:extLst>
                </a:gridCol>
                <a:gridCol w="1272381">
                  <a:extLst>
                    <a:ext uri="{9D8B030D-6E8A-4147-A177-3AD203B41FA5}">
                      <a16:colId xmlns:a16="http://schemas.microsoft.com/office/drawing/2014/main" val="20006"/>
                    </a:ext>
                  </a:extLst>
                </a:gridCol>
                <a:gridCol w="1272381">
                  <a:extLst>
                    <a:ext uri="{9D8B030D-6E8A-4147-A177-3AD203B41FA5}">
                      <a16:colId xmlns:a16="http://schemas.microsoft.com/office/drawing/2014/main" val="20007"/>
                    </a:ext>
                  </a:extLst>
                </a:gridCol>
              </a:tblGrid>
              <a:tr h="678378">
                <a:tc>
                  <a:txBody>
                    <a:bodyPr/>
                    <a:lstStyle/>
                    <a:p>
                      <a:pPr>
                        <a:spcAft>
                          <a:spcPts val="0"/>
                        </a:spcAft>
                      </a:pPr>
                      <a:r>
                        <a:rPr lang="sl-SI" sz="1600" b="1" dirty="0">
                          <a:effectLst/>
                          <a:latin typeface="Arial" panose="020B0604020202020204" pitchFamily="34" charset="0"/>
                          <a:cs typeface="Arial" panose="020B0604020202020204" pitchFamily="34" charset="0"/>
                        </a:rPr>
                        <a:t> </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m</a:t>
                      </a:r>
                      <a:r>
                        <a:rPr lang="de-DE" sz="1600" b="1">
                          <a:effectLst/>
                          <a:latin typeface="Arial" panose="020B0604020202020204" pitchFamily="34" charset="0"/>
                          <a:cs typeface="Arial" panose="020B0604020202020204" pitchFamily="34" charset="0"/>
                        </a:rPr>
                        <a:t>üssen</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können</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dürfen</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sollen</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wollen</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mögen</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möchten</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0"/>
                  </a:ext>
                </a:extLst>
              </a:tr>
              <a:tr h="678378">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ich</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muss</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kann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darf</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soll</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will</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mag</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möchte</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1"/>
                  </a:ext>
                </a:extLst>
              </a:tr>
              <a:tr h="678378">
                <a:tc>
                  <a:txBody>
                    <a:bodyPr/>
                    <a:lstStyle/>
                    <a:p>
                      <a:pPr>
                        <a:spcAft>
                          <a:spcPts val="0"/>
                        </a:spcAft>
                      </a:pPr>
                      <a:r>
                        <a:rPr lang="sl-SI" sz="1600" b="1">
                          <a:effectLst/>
                          <a:latin typeface="Arial" panose="020B0604020202020204" pitchFamily="34" charset="0"/>
                          <a:cs typeface="Arial" panose="020B0604020202020204" pitchFamily="34" charset="0"/>
                        </a:rPr>
                        <a:t>du</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musst</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kannst</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darfst</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sollst</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willst</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magst</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möchtest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2"/>
                  </a:ext>
                </a:extLst>
              </a:tr>
              <a:tr h="678378">
                <a:tc>
                  <a:txBody>
                    <a:bodyPr/>
                    <a:lstStyle/>
                    <a:p>
                      <a:pPr>
                        <a:spcAft>
                          <a:spcPts val="0"/>
                        </a:spcAft>
                      </a:pPr>
                      <a:r>
                        <a:rPr lang="sl-SI"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er/</a:t>
                      </a: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sie</a:t>
                      </a:r>
                      <a:r>
                        <a:rPr lang="sl-SI"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/es/man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muss</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outerShdw blurRad="38100" dist="38100" dir="2700000" algn="tl">
                              <a:srgbClr val="000000">
                                <a:alpha val="43137"/>
                              </a:srgbClr>
                            </a:outerShdw>
                          </a:effectLst>
                          <a:latin typeface="Arial" panose="020B0604020202020204" pitchFamily="34" charset="0"/>
                          <a:cs typeface="Arial" panose="020B0604020202020204" pitchFamily="34" charset="0"/>
                        </a:rPr>
                        <a:t>kann</a:t>
                      </a:r>
                      <a:endParaRPr lang="sl-SI" sz="1600" b="1">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darf</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soll</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will</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mag</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möchte</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3"/>
                  </a:ext>
                </a:extLst>
              </a:tr>
              <a:tr h="678378">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wir</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müssen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können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dürfen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outerShdw blurRad="38100" dist="38100" dir="2700000" algn="tl">
                              <a:srgbClr val="000000">
                                <a:alpha val="43137"/>
                              </a:srgbClr>
                            </a:outerShdw>
                          </a:effectLst>
                          <a:latin typeface="Arial" panose="020B0604020202020204" pitchFamily="34" charset="0"/>
                          <a:cs typeface="Arial" panose="020B0604020202020204" pitchFamily="34" charset="0"/>
                        </a:rPr>
                        <a:t>sollen</a:t>
                      </a:r>
                      <a:endParaRPr lang="sl-SI" sz="1600" b="1">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outerShdw blurRad="38100" dist="38100" dir="2700000" algn="tl">
                              <a:srgbClr val="000000">
                                <a:alpha val="43137"/>
                              </a:srgbClr>
                            </a:outerShdw>
                          </a:effectLst>
                          <a:latin typeface="Arial" panose="020B0604020202020204" pitchFamily="34" charset="0"/>
                          <a:cs typeface="Arial" panose="020B0604020202020204" pitchFamily="34" charset="0"/>
                        </a:rPr>
                        <a:t>wollen</a:t>
                      </a:r>
                      <a:endParaRPr lang="sl-SI" sz="1600" b="1">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mögen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möchten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4"/>
                  </a:ext>
                </a:extLst>
              </a:tr>
              <a:tr h="678378">
                <a:tc>
                  <a:txBody>
                    <a:bodyPr/>
                    <a:lstStyle/>
                    <a:p>
                      <a:pPr>
                        <a:spcAft>
                          <a:spcPts val="0"/>
                        </a:spcAft>
                      </a:pPr>
                      <a:r>
                        <a:rPr lang="sl-SI" sz="1600" b="1">
                          <a:effectLst/>
                          <a:latin typeface="Arial" panose="020B0604020202020204" pitchFamily="34" charset="0"/>
                          <a:cs typeface="Arial" panose="020B0604020202020204" pitchFamily="34" charset="0"/>
                        </a:rPr>
                        <a:t>ihr</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müsst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könnt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dürft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sollt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wollt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mögt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möchtet</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5"/>
                  </a:ext>
                </a:extLst>
              </a:tr>
              <a:tr h="678378">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sie</a:t>
                      </a:r>
                      <a:r>
                        <a:rPr lang="sl-SI"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Sie</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müssen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können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dürfen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sollen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wollen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mögen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möchten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684019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značba mesta vsebine 3"/>
          <p:cNvGraphicFramePr>
            <a:graphicFrameLocks noGrp="1"/>
          </p:cNvGraphicFramePr>
          <p:nvPr>
            <p:ph idx="1"/>
            <p:extLst>
              <p:ext uri="{D42A27DB-BD31-4B8C-83A1-F6EECF244321}">
                <p14:modId xmlns:p14="http://schemas.microsoft.com/office/powerpoint/2010/main" val="1483589553"/>
              </p:ext>
            </p:extLst>
          </p:nvPr>
        </p:nvGraphicFramePr>
        <p:xfrm>
          <a:off x="1250951" y="904008"/>
          <a:ext cx="5089524" cy="4748646"/>
        </p:xfrm>
        <a:graphic>
          <a:graphicData uri="http://schemas.openxmlformats.org/drawingml/2006/table">
            <a:tbl>
              <a:tblPr firstRow="1" firstCol="1" bandRow="1">
                <a:tableStyleId>{69C7853C-536D-4A76-A0AE-DD22124D55A5}</a:tableStyleId>
              </a:tblPr>
              <a:tblGrid>
                <a:gridCol w="1272381">
                  <a:extLst>
                    <a:ext uri="{9D8B030D-6E8A-4147-A177-3AD203B41FA5}">
                      <a16:colId xmlns:a16="http://schemas.microsoft.com/office/drawing/2014/main" val="20000"/>
                    </a:ext>
                  </a:extLst>
                </a:gridCol>
                <a:gridCol w="1272381">
                  <a:extLst>
                    <a:ext uri="{9D8B030D-6E8A-4147-A177-3AD203B41FA5}">
                      <a16:colId xmlns:a16="http://schemas.microsoft.com/office/drawing/2014/main" val="20001"/>
                    </a:ext>
                  </a:extLst>
                </a:gridCol>
                <a:gridCol w="1272381">
                  <a:extLst>
                    <a:ext uri="{9D8B030D-6E8A-4147-A177-3AD203B41FA5}">
                      <a16:colId xmlns:a16="http://schemas.microsoft.com/office/drawing/2014/main" val="20002"/>
                    </a:ext>
                  </a:extLst>
                </a:gridCol>
                <a:gridCol w="1272381">
                  <a:extLst>
                    <a:ext uri="{9D8B030D-6E8A-4147-A177-3AD203B41FA5}">
                      <a16:colId xmlns:a16="http://schemas.microsoft.com/office/drawing/2014/main" val="20003"/>
                    </a:ext>
                  </a:extLst>
                </a:gridCol>
              </a:tblGrid>
              <a:tr h="678378">
                <a:tc>
                  <a:txBody>
                    <a:bodyPr/>
                    <a:lstStyle/>
                    <a:p>
                      <a:pPr>
                        <a:spcAft>
                          <a:spcPts val="0"/>
                        </a:spcAft>
                      </a:pPr>
                      <a:r>
                        <a:rPr lang="sl-SI" sz="1600" b="1" dirty="0">
                          <a:effectLst/>
                          <a:latin typeface="Arial" panose="020B0604020202020204" pitchFamily="34" charset="0"/>
                          <a:cs typeface="Arial" panose="020B0604020202020204" pitchFamily="34" charset="0"/>
                        </a:rPr>
                        <a:t> </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m</a:t>
                      </a:r>
                      <a:r>
                        <a:rPr lang="de-DE" sz="1600" b="1">
                          <a:effectLst/>
                          <a:latin typeface="Arial" panose="020B0604020202020204" pitchFamily="34" charset="0"/>
                          <a:cs typeface="Arial" panose="020B0604020202020204" pitchFamily="34" charset="0"/>
                        </a:rPr>
                        <a:t>üssen</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können</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dürfen</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0"/>
                  </a:ext>
                </a:extLst>
              </a:tr>
              <a:tr h="678378">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ich</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muss</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darf</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1"/>
                  </a:ext>
                </a:extLst>
              </a:tr>
              <a:tr h="678378">
                <a:tc>
                  <a:txBody>
                    <a:bodyPr/>
                    <a:lstStyle/>
                    <a:p>
                      <a:pPr>
                        <a:spcAft>
                          <a:spcPts val="0"/>
                        </a:spcAft>
                      </a:pPr>
                      <a:r>
                        <a:rPr lang="sl-SI" sz="1600" b="1">
                          <a:effectLst/>
                          <a:latin typeface="Arial" panose="020B0604020202020204" pitchFamily="34" charset="0"/>
                          <a:cs typeface="Arial" panose="020B0604020202020204" pitchFamily="34" charset="0"/>
                        </a:rPr>
                        <a:t>du</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kannst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2"/>
                  </a:ext>
                </a:extLst>
              </a:tr>
              <a:tr h="678378">
                <a:tc>
                  <a:txBody>
                    <a:bodyPr/>
                    <a:lstStyle/>
                    <a:p>
                      <a:pPr>
                        <a:spcAft>
                          <a:spcPts val="0"/>
                        </a:spcAft>
                      </a:pPr>
                      <a:r>
                        <a:rPr lang="sl-SI"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er/</a:t>
                      </a: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sie</a:t>
                      </a:r>
                      <a:r>
                        <a:rPr lang="sl-SI"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/es/man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muss</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outerShdw blurRad="38100" dist="38100" dir="2700000" algn="tl">
                              <a:srgbClr val="000000">
                                <a:alpha val="43137"/>
                              </a:srgbClr>
                            </a:outerShdw>
                          </a:effectLst>
                          <a:latin typeface="Arial" panose="020B0604020202020204" pitchFamily="34" charset="0"/>
                          <a:cs typeface="Arial" panose="020B0604020202020204" pitchFamily="34" charset="0"/>
                        </a:rPr>
                        <a:t>kann</a:t>
                      </a:r>
                      <a:endParaRPr lang="sl-SI" sz="1600" b="1">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darf</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3"/>
                  </a:ext>
                </a:extLst>
              </a:tr>
              <a:tr h="678378">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wir</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können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dürfen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4"/>
                  </a:ext>
                </a:extLst>
              </a:tr>
              <a:tr h="678378">
                <a:tc>
                  <a:txBody>
                    <a:bodyPr/>
                    <a:lstStyle/>
                    <a:p>
                      <a:pPr>
                        <a:spcAft>
                          <a:spcPts val="0"/>
                        </a:spcAft>
                      </a:pPr>
                      <a:r>
                        <a:rPr lang="sl-SI" sz="1600" b="1">
                          <a:effectLst/>
                          <a:latin typeface="Arial" panose="020B0604020202020204" pitchFamily="34" charset="0"/>
                          <a:cs typeface="Arial" panose="020B0604020202020204" pitchFamily="34" charset="0"/>
                        </a:rPr>
                        <a:t>ihr</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müsst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dürft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5"/>
                  </a:ext>
                </a:extLst>
              </a:tr>
              <a:tr h="678378">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sie</a:t>
                      </a:r>
                      <a:r>
                        <a:rPr lang="sl-SI"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Sie</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müssen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können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853639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značba mesta vsebine 3"/>
          <p:cNvGraphicFramePr>
            <a:graphicFrameLocks noGrp="1"/>
          </p:cNvGraphicFramePr>
          <p:nvPr>
            <p:ph idx="1"/>
            <p:extLst>
              <p:ext uri="{D42A27DB-BD31-4B8C-83A1-F6EECF244321}">
                <p14:modId xmlns:p14="http://schemas.microsoft.com/office/powerpoint/2010/main" val="4213523149"/>
              </p:ext>
            </p:extLst>
          </p:nvPr>
        </p:nvGraphicFramePr>
        <p:xfrm>
          <a:off x="1250951" y="904008"/>
          <a:ext cx="5089524" cy="4748646"/>
        </p:xfrm>
        <a:graphic>
          <a:graphicData uri="http://schemas.openxmlformats.org/drawingml/2006/table">
            <a:tbl>
              <a:tblPr firstRow="1" firstCol="1" bandRow="1">
                <a:tableStyleId>{69C7853C-536D-4A76-A0AE-DD22124D55A5}</a:tableStyleId>
              </a:tblPr>
              <a:tblGrid>
                <a:gridCol w="1272381">
                  <a:extLst>
                    <a:ext uri="{9D8B030D-6E8A-4147-A177-3AD203B41FA5}">
                      <a16:colId xmlns:a16="http://schemas.microsoft.com/office/drawing/2014/main" val="20000"/>
                    </a:ext>
                  </a:extLst>
                </a:gridCol>
                <a:gridCol w="1272381">
                  <a:extLst>
                    <a:ext uri="{9D8B030D-6E8A-4147-A177-3AD203B41FA5}">
                      <a16:colId xmlns:a16="http://schemas.microsoft.com/office/drawing/2014/main" val="20001"/>
                    </a:ext>
                  </a:extLst>
                </a:gridCol>
                <a:gridCol w="1272381">
                  <a:extLst>
                    <a:ext uri="{9D8B030D-6E8A-4147-A177-3AD203B41FA5}">
                      <a16:colId xmlns:a16="http://schemas.microsoft.com/office/drawing/2014/main" val="20002"/>
                    </a:ext>
                  </a:extLst>
                </a:gridCol>
                <a:gridCol w="1272381">
                  <a:extLst>
                    <a:ext uri="{9D8B030D-6E8A-4147-A177-3AD203B41FA5}">
                      <a16:colId xmlns:a16="http://schemas.microsoft.com/office/drawing/2014/main" val="20003"/>
                    </a:ext>
                  </a:extLst>
                </a:gridCol>
              </a:tblGrid>
              <a:tr h="678378">
                <a:tc>
                  <a:txBody>
                    <a:bodyPr/>
                    <a:lstStyle/>
                    <a:p>
                      <a:pPr>
                        <a:spcAft>
                          <a:spcPts val="0"/>
                        </a:spcAft>
                      </a:pPr>
                      <a:r>
                        <a:rPr lang="sl-SI" sz="1600" b="1" dirty="0">
                          <a:effectLst/>
                          <a:latin typeface="Arial" panose="020B0604020202020204" pitchFamily="34" charset="0"/>
                          <a:cs typeface="Arial" panose="020B0604020202020204" pitchFamily="34" charset="0"/>
                        </a:rPr>
                        <a:t> </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m</a:t>
                      </a:r>
                      <a:r>
                        <a:rPr lang="de-DE" sz="1600" b="1">
                          <a:effectLst/>
                          <a:latin typeface="Arial" panose="020B0604020202020204" pitchFamily="34" charset="0"/>
                          <a:cs typeface="Arial" panose="020B0604020202020204" pitchFamily="34" charset="0"/>
                        </a:rPr>
                        <a:t>üssen</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können</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latin typeface="Arial" panose="020B0604020202020204" pitchFamily="34" charset="0"/>
                          <a:cs typeface="Arial" panose="020B0604020202020204" pitchFamily="34" charset="0"/>
                        </a:rPr>
                        <a:t>dürfen</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0"/>
                  </a:ext>
                </a:extLst>
              </a:tr>
              <a:tr h="678378">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ich</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muss</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de-DE" sz="1600" b="1" dirty="0" smtClean="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KANN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darf</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1"/>
                  </a:ext>
                </a:extLst>
              </a:tr>
              <a:tr h="678378">
                <a:tc>
                  <a:txBody>
                    <a:bodyPr/>
                    <a:lstStyle/>
                    <a:p>
                      <a:pPr>
                        <a:spcAft>
                          <a:spcPts val="0"/>
                        </a:spcAft>
                      </a:pPr>
                      <a:r>
                        <a:rPr lang="sl-SI" sz="1600" b="1">
                          <a:effectLst/>
                          <a:latin typeface="Arial" panose="020B0604020202020204" pitchFamily="34" charset="0"/>
                          <a:cs typeface="Arial" panose="020B0604020202020204" pitchFamily="34" charset="0"/>
                        </a:rPr>
                        <a:t>du</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smtClean="0">
                          <a:effectLst/>
                          <a:latin typeface="Arial" panose="020B0604020202020204" pitchFamily="34" charset="0"/>
                          <a:ea typeface="Times New Roman" panose="02020603050405020304" pitchFamily="18" charset="0"/>
                          <a:cs typeface="Arial" panose="020B0604020202020204" pitchFamily="34" charset="0"/>
                        </a:rPr>
                        <a:t>MUSST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kannst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de-DE" sz="1600" b="1" dirty="0" smtClean="0">
                          <a:effectLst/>
                          <a:latin typeface="Arial" panose="020B0604020202020204" pitchFamily="34" charset="0"/>
                          <a:ea typeface="Times New Roman" panose="02020603050405020304" pitchFamily="18" charset="0"/>
                          <a:cs typeface="Arial" panose="020B0604020202020204" pitchFamily="34" charset="0"/>
                        </a:rPr>
                        <a:t>DARFST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2"/>
                  </a:ext>
                </a:extLst>
              </a:tr>
              <a:tr h="678378">
                <a:tc>
                  <a:txBody>
                    <a:bodyPr/>
                    <a:lstStyle/>
                    <a:p>
                      <a:pPr>
                        <a:spcAft>
                          <a:spcPts val="0"/>
                        </a:spcAft>
                      </a:pPr>
                      <a:r>
                        <a:rPr lang="sl-SI"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er/</a:t>
                      </a: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sie</a:t>
                      </a:r>
                      <a:r>
                        <a:rPr lang="sl-SI"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/es/man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Muss</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a:effectLst>
                            <a:outerShdw blurRad="38100" dist="38100" dir="2700000" algn="tl">
                              <a:srgbClr val="000000">
                                <a:alpha val="43137"/>
                              </a:srgbClr>
                            </a:outerShdw>
                          </a:effectLst>
                          <a:latin typeface="Arial" panose="020B0604020202020204" pitchFamily="34" charset="0"/>
                          <a:cs typeface="Arial" panose="020B0604020202020204" pitchFamily="34" charset="0"/>
                        </a:rPr>
                        <a:t>kann</a:t>
                      </a:r>
                      <a:endParaRPr lang="sl-SI" sz="1600" b="1">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darf</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3"/>
                  </a:ext>
                </a:extLst>
              </a:tr>
              <a:tr h="678378">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wir</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smtClean="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M</a:t>
                      </a:r>
                      <a:r>
                        <a:rPr lang="de-DE" sz="1600" b="1" dirty="0" smtClean="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ÜSSEN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können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dürfen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4"/>
                  </a:ext>
                </a:extLst>
              </a:tr>
              <a:tr h="678378">
                <a:tc>
                  <a:txBody>
                    <a:bodyPr/>
                    <a:lstStyle/>
                    <a:p>
                      <a:pPr>
                        <a:spcAft>
                          <a:spcPts val="0"/>
                        </a:spcAft>
                      </a:pPr>
                      <a:r>
                        <a:rPr lang="sl-SI" sz="1600" b="1">
                          <a:effectLst/>
                          <a:latin typeface="Arial" panose="020B0604020202020204" pitchFamily="34" charset="0"/>
                          <a:cs typeface="Arial" panose="020B0604020202020204" pitchFamily="34" charset="0"/>
                        </a:rPr>
                        <a:t>ihr</a:t>
                      </a:r>
                      <a:endParaRPr lang="sl-SI" sz="1600" b="1">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müsst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de-DE" sz="1600" b="1" dirty="0" smtClean="0">
                          <a:effectLst/>
                          <a:latin typeface="Arial" panose="020B0604020202020204" pitchFamily="34" charset="0"/>
                          <a:ea typeface="Times New Roman" panose="02020603050405020304" pitchFamily="18" charset="0"/>
                          <a:cs typeface="Arial" panose="020B0604020202020204" pitchFamily="34" charset="0"/>
                        </a:rPr>
                        <a:t>KÖNNT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latin typeface="Arial" panose="020B0604020202020204" pitchFamily="34" charset="0"/>
                          <a:cs typeface="Arial" panose="020B0604020202020204" pitchFamily="34" charset="0"/>
                        </a:rPr>
                        <a:t>dürft</a:t>
                      </a:r>
                      <a:endParaRPr lang="sl-SI" sz="1600" b="1" dirty="0">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5"/>
                  </a:ext>
                </a:extLst>
              </a:tr>
              <a:tr h="678378">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sie</a:t>
                      </a:r>
                      <a:r>
                        <a:rPr lang="sl-SI"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Sie</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müssen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sl-SI" sz="1600" b="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rPr>
                        <a:t>können</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tc>
                  <a:txBody>
                    <a:bodyPr/>
                    <a:lstStyle/>
                    <a:p>
                      <a:pPr>
                        <a:spcAft>
                          <a:spcPts val="0"/>
                        </a:spcAft>
                      </a:pPr>
                      <a:r>
                        <a:rPr lang="de-DE" sz="1600" b="1" dirty="0" smtClean="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DÜRFEN </a:t>
                      </a:r>
                      <a:endParaRPr lang="sl-SI" sz="1600" b="1"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txBody>
                  <a:tcPr marL="76200" marR="76200" marT="38100" marB="3810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67562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oljeZBesedilom 5"/>
          <p:cNvSpPr txBox="1"/>
          <p:nvPr/>
        </p:nvSpPr>
        <p:spPr>
          <a:xfrm>
            <a:off x="4204138" y="1911212"/>
            <a:ext cx="5129048" cy="3416320"/>
          </a:xfrm>
          <a:prstGeom prst="rect">
            <a:avLst/>
          </a:prstGeom>
          <a:noFill/>
        </p:spPr>
        <p:txBody>
          <a:bodyPr wrap="square" rtlCol="0">
            <a:spAutoFit/>
          </a:bodyPr>
          <a:lstStyle/>
          <a:p>
            <a:r>
              <a:rPr lang="de-DE" dirty="0" smtClean="0"/>
              <a:t>Übung: Finden Sie die Modalverben und sagen Sie Infinitiv. </a:t>
            </a:r>
          </a:p>
          <a:p>
            <a:endParaRPr lang="de-DE" dirty="0" smtClean="0"/>
          </a:p>
          <a:p>
            <a:r>
              <a:rPr lang="de-DE" dirty="0" smtClean="0"/>
              <a:t>Der Tag von Gabrielle Heinz: </a:t>
            </a:r>
          </a:p>
          <a:p>
            <a:endParaRPr lang="de-DE" dirty="0" smtClean="0"/>
          </a:p>
          <a:p>
            <a:r>
              <a:rPr lang="de-DE" dirty="0" smtClean="0"/>
              <a:t>Sie muss um 6.15 aufstehen. Dann muss sie mit dem Bus zur Arbeit fahren. Von 7.30 bis 15 Uhr arbeitet sie. Um 13.00 Uhr kann sie eine Pause machen. Sie darf essen gehen. Um 15 Uhr kann sie nach Hause gehen. Um 16.30 muss sie ihre Tochter vom Kindergarten abholen. Um 18.30 macht sie das Abendessen für die ganze Familie. </a:t>
            </a:r>
          </a:p>
        </p:txBody>
      </p:sp>
      <p:pic>
        <p:nvPicPr>
          <p:cNvPr id="8" name="Označba mesta vsebine 7"/>
          <p:cNvPicPr>
            <a:picLocks noGrp="1" noChangeAspect="1"/>
          </p:cNvPicPr>
          <p:nvPr>
            <p:ph idx="1"/>
          </p:nvPr>
        </p:nvPicPr>
        <p:blipFill>
          <a:blip r:embed="rId2"/>
          <a:stretch>
            <a:fillRect/>
          </a:stretch>
        </p:blipFill>
        <p:spPr>
          <a:xfrm>
            <a:off x="1534509" y="1604743"/>
            <a:ext cx="2243713" cy="1495809"/>
          </a:xfrm>
          <a:prstGeom prst="rect">
            <a:avLst/>
          </a:prstGeom>
        </p:spPr>
      </p:pic>
    </p:spTree>
    <p:extLst>
      <p:ext uri="{BB962C8B-B14F-4D97-AF65-F5344CB8AC3E}">
        <p14:creationId xmlns:p14="http://schemas.microsoft.com/office/powerpoint/2010/main" val="21624845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oljeZBesedilom 5"/>
          <p:cNvSpPr txBox="1"/>
          <p:nvPr/>
        </p:nvSpPr>
        <p:spPr>
          <a:xfrm>
            <a:off x="4204138" y="1911212"/>
            <a:ext cx="5129048" cy="3416320"/>
          </a:xfrm>
          <a:prstGeom prst="rect">
            <a:avLst/>
          </a:prstGeom>
          <a:noFill/>
        </p:spPr>
        <p:txBody>
          <a:bodyPr wrap="square" rtlCol="0">
            <a:spAutoFit/>
          </a:bodyPr>
          <a:lstStyle/>
          <a:p>
            <a:r>
              <a:rPr lang="de-DE" dirty="0" smtClean="0"/>
              <a:t>Übung: Finden Sie die Modalverben und sagen Sie Infinitiv. </a:t>
            </a:r>
          </a:p>
          <a:p>
            <a:endParaRPr lang="de-DE" dirty="0" smtClean="0"/>
          </a:p>
          <a:p>
            <a:r>
              <a:rPr lang="de-DE" dirty="0" smtClean="0"/>
              <a:t>Der Tag von Gabrielle Heinz: </a:t>
            </a:r>
          </a:p>
          <a:p>
            <a:endParaRPr lang="de-DE" dirty="0" smtClean="0"/>
          </a:p>
          <a:p>
            <a:r>
              <a:rPr lang="de-DE" dirty="0" smtClean="0"/>
              <a:t>Sie </a:t>
            </a:r>
            <a:r>
              <a:rPr lang="de-DE" dirty="0" smtClean="0">
                <a:solidFill>
                  <a:srgbClr val="00B0F0"/>
                </a:solidFill>
              </a:rPr>
              <a:t>muss</a:t>
            </a:r>
            <a:r>
              <a:rPr lang="de-DE" dirty="0" smtClean="0"/>
              <a:t> um 6.15 </a:t>
            </a:r>
            <a:r>
              <a:rPr lang="de-DE" dirty="0" smtClean="0">
                <a:solidFill>
                  <a:srgbClr val="00B0F0"/>
                </a:solidFill>
              </a:rPr>
              <a:t>aufstehen</a:t>
            </a:r>
            <a:r>
              <a:rPr lang="de-DE" dirty="0" smtClean="0"/>
              <a:t>. Dann </a:t>
            </a:r>
            <a:r>
              <a:rPr lang="de-DE" dirty="0" smtClean="0">
                <a:solidFill>
                  <a:srgbClr val="00B0F0"/>
                </a:solidFill>
              </a:rPr>
              <a:t>muss</a:t>
            </a:r>
            <a:r>
              <a:rPr lang="de-DE" dirty="0" smtClean="0"/>
              <a:t> sie mit dem Bus zur Arbeit </a:t>
            </a:r>
            <a:r>
              <a:rPr lang="de-DE" dirty="0" smtClean="0">
                <a:solidFill>
                  <a:srgbClr val="00B0F0"/>
                </a:solidFill>
              </a:rPr>
              <a:t>fahren</a:t>
            </a:r>
            <a:r>
              <a:rPr lang="de-DE" dirty="0" smtClean="0"/>
              <a:t>. Von 7.30 bis 15 Uhr arbeitet sie. Um 13.00 Uhr </a:t>
            </a:r>
            <a:r>
              <a:rPr lang="de-DE" dirty="0" smtClean="0">
                <a:solidFill>
                  <a:srgbClr val="00B0F0"/>
                </a:solidFill>
              </a:rPr>
              <a:t>kann</a:t>
            </a:r>
            <a:r>
              <a:rPr lang="de-DE" dirty="0" smtClean="0"/>
              <a:t> sie eine Pause </a:t>
            </a:r>
            <a:r>
              <a:rPr lang="de-DE" dirty="0" smtClean="0">
                <a:solidFill>
                  <a:srgbClr val="00B0F0"/>
                </a:solidFill>
              </a:rPr>
              <a:t>machen</a:t>
            </a:r>
            <a:r>
              <a:rPr lang="de-DE" dirty="0" smtClean="0"/>
              <a:t>. Sie </a:t>
            </a:r>
            <a:r>
              <a:rPr lang="de-DE" dirty="0" smtClean="0">
                <a:solidFill>
                  <a:srgbClr val="00B0F0"/>
                </a:solidFill>
              </a:rPr>
              <a:t>darf </a:t>
            </a:r>
            <a:r>
              <a:rPr lang="de-DE" dirty="0" smtClean="0"/>
              <a:t>essen </a:t>
            </a:r>
            <a:r>
              <a:rPr lang="de-DE" dirty="0" smtClean="0">
                <a:solidFill>
                  <a:srgbClr val="00B0F0"/>
                </a:solidFill>
              </a:rPr>
              <a:t>gehen</a:t>
            </a:r>
            <a:r>
              <a:rPr lang="de-DE" dirty="0" smtClean="0"/>
              <a:t>. Um 15 Uhr </a:t>
            </a:r>
            <a:r>
              <a:rPr lang="de-DE" dirty="0" smtClean="0">
                <a:solidFill>
                  <a:srgbClr val="00B0F0"/>
                </a:solidFill>
              </a:rPr>
              <a:t>kann </a:t>
            </a:r>
            <a:r>
              <a:rPr lang="de-DE" dirty="0" smtClean="0"/>
              <a:t>sie nach Hause </a:t>
            </a:r>
            <a:r>
              <a:rPr lang="de-DE" dirty="0" smtClean="0">
                <a:solidFill>
                  <a:srgbClr val="00B0F0"/>
                </a:solidFill>
              </a:rPr>
              <a:t>gehen.</a:t>
            </a:r>
            <a:r>
              <a:rPr lang="de-DE" dirty="0" smtClean="0"/>
              <a:t> Um 16.30 </a:t>
            </a:r>
            <a:r>
              <a:rPr lang="de-DE" dirty="0" smtClean="0">
                <a:solidFill>
                  <a:srgbClr val="00B0F0"/>
                </a:solidFill>
              </a:rPr>
              <a:t>muss</a:t>
            </a:r>
            <a:r>
              <a:rPr lang="de-DE" dirty="0" smtClean="0"/>
              <a:t> sie ihre Tochter vom Kindergarten </a:t>
            </a:r>
            <a:r>
              <a:rPr lang="de-DE" dirty="0" smtClean="0">
                <a:solidFill>
                  <a:srgbClr val="00B0F0"/>
                </a:solidFill>
              </a:rPr>
              <a:t>abholen</a:t>
            </a:r>
            <a:r>
              <a:rPr lang="de-DE" dirty="0" smtClean="0"/>
              <a:t>. Um 18.30 macht sie das Abendessen für die ganze Familie. </a:t>
            </a:r>
          </a:p>
        </p:txBody>
      </p:sp>
      <p:pic>
        <p:nvPicPr>
          <p:cNvPr id="8" name="Označba mesta vsebine 7"/>
          <p:cNvPicPr>
            <a:picLocks noGrp="1" noChangeAspect="1"/>
          </p:cNvPicPr>
          <p:nvPr>
            <p:ph idx="1"/>
          </p:nvPr>
        </p:nvPicPr>
        <p:blipFill>
          <a:blip r:embed="rId2"/>
          <a:stretch>
            <a:fillRect/>
          </a:stretch>
        </p:blipFill>
        <p:spPr>
          <a:xfrm>
            <a:off x="1692164" y="2014646"/>
            <a:ext cx="2243713" cy="1495809"/>
          </a:xfrm>
          <a:prstGeom prst="rect">
            <a:avLst/>
          </a:prstGeom>
        </p:spPr>
      </p:pic>
    </p:spTree>
    <p:extLst>
      <p:ext uri="{BB962C8B-B14F-4D97-AF65-F5344CB8AC3E}">
        <p14:creationId xmlns:p14="http://schemas.microsoft.com/office/powerpoint/2010/main" val="39319349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lstStyle/>
          <a:p>
            <a:r>
              <a:rPr lang="de-DE" dirty="0" smtClean="0"/>
              <a:t>Was müssen/wollen/sollen/ dürfen/möchte Sie morgen machen? Beschreiben Sie Ihren Tag in 6 – 7 </a:t>
            </a:r>
            <a:r>
              <a:rPr lang="de-DE" dirty="0" smtClean="0"/>
              <a:t>Sätzen</a:t>
            </a:r>
            <a:r>
              <a:rPr lang="de-DE" dirty="0"/>
              <a:t> </a:t>
            </a:r>
            <a:r>
              <a:rPr lang="de-DE" dirty="0" smtClean="0"/>
              <a:t>für die Hausaufgabe. </a:t>
            </a:r>
            <a:endParaRPr lang="de-DE" dirty="0" smtClean="0"/>
          </a:p>
          <a:p>
            <a:r>
              <a:rPr lang="de-DE" dirty="0" smtClean="0"/>
              <a:t>Ich kann nicht lange schlafen. </a:t>
            </a:r>
          </a:p>
          <a:p>
            <a:r>
              <a:rPr lang="de-DE" dirty="0" smtClean="0"/>
              <a:t>Ich muss um 6 Uhr aufstehen. </a:t>
            </a:r>
          </a:p>
          <a:p>
            <a:r>
              <a:rPr lang="de-DE" dirty="0" smtClean="0"/>
              <a:t>Dann mache ich einen Kaffee. …  </a:t>
            </a:r>
            <a:endParaRPr lang="sl-SI" dirty="0"/>
          </a:p>
        </p:txBody>
      </p:sp>
    </p:spTree>
    <p:extLst>
      <p:ext uri="{BB962C8B-B14F-4D97-AF65-F5344CB8AC3E}">
        <p14:creationId xmlns:p14="http://schemas.microsoft.com/office/powerpoint/2010/main" val="3733587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251678" y="382385"/>
            <a:ext cx="10178322" cy="700181"/>
          </a:xfrm>
        </p:spPr>
        <p:txBody>
          <a:bodyPr>
            <a:normAutofit/>
          </a:bodyPr>
          <a:lstStyle/>
          <a:p>
            <a:r>
              <a:rPr lang="de-DE" sz="2400" dirty="0" smtClean="0"/>
              <a:t>Übung 1</a:t>
            </a:r>
            <a:endParaRPr lang="sl-SI" sz="2400" dirty="0"/>
          </a:p>
        </p:txBody>
      </p:sp>
      <p:sp>
        <p:nvSpPr>
          <p:cNvPr id="3" name="Označba mesta vsebine 2"/>
          <p:cNvSpPr>
            <a:spLocks noGrp="1"/>
          </p:cNvSpPr>
          <p:nvPr>
            <p:ph idx="1"/>
          </p:nvPr>
        </p:nvSpPr>
        <p:spPr/>
        <p:txBody>
          <a:bodyPr>
            <a:normAutofit/>
          </a:bodyPr>
          <a:lstStyle/>
          <a:p>
            <a:pPr marL="0" indent="0" algn="ctr">
              <a:buNone/>
            </a:pPr>
            <a:r>
              <a:rPr lang="de-DE" sz="2400" dirty="0" smtClean="0"/>
              <a:t>Susan </a:t>
            </a:r>
            <a:r>
              <a:rPr lang="de-DE" sz="2400" dirty="0"/>
              <a:t>/ singen / </a:t>
            </a:r>
            <a:r>
              <a:rPr lang="de-DE" sz="2400" dirty="0" smtClean="0"/>
              <a:t>kann </a:t>
            </a:r>
            <a:r>
              <a:rPr lang="de-DE" sz="2400" dirty="0"/>
              <a:t>/ überhaupt nicht </a:t>
            </a:r>
            <a:r>
              <a:rPr lang="de-DE" sz="2400" dirty="0" smtClean="0"/>
              <a:t>gut</a:t>
            </a:r>
          </a:p>
          <a:p>
            <a:pPr marL="457200" indent="-457200" algn="ctr">
              <a:buAutoNum type="arabicPeriod"/>
            </a:pPr>
            <a:endParaRPr lang="de-DE" sz="2400" dirty="0"/>
          </a:p>
          <a:p>
            <a:pPr marL="0" indent="0" algn="ctr">
              <a:buNone/>
            </a:pPr>
            <a:r>
              <a:rPr lang="de-DE" sz="2400" dirty="0" smtClean="0"/>
              <a:t>Susan kann überhaupt nicht gut singen. </a:t>
            </a:r>
          </a:p>
          <a:p>
            <a:pPr marL="0" indent="0">
              <a:buNone/>
            </a:pPr>
            <a:endParaRPr lang="de-DE" sz="2400" dirty="0" smtClean="0"/>
          </a:p>
          <a:p>
            <a:pPr marL="0" indent="0">
              <a:buNone/>
            </a:pPr>
            <a:endParaRPr lang="sl-SI" dirty="0"/>
          </a:p>
        </p:txBody>
      </p:sp>
    </p:spTree>
    <p:extLst>
      <p:ext uri="{BB962C8B-B14F-4D97-AF65-F5344CB8AC3E}">
        <p14:creationId xmlns:p14="http://schemas.microsoft.com/office/powerpoint/2010/main" val="3939223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p:cNvGraphicFramePr>
            <a:graphicFrameLocks noGrp="1"/>
          </p:cNvGraphicFramePr>
          <p:nvPr>
            <p:extLst>
              <p:ext uri="{D42A27DB-BD31-4B8C-83A1-F6EECF244321}">
                <p14:modId xmlns:p14="http://schemas.microsoft.com/office/powerpoint/2010/main" val="446003846"/>
              </p:ext>
            </p:extLst>
          </p:nvPr>
        </p:nvGraphicFramePr>
        <p:xfrm>
          <a:off x="1548524" y="2739722"/>
          <a:ext cx="8127999" cy="1849120"/>
        </p:xfrm>
        <a:graphic>
          <a:graphicData uri="http://schemas.openxmlformats.org/drawingml/2006/table">
            <a:tbl>
              <a:tblPr firstRow="1" bandRow="1">
                <a:tableStyleId>{D7AC3CCA-C797-4891-BE02-D94E43425B78}</a:tableStyleId>
              </a:tblPr>
              <a:tblGrid>
                <a:gridCol w="2709333">
                  <a:extLst>
                    <a:ext uri="{9D8B030D-6E8A-4147-A177-3AD203B41FA5}">
                      <a16:colId xmlns:a16="http://schemas.microsoft.com/office/drawing/2014/main" val="1740812239"/>
                    </a:ext>
                  </a:extLst>
                </a:gridCol>
                <a:gridCol w="2709333">
                  <a:extLst>
                    <a:ext uri="{9D8B030D-6E8A-4147-A177-3AD203B41FA5}">
                      <a16:colId xmlns:a16="http://schemas.microsoft.com/office/drawing/2014/main" val="3109001522"/>
                    </a:ext>
                  </a:extLst>
                </a:gridCol>
                <a:gridCol w="2709333">
                  <a:extLst>
                    <a:ext uri="{9D8B030D-6E8A-4147-A177-3AD203B41FA5}">
                      <a16:colId xmlns:a16="http://schemas.microsoft.com/office/drawing/2014/main" val="343477055"/>
                    </a:ext>
                  </a:extLst>
                </a:gridCol>
              </a:tblGrid>
              <a:tr h="370840">
                <a:tc>
                  <a:txBody>
                    <a:bodyPr/>
                    <a:lstStyle/>
                    <a:p>
                      <a:r>
                        <a:rPr lang="de-DE" b="0" dirty="0" smtClean="0"/>
                        <a:t>8…</a:t>
                      </a:r>
                      <a:r>
                        <a:rPr lang="de-DE" b="0" baseline="0" dirty="0" smtClean="0"/>
                        <a:t> 7:30</a:t>
                      </a:r>
                      <a:endParaRPr lang="sl-SI" b="0" dirty="0"/>
                    </a:p>
                  </a:txBody>
                  <a:tcPr/>
                </a:tc>
                <a:tc>
                  <a:txBody>
                    <a:bodyPr/>
                    <a:lstStyle/>
                    <a:p>
                      <a:r>
                        <a:rPr lang="de-DE" b="0" dirty="0" smtClean="0"/>
                        <a:t>13… 07:55</a:t>
                      </a:r>
                      <a:endParaRPr lang="sl-SI" b="0" dirty="0"/>
                    </a:p>
                  </a:txBody>
                  <a:tcPr/>
                </a:tc>
                <a:tc>
                  <a:txBody>
                    <a:bodyPr/>
                    <a:lstStyle/>
                    <a:p>
                      <a:r>
                        <a:rPr lang="de-DE" b="0" dirty="0" smtClean="0"/>
                        <a:t>9… 17:10</a:t>
                      </a:r>
                      <a:endParaRPr lang="sl-SI" b="0" dirty="0"/>
                    </a:p>
                  </a:txBody>
                  <a:tcPr/>
                </a:tc>
                <a:extLst>
                  <a:ext uri="{0D108BD9-81ED-4DB2-BD59-A6C34878D82A}">
                    <a16:rowId xmlns:a16="http://schemas.microsoft.com/office/drawing/2014/main" val="2938503104"/>
                  </a:ext>
                </a:extLst>
              </a:tr>
              <a:tr h="252749">
                <a:tc>
                  <a:txBody>
                    <a:bodyPr/>
                    <a:lstStyle/>
                    <a:p>
                      <a:r>
                        <a:rPr lang="de-DE" b="0" dirty="0" smtClean="0"/>
                        <a:t>3… 10:20 </a:t>
                      </a:r>
                      <a:endParaRPr lang="sl-SI" b="0" dirty="0"/>
                    </a:p>
                  </a:txBody>
                  <a:tcPr/>
                </a:tc>
                <a:tc>
                  <a:txBody>
                    <a:bodyPr/>
                    <a:lstStyle/>
                    <a:p>
                      <a:r>
                        <a:rPr lang="de-DE" b="0" dirty="0" smtClean="0"/>
                        <a:t>6… 11:58</a:t>
                      </a:r>
                      <a:endParaRPr lang="sl-SI" b="0" dirty="0"/>
                    </a:p>
                  </a:txBody>
                  <a:tcPr/>
                </a:tc>
                <a:tc>
                  <a:txBody>
                    <a:bodyPr/>
                    <a:lstStyle/>
                    <a:p>
                      <a:r>
                        <a:rPr lang="de-DE" b="0" dirty="0" smtClean="0"/>
                        <a:t>12… 15:25</a:t>
                      </a:r>
                      <a:endParaRPr lang="sl-SI" b="0" dirty="0"/>
                    </a:p>
                  </a:txBody>
                  <a:tcPr/>
                </a:tc>
                <a:extLst>
                  <a:ext uri="{0D108BD9-81ED-4DB2-BD59-A6C34878D82A}">
                    <a16:rowId xmlns:a16="http://schemas.microsoft.com/office/drawing/2014/main" val="1181001542"/>
                  </a:ext>
                </a:extLst>
              </a:tr>
              <a:tr h="370840">
                <a:tc>
                  <a:txBody>
                    <a:bodyPr/>
                    <a:lstStyle/>
                    <a:p>
                      <a:r>
                        <a:rPr lang="de-DE" b="0" dirty="0" smtClean="0"/>
                        <a:t>4… 19:35</a:t>
                      </a:r>
                      <a:endParaRPr lang="sl-SI" b="0" dirty="0"/>
                    </a:p>
                  </a:txBody>
                  <a:tcPr/>
                </a:tc>
                <a:tc>
                  <a:txBody>
                    <a:bodyPr/>
                    <a:lstStyle/>
                    <a:p>
                      <a:r>
                        <a:rPr lang="de-DE" b="0" dirty="0" smtClean="0"/>
                        <a:t>7… 16:20</a:t>
                      </a:r>
                      <a:endParaRPr lang="sl-SI" b="0" dirty="0"/>
                    </a:p>
                  </a:txBody>
                  <a:tcPr/>
                </a:tc>
                <a:tc>
                  <a:txBody>
                    <a:bodyPr/>
                    <a:lstStyle/>
                    <a:p>
                      <a:r>
                        <a:rPr lang="de-DE" b="0" dirty="0" smtClean="0"/>
                        <a:t>2… 09:45</a:t>
                      </a:r>
                      <a:endParaRPr lang="sl-SI" b="0" dirty="0"/>
                    </a:p>
                  </a:txBody>
                  <a:tcPr/>
                </a:tc>
                <a:extLst>
                  <a:ext uri="{0D108BD9-81ED-4DB2-BD59-A6C34878D82A}">
                    <a16:rowId xmlns:a16="http://schemas.microsoft.com/office/drawing/2014/main" val="3959551018"/>
                  </a:ext>
                </a:extLst>
              </a:tr>
              <a:tr h="370840">
                <a:tc>
                  <a:txBody>
                    <a:bodyPr/>
                    <a:lstStyle/>
                    <a:p>
                      <a:r>
                        <a:rPr lang="de-DE" b="0" dirty="0" smtClean="0"/>
                        <a:t>1… 15:30</a:t>
                      </a:r>
                      <a:endParaRPr lang="sl-SI" b="0" dirty="0"/>
                    </a:p>
                  </a:txBody>
                  <a:tcPr/>
                </a:tc>
                <a:tc>
                  <a:txBody>
                    <a:bodyPr/>
                    <a:lstStyle/>
                    <a:p>
                      <a:r>
                        <a:rPr lang="de-DE" b="0" dirty="0" smtClean="0"/>
                        <a:t>10… 03:05</a:t>
                      </a:r>
                      <a:endParaRPr lang="sl-SI" b="0" dirty="0"/>
                    </a:p>
                  </a:txBody>
                  <a:tcPr/>
                </a:tc>
                <a:tc>
                  <a:txBody>
                    <a:bodyPr/>
                    <a:lstStyle/>
                    <a:p>
                      <a:r>
                        <a:rPr lang="de-DE" b="0" dirty="0" smtClean="0"/>
                        <a:t>11… 08:50</a:t>
                      </a:r>
                      <a:endParaRPr lang="sl-SI" b="0" dirty="0"/>
                    </a:p>
                  </a:txBody>
                  <a:tcPr/>
                </a:tc>
                <a:extLst>
                  <a:ext uri="{0D108BD9-81ED-4DB2-BD59-A6C34878D82A}">
                    <a16:rowId xmlns:a16="http://schemas.microsoft.com/office/drawing/2014/main" val="1889755325"/>
                  </a:ext>
                </a:extLst>
              </a:tr>
              <a:tr h="370840">
                <a:tc>
                  <a:txBody>
                    <a:bodyPr/>
                    <a:lstStyle/>
                    <a:p>
                      <a:r>
                        <a:rPr lang="de-DE" b="0" dirty="0" smtClean="0"/>
                        <a:t>15… 02:40</a:t>
                      </a:r>
                      <a:endParaRPr lang="sl-SI" b="0" dirty="0"/>
                    </a:p>
                  </a:txBody>
                  <a:tcPr/>
                </a:tc>
                <a:tc>
                  <a:txBody>
                    <a:bodyPr/>
                    <a:lstStyle/>
                    <a:p>
                      <a:r>
                        <a:rPr lang="de-DE" b="0" dirty="0" smtClean="0"/>
                        <a:t>5… 14:15</a:t>
                      </a:r>
                      <a:endParaRPr lang="sl-SI" b="0" dirty="0"/>
                    </a:p>
                  </a:txBody>
                  <a:tcPr/>
                </a:tc>
                <a:tc>
                  <a:txBody>
                    <a:bodyPr/>
                    <a:lstStyle/>
                    <a:p>
                      <a:r>
                        <a:rPr lang="de-DE" b="0" dirty="0" smtClean="0"/>
                        <a:t>14… 01:02</a:t>
                      </a:r>
                      <a:endParaRPr lang="sl-SI" b="0" dirty="0"/>
                    </a:p>
                  </a:txBody>
                  <a:tcPr/>
                </a:tc>
                <a:extLst>
                  <a:ext uri="{0D108BD9-81ED-4DB2-BD59-A6C34878D82A}">
                    <a16:rowId xmlns:a16="http://schemas.microsoft.com/office/drawing/2014/main" val="2331966651"/>
                  </a:ext>
                </a:extLst>
              </a:tr>
            </a:tbl>
          </a:graphicData>
        </a:graphic>
      </p:graphicFrame>
      <p:pic>
        <p:nvPicPr>
          <p:cNvPr id="2" name="Slika 1"/>
          <p:cNvPicPr>
            <a:picLocks noChangeAspect="1"/>
          </p:cNvPicPr>
          <p:nvPr/>
        </p:nvPicPr>
        <p:blipFill>
          <a:blip r:embed="rId2"/>
          <a:stretch>
            <a:fillRect/>
          </a:stretch>
        </p:blipFill>
        <p:spPr>
          <a:xfrm>
            <a:off x="1241312" y="1106188"/>
            <a:ext cx="8742422" cy="1383912"/>
          </a:xfrm>
          <a:prstGeom prst="rect">
            <a:avLst/>
          </a:prstGeom>
        </p:spPr>
      </p:pic>
    </p:spTree>
    <p:extLst>
      <p:ext uri="{BB962C8B-B14F-4D97-AF65-F5344CB8AC3E}">
        <p14:creationId xmlns:p14="http://schemas.microsoft.com/office/powerpoint/2010/main" val="130620271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normAutofit/>
          </a:bodyPr>
          <a:lstStyle/>
          <a:p>
            <a:pPr marL="0" indent="0" algn="ctr">
              <a:buNone/>
            </a:pPr>
            <a:r>
              <a:rPr lang="de-DE" dirty="0"/>
              <a:t> </a:t>
            </a:r>
            <a:r>
              <a:rPr lang="de-DE" sz="2400" dirty="0" smtClean="0"/>
              <a:t>ich </a:t>
            </a:r>
            <a:r>
              <a:rPr lang="de-DE" sz="2400" dirty="0"/>
              <a:t>/ </a:t>
            </a:r>
            <a:r>
              <a:rPr lang="de-DE" sz="2400" dirty="0" smtClean="0"/>
              <a:t>kann </a:t>
            </a:r>
            <a:r>
              <a:rPr lang="de-DE" sz="2400" dirty="0"/>
              <a:t>/ überhaupt nicht / Nein, / Klavier spielen .</a:t>
            </a:r>
          </a:p>
          <a:p>
            <a:pPr marL="0" indent="0">
              <a:buNone/>
            </a:pPr>
            <a:endParaRPr lang="sl-SI" sz="2400" dirty="0"/>
          </a:p>
        </p:txBody>
      </p:sp>
    </p:spTree>
    <p:extLst>
      <p:ext uri="{BB962C8B-B14F-4D97-AF65-F5344CB8AC3E}">
        <p14:creationId xmlns:p14="http://schemas.microsoft.com/office/powerpoint/2010/main" val="30874128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normAutofit/>
          </a:bodyPr>
          <a:lstStyle/>
          <a:p>
            <a:pPr marL="0" indent="0" algn="ctr">
              <a:buNone/>
            </a:pPr>
            <a:r>
              <a:rPr lang="de-DE" dirty="0"/>
              <a:t> </a:t>
            </a:r>
            <a:r>
              <a:rPr lang="de-DE" sz="2400" dirty="0" smtClean="0"/>
              <a:t>ich </a:t>
            </a:r>
            <a:r>
              <a:rPr lang="de-DE" sz="2400" dirty="0"/>
              <a:t>/ </a:t>
            </a:r>
            <a:r>
              <a:rPr lang="de-DE" sz="2400" dirty="0" smtClean="0"/>
              <a:t>kann </a:t>
            </a:r>
            <a:r>
              <a:rPr lang="de-DE" sz="2400" dirty="0"/>
              <a:t>/ überhaupt nicht / Nein, / Klavier spielen </a:t>
            </a:r>
            <a:r>
              <a:rPr lang="de-DE" sz="2400" dirty="0" smtClean="0"/>
              <a:t>.</a:t>
            </a:r>
          </a:p>
          <a:p>
            <a:pPr marL="0" indent="0" algn="ctr">
              <a:buNone/>
            </a:pPr>
            <a:r>
              <a:rPr lang="de-DE" sz="2400" dirty="0" smtClean="0"/>
              <a:t>Ich kann überhaupt kein Klavier spielen. </a:t>
            </a:r>
            <a:endParaRPr lang="de-DE" sz="2400" dirty="0"/>
          </a:p>
          <a:p>
            <a:pPr marL="0" indent="0">
              <a:buNone/>
            </a:pPr>
            <a:endParaRPr lang="sl-SI" dirty="0"/>
          </a:p>
        </p:txBody>
      </p:sp>
    </p:spTree>
    <p:extLst>
      <p:ext uri="{BB962C8B-B14F-4D97-AF65-F5344CB8AC3E}">
        <p14:creationId xmlns:p14="http://schemas.microsoft.com/office/powerpoint/2010/main" val="37005970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normAutofit/>
          </a:bodyPr>
          <a:lstStyle/>
          <a:p>
            <a:pPr marL="0" indent="0" algn="ctr">
              <a:buNone/>
            </a:pPr>
            <a:r>
              <a:rPr lang="de-DE" sz="2400" dirty="0" smtClean="0"/>
              <a:t>möchten </a:t>
            </a:r>
            <a:r>
              <a:rPr lang="de-DE" sz="2400" dirty="0"/>
              <a:t>/ am Samstag / ihr / nach Chicago / fahren ?</a:t>
            </a:r>
            <a:endParaRPr lang="sl-SI" sz="2400" dirty="0"/>
          </a:p>
        </p:txBody>
      </p:sp>
    </p:spTree>
    <p:extLst>
      <p:ext uri="{BB962C8B-B14F-4D97-AF65-F5344CB8AC3E}">
        <p14:creationId xmlns:p14="http://schemas.microsoft.com/office/powerpoint/2010/main" val="14263184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normAutofit/>
          </a:bodyPr>
          <a:lstStyle/>
          <a:p>
            <a:pPr marL="0" indent="0" algn="ctr">
              <a:buNone/>
            </a:pPr>
            <a:r>
              <a:rPr lang="de-DE" sz="2400" dirty="0" smtClean="0"/>
              <a:t>möchten </a:t>
            </a:r>
            <a:r>
              <a:rPr lang="de-DE" sz="2400" dirty="0"/>
              <a:t>/ am Samstag / ihr / nach Chicago / fahren </a:t>
            </a:r>
            <a:r>
              <a:rPr lang="de-DE" sz="2400" dirty="0" smtClean="0"/>
              <a:t>?</a:t>
            </a:r>
          </a:p>
          <a:p>
            <a:pPr marL="0" indent="0" algn="ctr">
              <a:buNone/>
            </a:pPr>
            <a:r>
              <a:rPr lang="de-DE" sz="2400" dirty="0" smtClean="0"/>
              <a:t>Möchtet ihr am Samstag nach Chicago fahren? </a:t>
            </a:r>
            <a:endParaRPr lang="sl-SI" sz="2400" dirty="0"/>
          </a:p>
        </p:txBody>
      </p:sp>
    </p:spTree>
    <p:extLst>
      <p:ext uri="{BB962C8B-B14F-4D97-AF65-F5344CB8AC3E}">
        <p14:creationId xmlns:p14="http://schemas.microsoft.com/office/powerpoint/2010/main" val="6633669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de-DE" dirty="0" smtClean="0"/>
              <a:t>  </a:t>
            </a:r>
            <a:endParaRPr lang="sl-SI" dirty="0"/>
          </a:p>
        </p:txBody>
      </p:sp>
      <p:sp>
        <p:nvSpPr>
          <p:cNvPr id="3" name="Označba mesta vsebine 2"/>
          <p:cNvSpPr>
            <a:spLocks noGrp="1"/>
          </p:cNvSpPr>
          <p:nvPr>
            <p:ph idx="1"/>
          </p:nvPr>
        </p:nvSpPr>
        <p:spPr>
          <a:xfrm>
            <a:off x="1251678" y="1402773"/>
            <a:ext cx="10178322" cy="4476819"/>
          </a:xfrm>
        </p:spPr>
        <p:txBody>
          <a:bodyPr>
            <a:normAutofit/>
          </a:bodyPr>
          <a:lstStyle/>
          <a:p>
            <a:pPr marL="0" indent="0">
              <a:buNone/>
            </a:pPr>
            <a:r>
              <a:rPr lang="de-DE" dirty="0" smtClean="0"/>
              <a:t> </a:t>
            </a:r>
            <a:endParaRPr lang="de-DE" dirty="0"/>
          </a:p>
          <a:p>
            <a:pPr marL="0" indent="0" algn="ctr">
              <a:buNone/>
            </a:pPr>
            <a:r>
              <a:rPr lang="de-DE" dirty="0"/>
              <a:t>	</a:t>
            </a:r>
            <a:r>
              <a:rPr lang="de-DE" sz="2400" dirty="0" smtClean="0"/>
              <a:t>Warum </a:t>
            </a:r>
            <a:r>
              <a:rPr lang="de-DE" sz="2400" dirty="0"/>
              <a:t>_________________ (dürfen) man hier nicht rauchen?</a:t>
            </a:r>
          </a:p>
          <a:p>
            <a:pPr marL="0" indent="0" algn="ctr">
              <a:buNone/>
            </a:pPr>
            <a:r>
              <a:rPr lang="de-DE" sz="2400" dirty="0"/>
              <a:t> </a:t>
            </a:r>
            <a:r>
              <a:rPr lang="de-DE" sz="2400" dirty="0" smtClean="0"/>
              <a:t>              </a:t>
            </a:r>
            <a:endParaRPr lang="de-DE" sz="2400" dirty="0"/>
          </a:p>
        </p:txBody>
      </p:sp>
    </p:spTree>
    <p:extLst>
      <p:ext uri="{BB962C8B-B14F-4D97-AF65-F5344CB8AC3E}">
        <p14:creationId xmlns:p14="http://schemas.microsoft.com/office/powerpoint/2010/main" val="264477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de-DE" dirty="0" smtClean="0"/>
              <a:t>  </a:t>
            </a:r>
            <a:endParaRPr lang="sl-SI" dirty="0"/>
          </a:p>
        </p:txBody>
      </p:sp>
      <p:sp>
        <p:nvSpPr>
          <p:cNvPr id="3" name="Označba mesta vsebine 2"/>
          <p:cNvSpPr>
            <a:spLocks noGrp="1"/>
          </p:cNvSpPr>
          <p:nvPr>
            <p:ph idx="1"/>
          </p:nvPr>
        </p:nvSpPr>
        <p:spPr>
          <a:xfrm>
            <a:off x="1251678" y="1402773"/>
            <a:ext cx="10178322" cy="4476819"/>
          </a:xfrm>
        </p:spPr>
        <p:txBody>
          <a:bodyPr>
            <a:normAutofit/>
          </a:bodyPr>
          <a:lstStyle/>
          <a:p>
            <a:pPr marL="0" indent="0">
              <a:buNone/>
            </a:pPr>
            <a:r>
              <a:rPr lang="de-DE" dirty="0" smtClean="0"/>
              <a:t> </a:t>
            </a:r>
            <a:endParaRPr lang="de-DE" dirty="0"/>
          </a:p>
          <a:p>
            <a:pPr marL="0" indent="0" algn="ctr">
              <a:buNone/>
            </a:pPr>
            <a:r>
              <a:rPr lang="de-DE" dirty="0"/>
              <a:t>	</a:t>
            </a:r>
            <a:r>
              <a:rPr lang="de-DE" sz="2400" dirty="0" smtClean="0"/>
              <a:t>Warum darf </a:t>
            </a:r>
            <a:r>
              <a:rPr lang="de-DE" sz="2400" dirty="0"/>
              <a:t>(dürfen) man hier nicht rauchen?</a:t>
            </a:r>
          </a:p>
          <a:p>
            <a:pPr marL="0" indent="0" algn="ctr">
              <a:buNone/>
            </a:pPr>
            <a:r>
              <a:rPr lang="de-DE" dirty="0"/>
              <a:t> </a:t>
            </a:r>
            <a:r>
              <a:rPr lang="de-DE" dirty="0" smtClean="0"/>
              <a:t>              </a:t>
            </a:r>
            <a:endParaRPr lang="de-DE" dirty="0"/>
          </a:p>
        </p:txBody>
      </p:sp>
    </p:spTree>
    <p:extLst>
      <p:ext uri="{BB962C8B-B14F-4D97-AF65-F5344CB8AC3E}">
        <p14:creationId xmlns:p14="http://schemas.microsoft.com/office/powerpoint/2010/main" val="1390694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de-DE" dirty="0" smtClean="0"/>
              <a:t>Übung </a:t>
            </a:r>
            <a:endParaRPr lang="sl-SI" dirty="0"/>
          </a:p>
        </p:txBody>
      </p:sp>
      <p:sp>
        <p:nvSpPr>
          <p:cNvPr id="3" name="Označba mesta vsebine 2"/>
          <p:cNvSpPr>
            <a:spLocks noGrp="1"/>
          </p:cNvSpPr>
          <p:nvPr>
            <p:ph idx="1"/>
          </p:nvPr>
        </p:nvSpPr>
        <p:spPr>
          <a:xfrm>
            <a:off x="1251678" y="1402773"/>
            <a:ext cx="10178322" cy="4476819"/>
          </a:xfrm>
        </p:spPr>
        <p:txBody>
          <a:bodyPr>
            <a:normAutofit/>
          </a:bodyPr>
          <a:lstStyle/>
          <a:p>
            <a:pPr marL="0" indent="0" algn="ctr">
              <a:buNone/>
            </a:pPr>
            <a:r>
              <a:rPr lang="de-DE" sz="2400" dirty="0" smtClean="0"/>
              <a:t> Ihre </a:t>
            </a:r>
            <a:r>
              <a:rPr lang="de-DE" sz="2400" dirty="0"/>
              <a:t>Mitarbeiter _________________ (mögen) ihren Freund nicht.</a:t>
            </a:r>
          </a:p>
          <a:p>
            <a:pPr marL="0" indent="0" algn="ctr">
              <a:buNone/>
            </a:pPr>
            <a:endParaRPr lang="de-DE" sz="2400" dirty="0"/>
          </a:p>
          <a:p>
            <a:pPr marL="0" indent="0">
              <a:buNone/>
            </a:pPr>
            <a:endParaRPr lang="de-DE" dirty="0"/>
          </a:p>
        </p:txBody>
      </p:sp>
    </p:spTree>
    <p:extLst>
      <p:ext uri="{BB962C8B-B14F-4D97-AF65-F5344CB8AC3E}">
        <p14:creationId xmlns:p14="http://schemas.microsoft.com/office/powerpoint/2010/main" val="26636695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de-DE" dirty="0" smtClean="0"/>
              <a:t>Übung </a:t>
            </a:r>
            <a:endParaRPr lang="sl-SI" dirty="0"/>
          </a:p>
        </p:txBody>
      </p:sp>
      <p:sp>
        <p:nvSpPr>
          <p:cNvPr id="3" name="Označba mesta vsebine 2"/>
          <p:cNvSpPr>
            <a:spLocks noGrp="1"/>
          </p:cNvSpPr>
          <p:nvPr>
            <p:ph idx="1"/>
          </p:nvPr>
        </p:nvSpPr>
        <p:spPr>
          <a:xfrm>
            <a:off x="1251678" y="1402773"/>
            <a:ext cx="10178322" cy="4476819"/>
          </a:xfrm>
        </p:spPr>
        <p:txBody>
          <a:bodyPr>
            <a:normAutofit/>
          </a:bodyPr>
          <a:lstStyle/>
          <a:p>
            <a:pPr marL="0" indent="0" algn="ctr">
              <a:buNone/>
            </a:pPr>
            <a:r>
              <a:rPr lang="de-DE" dirty="0" smtClean="0"/>
              <a:t> </a:t>
            </a:r>
            <a:r>
              <a:rPr lang="de-DE" sz="2400" dirty="0" smtClean="0"/>
              <a:t>Ihre </a:t>
            </a:r>
            <a:r>
              <a:rPr lang="de-DE" sz="2400" dirty="0"/>
              <a:t>Mitarbeiter </a:t>
            </a:r>
            <a:r>
              <a:rPr lang="de-DE" sz="2400" dirty="0" smtClean="0"/>
              <a:t>mögen </a:t>
            </a:r>
            <a:r>
              <a:rPr lang="de-DE" sz="2400" dirty="0"/>
              <a:t>(mögen) ihren Freund nicht.</a:t>
            </a:r>
          </a:p>
          <a:p>
            <a:pPr marL="0" indent="0" algn="ctr">
              <a:buNone/>
            </a:pPr>
            <a:endParaRPr lang="de-DE" sz="2400" dirty="0"/>
          </a:p>
          <a:p>
            <a:pPr marL="0" indent="0">
              <a:buNone/>
            </a:pPr>
            <a:endParaRPr lang="de-DE" dirty="0"/>
          </a:p>
        </p:txBody>
      </p:sp>
    </p:spTree>
    <p:extLst>
      <p:ext uri="{BB962C8B-B14F-4D97-AF65-F5344CB8AC3E}">
        <p14:creationId xmlns:p14="http://schemas.microsoft.com/office/powerpoint/2010/main" val="1181748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de-DE" sz="2400" dirty="0" smtClean="0"/>
              <a:t>Übung 2 </a:t>
            </a:r>
            <a:endParaRPr lang="sl-SI" sz="2400" dirty="0"/>
          </a:p>
        </p:txBody>
      </p:sp>
      <p:sp>
        <p:nvSpPr>
          <p:cNvPr id="3" name="Označba mesta vsebine 2"/>
          <p:cNvSpPr>
            <a:spLocks noGrp="1"/>
          </p:cNvSpPr>
          <p:nvPr>
            <p:ph idx="1"/>
          </p:nvPr>
        </p:nvSpPr>
        <p:spPr>
          <a:xfrm>
            <a:off x="1251678" y="1402773"/>
            <a:ext cx="10178322" cy="4476819"/>
          </a:xfrm>
        </p:spPr>
        <p:txBody>
          <a:bodyPr>
            <a:normAutofit/>
          </a:bodyPr>
          <a:lstStyle/>
          <a:p>
            <a:pPr marL="0" indent="0">
              <a:buNone/>
            </a:pPr>
            <a:r>
              <a:rPr lang="de-DE" dirty="0" smtClean="0"/>
              <a:t> </a:t>
            </a:r>
            <a:endParaRPr lang="de-DE" dirty="0"/>
          </a:p>
          <a:p>
            <a:pPr marL="457200" indent="-457200">
              <a:buAutoNum type="arabicPeriod"/>
            </a:pPr>
            <a:r>
              <a:rPr lang="de-DE" sz="2400" dirty="0" smtClean="0"/>
              <a:t>Warum möchtest/ mochten du </a:t>
            </a:r>
            <a:r>
              <a:rPr lang="de-DE" sz="2400" dirty="0"/>
              <a:t>denn kein </a:t>
            </a:r>
            <a:r>
              <a:rPr lang="de-DE" sz="2400" dirty="0" smtClean="0"/>
              <a:t>Bier</a:t>
            </a:r>
          </a:p>
          <a:p>
            <a:pPr marL="457200" indent="-457200">
              <a:buAutoNum type="arabicPeriod"/>
            </a:pPr>
            <a:r>
              <a:rPr lang="de-DE" sz="2400" dirty="0" smtClean="0"/>
              <a:t>Ich magst/mag Bier </a:t>
            </a:r>
            <a:r>
              <a:rPr lang="de-DE" sz="2400" dirty="0"/>
              <a:t>überhaupt nicht. Es ist zu </a:t>
            </a:r>
            <a:r>
              <a:rPr lang="de-DE" sz="2400" dirty="0" smtClean="0"/>
              <a:t>bitter.</a:t>
            </a:r>
          </a:p>
          <a:p>
            <a:pPr marL="457200" indent="-457200">
              <a:buAutoNum type="arabicPeriod"/>
            </a:pPr>
            <a:r>
              <a:rPr lang="de-DE" sz="2400" dirty="0" smtClean="0"/>
              <a:t>Morgen sollen / soll es </a:t>
            </a:r>
            <a:r>
              <a:rPr lang="de-DE" sz="2400" dirty="0"/>
              <a:t>sehr warm </a:t>
            </a:r>
            <a:r>
              <a:rPr lang="de-DE" sz="2400" dirty="0" smtClean="0"/>
              <a:t>sein.</a:t>
            </a:r>
          </a:p>
          <a:p>
            <a:pPr marL="457200" indent="-457200">
              <a:buAutoNum type="arabicPeriod"/>
            </a:pPr>
            <a:r>
              <a:rPr lang="de-DE" sz="2400" dirty="0" smtClean="0"/>
              <a:t>Toll</a:t>
            </a:r>
            <a:r>
              <a:rPr lang="de-DE" sz="2400" dirty="0"/>
              <a:t>! Dann </a:t>
            </a:r>
            <a:r>
              <a:rPr lang="de-DE" sz="2400" dirty="0" smtClean="0"/>
              <a:t>kannst / können (können</a:t>
            </a:r>
            <a:r>
              <a:rPr lang="de-DE" sz="2400" dirty="0"/>
              <a:t>) wir draußen </a:t>
            </a:r>
            <a:r>
              <a:rPr lang="de-DE" sz="2400" dirty="0" smtClean="0"/>
              <a:t>arbeiten!</a:t>
            </a:r>
          </a:p>
          <a:p>
            <a:pPr marL="457200" indent="-457200">
              <a:buAutoNum type="arabicPeriod"/>
            </a:pPr>
            <a:r>
              <a:rPr lang="de-DE" sz="2400" dirty="0" smtClean="0"/>
              <a:t>Warum möchtet / möchte </a:t>
            </a:r>
            <a:r>
              <a:rPr lang="de-DE" sz="2400" dirty="0"/>
              <a:t>ihr keinen </a:t>
            </a:r>
            <a:r>
              <a:rPr lang="de-DE" sz="2400" dirty="0" smtClean="0"/>
              <a:t>Wein?</a:t>
            </a:r>
          </a:p>
          <a:p>
            <a:pPr marL="457200" indent="-457200">
              <a:buAutoNum type="arabicPeriod"/>
            </a:pPr>
            <a:r>
              <a:rPr lang="de-DE" sz="2400" dirty="0" smtClean="0"/>
              <a:t>Wir darf / dürfen kein </a:t>
            </a:r>
            <a:r>
              <a:rPr lang="de-DE" sz="2400" dirty="0"/>
              <a:t>Alkohol trinken.</a:t>
            </a:r>
          </a:p>
          <a:p>
            <a:pPr marL="0" indent="0">
              <a:buNone/>
            </a:pPr>
            <a:endParaRPr lang="de-DE" dirty="0"/>
          </a:p>
        </p:txBody>
      </p:sp>
    </p:spTree>
    <p:extLst>
      <p:ext uri="{BB962C8B-B14F-4D97-AF65-F5344CB8AC3E}">
        <p14:creationId xmlns:p14="http://schemas.microsoft.com/office/powerpoint/2010/main" val="2108434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de-DE" sz="2400" dirty="0" smtClean="0"/>
              <a:t>Übung</a:t>
            </a:r>
            <a:r>
              <a:rPr lang="de-DE" dirty="0" smtClean="0"/>
              <a:t> </a:t>
            </a:r>
            <a:endParaRPr lang="sl-SI" dirty="0"/>
          </a:p>
        </p:txBody>
      </p:sp>
      <p:sp>
        <p:nvSpPr>
          <p:cNvPr id="3" name="Označba mesta vsebine 2"/>
          <p:cNvSpPr>
            <a:spLocks noGrp="1"/>
          </p:cNvSpPr>
          <p:nvPr>
            <p:ph idx="1"/>
          </p:nvPr>
        </p:nvSpPr>
        <p:spPr>
          <a:xfrm>
            <a:off x="1251678" y="1402773"/>
            <a:ext cx="10178322" cy="4476819"/>
          </a:xfrm>
        </p:spPr>
        <p:txBody>
          <a:bodyPr>
            <a:normAutofit/>
          </a:bodyPr>
          <a:lstStyle/>
          <a:p>
            <a:pPr marL="0" indent="0">
              <a:buNone/>
            </a:pPr>
            <a:r>
              <a:rPr lang="de-DE" dirty="0" smtClean="0"/>
              <a:t> </a:t>
            </a:r>
            <a:endParaRPr lang="de-DE" dirty="0"/>
          </a:p>
          <a:p>
            <a:pPr marL="457200" indent="-457200">
              <a:buAutoNum type="arabicPeriod"/>
            </a:pPr>
            <a:r>
              <a:rPr lang="de-DE" sz="2400" dirty="0" smtClean="0"/>
              <a:t>Warum </a:t>
            </a:r>
            <a:r>
              <a:rPr lang="de-DE" sz="2400" b="1" dirty="0" smtClean="0"/>
              <a:t>möchtest</a:t>
            </a:r>
            <a:r>
              <a:rPr lang="de-DE" sz="2400" dirty="0" smtClean="0"/>
              <a:t>/ mochten du </a:t>
            </a:r>
            <a:r>
              <a:rPr lang="de-DE" sz="2400" dirty="0"/>
              <a:t>denn kein </a:t>
            </a:r>
            <a:r>
              <a:rPr lang="de-DE" sz="2400" dirty="0" smtClean="0"/>
              <a:t>Bier</a:t>
            </a:r>
          </a:p>
          <a:p>
            <a:pPr marL="457200" indent="-457200">
              <a:buAutoNum type="arabicPeriod"/>
            </a:pPr>
            <a:r>
              <a:rPr lang="de-DE" sz="2400" dirty="0" smtClean="0"/>
              <a:t>Ich magst/</a:t>
            </a:r>
            <a:r>
              <a:rPr lang="de-DE" sz="2400" b="1" dirty="0" smtClean="0"/>
              <a:t>mag</a:t>
            </a:r>
            <a:r>
              <a:rPr lang="de-DE" sz="2400" dirty="0" smtClean="0"/>
              <a:t> Bier </a:t>
            </a:r>
            <a:r>
              <a:rPr lang="de-DE" sz="2400" dirty="0"/>
              <a:t>überhaupt nicht. Es ist zu </a:t>
            </a:r>
            <a:r>
              <a:rPr lang="de-DE" sz="2400" dirty="0" smtClean="0"/>
              <a:t>bitter.</a:t>
            </a:r>
          </a:p>
          <a:p>
            <a:pPr marL="457200" indent="-457200">
              <a:buAutoNum type="arabicPeriod"/>
            </a:pPr>
            <a:r>
              <a:rPr lang="de-DE" sz="2400" dirty="0" smtClean="0"/>
              <a:t>Morgen sollen / </a:t>
            </a:r>
            <a:r>
              <a:rPr lang="de-DE" sz="2400" b="1" dirty="0" smtClean="0"/>
              <a:t>soll </a:t>
            </a:r>
            <a:r>
              <a:rPr lang="de-DE" sz="2400" dirty="0" smtClean="0"/>
              <a:t>es </a:t>
            </a:r>
            <a:r>
              <a:rPr lang="de-DE" sz="2400" dirty="0"/>
              <a:t>sehr warm </a:t>
            </a:r>
            <a:r>
              <a:rPr lang="de-DE" sz="2400" dirty="0" smtClean="0"/>
              <a:t>sein.</a:t>
            </a:r>
          </a:p>
          <a:p>
            <a:pPr marL="457200" indent="-457200">
              <a:buAutoNum type="arabicPeriod"/>
            </a:pPr>
            <a:r>
              <a:rPr lang="de-DE" sz="2400" dirty="0" smtClean="0"/>
              <a:t>Toll</a:t>
            </a:r>
            <a:r>
              <a:rPr lang="de-DE" sz="2400" dirty="0"/>
              <a:t>! Dann </a:t>
            </a:r>
            <a:r>
              <a:rPr lang="de-DE" sz="2400" dirty="0" smtClean="0"/>
              <a:t>kannst </a:t>
            </a:r>
            <a:r>
              <a:rPr lang="de-DE" sz="2400" b="1" dirty="0" smtClean="0"/>
              <a:t>/ können </a:t>
            </a:r>
            <a:r>
              <a:rPr lang="de-DE" sz="2400" dirty="0" smtClean="0"/>
              <a:t>(können</a:t>
            </a:r>
            <a:r>
              <a:rPr lang="de-DE" sz="2400" dirty="0"/>
              <a:t>) wir draußen </a:t>
            </a:r>
            <a:r>
              <a:rPr lang="de-DE" sz="2400" dirty="0" smtClean="0"/>
              <a:t>arbeiten!</a:t>
            </a:r>
          </a:p>
          <a:p>
            <a:pPr marL="457200" indent="-457200">
              <a:buAutoNum type="arabicPeriod"/>
            </a:pPr>
            <a:r>
              <a:rPr lang="de-DE" sz="2400" dirty="0" smtClean="0"/>
              <a:t>Warum </a:t>
            </a:r>
            <a:r>
              <a:rPr lang="de-DE" sz="2400" b="1" dirty="0" smtClean="0"/>
              <a:t>möchtet </a:t>
            </a:r>
            <a:r>
              <a:rPr lang="de-DE" sz="2400" dirty="0" smtClean="0"/>
              <a:t>/ möchte </a:t>
            </a:r>
            <a:r>
              <a:rPr lang="de-DE" sz="2400" dirty="0"/>
              <a:t>ihr keinen </a:t>
            </a:r>
            <a:r>
              <a:rPr lang="de-DE" sz="2400" dirty="0" smtClean="0"/>
              <a:t>Wein?</a:t>
            </a:r>
          </a:p>
          <a:p>
            <a:pPr marL="457200" indent="-457200">
              <a:buAutoNum type="arabicPeriod"/>
            </a:pPr>
            <a:r>
              <a:rPr lang="de-DE" sz="2400" dirty="0" smtClean="0"/>
              <a:t>Wir darf / </a:t>
            </a:r>
            <a:r>
              <a:rPr lang="de-DE" sz="2400" b="1" dirty="0" smtClean="0"/>
              <a:t>dürfen</a:t>
            </a:r>
            <a:r>
              <a:rPr lang="de-DE" sz="2400" dirty="0" smtClean="0"/>
              <a:t> kein </a:t>
            </a:r>
            <a:r>
              <a:rPr lang="de-DE" sz="2400" dirty="0"/>
              <a:t>Alkohol trinken.</a:t>
            </a:r>
          </a:p>
          <a:p>
            <a:pPr marL="0" indent="0">
              <a:buNone/>
            </a:pPr>
            <a:endParaRPr lang="de-DE" dirty="0"/>
          </a:p>
        </p:txBody>
      </p:sp>
    </p:spTree>
    <p:extLst>
      <p:ext uri="{BB962C8B-B14F-4D97-AF65-F5344CB8AC3E}">
        <p14:creationId xmlns:p14="http://schemas.microsoft.com/office/powerpoint/2010/main" val="1460355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p:cNvGraphicFramePr>
            <a:graphicFrameLocks noGrp="1"/>
          </p:cNvGraphicFramePr>
          <p:nvPr>
            <p:extLst>
              <p:ext uri="{D42A27DB-BD31-4B8C-83A1-F6EECF244321}">
                <p14:modId xmlns:p14="http://schemas.microsoft.com/office/powerpoint/2010/main" val="925077319"/>
              </p:ext>
            </p:extLst>
          </p:nvPr>
        </p:nvGraphicFramePr>
        <p:xfrm>
          <a:off x="2021490" y="1844273"/>
          <a:ext cx="8128000" cy="3032760"/>
        </p:xfrm>
        <a:graphic>
          <a:graphicData uri="http://schemas.openxmlformats.org/drawingml/2006/table">
            <a:tbl>
              <a:tblPr firstRow="1" bandRow="1">
                <a:tableStyleId>{F5AB1C69-6EDB-4FF4-983F-18BD219EF322}</a:tableStyleId>
              </a:tblPr>
              <a:tblGrid>
                <a:gridCol w="2032000">
                  <a:extLst>
                    <a:ext uri="{9D8B030D-6E8A-4147-A177-3AD203B41FA5}">
                      <a16:colId xmlns:a16="http://schemas.microsoft.com/office/drawing/2014/main" val="1703231880"/>
                    </a:ext>
                  </a:extLst>
                </a:gridCol>
                <a:gridCol w="2032000">
                  <a:extLst>
                    <a:ext uri="{9D8B030D-6E8A-4147-A177-3AD203B41FA5}">
                      <a16:colId xmlns:a16="http://schemas.microsoft.com/office/drawing/2014/main" val="3275028247"/>
                    </a:ext>
                  </a:extLst>
                </a:gridCol>
                <a:gridCol w="2032000">
                  <a:extLst>
                    <a:ext uri="{9D8B030D-6E8A-4147-A177-3AD203B41FA5}">
                      <a16:colId xmlns:a16="http://schemas.microsoft.com/office/drawing/2014/main" val="1925642949"/>
                    </a:ext>
                  </a:extLst>
                </a:gridCol>
                <a:gridCol w="2032000">
                  <a:extLst>
                    <a:ext uri="{9D8B030D-6E8A-4147-A177-3AD203B41FA5}">
                      <a16:colId xmlns:a16="http://schemas.microsoft.com/office/drawing/2014/main" val="2134655945"/>
                    </a:ext>
                  </a:extLst>
                </a:gridCol>
              </a:tblGrid>
              <a:tr h="370840">
                <a:tc>
                  <a:txBody>
                    <a:bodyPr/>
                    <a:lstStyle/>
                    <a:p>
                      <a:endParaRPr lang="sl-SI" dirty="0"/>
                    </a:p>
                  </a:txBody>
                  <a:tcPr/>
                </a:tc>
                <a:tc>
                  <a:txBody>
                    <a:bodyPr/>
                    <a:lstStyle/>
                    <a:p>
                      <a:r>
                        <a:rPr lang="de-DE" dirty="0" smtClean="0"/>
                        <a:t>Uhrzeit</a:t>
                      </a:r>
                      <a:endParaRPr lang="sl-SI" dirty="0"/>
                    </a:p>
                  </a:txBody>
                  <a:tcPr/>
                </a:tc>
                <a:tc>
                  <a:txBody>
                    <a:bodyPr/>
                    <a:lstStyle/>
                    <a:p>
                      <a:endParaRPr lang="sl-SI"/>
                    </a:p>
                  </a:txBody>
                  <a:tcPr/>
                </a:tc>
                <a:tc>
                  <a:txBody>
                    <a:bodyPr/>
                    <a:lstStyle/>
                    <a:p>
                      <a:r>
                        <a:rPr lang="de-DE" dirty="0" smtClean="0"/>
                        <a:t>Uhrzeit </a:t>
                      </a:r>
                      <a:endParaRPr lang="sl-SI" dirty="0"/>
                    </a:p>
                  </a:txBody>
                  <a:tcPr/>
                </a:tc>
                <a:extLst>
                  <a:ext uri="{0D108BD9-81ED-4DB2-BD59-A6C34878D82A}">
                    <a16:rowId xmlns:a16="http://schemas.microsoft.com/office/drawing/2014/main" val="944529493"/>
                  </a:ext>
                </a:extLst>
              </a:tr>
              <a:tr h="370840">
                <a:tc>
                  <a:txBody>
                    <a:bodyPr/>
                    <a:lstStyle/>
                    <a:p>
                      <a:pPr marL="285750" indent="-285750">
                        <a:buFont typeface="Wingdings" panose="05000000000000000000" pitchFamily="2" charset="2"/>
                        <a:buChar char="§"/>
                      </a:pPr>
                      <a:r>
                        <a:rPr lang="de-DE" dirty="0" smtClean="0"/>
                        <a:t>Halb drei. </a:t>
                      </a:r>
                      <a:endParaRPr lang="sl-SI" dirty="0"/>
                    </a:p>
                  </a:txBody>
                  <a:tcPr/>
                </a:tc>
                <a:tc>
                  <a:txBody>
                    <a:bodyPr/>
                    <a:lstStyle/>
                    <a:p>
                      <a:r>
                        <a:rPr lang="de-DE" dirty="0" smtClean="0"/>
                        <a:t>2:30</a:t>
                      </a:r>
                      <a:endParaRPr lang="sl-SI" dirty="0"/>
                    </a:p>
                  </a:txBody>
                  <a:tcPr/>
                </a:tc>
                <a:tc>
                  <a:txBody>
                    <a:bodyPr/>
                    <a:lstStyle/>
                    <a:p>
                      <a:pPr marL="285750" indent="-285750">
                        <a:buFont typeface="Arial" panose="020B0604020202020204" pitchFamily="34" charset="0"/>
                        <a:buChar char="•"/>
                      </a:pPr>
                      <a:r>
                        <a:rPr lang="de-DE" dirty="0" smtClean="0"/>
                        <a:t>Viertel</a:t>
                      </a:r>
                      <a:r>
                        <a:rPr lang="de-DE" baseline="0" dirty="0" smtClean="0"/>
                        <a:t> nach elf.</a:t>
                      </a:r>
                      <a:endParaRPr lang="sl-SI" dirty="0"/>
                    </a:p>
                  </a:txBody>
                  <a:tcPr/>
                </a:tc>
                <a:tc>
                  <a:txBody>
                    <a:bodyPr/>
                    <a:lstStyle/>
                    <a:p>
                      <a:endParaRPr lang="sl-SI"/>
                    </a:p>
                  </a:txBody>
                  <a:tcPr/>
                </a:tc>
                <a:extLst>
                  <a:ext uri="{0D108BD9-81ED-4DB2-BD59-A6C34878D82A}">
                    <a16:rowId xmlns:a16="http://schemas.microsoft.com/office/drawing/2014/main" val="628997125"/>
                  </a:ext>
                </a:extLst>
              </a:tr>
              <a:tr h="370840">
                <a:tc>
                  <a:txBody>
                    <a:bodyPr/>
                    <a:lstStyle/>
                    <a:p>
                      <a:pPr marL="285750" indent="-285750">
                        <a:buFont typeface="Wingdings" panose="05000000000000000000" pitchFamily="2" charset="2"/>
                        <a:buChar char="§"/>
                      </a:pPr>
                      <a:r>
                        <a:rPr lang="de-DE" dirty="0" smtClean="0"/>
                        <a:t>Viertel</a:t>
                      </a:r>
                      <a:r>
                        <a:rPr lang="de-DE" baseline="0" dirty="0" smtClean="0"/>
                        <a:t> vor zehn.</a:t>
                      </a:r>
                      <a:endParaRPr lang="sl-SI" dirty="0"/>
                    </a:p>
                  </a:txBody>
                  <a:tcPr/>
                </a:tc>
                <a:tc>
                  <a:txBody>
                    <a:bodyPr/>
                    <a:lstStyle/>
                    <a:p>
                      <a:endParaRPr lang="sl-SI"/>
                    </a:p>
                  </a:txBody>
                  <a:tcPr/>
                </a:tc>
                <a:tc>
                  <a:txBody>
                    <a:bodyPr/>
                    <a:lstStyle/>
                    <a:p>
                      <a:pPr marL="285750" indent="-285750">
                        <a:buFont typeface="Arial" panose="020B0604020202020204" pitchFamily="34" charset="0"/>
                        <a:buChar char="•"/>
                      </a:pPr>
                      <a:r>
                        <a:rPr lang="de-DE" dirty="0" smtClean="0"/>
                        <a:t>Fünf nach zwölf. </a:t>
                      </a:r>
                      <a:endParaRPr lang="sl-SI" dirty="0"/>
                    </a:p>
                  </a:txBody>
                  <a:tcPr/>
                </a:tc>
                <a:tc>
                  <a:txBody>
                    <a:bodyPr/>
                    <a:lstStyle/>
                    <a:p>
                      <a:endParaRPr lang="sl-SI"/>
                    </a:p>
                  </a:txBody>
                  <a:tcPr/>
                </a:tc>
                <a:extLst>
                  <a:ext uri="{0D108BD9-81ED-4DB2-BD59-A6C34878D82A}">
                    <a16:rowId xmlns:a16="http://schemas.microsoft.com/office/drawing/2014/main" val="2258350879"/>
                  </a:ext>
                </a:extLst>
              </a:tr>
              <a:tr h="370840">
                <a:tc>
                  <a:txBody>
                    <a:bodyPr/>
                    <a:lstStyle/>
                    <a:p>
                      <a:pPr marL="285750" indent="-285750">
                        <a:buFont typeface="Wingdings" panose="05000000000000000000" pitchFamily="2" charset="2"/>
                        <a:buChar char="§"/>
                      </a:pPr>
                      <a:r>
                        <a:rPr lang="de-DE" dirty="0" smtClean="0"/>
                        <a:t>Viertel nach sechs.</a:t>
                      </a:r>
                      <a:endParaRPr lang="sl-SI" dirty="0"/>
                    </a:p>
                  </a:txBody>
                  <a:tcPr/>
                </a:tc>
                <a:tc>
                  <a:txBody>
                    <a:bodyPr/>
                    <a:lstStyle/>
                    <a:p>
                      <a:endParaRPr lang="sl-SI"/>
                    </a:p>
                  </a:txBody>
                  <a:tcPr/>
                </a:tc>
                <a:tc>
                  <a:txBody>
                    <a:bodyPr/>
                    <a:lstStyle/>
                    <a:p>
                      <a:pPr marL="285750" indent="-285750">
                        <a:buFont typeface="Arial" panose="020B0604020202020204" pitchFamily="34" charset="0"/>
                        <a:buChar char="•"/>
                      </a:pPr>
                      <a:r>
                        <a:rPr lang="de-DE" dirty="0" smtClean="0"/>
                        <a:t>Fünf vor halb fünf.</a:t>
                      </a:r>
                      <a:endParaRPr lang="sl-SI" dirty="0"/>
                    </a:p>
                  </a:txBody>
                  <a:tcPr/>
                </a:tc>
                <a:tc>
                  <a:txBody>
                    <a:bodyPr/>
                    <a:lstStyle/>
                    <a:p>
                      <a:endParaRPr lang="sl-SI"/>
                    </a:p>
                  </a:txBody>
                  <a:tcPr/>
                </a:tc>
                <a:extLst>
                  <a:ext uri="{0D108BD9-81ED-4DB2-BD59-A6C34878D82A}">
                    <a16:rowId xmlns:a16="http://schemas.microsoft.com/office/drawing/2014/main" val="1253514629"/>
                  </a:ext>
                </a:extLst>
              </a:tr>
              <a:tr h="370840">
                <a:tc>
                  <a:txBody>
                    <a:bodyPr/>
                    <a:lstStyle/>
                    <a:p>
                      <a:pPr marL="285750" indent="-285750">
                        <a:buFont typeface="Wingdings" panose="05000000000000000000" pitchFamily="2" charset="2"/>
                        <a:buChar char="§"/>
                      </a:pPr>
                      <a:r>
                        <a:rPr lang="de-DE" dirty="0" smtClean="0"/>
                        <a:t>Zwanzig</a:t>
                      </a:r>
                      <a:r>
                        <a:rPr lang="de-DE" baseline="0" dirty="0" smtClean="0"/>
                        <a:t> vor sieben.</a:t>
                      </a:r>
                      <a:endParaRPr lang="sl-SI" dirty="0"/>
                    </a:p>
                  </a:txBody>
                  <a:tcPr/>
                </a:tc>
                <a:tc>
                  <a:txBody>
                    <a:bodyPr/>
                    <a:lstStyle/>
                    <a:p>
                      <a:endParaRPr lang="sl-SI"/>
                    </a:p>
                  </a:txBody>
                  <a:tcPr/>
                </a:tc>
                <a:tc>
                  <a:txBody>
                    <a:bodyPr/>
                    <a:lstStyle/>
                    <a:p>
                      <a:pPr marL="285750" indent="-285750">
                        <a:buFont typeface="Arial" panose="020B0604020202020204" pitchFamily="34" charset="0"/>
                        <a:buChar char="•"/>
                      </a:pPr>
                      <a:r>
                        <a:rPr lang="de-DE" dirty="0" smtClean="0"/>
                        <a:t>Zehn nach halb eins.</a:t>
                      </a:r>
                      <a:endParaRPr lang="sl-SI" dirty="0"/>
                    </a:p>
                  </a:txBody>
                  <a:tcPr/>
                </a:tc>
                <a:tc>
                  <a:txBody>
                    <a:bodyPr/>
                    <a:lstStyle/>
                    <a:p>
                      <a:endParaRPr lang="sl-SI"/>
                    </a:p>
                  </a:txBody>
                  <a:tcPr/>
                </a:tc>
                <a:extLst>
                  <a:ext uri="{0D108BD9-81ED-4DB2-BD59-A6C34878D82A}">
                    <a16:rowId xmlns:a16="http://schemas.microsoft.com/office/drawing/2014/main" val="2123091152"/>
                  </a:ext>
                </a:extLst>
              </a:tr>
              <a:tr h="370840">
                <a:tc>
                  <a:txBody>
                    <a:bodyPr/>
                    <a:lstStyle/>
                    <a:p>
                      <a:pPr marL="285750" indent="-285750">
                        <a:buFont typeface="Wingdings" panose="05000000000000000000" pitchFamily="2" charset="2"/>
                        <a:buChar char="§"/>
                      </a:pPr>
                      <a:r>
                        <a:rPr lang="de-DE" dirty="0" smtClean="0"/>
                        <a:t>Zwanzig nach neun. </a:t>
                      </a:r>
                      <a:endParaRPr lang="sl-SI" dirty="0"/>
                    </a:p>
                  </a:txBody>
                  <a:tcPr/>
                </a:tc>
                <a:tc>
                  <a:txBody>
                    <a:bodyPr/>
                    <a:lstStyle/>
                    <a:p>
                      <a:endParaRPr lang="sl-SI"/>
                    </a:p>
                  </a:txBody>
                  <a:tcPr/>
                </a:tc>
                <a:tc>
                  <a:txBody>
                    <a:bodyPr/>
                    <a:lstStyle/>
                    <a:p>
                      <a:pPr marL="285750" indent="-285750">
                        <a:buFont typeface="Arial" panose="020B0604020202020204" pitchFamily="34" charset="0"/>
                        <a:buChar char="•"/>
                      </a:pPr>
                      <a:r>
                        <a:rPr lang="de-DE" dirty="0" smtClean="0"/>
                        <a:t>Fünf vor halb vier.</a:t>
                      </a:r>
                      <a:r>
                        <a:rPr lang="de-DE" baseline="0" dirty="0" smtClean="0"/>
                        <a:t> </a:t>
                      </a:r>
                      <a:endParaRPr lang="sl-SI" dirty="0"/>
                    </a:p>
                  </a:txBody>
                  <a:tcPr/>
                </a:tc>
                <a:tc>
                  <a:txBody>
                    <a:bodyPr/>
                    <a:lstStyle/>
                    <a:p>
                      <a:endParaRPr lang="sl-SI" dirty="0"/>
                    </a:p>
                  </a:txBody>
                  <a:tcPr/>
                </a:tc>
                <a:extLst>
                  <a:ext uri="{0D108BD9-81ED-4DB2-BD59-A6C34878D82A}">
                    <a16:rowId xmlns:a16="http://schemas.microsoft.com/office/drawing/2014/main" val="2648651265"/>
                  </a:ext>
                </a:extLst>
              </a:tr>
            </a:tbl>
          </a:graphicData>
        </a:graphic>
      </p:graphicFrame>
      <p:sp>
        <p:nvSpPr>
          <p:cNvPr id="6" name="PoljeZBesedilom 5"/>
          <p:cNvSpPr txBox="1"/>
          <p:nvPr/>
        </p:nvSpPr>
        <p:spPr>
          <a:xfrm>
            <a:off x="1124607" y="683172"/>
            <a:ext cx="8187559" cy="369332"/>
          </a:xfrm>
          <a:prstGeom prst="rect">
            <a:avLst/>
          </a:prstGeom>
          <a:noFill/>
        </p:spPr>
        <p:txBody>
          <a:bodyPr wrap="square" rtlCol="0">
            <a:spAutoFit/>
          </a:bodyPr>
          <a:lstStyle/>
          <a:p>
            <a:r>
              <a:rPr lang="de-DE" dirty="0" smtClean="0"/>
              <a:t>Übung 2: Schreiben Sie die Uhrzeit!</a:t>
            </a:r>
            <a:endParaRPr lang="sl-SI" dirty="0"/>
          </a:p>
        </p:txBody>
      </p:sp>
    </p:spTree>
    <p:extLst>
      <p:ext uri="{BB962C8B-B14F-4D97-AF65-F5344CB8AC3E}">
        <p14:creationId xmlns:p14="http://schemas.microsoft.com/office/powerpoint/2010/main" val="316050174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de-DE" dirty="0" smtClean="0"/>
              <a:t>Wiederholung / </a:t>
            </a:r>
            <a:r>
              <a:rPr lang="de-DE" dirty="0" err="1" smtClean="0"/>
              <a:t>ponovitev</a:t>
            </a:r>
            <a:r>
              <a:rPr lang="de-DE" dirty="0" smtClean="0"/>
              <a:t> </a:t>
            </a:r>
            <a:endParaRPr lang="sl-SI" dirty="0"/>
          </a:p>
        </p:txBody>
      </p:sp>
      <p:sp>
        <p:nvSpPr>
          <p:cNvPr id="3" name="Označba mesta vsebine 2"/>
          <p:cNvSpPr>
            <a:spLocks noGrp="1"/>
          </p:cNvSpPr>
          <p:nvPr>
            <p:ph idx="1"/>
          </p:nvPr>
        </p:nvSpPr>
        <p:spPr/>
        <p:txBody>
          <a:bodyPr/>
          <a:lstStyle/>
          <a:p>
            <a:pPr marL="457200" indent="-457200">
              <a:buAutoNum type="arabicPeriod"/>
            </a:pPr>
            <a:r>
              <a:rPr lang="de-DE" dirty="0" smtClean="0"/>
              <a:t>Nach der Uhrzeit fragen: </a:t>
            </a:r>
          </a:p>
          <a:p>
            <a:pPr marL="0" indent="0">
              <a:buNone/>
            </a:pPr>
            <a:r>
              <a:rPr lang="de-DE" dirty="0" smtClean="0"/>
              <a:t>Wie spät ist es? Wie viel Uhr ist es? Es ist … </a:t>
            </a:r>
          </a:p>
          <a:p>
            <a:pPr marL="0" indent="0">
              <a:buNone/>
            </a:pPr>
            <a:endParaRPr lang="de-DE" dirty="0"/>
          </a:p>
          <a:p>
            <a:pPr marL="0" indent="0">
              <a:buNone/>
            </a:pPr>
            <a:r>
              <a:rPr lang="de-DE" dirty="0" smtClean="0"/>
              <a:t>2. Tage, Teile des Tages, Jahreszeiten: </a:t>
            </a:r>
          </a:p>
          <a:p>
            <a:pPr marL="0" indent="0">
              <a:buNone/>
            </a:pPr>
            <a:r>
              <a:rPr lang="de-DE" dirty="0" smtClean="0"/>
              <a:t>Tage: der Montag, der Dienstag, …. </a:t>
            </a:r>
          </a:p>
          <a:p>
            <a:pPr marL="0" indent="0">
              <a:buNone/>
            </a:pPr>
            <a:r>
              <a:rPr lang="de-DE" dirty="0" smtClean="0"/>
              <a:t>Teile des Tages: am Morgen, am Vormittag, ….</a:t>
            </a:r>
          </a:p>
          <a:p>
            <a:pPr marL="0" indent="0">
              <a:buNone/>
            </a:pPr>
            <a:r>
              <a:rPr lang="de-DE" dirty="0" smtClean="0"/>
              <a:t>Jahreszeiten: im Sommer, im Herbst, im Winter, im </a:t>
            </a:r>
            <a:endParaRPr lang="sl-SI" dirty="0"/>
          </a:p>
        </p:txBody>
      </p:sp>
    </p:spTree>
    <p:extLst>
      <p:ext uri="{BB962C8B-B14F-4D97-AF65-F5344CB8AC3E}">
        <p14:creationId xmlns:p14="http://schemas.microsoft.com/office/powerpoint/2010/main" val="30393848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de-DE" dirty="0" smtClean="0"/>
              <a:t>Wiederholung / </a:t>
            </a:r>
            <a:r>
              <a:rPr lang="de-DE" dirty="0" err="1" smtClean="0"/>
              <a:t>ponovitev</a:t>
            </a:r>
            <a:r>
              <a:rPr lang="de-DE" dirty="0" smtClean="0"/>
              <a:t> </a:t>
            </a:r>
            <a:endParaRPr lang="sl-SI" dirty="0"/>
          </a:p>
        </p:txBody>
      </p:sp>
      <p:sp>
        <p:nvSpPr>
          <p:cNvPr id="3" name="Označba mesta vsebine 2"/>
          <p:cNvSpPr>
            <a:spLocks noGrp="1"/>
          </p:cNvSpPr>
          <p:nvPr>
            <p:ph idx="1"/>
          </p:nvPr>
        </p:nvSpPr>
        <p:spPr/>
        <p:txBody>
          <a:bodyPr>
            <a:normAutofit lnSpcReduction="10000"/>
          </a:bodyPr>
          <a:lstStyle/>
          <a:p>
            <a:pPr marL="457200" indent="-457200">
              <a:buAutoNum type="arabicPeriod"/>
            </a:pPr>
            <a:r>
              <a:rPr lang="de-DE" dirty="0" smtClean="0"/>
              <a:t>Nach der Uhrzeit fragen: </a:t>
            </a:r>
          </a:p>
          <a:p>
            <a:pPr marL="0" indent="0">
              <a:buNone/>
            </a:pPr>
            <a:r>
              <a:rPr lang="de-DE" dirty="0" smtClean="0"/>
              <a:t>Wie spät ist es? Wie viel Uhr ist es? Es ist … </a:t>
            </a:r>
          </a:p>
          <a:p>
            <a:pPr marL="0" indent="0">
              <a:buNone/>
            </a:pPr>
            <a:endParaRPr lang="de-DE" dirty="0"/>
          </a:p>
          <a:p>
            <a:pPr marL="0" indent="0">
              <a:buNone/>
            </a:pPr>
            <a:r>
              <a:rPr lang="de-DE" dirty="0" smtClean="0"/>
              <a:t>2. Tage, Teile des Tages, Jahreszeiten: </a:t>
            </a:r>
          </a:p>
          <a:p>
            <a:pPr marL="0" indent="0">
              <a:buNone/>
            </a:pPr>
            <a:r>
              <a:rPr lang="de-DE" dirty="0" smtClean="0"/>
              <a:t>Tage: am Montag, am Dienstag, …. </a:t>
            </a:r>
            <a:r>
              <a:rPr lang="de-DE" dirty="0" smtClean="0">
                <a:solidFill>
                  <a:srgbClr val="00B0F0"/>
                </a:solidFill>
              </a:rPr>
              <a:t>am Mittwoch, am Donnerstag, am Freitag, am Samstag, am Sonntag</a:t>
            </a:r>
            <a:endParaRPr lang="de-DE" dirty="0" smtClean="0"/>
          </a:p>
          <a:p>
            <a:pPr marL="0" indent="0">
              <a:buNone/>
            </a:pPr>
            <a:r>
              <a:rPr lang="de-DE" dirty="0" smtClean="0"/>
              <a:t>Teile des Tages: am Morgen, am Vormittag, ….</a:t>
            </a:r>
            <a:r>
              <a:rPr lang="de-DE" dirty="0" smtClean="0">
                <a:solidFill>
                  <a:srgbClr val="00B0F0"/>
                </a:solidFill>
              </a:rPr>
              <a:t>am Mittag, am Nachmittag, am Abend, in der Nacht.</a:t>
            </a:r>
            <a:endParaRPr lang="de-DE" dirty="0" smtClean="0"/>
          </a:p>
          <a:p>
            <a:pPr marL="0" indent="0">
              <a:buNone/>
            </a:pPr>
            <a:r>
              <a:rPr lang="de-DE" dirty="0" smtClean="0"/>
              <a:t>Jahreszeiten: im Sommer, im Herbst, im Winter</a:t>
            </a:r>
            <a:r>
              <a:rPr lang="de-DE" dirty="0" smtClean="0">
                <a:solidFill>
                  <a:srgbClr val="00B0F0"/>
                </a:solidFill>
              </a:rPr>
              <a:t>, im Frühling</a:t>
            </a:r>
            <a:endParaRPr lang="sl-SI" dirty="0">
              <a:solidFill>
                <a:srgbClr val="00B0F0"/>
              </a:solidFill>
            </a:endParaRPr>
          </a:p>
        </p:txBody>
      </p:sp>
    </p:spTree>
    <p:extLst>
      <p:ext uri="{BB962C8B-B14F-4D97-AF65-F5344CB8AC3E}">
        <p14:creationId xmlns:p14="http://schemas.microsoft.com/office/powerpoint/2010/main" val="368486477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1334815"/>
            <a:ext cx="10178322" cy="4544778"/>
          </a:xfrm>
        </p:spPr>
        <p:txBody>
          <a:bodyPr/>
          <a:lstStyle/>
          <a:p>
            <a:r>
              <a:rPr lang="de-DE" dirty="0" smtClean="0"/>
              <a:t>3. Datum: </a:t>
            </a:r>
          </a:p>
          <a:p>
            <a:pPr marL="0" indent="0">
              <a:buNone/>
            </a:pPr>
            <a:r>
              <a:rPr lang="de-DE" dirty="0" smtClean="0"/>
              <a:t>Welches Datum ist heute? Heute ist </a:t>
            </a:r>
            <a:r>
              <a:rPr lang="de-DE" dirty="0" smtClean="0">
                <a:solidFill>
                  <a:srgbClr val="00B0F0"/>
                </a:solidFill>
              </a:rPr>
              <a:t>der dreißigste Juli.</a:t>
            </a:r>
          </a:p>
          <a:p>
            <a:pPr marL="0" indent="0">
              <a:buNone/>
            </a:pPr>
            <a:r>
              <a:rPr lang="de-DE" dirty="0" smtClean="0"/>
              <a:t>Wann haben Sie Geburtstag? </a:t>
            </a:r>
            <a:r>
              <a:rPr lang="de-DE" dirty="0" smtClean="0">
                <a:solidFill>
                  <a:srgbClr val="00B0F0"/>
                </a:solidFill>
              </a:rPr>
              <a:t>Am dreißigsten Juli. </a:t>
            </a:r>
          </a:p>
          <a:p>
            <a:pPr marL="0" indent="0">
              <a:buNone/>
            </a:pPr>
            <a:endParaRPr lang="de-DE" dirty="0" smtClean="0"/>
          </a:p>
          <a:p>
            <a:pPr marL="0" indent="0">
              <a:buNone/>
            </a:pPr>
            <a:endParaRPr lang="de-DE" dirty="0"/>
          </a:p>
          <a:p>
            <a:pPr marL="0" indent="0">
              <a:buNone/>
            </a:pPr>
            <a:r>
              <a:rPr lang="de-DE" dirty="0" smtClean="0"/>
              <a:t>4. Mein Tag: </a:t>
            </a:r>
          </a:p>
          <a:p>
            <a:pPr marL="0" indent="0">
              <a:buNone/>
            </a:pPr>
            <a:r>
              <a:rPr lang="de-DE" dirty="0" smtClean="0"/>
              <a:t>Ich stehe um 6 Uhr auf. Um 7 Uhr frühstücke ich. Ich arbeite von 8 bis 15 Uhr. …. </a:t>
            </a:r>
          </a:p>
          <a:p>
            <a:pPr marL="0" indent="0">
              <a:buNone/>
            </a:pPr>
            <a:endParaRPr lang="sl-SI" dirty="0"/>
          </a:p>
        </p:txBody>
      </p:sp>
    </p:spTree>
    <p:extLst>
      <p:ext uri="{BB962C8B-B14F-4D97-AF65-F5344CB8AC3E}">
        <p14:creationId xmlns:p14="http://schemas.microsoft.com/office/powerpoint/2010/main" val="275020857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l-SI"/>
          </a:p>
        </p:txBody>
      </p:sp>
      <p:sp>
        <p:nvSpPr>
          <p:cNvPr id="3" name="Označba mesta vsebine 2"/>
          <p:cNvSpPr>
            <a:spLocks noGrp="1"/>
          </p:cNvSpPr>
          <p:nvPr>
            <p:ph idx="1"/>
          </p:nvPr>
        </p:nvSpPr>
        <p:spPr/>
        <p:txBody>
          <a:bodyPr/>
          <a:lstStyle/>
          <a:p>
            <a:r>
              <a:rPr lang="de-DE" dirty="0" smtClean="0"/>
              <a:t>5. Trennbare Verben: </a:t>
            </a:r>
          </a:p>
          <a:p>
            <a:r>
              <a:rPr lang="de-DE" dirty="0" smtClean="0"/>
              <a:t>Am Samstag </a:t>
            </a:r>
            <a:r>
              <a:rPr lang="de-DE" dirty="0" smtClean="0">
                <a:solidFill>
                  <a:srgbClr val="00B0F0"/>
                </a:solidFill>
              </a:rPr>
              <a:t>räume </a:t>
            </a:r>
            <a:r>
              <a:rPr lang="de-DE" dirty="0" smtClean="0"/>
              <a:t>ich meine Wohnung </a:t>
            </a:r>
            <a:r>
              <a:rPr lang="de-DE" dirty="0" smtClean="0">
                <a:solidFill>
                  <a:srgbClr val="00B0F0"/>
                </a:solidFill>
              </a:rPr>
              <a:t>auf. </a:t>
            </a:r>
          </a:p>
          <a:p>
            <a:r>
              <a:rPr lang="de-DE" dirty="0" smtClean="0"/>
              <a:t>Ich </a:t>
            </a:r>
            <a:r>
              <a:rPr lang="de-DE" dirty="0" smtClean="0">
                <a:solidFill>
                  <a:srgbClr val="00B0F0"/>
                </a:solidFill>
              </a:rPr>
              <a:t>räume </a:t>
            </a:r>
            <a:r>
              <a:rPr lang="de-DE" dirty="0" smtClean="0"/>
              <a:t>am Samstag meine Wohnung </a:t>
            </a:r>
            <a:r>
              <a:rPr lang="de-DE" dirty="0" smtClean="0">
                <a:solidFill>
                  <a:srgbClr val="00B0F0"/>
                </a:solidFill>
              </a:rPr>
              <a:t>auf.</a:t>
            </a:r>
          </a:p>
          <a:p>
            <a:endParaRPr lang="de-DE" dirty="0">
              <a:solidFill>
                <a:srgbClr val="00B0F0"/>
              </a:solidFill>
            </a:endParaRPr>
          </a:p>
          <a:p>
            <a:endParaRPr lang="de-DE" dirty="0" smtClean="0">
              <a:solidFill>
                <a:srgbClr val="00B0F0"/>
              </a:solidFill>
            </a:endParaRPr>
          </a:p>
          <a:p>
            <a:r>
              <a:rPr lang="de-DE" dirty="0" smtClean="0">
                <a:solidFill>
                  <a:schemeClr val="tx1">
                    <a:lumMod val="75000"/>
                    <a:lumOff val="25000"/>
                  </a:schemeClr>
                </a:solidFill>
              </a:rPr>
              <a:t>6. Hobbys:  Sport machen, Lesen, Fahrrad fahren …</a:t>
            </a:r>
          </a:p>
          <a:p>
            <a:r>
              <a:rPr lang="de-DE" dirty="0" smtClean="0">
                <a:solidFill>
                  <a:schemeClr val="tx1">
                    <a:lumMod val="75000"/>
                    <a:lumOff val="25000"/>
                  </a:schemeClr>
                </a:solidFill>
              </a:rPr>
              <a:t>Was ist dein Hobby? Mein Hobby ist … </a:t>
            </a:r>
          </a:p>
          <a:p>
            <a:r>
              <a:rPr lang="de-DE" dirty="0" smtClean="0">
                <a:solidFill>
                  <a:schemeClr val="tx1">
                    <a:lumMod val="75000"/>
                    <a:lumOff val="25000"/>
                  </a:schemeClr>
                </a:solidFill>
              </a:rPr>
              <a:t>Was sind deine Hobbys? Meine Hobbys sind … </a:t>
            </a:r>
            <a:endParaRPr lang="sl-SI" dirty="0">
              <a:solidFill>
                <a:schemeClr val="tx1">
                  <a:lumMod val="75000"/>
                  <a:lumOff val="25000"/>
                </a:schemeClr>
              </a:solidFill>
            </a:endParaRPr>
          </a:p>
        </p:txBody>
      </p:sp>
    </p:spTree>
    <p:extLst>
      <p:ext uri="{BB962C8B-B14F-4D97-AF65-F5344CB8AC3E}">
        <p14:creationId xmlns:p14="http://schemas.microsoft.com/office/powerpoint/2010/main" val="16983633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935421"/>
            <a:ext cx="10178322" cy="4944171"/>
          </a:xfrm>
        </p:spPr>
        <p:txBody>
          <a:bodyPr/>
          <a:lstStyle/>
          <a:p>
            <a:pPr marL="0" indent="0">
              <a:buNone/>
            </a:pPr>
            <a:r>
              <a:rPr lang="de-DE" dirty="0" smtClean="0"/>
              <a:t>7. Modalverben: </a:t>
            </a:r>
          </a:p>
          <a:p>
            <a:r>
              <a:rPr lang="de-DE" dirty="0"/>
              <a:t>k</a:t>
            </a:r>
            <a:r>
              <a:rPr lang="de-DE" dirty="0" smtClean="0"/>
              <a:t>önnen: ich kann, du kannst, er …</a:t>
            </a:r>
          </a:p>
          <a:p>
            <a:r>
              <a:rPr lang="de-DE" dirty="0"/>
              <a:t>m</a:t>
            </a:r>
            <a:r>
              <a:rPr lang="de-DE" dirty="0" smtClean="0"/>
              <a:t>üssen: ich muss, du musst, er ….</a:t>
            </a:r>
          </a:p>
          <a:p>
            <a:r>
              <a:rPr lang="de-DE" dirty="0"/>
              <a:t>w</a:t>
            </a:r>
            <a:r>
              <a:rPr lang="de-DE" dirty="0" smtClean="0"/>
              <a:t>ollen: ich will, du willst, er … </a:t>
            </a:r>
          </a:p>
          <a:p>
            <a:endParaRPr lang="de-DE" dirty="0"/>
          </a:p>
          <a:p>
            <a:r>
              <a:rPr lang="de-DE" dirty="0" smtClean="0"/>
              <a:t>Können Sie Englisch sprechen? Ja, …. </a:t>
            </a:r>
          </a:p>
          <a:p>
            <a:r>
              <a:rPr lang="de-DE" dirty="0" smtClean="0"/>
              <a:t>Willst du ins Kino gehen? Nein, …  </a:t>
            </a:r>
            <a:endParaRPr lang="sl-SI" dirty="0"/>
          </a:p>
        </p:txBody>
      </p:sp>
    </p:spTree>
    <p:extLst>
      <p:ext uri="{BB962C8B-B14F-4D97-AF65-F5344CB8AC3E}">
        <p14:creationId xmlns:p14="http://schemas.microsoft.com/office/powerpoint/2010/main" val="274798461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935421"/>
            <a:ext cx="10178322" cy="4944171"/>
          </a:xfrm>
        </p:spPr>
        <p:txBody>
          <a:bodyPr/>
          <a:lstStyle/>
          <a:p>
            <a:pPr marL="0" indent="0">
              <a:buNone/>
            </a:pPr>
            <a:r>
              <a:rPr lang="de-DE" dirty="0" smtClean="0"/>
              <a:t>7. Modalverben: </a:t>
            </a:r>
          </a:p>
          <a:p>
            <a:r>
              <a:rPr lang="de-DE" dirty="0"/>
              <a:t>k</a:t>
            </a:r>
            <a:r>
              <a:rPr lang="de-DE" dirty="0" smtClean="0"/>
              <a:t>önnen: ich kann, du kannst, er …</a:t>
            </a:r>
            <a:r>
              <a:rPr lang="de-DE" dirty="0" smtClean="0">
                <a:solidFill>
                  <a:srgbClr val="00B0F0"/>
                </a:solidFill>
              </a:rPr>
              <a:t>kann, wir können, ihr könnt, sie/Sie können.</a:t>
            </a:r>
            <a:endParaRPr lang="de-DE" dirty="0" smtClean="0"/>
          </a:p>
          <a:p>
            <a:r>
              <a:rPr lang="de-DE" dirty="0"/>
              <a:t>m</a:t>
            </a:r>
            <a:r>
              <a:rPr lang="de-DE" dirty="0" smtClean="0"/>
              <a:t>üssen: ich muss, du musst, er ….</a:t>
            </a:r>
            <a:r>
              <a:rPr lang="de-DE" dirty="0" smtClean="0">
                <a:solidFill>
                  <a:srgbClr val="00B0F0"/>
                </a:solidFill>
              </a:rPr>
              <a:t>muss, wir müssen, ihr müsst, sie/Sie müssen.</a:t>
            </a:r>
            <a:endParaRPr lang="de-DE" dirty="0" smtClean="0"/>
          </a:p>
          <a:p>
            <a:r>
              <a:rPr lang="de-DE" dirty="0"/>
              <a:t>w</a:t>
            </a:r>
            <a:r>
              <a:rPr lang="de-DE" dirty="0" smtClean="0"/>
              <a:t>ollen: ich will, du willst, er … </a:t>
            </a:r>
            <a:r>
              <a:rPr lang="de-DE" dirty="0" smtClean="0">
                <a:solidFill>
                  <a:srgbClr val="00B0F0"/>
                </a:solidFill>
              </a:rPr>
              <a:t>will, wir wollen, ihr wollt, sie/Sie wollen. </a:t>
            </a:r>
            <a:endParaRPr lang="de-DE" dirty="0" smtClean="0"/>
          </a:p>
          <a:p>
            <a:endParaRPr lang="de-DE" dirty="0"/>
          </a:p>
          <a:p>
            <a:r>
              <a:rPr lang="de-DE" dirty="0" smtClean="0"/>
              <a:t>Können Sie Englisch sprechen? Ja, …. </a:t>
            </a:r>
            <a:r>
              <a:rPr lang="de-DE" dirty="0" smtClean="0">
                <a:solidFill>
                  <a:srgbClr val="00B0F0"/>
                </a:solidFill>
              </a:rPr>
              <a:t>Ich kann Englisch sprechen.</a:t>
            </a:r>
            <a:endParaRPr lang="de-DE" dirty="0" smtClean="0"/>
          </a:p>
          <a:p>
            <a:r>
              <a:rPr lang="de-DE" dirty="0" smtClean="0"/>
              <a:t>Willst du ins Kino gehen? Nein, </a:t>
            </a:r>
            <a:r>
              <a:rPr lang="de-DE" dirty="0" smtClean="0">
                <a:solidFill>
                  <a:srgbClr val="00B0F0"/>
                </a:solidFill>
              </a:rPr>
              <a:t>…  ich will nicht ins Kino gehen. Ich will ein Buch lesen. </a:t>
            </a:r>
            <a:endParaRPr lang="sl-SI" dirty="0">
              <a:solidFill>
                <a:srgbClr val="00B0F0"/>
              </a:solidFill>
            </a:endParaRPr>
          </a:p>
        </p:txBody>
      </p:sp>
    </p:spTree>
    <p:extLst>
      <p:ext uri="{BB962C8B-B14F-4D97-AF65-F5344CB8AC3E}">
        <p14:creationId xmlns:p14="http://schemas.microsoft.com/office/powerpoint/2010/main" val="198562003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p:txBody>
          <a:bodyPr/>
          <a:lstStyle/>
          <a:p>
            <a:r>
              <a:rPr lang="de-DE" dirty="0" err="1" smtClean="0"/>
              <a:t>Vpra</a:t>
            </a:r>
            <a:r>
              <a:rPr lang="sl-SI" dirty="0" err="1" smtClean="0"/>
              <a:t>šanja</a:t>
            </a:r>
            <a:r>
              <a:rPr lang="sl-SI" dirty="0" smtClean="0"/>
              <a:t>?/</a:t>
            </a:r>
            <a:r>
              <a:rPr lang="sl-SI" dirty="0" err="1" smtClean="0"/>
              <a:t>fragen</a:t>
            </a:r>
            <a:r>
              <a:rPr lang="sl-SI" dirty="0" smtClean="0"/>
              <a:t>?</a:t>
            </a:r>
            <a:endParaRPr lang="sl-SI" dirty="0"/>
          </a:p>
        </p:txBody>
      </p:sp>
      <p:sp>
        <p:nvSpPr>
          <p:cNvPr id="5" name="Označba mesta besedila 4"/>
          <p:cNvSpPr>
            <a:spLocks noGrp="1"/>
          </p:cNvSpPr>
          <p:nvPr>
            <p:ph type="body" idx="1"/>
          </p:nvPr>
        </p:nvSpPr>
        <p:spPr/>
        <p:txBody>
          <a:bodyPr/>
          <a:lstStyle/>
          <a:p>
            <a:r>
              <a:rPr lang="sl-SI" dirty="0" smtClean="0"/>
              <a:t>Kaj si želite zapomniti? /</a:t>
            </a:r>
          </a:p>
          <a:p>
            <a:r>
              <a:rPr lang="sl-SI" dirty="0" err="1" smtClean="0"/>
              <a:t>Was</a:t>
            </a:r>
            <a:r>
              <a:rPr lang="sl-SI" dirty="0" smtClean="0"/>
              <a:t> </a:t>
            </a:r>
            <a:r>
              <a:rPr lang="sl-SI" dirty="0" err="1" smtClean="0"/>
              <a:t>wollen</a:t>
            </a:r>
            <a:r>
              <a:rPr lang="sl-SI" dirty="0" smtClean="0"/>
              <a:t> </a:t>
            </a:r>
            <a:r>
              <a:rPr lang="sl-SI" dirty="0" err="1" smtClean="0"/>
              <a:t>sie</a:t>
            </a:r>
            <a:r>
              <a:rPr lang="sl-SI" dirty="0" smtClean="0"/>
              <a:t> </a:t>
            </a:r>
            <a:r>
              <a:rPr lang="sl-SI" dirty="0" err="1" smtClean="0"/>
              <a:t>sich</a:t>
            </a:r>
            <a:r>
              <a:rPr lang="sl-SI" dirty="0" smtClean="0"/>
              <a:t> </a:t>
            </a:r>
            <a:r>
              <a:rPr lang="sl-SI" dirty="0" err="1" smtClean="0"/>
              <a:t>merken</a:t>
            </a:r>
            <a:r>
              <a:rPr lang="sl-SI" dirty="0" smtClean="0"/>
              <a:t>? </a:t>
            </a:r>
            <a:endParaRPr lang="sl-SI" dirty="0"/>
          </a:p>
        </p:txBody>
      </p:sp>
    </p:spTree>
    <p:extLst>
      <p:ext uri="{BB962C8B-B14F-4D97-AF65-F5344CB8AC3E}">
        <p14:creationId xmlns:p14="http://schemas.microsoft.com/office/powerpoint/2010/main" val="31107533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1251678" y="1361091"/>
            <a:ext cx="10178322" cy="3593591"/>
          </a:xfrm>
        </p:spPr>
        <p:txBody>
          <a:bodyPr>
            <a:normAutofit fontScale="92500"/>
          </a:bodyPr>
          <a:lstStyle/>
          <a:p>
            <a:pPr marL="0" indent="0" algn="ctr">
              <a:buNone/>
            </a:pPr>
            <a:r>
              <a:rPr lang="sl-SI" sz="4000" b="1" dirty="0" smtClean="0"/>
              <a:t>Hvala za pozornost </a:t>
            </a:r>
          </a:p>
          <a:p>
            <a:pPr marL="0" indent="0" algn="ctr">
              <a:buNone/>
            </a:pPr>
            <a:r>
              <a:rPr lang="sl-SI" sz="4000" b="1" dirty="0" smtClean="0"/>
              <a:t>in </a:t>
            </a:r>
          </a:p>
          <a:p>
            <a:pPr marL="0" indent="0" algn="ctr">
              <a:buNone/>
            </a:pPr>
            <a:r>
              <a:rPr lang="de-DE" sz="4000" b="1" dirty="0" err="1"/>
              <a:t>v</a:t>
            </a:r>
            <a:r>
              <a:rPr lang="sl-SI" sz="4000" b="1" dirty="0" err="1" smtClean="0"/>
              <a:t>judno</a:t>
            </a:r>
            <a:r>
              <a:rPr lang="sl-SI" sz="4000" b="1" dirty="0" smtClean="0"/>
              <a:t> vabljeni na naslednje srečanje!</a:t>
            </a:r>
            <a:r>
              <a:rPr lang="de-DE" sz="4000" b="1" dirty="0" smtClean="0"/>
              <a:t> /</a:t>
            </a:r>
            <a:endParaRPr lang="sl-SI" sz="4000" b="1" dirty="0" smtClean="0"/>
          </a:p>
          <a:p>
            <a:pPr marL="0" indent="0" algn="ctr">
              <a:buNone/>
            </a:pPr>
            <a:r>
              <a:rPr lang="sl-SI" sz="4000" b="1" dirty="0" smtClean="0"/>
              <a:t>Danke f</a:t>
            </a:r>
            <a:r>
              <a:rPr lang="de-DE" sz="4000" b="1" dirty="0" err="1" smtClean="0"/>
              <a:t>ür</a:t>
            </a:r>
            <a:r>
              <a:rPr lang="de-DE" sz="4000" b="1" dirty="0" smtClean="0"/>
              <a:t> Ihre Aufmerksamkeit und herzlich eingeladen zum nächsten Treffen!</a:t>
            </a:r>
            <a:endParaRPr lang="sl-SI" sz="4000" b="1" dirty="0" smtClean="0"/>
          </a:p>
          <a:p>
            <a:endParaRPr lang="sl-SI" sz="3600" b="1" dirty="0" smtClean="0"/>
          </a:p>
        </p:txBody>
      </p:sp>
      <p:pic>
        <p:nvPicPr>
          <p:cNvPr id="2" name="Slika 1"/>
          <p:cNvPicPr>
            <a:picLocks noChangeAspect="1"/>
          </p:cNvPicPr>
          <p:nvPr/>
        </p:nvPicPr>
        <p:blipFill rotWithShape="1">
          <a:blip r:embed="rId2"/>
          <a:srcRect b="5603"/>
          <a:stretch/>
        </p:blipFill>
        <p:spPr>
          <a:xfrm>
            <a:off x="5165799" y="4954682"/>
            <a:ext cx="2322786" cy="1559203"/>
          </a:xfrm>
          <a:prstGeom prst="rect">
            <a:avLst/>
          </a:prstGeom>
        </p:spPr>
      </p:pic>
    </p:spTree>
    <p:extLst>
      <p:ext uri="{BB962C8B-B14F-4D97-AF65-F5344CB8AC3E}">
        <p14:creationId xmlns:p14="http://schemas.microsoft.com/office/powerpoint/2010/main" val="35757572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p:cNvGraphicFramePr>
            <a:graphicFrameLocks noGrp="1"/>
          </p:cNvGraphicFramePr>
          <p:nvPr>
            <p:extLst>
              <p:ext uri="{D42A27DB-BD31-4B8C-83A1-F6EECF244321}">
                <p14:modId xmlns:p14="http://schemas.microsoft.com/office/powerpoint/2010/main" val="1115114348"/>
              </p:ext>
            </p:extLst>
          </p:nvPr>
        </p:nvGraphicFramePr>
        <p:xfrm>
          <a:off x="2021490" y="1844273"/>
          <a:ext cx="8128000" cy="3032760"/>
        </p:xfrm>
        <a:graphic>
          <a:graphicData uri="http://schemas.openxmlformats.org/drawingml/2006/table">
            <a:tbl>
              <a:tblPr firstRow="1" bandRow="1">
                <a:tableStyleId>{F5AB1C69-6EDB-4FF4-983F-18BD219EF322}</a:tableStyleId>
              </a:tblPr>
              <a:tblGrid>
                <a:gridCol w="2032000">
                  <a:extLst>
                    <a:ext uri="{9D8B030D-6E8A-4147-A177-3AD203B41FA5}">
                      <a16:colId xmlns:a16="http://schemas.microsoft.com/office/drawing/2014/main" val="1703231880"/>
                    </a:ext>
                  </a:extLst>
                </a:gridCol>
                <a:gridCol w="2032000">
                  <a:extLst>
                    <a:ext uri="{9D8B030D-6E8A-4147-A177-3AD203B41FA5}">
                      <a16:colId xmlns:a16="http://schemas.microsoft.com/office/drawing/2014/main" val="3275028247"/>
                    </a:ext>
                  </a:extLst>
                </a:gridCol>
                <a:gridCol w="2032000">
                  <a:extLst>
                    <a:ext uri="{9D8B030D-6E8A-4147-A177-3AD203B41FA5}">
                      <a16:colId xmlns:a16="http://schemas.microsoft.com/office/drawing/2014/main" val="1925642949"/>
                    </a:ext>
                  </a:extLst>
                </a:gridCol>
                <a:gridCol w="2032000">
                  <a:extLst>
                    <a:ext uri="{9D8B030D-6E8A-4147-A177-3AD203B41FA5}">
                      <a16:colId xmlns:a16="http://schemas.microsoft.com/office/drawing/2014/main" val="2134655945"/>
                    </a:ext>
                  </a:extLst>
                </a:gridCol>
              </a:tblGrid>
              <a:tr h="370840">
                <a:tc>
                  <a:txBody>
                    <a:bodyPr/>
                    <a:lstStyle/>
                    <a:p>
                      <a:endParaRPr lang="sl-SI" dirty="0"/>
                    </a:p>
                  </a:txBody>
                  <a:tcPr/>
                </a:tc>
                <a:tc>
                  <a:txBody>
                    <a:bodyPr/>
                    <a:lstStyle/>
                    <a:p>
                      <a:r>
                        <a:rPr lang="de-DE" dirty="0" smtClean="0"/>
                        <a:t>Uhrzeit</a:t>
                      </a:r>
                      <a:endParaRPr lang="sl-SI" dirty="0"/>
                    </a:p>
                  </a:txBody>
                  <a:tcPr/>
                </a:tc>
                <a:tc>
                  <a:txBody>
                    <a:bodyPr/>
                    <a:lstStyle/>
                    <a:p>
                      <a:endParaRPr lang="sl-SI"/>
                    </a:p>
                  </a:txBody>
                  <a:tcPr/>
                </a:tc>
                <a:tc>
                  <a:txBody>
                    <a:bodyPr/>
                    <a:lstStyle/>
                    <a:p>
                      <a:r>
                        <a:rPr lang="de-DE" dirty="0" smtClean="0"/>
                        <a:t>Uhrzeit </a:t>
                      </a:r>
                      <a:endParaRPr lang="sl-SI" dirty="0"/>
                    </a:p>
                  </a:txBody>
                  <a:tcPr/>
                </a:tc>
                <a:extLst>
                  <a:ext uri="{0D108BD9-81ED-4DB2-BD59-A6C34878D82A}">
                    <a16:rowId xmlns:a16="http://schemas.microsoft.com/office/drawing/2014/main" val="944529493"/>
                  </a:ext>
                </a:extLst>
              </a:tr>
              <a:tr h="370840">
                <a:tc>
                  <a:txBody>
                    <a:bodyPr/>
                    <a:lstStyle/>
                    <a:p>
                      <a:pPr marL="285750" indent="-285750">
                        <a:buFont typeface="Wingdings" panose="05000000000000000000" pitchFamily="2" charset="2"/>
                        <a:buChar char="§"/>
                      </a:pPr>
                      <a:r>
                        <a:rPr lang="de-DE" dirty="0" smtClean="0"/>
                        <a:t>Halb drei. </a:t>
                      </a:r>
                      <a:endParaRPr lang="sl-SI" dirty="0"/>
                    </a:p>
                  </a:txBody>
                  <a:tcPr/>
                </a:tc>
                <a:tc>
                  <a:txBody>
                    <a:bodyPr/>
                    <a:lstStyle/>
                    <a:p>
                      <a:r>
                        <a:rPr lang="de-DE" dirty="0" smtClean="0"/>
                        <a:t>2:30</a:t>
                      </a:r>
                      <a:endParaRPr lang="sl-SI" dirty="0"/>
                    </a:p>
                  </a:txBody>
                  <a:tcPr/>
                </a:tc>
                <a:tc>
                  <a:txBody>
                    <a:bodyPr/>
                    <a:lstStyle/>
                    <a:p>
                      <a:pPr marL="285750" indent="-285750">
                        <a:buFont typeface="Arial" panose="020B0604020202020204" pitchFamily="34" charset="0"/>
                        <a:buChar char="•"/>
                      </a:pPr>
                      <a:r>
                        <a:rPr lang="de-DE" dirty="0" smtClean="0"/>
                        <a:t>Viertel</a:t>
                      </a:r>
                      <a:r>
                        <a:rPr lang="de-DE" baseline="0" dirty="0" smtClean="0"/>
                        <a:t> nach elf.</a:t>
                      </a:r>
                      <a:endParaRPr lang="sl-SI" dirty="0"/>
                    </a:p>
                  </a:txBody>
                  <a:tcPr/>
                </a:tc>
                <a:tc>
                  <a:txBody>
                    <a:bodyPr/>
                    <a:lstStyle/>
                    <a:p>
                      <a:r>
                        <a:rPr lang="de-DE" dirty="0" smtClean="0"/>
                        <a:t>11:15</a:t>
                      </a:r>
                      <a:endParaRPr lang="sl-SI" dirty="0"/>
                    </a:p>
                  </a:txBody>
                  <a:tcPr/>
                </a:tc>
                <a:extLst>
                  <a:ext uri="{0D108BD9-81ED-4DB2-BD59-A6C34878D82A}">
                    <a16:rowId xmlns:a16="http://schemas.microsoft.com/office/drawing/2014/main" val="628997125"/>
                  </a:ext>
                </a:extLst>
              </a:tr>
              <a:tr h="370840">
                <a:tc>
                  <a:txBody>
                    <a:bodyPr/>
                    <a:lstStyle/>
                    <a:p>
                      <a:pPr marL="285750" indent="-285750">
                        <a:buFont typeface="Wingdings" panose="05000000000000000000" pitchFamily="2" charset="2"/>
                        <a:buChar char="§"/>
                      </a:pPr>
                      <a:r>
                        <a:rPr lang="de-DE" dirty="0" smtClean="0"/>
                        <a:t>Viertel</a:t>
                      </a:r>
                      <a:r>
                        <a:rPr lang="de-DE" baseline="0" dirty="0" smtClean="0"/>
                        <a:t> vor zehn.</a:t>
                      </a:r>
                      <a:endParaRPr lang="sl-SI" dirty="0"/>
                    </a:p>
                  </a:txBody>
                  <a:tcPr/>
                </a:tc>
                <a:tc>
                  <a:txBody>
                    <a:bodyPr/>
                    <a:lstStyle/>
                    <a:p>
                      <a:r>
                        <a:rPr lang="de-DE" dirty="0" smtClean="0"/>
                        <a:t>9:45</a:t>
                      </a:r>
                      <a:endParaRPr lang="sl-SI" dirty="0"/>
                    </a:p>
                  </a:txBody>
                  <a:tcPr/>
                </a:tc>
                <a:tc>
                  <a:txBody>
                    <a:bodyPr/>
                    <a:lstStyle/>
                    <a:p>
                      <a:pPr marL="285750" indent="-285750">
                        <a:buFont typeface="Arial" panose="020B0604020202020204" pitchFamily="34" charset="0"/>
                        <a:buChar char="•"/>
                      </a:pPr>
                      <a:r>
                        <a:rPr lang="de-DE" dirty="0" smtClean="0"/>
                        <a:t>Fünf nach zwölf. </a:t>
                      </a:r>
                      <a:endParaRPr lang="sl-SI" dirty="0"/>
                    </a:p>
                  </a:txBody>
                  <a:tcPr/>
                </a:tc>
                <a:tc>
                  <a:txBody>
                    <a:bodyPr/>
                    <a:lstStyle/>
                    <a:p>
                      <a:r>
                        <a:rPr lang="de-DE" dirty="0" smtClean="0"/>
                        <a:t>12:05</a:t>
                      </a:r>
                      <a:endParaRPr lang="sl-SI" dirty="0"/>
                    </a:p>
                  </a:txBody>
                  <a:tcPr/>
                </a:tc>
                <a:extLst>
                  <a:ext uri="{0D108BD9-81ED-4DB2-BD59-A6C34878D82A}">
                    <a16:rowId xmlns:a16="http://schemas.microsoft.com/office/drawing/2014/main" val="2258350879"/>
                  </a:ext>
                </a:extLst>
              </a:tr>
              <a:tr h="370840">
                <a:tc>
                  <a:txBody>
                    <a:bodyPr/>
                    <a:lstStyle/>
                    <a:p>
                      <a:pPr marL="285750" indent="-285750">
                        <a:buFont typeface="Wingdings" panose="05000000000000000000" pitchFamily="2" charset="2"/>
                        <a:buChar char="§"/>
                      </a:pPr>
                      <a:r>
                        <a:rPr lang="de-DE" dirty="0" smtClean="0"/>
                        <a:t>Viertel nach sechs.</a:t>
                      </a:r>
                      <a:endParaRPr lang="sl-SI" dirty="0"/>
                    </a:p>
                  </a:txBody>
                  <a:tcPr/>
                </a:tc>
                <a:tc>
                  <a:txBody>
                    <a:bodyPr/>
                    <a:lstStyle/>
                    <a:p>
                      <a:r>
                        <a:rPr lang="de-DE" dirty="0" smtClean="0"/>
                        <a:t>6:15</a:t>
                      </a:r>
                      <a:endParaRPr lang="sl-SI" dirty="0"/>
                    </a:p>
                  </a:txBody>
                  <a:tcPr/>
                </a:tc>
                <a:tc>
                  <a:txBody>
                    <a:bodyPr/>
                    <a:lstStyle/>
                    <a:p>
                      <a:pPr marL="285750" indent="-285750">
                        <a:buFont typeface="Arial" panose="020B0604020202020204" pitchFamily="34" charset="0"/>
                        <a:buChar char="•"/>
                      </a:pPr>
                      <a:r>
                        <a:rPr lang="de-DE" dirty="0" smtClean="0"/>
                        <a:t>Fünf vor halb fünf.</a:t>
                      </a:r>
                      <a:endParaRPr lang="sl-SI" dirty="0"/>
                    </a:p>
                  </a:txBody>
                  <a:tcPr/>
                </a:tc>
                <a:tc>
                  <a:txBody>
                    <a:bodyPr/>
                    <a:lstStyle/>
                    <a:p>
                      <a:r>
                        <a:rPr lang="de-DE" dirty="0" smtClean="0"/>
                        <a:t>16:25</a:t>
                      </a:r>
                      <a:endParaRPr lang="sl-SI" dirty="0"/>
                    </a:p>
                  </a:txBody>
                  <a:tcPr/>
                </a:tc>
                <a:extLst>
                  <a:ext uri="{0D108BD9-81ED-4DB2-BD59-A6C34878D82A}">
                    <a16:rowId xmlns:a16="http://schemas.microsoft.com/office/drawing/2014/main" val="1253514629"/>
                  </a:ext>
                </a:extLst>
              </a:tr>
              <a:tr h="370840">
                <a:tc>
                  <a:txBody>
                    <a:bodyPr/>
                    <a:lstStyle/>
                    <a:p>
                      <a:pPr marL="285750" indent="-285750">
                        <a:buFont typeface="Wingdings" panose="05000000000000000000" pitchFamily="2" charset="2"/>
                        <a:buChar char="§"/>
                      </a:pPr>
                      <a:r>
                        <a:rPr lang="de-DE" dirty="0" smtClean="0"/>
                        <a:t>Zwanzig</a:t>
                      </a:r>
                      <a:r>
                        <a:rPr lang="de-DE" baseline="0" dirty="0" smtClean="0"/>
                        <a:t> vor sieben.</a:t>
                      </a:r>
                      <a:endParaRPr lang="sl-SI" dirty="0"/>
                    </a:p>
                  </a:txBody>
                  <a:tcPr/>
                </a:tc>
                <a:tc>
                  <a:txBody>
                    <a:bodyPr/>
                    <a:lstStyle/>
                    <a:p>
                      <a:r>
                        <a:rPr lang="de-DE" dirty="0" smtClean="0"/>
                        <a:t>6:40</a:t>
                      </a:r>
                      <a:endParaRPr lang="sl-SI" dirty="0"/>
                    </a:p>
                  </a:txBody>
                  <a:tcPr/>
                </a:tc>
                <a:tc>
                  <a:txBody>
                    <a:bodyPr/>
                    <a:lstStyle/>
                    <a:p>
                      <a:pPr marL="285750" indent="-285750">
                        <a:buFont typeface="Arial" panose="020B0604020202020204" pitchFamily="34" charset="0"/>
                        <a:buChar char="•"/>
                      </a:pPr>
                      <a:r>
                        <a:rPr lang="de-DE" dirty="0" smtClean="0"/>
                        <a:t>Zehn nach halb eins.</a:t>
                      </a:r>
                      <a:endParaRPr lang="sl-SI" dirty="0"/>
                    </a:p>
                  </a:txBody>
                  <a:tcPr/>
                </a:tc>
                <a:tc>
                  <a:txBody>
                    <a:bodyPr/>
                    <a:lstStyle/>
                    <a:p>
                      <a:r>
                        <a:rPr lang="de-DE" dirty="0" smtClean="0"/>
                        <a:t>12:40</a:t>
                      </a:r>
                      <a:endParaRPr lang="sl-SI" dirty="0"/>
                    </a:p>
                  </a:txBody>
                  <a:tcPr/>
                </a:tc>
                <a:extLst>
                  <a:ext uri="{0D108BD9-81ED-4DB2-BD59-A6C34878D82A}">
                    <a16:rowId xmlns:a16="http://schemas.microsoft.com/office/drawing/2014/main" val="2123091152"/>
                  </a:ext>
                </a:extLst>
              </a:tr>
              <a:tr h="370840">
                <a:tc>
                  <a:txBody>
                    <a:bodyPr/>
                    <a:lstStyle/>
                    <a:p>
                      <a:pPr marL="285750" indent="-285750">
                        <a:buFont typeface="Wingdings" panose="05000000000000000000" pitchFamily="2" charset="2"/>
                        <a:buChar char="§"/>
                      </a:pPr>
                      <a:r>
                        <a:rPr lang="de-DE" dirty="0" smtClean="0"/>
                        <a:t>Zwanzig nach neun. </a:t>
                      </a:r>
                      <a:endParaRPr lang="sl-SI" dirty="0"/>
                    </a:p>
                  </a:txBody>
                  <a:tcPr/>
                </a:tc>
                <a:tc>
                  <a:txBody>
                    <a:bodyPr/>
                    <a:lstStyle/>
                    <a:p>
                      <a:r>
                        <a:rPr lang="de-DE" dirty="0" smtClean="0"/>
                        <a:t>9:20</a:t>
                      </a:r>
                      <a:endParaRPr lang="sl-SI" dirty="0"/>
                    </a:p>
                  </a:txBody>
                  <a:tcPr/>
                </a:tc>
                <a:tc>
                  <a:txBody>
                    <a:bodyPr/>
                    <a:lstStyle/>
                    <a:p>
                      <a:pPr marL="285750" indent="-285750">
                        <a:buFont typeface="Arial" panose="020B0604020202020204" pitchFamily="34" charset="0"/>
                        <a:buChar char="•"/>
                      </a:pPr>
                      <a:r>
                        <a:rPr lang="de-DE" dirty="0" smtClean="0"/>
                        <a:t>Fünf vor halb vier.</a:t>
                      </a:r>
                      <a:r>
                        <a:rPr lang="de-DE" baseline="0" dirty="0" smtClean="0"/>
                        <a:t> </a:t>
                      </a:r>
                      <a:endParaRPr lang="sl-SI" dirty="0"/>
                    </a:p>
                  </a:txBody>
                  <a:tcPr/>
                </a:tc>
                <a:tc>
                  <a:txBody>
                    <a:bodyPr/>
                    <a:lstStyle/>
                    <a:p>
                      <a:r>
                        <a:rPr lang="de-DE" dirty="0" smtClean="0"/>
                        <a:t>15:25</a:t>
                      </a:r>
                      <a:endParaRPr lang="sl-SI" dirty="0"/>
                    </a:p>
                  </a:txBody>
                  <a:tcPr/>
                </a:tc>
                <a:extLst>
                  <a:ext uri="{0D108BD9-81ED-4DB2-BD59-A6C34878D82A}">
                    <a16:rowId xmlns:a16="http://schemas.microsoft.com/office/drawing/2014/main" val="2648651265"/>
                  </a:ext>
                </a:extLst>
              </a:tr>
            </a:tbl>
          </a:graphicData>
        </a:graphic>
      </p:graphicFrame>
      <p:sp>
        <p:nvSpPr>
          <p:cNvPr id="6" name="PoljeZBesedilom 5"/>
          <p:cNvSpPr txBox="1"/>
          <p:nvPr/>
        </p:nvSpPr>
        <p:spPr>
          <a:xfrm>
            <a:off x="1124607" y="735724"/>
            <a:ext cx="8187559" cy="369332"/>
          </a:xfrm>
          <a:prstGeom prst="rect">
            <a:avLst/>
          </a:prstGeom>
          <a:noFill/>
        </p:spPr>
        <p:txBody>
          <a:bodyPr wrap="square" rtlCol="0">
            <a:spAutoFit/>
          </a:bodyPr>
          <a:lstStyle/>
          <a:p>
            <a:r>
              <a:rPr lang="de-DE" dirty="0" smtClean="0"/>
              <a:t>Übung 2: Schreiben Sie die Uhrzeit!</a:t>
            </a:r>
            <a:endParaRPr lang="sl-SI" dirty="0"/>
          </a:p>
        </p:txBody>
      </p:sp>
    </p:spTree>
    <p:extLst>
      <p:ext uri="{BB962C8B-B14F-4D97-AF65-F5344CB8AC3E}">
        <p14:creationId xmlns:p14="http://schemas.microsoft.com/office/powerpoint/2010/main" val="2324154248"/>
      </p:ext>
    </p:extLst>
  </p:cSld>
  <p:clrMapOvr>
    <a:masterClrMapping/>
  </p:clrMapOvr>
  <p:timing>
    <p:tnLst>
      <p:par>
        <p:cTn id="1" dur="indefinite" restart="never" nodeType="tmRoot"/>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Moje Znanje">
      <a:majorFont>
        <a:latin typeface="Berlin Sans FB"/>
        <a:ea typeface=""/>
        <a:cs typeface=""/>
      </a:majorFont>
      <a:minorFont>
        <a:latin typeface="Berlin Sans FB"/>
        <a:ea typeface=""/>
        <a:cs typeface=""/>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je Znanje PowerPoint template" id="{EE203216-807A-4B81-9BEA-6D212EA3C112}" vid="{253455AD-3734-4BB4-BFB2-9F06F96C7CE1}"/>
    </a:ext>
  </a:ext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MojeZnanje_PPT_template (7)</Template>
  <TotalTime>774</TotalTime>
  <Words>4463</Words>
  <Application>Microsoft Office PowerPoint</Application>
  <PresentationFormat>Širokozaslonsko</PresentationFormat>
  <Paragraphs>964</Paragraphs>
  <Slides>87</Slides>
  <Notes>0</Notes>
  <HiddenSlides>0</HiddenSlides>
  <MMClips>0</MMClips>
  <ScaleCrop>false</ScaleCrop>
  <HeadingPairs>
    <vt:vector size="6" baseType="variant">
      <vt:variant>
        <vt:lpstr>Uporabljene pisave</vt:lpstr>
      </vt:variant>
      <vt:variant>
        <vt:i4>7</vt:i4>
      </vt:variant>
      <vt:variant>
        <vt:lpstr>Tema</vt:lpstr>
      </vt:variant>
      <vt:variant>
        <vt:i4>1</vt:i4>
      </vt:variant>
      <vt:variant>
        <vt:lpstr>Naslovi diapozitivov</vt:lpstr>
      </vt:variant>
      <vt:variant>
        <vt:i4>87</vt:i4>
      </vt:variant>
    </vt:vector>
  </HeadingPairs>
  <TitlesOfParts>
    <vt:vector size="95" baseType="lpstr">
      <vt:lpstr>Arial</vt:lpstr>
      <vt:lpstr>Berlin Sans FB</vt:lpstr>
      <vt:lpstr>Calibri</vt:lpstr>
      <vt:lpstr>Gill Sans MT</vt:lpstr>
      <vt:lpstr>Ink Free</vt:lpstr>
      <vt:lpstr>Times New Roman</vt:lpstr>
      <vt:lpstr>Wingdings</vt:lpstr>
      <vt:lpstr>Badge</vt:lpstr>
      <vt:lpstr>                                  JASMINA NOČ  julij 2018 </vt:lpstr>
      <vt:lpstr>Kaj boste znali na koncu današnjega webinarja</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Predlogi /Präpositionen</vt:lpstr>
      <vt:lpstr>PowerPointova predstavitev</vt:lpstr>
      <vt:lpstr>PowerPointova predstavitev</vt:lpstr>
      <vt:lpstr>PowerPointova predstavitev</vt:lpstr>
      <vt:lpstr>PowerPointova predstavitev</vt:lpstr>
      <vt:lpstr>PowerPointova predstavitev</vt:lpstr>
      <vt:lpstr>PowerPointova predstavitev</vt:lpstr>
      <vt:lpstr>Jahreszeiten und Monate/ Letni časi in meseci </vt:lpstr>
      <vt:lpstr>PowerPointova predstavitev</vt:lpstr>
      <vt:lpstr>PowerPointova predstavitev</vt:lpstr>
      <vt:lpstr>PowerPointova predstavitev</vt:lpstr>
      <vt:lpstr>PowerPointova predstavitev</vt:lpstr>
      <vt:lpstr>PowerPointova predstavitev</vt:lpstr>
      <vt:lpstr>DAS Datum / datum </vt:lpstr>
      <vt:lpstr>Ordnungszahlen und Datum/Vrstilni števniki in datum</vt:lpstr>
      <vt:lpstr>PowerPointova predstavitev</vt:lpstr>
      <vt:lpstr>PowerPointova predstavitev</vt:lpstr>
      <vt:lpstr>PowerPointova predstavitev</vt:lpstr>
      <vt:lpstr>PowerPointova predstavitev</vt:lpstr>
      <vt:lpstr>PowerPointova predstavitev</vt:lpstr>
      <vt:lpstr>Kdaj se srečamo?/Wann treffen WIR uns?</vt:lpstr>
      <vt:lpstr>Kdaj se srečamo?/Wann treffen WIR uns?</vt:lpstr>
      <vt:lpstr>PowerPointova predstavitev</vt:lpstr>
      <vt:lpstr>PowerPointova predstavitev</vt:lpstr>
      <vt:lpstr>PowerPointova predstavitev</vt:lpstr>
      <vt:lpstr>PowerPointova predstavitev</vt:lpstr>
      <vt:lpstr>PowerPointova predstavitev</vt:lpstr>
      <vt:lpstr>Deljivi glagoli/ die trennbaren verben</vt:lpstr>
      <vt:lpstr>Spreganje / konjugation</vt:lpstr>
      <vt:lpstr>Nepr. Glagoli – unregelmäßige verbEn</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Modalni glagoli/ modalverben </vt:lpstr>
      <vt:lpstr>PowerPointova predstavitev</vt:lpstr>
      <vt:lpstr>PowerPointova predstavitev</vt:lpstr>
      <vt:lpstr>PowerPointova predstavitev</vt:lpstr>
      <vt:lpstr>PowerPointova predstavitev</vt:lpstr>
      <vt:lpstr>PowerPointova predstavitev</vt:lpstr>
      <vt:lpstr>PowerPointova predstavitev</vt:lpstr>
      <vt:lpstr>Übung 1</vt:lpstr>
      <vt:lpstr>PowerPointova predstavitev</vt:lpstr>
      <vt:lpstr>PowerPointova predstavitev</vt:lpstr>
      <vt:lpstr>PowerPointova predstavitev</vt:lpstr>
      <vt:lpstr>PowerPointova predstavitev</vt:lpstr>
      <vt:lpstr>  </vt:lpstr>
      <vt:lpstr>  </vt:lpstr>
      <vt:lpstr>Übung </vt:lpstr>
      <vt:lpstr>Übung </vt:lpstr>
      <vt:lpstr>Übung 2 </vt:lpstr>
      <vt:lpstr>Übung </vt:lpstr>
      <vt:lpstr>Wiederholung / ponovitev </vt:lpstr>
      <vt:lpstr>Wiederholung / ponovitev </vt:lpstr>
      <vt:lpstr>PowerPointova predstavitev</vt:lpstr>
      <vt:lpstr>PowerPointova predstavitev</vt:lpstr>
      <vt:lpstr>PowerPointova predstavitev</vt:lpstr>
      <vt:lpstr>PowerPointova predstavitev</vt:lpstr>
      <vt:lpstr>Vprašanja?/fragen?</vt:lpstr>
      <vt:lpstr>PowerPointova predstavitev</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Jasmina Noč</dc:creator>
  <cp:lastModifiedBy>Jasmina Noč</cp:lastModifiedBy>
  <cp:revision>70</cp:revision>
  <dcterms:created xsi:type="dcterms:W3CDTF">2018-07-28T21:05:22Z</dcterms:created>
  <dcterms:modified xsi:type="dcterms:W3CDTF">2018-07-30T06:20:25Z</dcterms:modified>
</cp:coreProperties>
</file>