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4" r:id="rId1"/>
  </p:sldMasterIdLst>
  <p:notesMasterIdLst>
    <p:notesMasterId r:id="rId80"/>
  </p:notesMasterIdLst>
  <p:sldIdLst>
    <p:sldId id="257" r:id="rId2"/>
    <p:sldId id="258" r:id="rId3"/>
    <p:sldId id="272" r:id="rId4"/>
    <p:sldId id="311" r:id="rId5"/>
    <p:sldId id="273" r:id="rId6"/>
    <p:sldId id="336" r:id="rId7"/>
    <p:sldId id="274" r:id="rId8"/>
    <p:sldId id="337" r:id="rId9"/>
    <p:sldId id="259" r:id="rId10"/>
    <p:sldId id="260" r:id="rId11"/>
    <p:sldId id="261" r:id="rId12"/>
    <p:sldId id="262" r:id="rId13"/>
    <p:sldId id="263" r:id="rId14"/>
    <p:sldId id="264" r:id="rId15"/>
    <p:sldId id="266" r:id="rId16"/>
    <p:sldId id="267" r:id="rId17"/>
    <p:sldId id="269" r:id="rId18"/>
    <p:sldId id="295" r:id="rId19"/>
    <p:sldId id="312" r:id="rId20"/>
    <p:sldId id="293" r:id="rId21"/>
    <p:sldId id="338" r:id="rId22"/>
    <p:sldId id="339" r:id="rId23"/>
    <p:sldId id="276" r:id="rId24"/>
    <p:sldId id="287" r:id="rId25"/>
    <p:sldId id="288" r:id="rId26"/>
    <p:sldId id="289" r:id="rId27"/>
    <p:sldId id="290" r:id="rId28"/>
    <p:sldId id="280" r:id="rId29"/>
    <p:sldId id="313" r:id="rId30"/>
    <p:sldId id="277" r:id="rId31"/>
    <p:sldId id="278" r:id="rId32"/>
    <p:sldId id="279" r:id="rId33"/>
    <p:sldId id="314" r:id="rId34"/>
    <p:sldId id="282" r:id="rId35"/>
    <p:sldId id="317" r:id="rId36"/>
    <p:sldId id="283" r:id="rId37"/>
    <p:sldId id="318" r:id="rId38"/>
    <p:sldId id="305" r:id="rId39"/>
    <p:sldId id="275" r:id="rId40"/>
    <p:sldId id="319" r:id="rId41"/>
    <p:sldId id="297" r:id="rId42"/>
    <p:sldId id="285" r:id="rId43"/>
    <p:sldId id="322" r:id="rId44"/>
    <p:sldId id="321" r:id="rId45"/>
    <p:sldId id="323" r:id="rId46"/>
    <p:sldId id="320" r:id="rId47"/>
    <p:sldId id="324" r:id="rId48"/>
    <p:sldId id="333" r:id="rId49"/>
    <p:sldId id="296" r:id="rId50"/>
    <p:sldId id="300" r:id="rId51"/>
    <p:sldId id="340" r:id="rId52"/>
    <p:sldId id="304" r:id="rId53"/>
    <p:sldId id="325" r:id="rId54"/>
    <p:sldId id="301" r:id="rId55"/>
    <p:sldId id="292" r:id="rId56"/>
    <p:sldId id="328" r:id="rId57"/>
    <p:sldId id="329" r:id="rId58"/>
    <p:sldId id="327" r:id="rId59"/>
    <p:sldId id="302" r:id="rId60"/>
    <p:sldId id="303" r:id="rId61"/>
    <p:sldId id="326" r:id="rId62"/>
    <p:sldId id="330" r:id="rId63"/>
    <p:sldId id="306" r:id="rId64"/>
    <p:sldId id="331" r:id="rId65"/>
    <p:sldId id="308" r:id="rId66"/>
    <p:sldId id="332" r:id="rId67"/>
    <p:sldId id="341" r:id="rId68"/>
    <p:sldId id="342" r:id="rId69"/>
    <p:sldId id="343" r:id="rId70"/>
    <p:sldId id="344" r:id="rId71"/>
    <p:sldId id="345" r:id="rId72"/>
    <p:sldId id="346" r:id="rId73"/>
    <p:sldId id="347" r:id="rId74"/>
    <p:sldId id="348" r:id="rId75"/>
    <p:sldId id="349" r:id="rId76"/>
    <p:sldId id="350" r:id="rId77"/>
    <p:sldId id="270" r:id="rId78"/>
    <p:sldId id="271" r:id="rId7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rednji slog 2 – poudarek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505E3EF-67EA-436B-97B2-0124C06EBD24}" styleName="Srednji slog 4 – poudarek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A107856-5554-42FB-B03E-39F5DBC370BA}" styleName="Srednji slog 4 – poudarek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7853C-536D-4A76-A0AE-DD22124D55A5}" styleName="Tematski slog 1 – poudarek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06799F8-075E-4A3A-A7F6-7FBC6576F1A4}" styleName="Tematski slog 2 – poudarek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F5AB1C69-6EDB-4FF4-983F-18BD219EF322}" styleName="Srednji slog 2 – poudarek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Srednji slog 2 – poudarek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Brez sloga, brez mreže">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Brez sloga, mreža tabele">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477" autoAdjust="0"/>
    <p:restoredTop sz="94660"/>
  </p:normalViewPr>
  <p:slideViewPr>
    <p:cSldViewPr snapToGrid="0">
      <p:cViewPr varScale="1">
        <p:scale>
          <a:sx n="91" d="100"/>
          <a:sy n="91" d="100"/>
        </p:scale>
        <p:origin x="324"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Označba mesta glav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l-SI"/>
          </a:p>
        </p:txBody>
      </p:sp>
      <p:sp>
        <p:nvSpPr>
          <p:cNvPr id="3" name="Označba mesta datum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12A0A15-EEBD-4950-BBE6-CFB2ACC86B52}" type="datetimeFigureOut">
              <a:rPr lang="sl-SI" smtClean="0"/>
              <a:t>2. 08. 2018</a:t>
            </a:fld>
            <a:endParaRPr lang="sl-SI"/>
          </a:p>
        </p:txBody>
      </p:sp>
      <p:sp>
        <p:nvSpPr>
          <p:cNvPr id="4" name="Označba mesta stranske slik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l-SI"/>
          </a:p>
        </p:txBody>
      </p:sp>
      <p:sp>
        <p:nvSpPr>
          <p:cNvPr id="5" name="Označba mesta opomb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sl-SI" smtClean="0"/>
              <a:t>Uredite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sl-SI"/>
          </a:p>
        </p:txBody>
      </p:sp>
      <p:sp>
        <p:nvSpPr>
          <p:cNvPr id="6" name="Označba mesta no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l-SI"/>
          </a:p>
        </p:txBody>
      </p:sp>
      <p:sp>
        <p:nvSpPr>
          <p:cNvPr id="7" name="Označba mesta številke diapoz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C3FE99-A4F4-4A46-956E-2B6788403491}" type="slidenum">
              <a:rPr lang="sl-SI" smtClean="0"/>
              <a:t>‹#›</a:t>
            </a:fld>
            <a:endParaRPr lang="sl-SI"/>
          </a:p>
        </p:txBody>
      </p:sp>
    </p:spTree>
    <p:extLst>
      <p:ext uri="{BB962C8B-B14F-4D97-AF65-F5344CB8AC3E}">
        <p14:creationId xmlns:p14="http://schemas.microsoft.com/office/powerpoint/2010/main" val="5372547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26:notes"/>
          <p:cNvSpPr txBox="1">
            <a:spLocks noGrp="1"/>
          </p:cNvSpPr>
          <p:nvPr>
            <p:ph type="body" idx="1"/>
          </p:nvPr>
        </p:nvSpPr>
        <p:spPr>
          <a:xfrm>
            <a:off x="666909" y="4715907"/>
            <a:ext cx="5335270" cy="4467701"/>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278" name="Google Shape;278;p26:notes"/>
          <p:cNvSpPr>
            <a:spLocks noGrp="1" noRot="1" noChangeAspect="1"/>
          </p:cNvSpPr>
          <p:nvPr>
            <p:ph type="sldImg" idx="2"/>
          </p:nvPr>
        </p:nvSpPr>
        <p:spPr>
          <a:xfrm>
            <a:off x="26988" y="744538"/>
            <a:ext cx="6615112" cy="3722687"/>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627410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24:notes"/>
          <p:cNvSpPr txBox="1">
            <a:spLocks noGrp="1"/>
          </p:cNvSpPr>
          <p:nvPr>
            <p:ph type="body" idx="1"/>
          </p:nvPr>
        </p:nvSpPr>
        <p:spPr>
          <a:xfrm>
            <a:off x="666909" y="4715907"/>
            <a:ext cx="5335270" cy="4467701"/>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248" name="Google Shape;248;p24:notes"/>
          <p:cNvSpPr>
            <a:spLocks noGrp="1" noRot="1" noChangeAspect="1"/>
          </p:cNvSpPr>
          <p:nvPr>
            <p:ph type="sldImg" idx="2"/>
          </p:nvPr>
        </p:nvSpPr>
        <p:spPr>
          <a:xfrm>
            <a:off x="26988" y="744538"/>
            <a:ext cx="6615112" cy="3722687"/>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451445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p27:notes"/>
          <p:cNvSpPr txBox="1">
            <a:spLocks noGrp="1"/>
          </p:cNvSpPr>
          <p:nvPr>
            <p:ph type="body" idx="1"/>
          </p:nvPr>
        </p:nvSpPr>
        <p:spPr>
          <a:xfrm>
            <a:off x="666909" y="4715907"/>
            <a:ext cx="5335270" cy="4467701"/>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284" name="Google Shape;284;p27:notes"/>
          <p:cNvSpPr>
            <a:spLocks noGrp="1" noRot="1" noChangeAspect="1"/>
          </p:cNvSpPr>
          <p:nvPr>
            <p:ph type="sldImg" idx="2"/>
          </p:nvPr>
        </p:nvSpPr>
        <p:spPr>
          <a:xfrm>
            <a:off x="26988" y="744538"/>
            <a:ext cx="6615112" cy="3722687"/>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98902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p28:notes"/>
          <p:cNvSpPr txBox="1">
            <a:spLocks noGrp="1"/>
          </p:cNvSpPr>
          <p:nvPr>
            <p:ph type="body" idx="1"/>
          </p:nvPr>
        </p:nvSpPr>
        <p:spPr>
          <a:xfrm>
            <a:off x="666909" y="4715907"/>
            <a:ext cx="5335270" cy="4467701"/>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290" name="Google Shape;290;p28:notes"/>
          <p:cNvSpPr>
            <a:spLocks noGrp="1" noRot="1" noChangeAspect="1"/>
          </p:cNvSpPr>
          <p:nvPr>
            <p:ph type="sldImg" idx="2"/>
          </p:nvPr>
        </p:nvSpPr>
        <p:spPr>
          <a:xfrm>
            <a:off x="26988" y="744538"/>
            <a:ext cx="6615112" cy="3722687"/>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128395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p29:notes"/>
          <p:cNvSpPr txBox="1">
            <a:spLocks noGrp="1"/>
          </p:cNvSpPr>
          <p:nvPr>
            <p:ph type="body" idx="1"/>
          </p:nvPr>
        </p:nvSpPr>
        <p:spPr>
          <a:xfrm>
            <a:off x="666909" y="4715907"/>
            <a:ext cx="5335270" cy="4467701"/>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296" name="Google Shape;296;p29:notes"/>
          <p:cNvSpPr>
            <a:spLocks noGrp="1" noRot="1" noChangeAspect="1"/>
          </p:cNvSpPr>
          <p:nvPr>
            <p:ph type="sldImg" idx="2"/>
          </p:nvPr>
        </p:nvSpPr>
        <p:spPr>
          <a:xfrm>
            <a:off x="26988" y="744538"/>
            <a:ext cx="6615112" cy="3722687"/>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147038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24:notes"/>
          <p:cNvSpPr txBox="1">
            <a:spLocks noGrp="1"/>
          </p:cNvSpPr>
          <p:nvPr>
            <p:ph type="body" idx="1"/>
          </p:nvPr>
        </p:nvSpPr>
        <p:spPr>
          <a:xfrm>
            <a:off x="666909" y="4715907"/>
            <a:ext cx="5335270" cy="4467701"/>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248" name="Google Shape;248;p24:notes"/>
          <p:cNvSpPr>
            <a:spLocks noGrp="1" noRot="1" noChangeAspect="1"/>
          </p:cNvSpPr>
          <p:nvPr>
            <p:ph type="sldImg" idx="2"/>
          </p:nvPr>
        </p:nvSpPr>
        <p:spPr>
          <a:xfrm>
            <a:off x="26988" y="744538"/>
            <a:ext cx="6615112" cy="3722687"/>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778318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24:notes"/>
          <p:cNvSpPr txBox="1">
            <a:spLocks noGrp="1"/>
          </p:cNvSpPr>
          <p:nvPr>
            <p:ph type="body" idx="1"/>
          </p:nvPr>
        </p:nvSpPr>
        <p:spPr>
          <a:xfrm>
            <a:off x="666909" y="4715907"/>
            <a:ext cx="5335270" cy="4467701"/>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248" name="Google Shape;248;p24:notes"/>
          <p:cNvSpPr>
            <a:spLocks noGrp="1" noRot="1" noChangeAspect="1"/>
          </p:cNvSpPr>
          <p:nvPr>
            <p:ph type="sldImg" idx="2"/>
          </p:nvPr>
        </p:nvSpPr>
        <p:spPr>
          <a:xfrm>
            <a:off x="26988" y="744538"/>
            <a:ext cx="6615112" cy="3722687"/>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9991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24:notes"/>
          <p:cNvSpPr txBox="1">
            <a:spLocks noGrp="1"/>
          </p:cNvSpPr>
          <p:nvPr>
            <p:ph type="body" idx="1"/>
          </p:nvPr>
        </p:nvSpPr>
        <p:spPr>
          <a:xfrm>
            <a:off x="666909" y="4715907"/>
            <a:ext cx="5335270" cy="4467701"/>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248" name="Google Shape;248;p24:notes"/>
          <p:cNvSpPr>
            <a:spLocks noGrp="1" noRot="1" noChangeAspect="1"/>
          </p:cNvSpPr>
          <p:nvPr>
            <p:ph type="sldImg" idx="2"/>
          </p:nvPr>
        </p:nvSpPr>
        <p:spPr>
          <a:xfrm>
            <a:off x="26988" y="744538"/>
            <a:ext cx="6615112" cy="3722687"/>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385622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24:notes"/>
          <p:cNvSpPr txBox="1">
            <a:spLocks noGrp="1"/>
          </p:cNvSpPr>
          <p:nvPr>
            <p:ph type="body" idx="1"/>
          </p:nvPr>
        </p:nvSpPr>
        <p:spPr>
          <a:xfrm>
            <a:off x="666909" y="4715907"/>
            <a:ext cx="5335270" cy="4467701"/>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248" name="Google Shape;248;p24:notes"/>
          <p:cNvSpPr>
            <a:spLocks noGrp="1" noRot="1" noChangeAspect="1"/>
          </p:cNvSpPr>
          <p:nvPr>
            <p:ph type="sldImg" idx="2"/>
          </p:nvPr>
        </p:nvSpPr>
        <p:spPr>
          <a:xfrm>
            <a:off x="26988" y="744538"/>
            <a:ext cx="6615112" cy="3722687"/>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352562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24:notes"/>
          <p:cNvSpPr txBox="1">
            <a:spLocks noGrp="1"/>
          </p:cNvSpPr>
          <p:nvPr>
            <p:ph type="body" idx="1"/>
          </p:nvPr>
        </p:nvSpPr>
        <p:spPr>
          <a:xfrm>
            <a:off x="666909" y="4715907"/>
            <a:ext cx="5335270" cy="4467701"/>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248" name="Google Shape;248;p24:notes"/>
          <p:cNvSpPr>
            <a:spLocks noGrp="1" noRot="1" noChangeAspect="1"/>
          </p:cNvSpPr>
          <p:nvPr>
            <p:ph type="sldImg" idx="2"/>
          </p:nvPr>
        </p:nvSpPr>
        <p:spPr>
          <a:xfrm>
            <a:off x="26988" y="744538"/>
            <a:ext cx="6615112" cy="3722687"/>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3936402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Naslovni diapozitiv">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sl-SI" smtClean="0"/>
              <a:t>Uredite slog naslova matrice</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l-SI" smtClean="0"/>
              <a:t>Kliknite, da uredite slog podnaslova matrice</a:t>
            </a:r>
            <a:endParaRPr lang="en-US" dirty="0"/>
          </a:p>
        </p:txBody>
      </p:sp>
      <p:sp>
        <p:nvSpPr>
          <p:cNvPr id="13" name="Rectangle 12"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r>
              <a:rPr lang="sl-SI" smtClean="0"/>
              <a:t>Housing Co. d.o.o.</a:t>
            </a:r>
            <a:endParaRPr lang="sl-SI" dirty="0"/>
          </a:p>
        </p:txBody>
      </p:sp>
      <p:sp>
        <p:nvSpPr>
          <p:cNvPr id="8" name="Footer Placeholder 7"/>
          <p:cNvSpPr>
            <a:spLocks noGrp="1"/>
          </p:cNvSpPr>
          <p:nvPr>
            <p:ph type="ftr" sz="quarter" idx="11"/>
          </p:nvPr>
        </p:nvSpPr>
        <p:spPr/>
        <p:txBody>
          <a:bodyPr/>
          <a:lstStyle/>
          <a:p>
            <a:r>
              <a:rPr lang="sl-SI" smtClean="0"/>
              <a:t>www.mojeznanje.si</a:t>
            </a:r>
            <a:endParaRPr lang="sl-SI" dirty="0"/>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58716" y="5673725"/>
            <a:ext cx="1038225" cy="1047750"/>
          </a:xfrm>
          <a:prstGeom prst="rect">
            <a:avLst/>
          </a:prstGeom>
        </p:spPr>
      </p:pic>
    </p:spTree>
    <p:extLst>
      <p:ext uri="{BB962C8B-B14F-4D97-AF65-F5344CB8AC3E}">
        <p14:creationId xmlns:p14="http://schemas.microsoft.com/office/powerpoint/2010/main" val="20997983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slov in navpično besedi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l-SI" smtClean="0"/>
              <a:t>Uredite slog naslova matrice</a:t>
            </a:r>
            <a:endParaRPr lang="en-US" dirty="0"/>
          </a:p>
        </p:txBody>
      </p:sp>
      <p:sp>
        <p:nvSpPr>
          <p:cNvPr id="3" name="Vertical Text Placeholder 2"/>
          <p:cNvSpPr>
            <a:spLocks noGrp="1"/>
          </p:cNvSpPr>
          <p:nvPr>
            <p:ph type="body" orient="vert" idx="1"/>
          </p:nvPr>
        </p:nvSpPr>
        <p:spPr/>
        <p:txBody>
          <a:bodyPr vert="eaVert"/>
          <a:lstStyle/>
          <a:p>
            <a:pPr lvl="0"/>
            <a:r>
              <a:rPr lang="sl-SI" smtClean="0"/>
              <a:t>Uredite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en-US" dirty="0"/>
          </a:p>
        </p:txBody>
      </p:sp>
      <p:sp>
        <p:nvSpPr>
          <p:cNvPr id="7" name="Date Placeholder 6"/>
          <p:cNvSpPr>
            <a:spLocks noGrp="1"/>
          </p:cNvSpPr>
          <p:nvPr>
            <p:ph type="dt" sz="half" idx="10"/>
          </p:nvPr>
        </p:nvSpPr>
        <p:spPr/>
        <p:txBody>
          <a:bodyPr/>
          <a:lstStyle/>
          <a:p>
            <a:r>
              <a:rPr lang="sl-SI" smtClean="0"/>
              <a:t>Housing Co. d.o.o.</a:t>
            </a:r>
            <a:endParaRPr lang="sl-SI" dirty="0"/>
          </a:p>
        </p:txBody>
      </p:sp>
      <p:sp>
        <p:nvSpPr>
          <p:cNvPr id="8" name="Footer Placeholder 7"/>
          <p:cNvSpPr>
            <a:spLocks noGrp="1"/>
          </p:cNvSpPr>
          <p:nvPr>
            <p:ph type="ftr" sz="quarter" idx="11"/>
          </p:nvPr>
        </p:nvSpPr>
        <p:spPr/>
        <p:txBody>
          <a:bodyPr/>
          <a:lstStyle/>
          <a:p>
            <a:r>
              <a:rPr lang="sl-SI" smtClean="0"/>
              <a:t>www.mojeznanje.si</a:t>
            </a:r>
            <a:endParaRPr lang="sl-SI" dirty="0"/>
          </a:p>
        </p:txBody>
      </p:sp>
    </p:spTree>
    <p:extLst>
      <p:ext uri="{BB962C8B-B14F-4D97-AF65-F5344CB8AC3E}">
        <p14:creationId xmlns:p14="http://schemas.microsoft.com/office/powerpoint/2010/main" val="13854010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Navpični naslov in besedil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sl-SI" smtClean="0"/>
              <a:t>Uredite slog naslova matrice</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sl-SI" smtClean="0"/>
              <a:t>Uredite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en-US" dirty="0"/>
          </a:p>
        </p:txBody>
      </p:sp>
      <p:sp>
        <p:nvSpPr>
          <p:cNvPr id="7" name="Date Placeholder 6"/>
          <p:cNvSpPr>
            <a:spLocks noGrp="1"/>
          </p:cNvSpPr>
          <p:nvPr>
            <p:ph type="dt" sz="half" idx="10"/>
          </p:nvPr>
        </p:nvSpPr>
        <p:spPr/>
        <p:txBody>
          <a:bodyPr/>
          <a:lstStyle/>
          <a:p>
            <a:r>
              <a:rPr lang="sl-SI" smtClean="0"/>
              <a:t>Housing Co. d.o.o.</a:t>
            </a:r>
            <a:endParaRPr lang="sl-SI" dirty="0"/>
          </a:p>
        </p:txBody>
      </p:sp>
      <p:sp>
        <p:nvSpPr>
          <p:cNvPr id="8" name="Footer Placeholder 7"/>
          <p:cNvSpPr>
            <a:spLocks noGrp="1"/>
          </p:cNvSpPr>
          <p:nvPr>
            <p:ph type="ftr" sz="quarter" idx="11"/>
          </p:nvPr>
        </p:nvSpPr>
        <p:spPr/>
        <p:txBody>
          <a:bodyPr/>
          <a:lstStyle/>
          <a:p>
            <a:r>
              <a:rPr lang="sl-SI" smtClean="0"/>
              <a:t>www.mojeznanje.si</a:t>
            </a:r>
            <a:endParaRPr lang="sl-SI" dirty="0"/>
          </a:p>
        </p:txBody>
      </p:sp>
    </p:spTree>
    <p:extLst>
      <p:ext uri="{BB962C8B-B14F-4D97-AF65-F5344CB8AC3E}">
        <p14:creationId xmlns:p14="http://schemas.microsoft.com/office/powerpoint/2010/main" val="11620745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slov in vsebin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l-SI" smtClean="0"/>
              <a:t>Uredite slog naslova matrice</a:t>
            </a:r>
            <a:endParaRPr lang="en-US" dirty="0"/>
          </a:p>
        </p:txBody>
      </p:sp>
      <p:sp>
        <p:nvSpPr>
          <p:cNvPr id="3" name="Content Placeholder 2"/>
          <p:cNvSpPr>
            <a:spLocks noGrp="1"/>
          </p:cNvSpPr>
          <p:nvPr>
            <p:ph idx="1"/>
          </p:nvPr>
        </p:nvSpPr>
        <p:spPr/>
        <p:txBody>
          <a:bodyPr/>
          <a:lstStyle/>
          <a:p>
            <a:pPr lvl="0"/>
            <a:r>
              <a:rPr lang="sl-SI" smtClean="0"/>
              <a:t>Uredite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en-US" dirty="0"/>
          </a:p>
        </p:txBody>
      </p:sp>
      <p:sp>
        <p:nvSpPr>
          <p:cNvPr id="7" name="Date Placeholder 6"/>
          <p:cNvSpPr>
            <a:spLocks noGrp="1"/>
          </p:cNvSpPr>
          <p:nvPr>
            <p:ph type="dt" sz="half" idx="10"/>
          </p:nvPr>
        </p:nvSpPr>
        <p:spPr/>
        <p:txBody>
          <a:bodyPr/>
          <a:lstStyle/>
          <a:p>
            <a:r>
              <a:rPr lang="sl-SI" smtClean="0"/>
              <a:t>Housing Co. d.o.o.</a:t>
            </a:r>
            <a:endParaRPr lang="sl-SI" dirty="0"/>
          </a:p>
        </p:txBody>
      </p:sp>
      <p:sp>
        <p:nvSpPr>
          <p:cNvPr id="8" name="Footer Placeholder 7"/>
          <p:cNvSpPr>
            <a:spLocks noGrp="1"/>
          </p:cNvSpPr>
          <p:nvPr>
            <p:ph type="ftr" sz="quarter" idx="11"/>
          </p:nvPr>
        </p:nvSpPr>
        <p:spPr/>
        <p:txBody>
          <a:bodyPr/>
          <a:lstStyle/>
          <a:p>
            <a:r>
              <a:rPr lang="sl-SI" smtClean="0"/>
              <a:t>www.mojeznanje.si</a:t>
            </a:r>
            <a:endParaRPr lang="sl-SI" dirty="0"/>
          </a:p>
        </p:txBody>
      </p:sp>
    </p:spTree>
    <p:extLst>
      <p:ext uri="{BB962C8B-B14F-4D97-AF65-F5344CB8AC3E}">
        <p14:creationId xmlns:p14="http://schemas.microsoft.com/office/powerpoint/2010/main" val="27192043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Glava odseka">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sl-SI" smtClean="0"/>
              <a:t>Uredite slog naslova matrice</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sl-SI" smtClean="0"/>
              <a:t>Uredite sloge besedila matrice</a:t>
            </a:r>
          </a:p>
        </p:txBody>
      </p:sp>
      <p:grpSp>
        <p:nvGrpSpPr>
          <p:cNvPr id="7" name="Group 6" title="left scallop shape"/>
          <p:cNvGrpSpPr/>
          <p:nvPr/>
        </p:nvGrpSpPr>
        <p:grpSpPr>
          <a:xfrm>
            <a:off x="0" y="0"/>
            <a:ext cx="2814638"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
        <p:nvSpPr>
          <p:cNvPr id="8" name="Date Placeholder 7"/>
          <p:cNvSpPr>
            <a:spLocks noGrp="1"/>
          </p:cNvSpPr>
          <p:nvPr>
            <p:ph type="dt" sz="half" idx="10"/>
          </p:nvPr>
        </p:nvSpPr>
        <p:spPr/>
        <p:txBody>
          <a:bodyPr/>
          <a:lstStyle/>
          <a:p>
            <a:r>
              <a:rPr lang="sl-SI" smtClean="0"/>
              <a:t>Housing Co. d.o.o.</a:t>
            </a:r>
            <a:endParaRPr lang="sl-SI" dirty="0"/>
          </a:p>
        </p:txBody>
      </p:sp>
      <p:sp>
        <p:nvSpPr>
          <p:cNvPr id="9" name="Footer Placeholder 8"/>
          <p:cNvSpPr>
            <a:spLocks noGrp="1"/>
          </p:cNvSpPr>
          <p:nvPr>
            <p:ph type="ftr" sz="quarter" idx="11"/>
          </p:nvPr>
        </p:nvSpPr>
        <p:spPr/>
        <p:txBody>
          <a:bodyPr/>
          <a:lstStyle/>
          <a:p>
            <a:r>
              <a:rPr lang="sl-SI" smtClean="0"/>
              <a:t>www.mojeznanje.si</a:t>
            </a:r>
            <a:endParaRPr lang="sl-SI" dirty="0"/>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5269" y="2905125"/>
            <a:ext cx="1038225" cy="1047750"/>
          </a:xfrm>
          <a:prstGeom prst="rect">
            <a:avLst/>
          </a:prstGeom>
        </p:spPr>
      </p:pic>
    </p:spTree>
    <p:extLst>
      <p:ext uri="{BB962C8B-B14F-4D97-AF65-F5344CB8AC3E}">
        <p14:creationId xmlns:p14="http://schemas.microsoft.com/office/powerpoint/2010/main" val="382462111"/>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e vsebin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l-SI" smtClean="0"/>
              <a:t>Uredite slog naslova matrice</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sl-SI" smtClean="0"/>
              <a:t>Uredite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sl-SI" smtClean="0"/>
              <a:t>Uredite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en-US" dirty="0"/>
          </a:p>
        </p:txBody>
      </p:sp>
      <p:sp>
        <p:nvSpPr>
          <p:cNvPr id="8" name="Date Placeholder 7"/>
          <p:cNvSpPr>
            <a:spLocks noGrp="1"/>
          </p:cNvSpPr>
          <p:nvPr>
            <p:ph type="dt" sz="half" idx="10"/>
          </p:nvPr>
        </p:nvSpPr>
        <p:spPr/>
        <p:txBody>
          <a:bodyPr/>
          <a:lstStyle/>
          <a:p>
            <a:r>
              <a:rPr lang="sl-SI" smtClean="0"/>
              <a:t>Housing Co. d.o.o.</a:t>
            </a:r>
            <a:endParaRPr lang="sl-SI" dirty="0"/>
          </a:p>
        </p:txBody>
      </p:sp>
      <p:sp>
        <p:nvSpPr>
          <p:cNvPr id="9" name="Footer Placeholder 8"/>
          <p:cNvSpPr>
            <a:spLocks noGrp="1"/>
          </p:cNvSpPr>
          <p:nvPr>
            <p:ph type="ftr" sz="quarter" idx="11"/>
          </p:nvPr>
        </p:nvSpPr>
        <p:spPr/>
        <p:txBody>
          <a:bodyPr/>
          <a:lstStyle/>
          <a:p>
            <a:r>
              <a:rPr lang="sl-SI" smtClean="0"/>
              <a:t>www.mojeznanje.si</a:t>
            </a:r>
            <a:endParaRPr lang="sl-SI" dirty="0"/>
          </a:p>
        </p:txBody>
      </p:sp>
    </p:spTree>
    <p:extLst>
      <p:ext uri="{BB962C8B-B14F-4D97-AF65-F5344CB8AC3E}">
        <p14:creationId xmlns:p14="http://schemas.microsoft.com/office/powerpoint/2010/main" val="1888380150"/>
      </p:ext>
    </p:extLst>
  </p:cSld>
  <p:clrMapOvr>
    <a:masterClrMapping/>
  </p:clrMapOvr>
  <p:extLst mod="1">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rimerjava">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sl-SI" smtClean="0"/>
              <a:t>Uredite slog naslova matrice</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l-SI" smtClean="0"/>
              <a:t>Uredite sloge besedila matrice</a:t>
            </a:r>
          </a:p>
        </p:txBody>
      </p:sp>
      <p:sp>
        <p:nvSpPr>
          <p:cNvPr id="4" name="Content Placeholder 3"/>
          <p:cNvSpPr>
            <a:spLocks noGrp="1"/>
          </p:cNvSpPr>
          <p:nvPr>
            <p:ph sz="half" idx="2"/>
          </p:nvPr>
        </p:nvSpPr>
        <p:spPr>
          <a:xfrm>
            <a:off x="1257300" y="2909102"/>
            <a:ext cx="4800600" cy="2996398"/>
          </a:xfrm>
        </p:spPr>
        <p:txBody>
          <a:bodyPr/>
          <a:lstStyle/>
          <a:p>
            <a:pPr lvl="0"/>
            <a:r>
              <a:rPr lang="sl-SI" smtClean="0"/>
              <a:t>Uredite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l-SI" smtClean="0"/>
              <a:t>Uredite sloge besedila matrice</a:t>
            </a:r>
          </a:p>
        </p:txBody>
      </p:sp>
      <p:sp>
        <p:nvSpPr>
          <p:cNvPr id="6" name="Content Placeholder 5"/>
          <p:cNvSpPr>
            <a:spLocks noGrp="1"/>
          </p:cNvSpPr>
          <p:nvPr>
            <p:ph sz="quarter" idx="4"/>
          </p:nvPr>
        </p:nvSpPr>
        <p:spPr>
          <a:xfrm>
            <a:off x="6633864" y="2909102"/>
            <a:ext cx="4800600" cy="2996398"/>
          </a:xfrm>
        </p:spPr>
        <p:txBody>
          <a:bodyPr/>
          <a:lstStyle/>
          <a:p>
            <a:pPr lvl="0"/>
            <a:r>
              <a:rPr lang="sl-SI" smtClean="0"/>
              <a:t>Uredite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en-US" dirty="0"/>
          </a:p>
        </p:txBody>
      </p:sp>
      <p:sp>
        <p:nvSpPr>
          <p:cNvPr id="10" name="Date Placeholder 9"/>
          <p:cNvSpPr>
            <a:spLocks noGrp="1"/>
          </p:cNvSpPr>
          <p:nvPr>
            <p:ph type="dt" sz="half" idx="10"/>
          </p:nvPr>
        </p:nvSpPr>
        <p:spPr/>
        <p:txBody>
          <a:bodyPr/>
          <a:lstStyle/>
          <a:p>
            <a:r>
              <a:rPr lang="sl-SI" smtClean="0"/>
              <a:t>Housing Co. d.o.o.</a:t>
            </a:r>
            <a:endParaRPr lang="sl-SI" dirty="0"/>
          </a:p>
        </p:txBody>
      </p:sp>
      <p:sp>
        <p:nvSpPr>
          <p:cNvPr id="11" name="Footer Placeholder 10"/>
          <p:cNvSpPr>
            <a:spLocks noGrp="1"/>
          </p:cNvSpPr>
          <p:nvPr>
            <p:ph type="ftr" sz="quarter" idx="11"/>
          </p:nvPr>
        </p:nvSpPr>
        <p:spPr/>
        <p:txBody>
          <a:bodyPr/>
          <a:lstStyle/>
          <a:p>
            <a:r>
              <a:rPr lang="sl-SI" smtClean="0"/>
              <a:t>www.mojeznanje.si</a:t>
            </a:r>
            <a:endParaRPr lang="sl-SI" dirty="0"/>
          </a:p>
        </p:txBody>
      </p:sp>
    </p:spTree>
    <p:extLst>
      <p:ext uri="{BB962C8B-B14F-4D97-AF65-F5344CB8AC3E}">
        <p14:creationId xmlns:p14="http://schemas.microsoft.com/office/powerpoint/2010/main" val="3207910671"/>
      </p:ext>
    </p:extLst>
  </p:cSld>
  <p:clrMapOvr>
    <a:masterClrMapping/>
  </p:clrMapOvr>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l-SI" smtClean="0"/>
              <a:t>Uredite slog naslova matrice</a:t>
            </a:r>
            <a:endParaRPr lang="en-US" dirty="0"/>
          </a:p>
        </p:txBody>
      </p:sp>
      <p:sp>
        <p:nvSpPr>
          <p:cNvPr id="6" name="Date Placeholder 5"/>
          <p:cNvSpPr>
            <a:spLocks noGrp="1"/>
          </p:cNvSpPr>
          <p:nvPr>
            <p:ph type="dt" sz="half" idx="10"/>
          </p:nvPr>
        </p:nvSpPr>
        <p:spPr/>
        <p:txBody>
          <a:bodyPr/>
          <a:lstStyle/>
          <a:p>
            <a:r>
              <a:rPr lang="sl-SI" smtClean="0"/>
              <a:t>Housing Co. d.o.o.</a:t>
            </a:r>
            <a:endParaRPr lang="sl-SI" dirty="0"/>
          </a:p>
        </p:txBody>
      </p:sp>
      <p:sp>
        <p:nvSpPr>
          <p:cNvPr id="7" name="Footer Placeholder 6"/>
          <p:cNvSpPr>
            <a:spLocks noGrp="1"/>
          </p:cNvSpPr>
          <p:nvPr>
            <p:ph type="ftr" sz="quarter" idx="11"/>
          </p:nvPr>
        </p:nvSpPr>
        <p:spPr/>
        <p:txBody>
          <a:bodyPr/>
          <a:lstStyle/>
          <a:p>
            <a:r>
              <a:rPr lang="sl-SI" smtClean="0"/>
              <a:t>www.mojeznanje.si</a:t>
            </a:r>
            <a:endParaRPr lang="sl-SI" dirty="0"/>
          </a:p>
        </p:txBody>
      </p:sp>
    </p:spTree>
    <p:extLst>
      <p:ext uri="{BB962C8B-B14F-4D97-AF65-F5344CB8AC3E}">
        <p14:creationId xmlns:p14="http://schemas.microsoft.com/office/powerpoint/2010/main" val="30134942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azen">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r>
              <a:rPr lang="sl-SI" smtClean="0"/>
              <a:t>Housing Co. d.o.o.</a:t>
            </a:r>
            <a:endParaRPr lang="sl-SI" dirty="0"/>
          </a:p>
        </p:txBody>
      </p:sp>
      <p:sp>
        <p:nvSpPr>
          <p:cNvPr id="6" name="Footer Placeholder 5"/>
          <p:cNvSpPr>
            <a:spLocks noGrp="1"/>
          </p:cNvSpPr>
          <p:nvPr>
            <p:ph type="ftr" sz="quarter" idx="11"/>
          </p:nvPr>
        </p:nvSpPr>
        <p:spPr/>
        <p:txBody>
          <a:bodyPr/>
          <a:lstStyle/>
          <a:p>
            <a:r>
              <a:rPr lang="sl-SI" smtClean="0"/>
              <a:t>www.mojeznanje.si</a:t>
            </a:r>
            <a:endParaRPr lang="sl-SI" dirty="0"/>
          </a:p>
        </p:txBody>
      </p:sp>
    </p:spTree>
    <p:extLst>
      <p:ext uri="{BB962C8B-B14F-4D97-AF65-F5344CB8AC3E}">
        <p14:creationId xmlns:p14="http://schemas.microsoft.com/office/powerpoint/2010/main" val="2339962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Vsebina z naslovom">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sl-SI" smtClean="0"/>
              <a:t>Uredite slog naslova matrice</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l-SI" smtClean="0"/>
              <a:t>Uredite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l-SI" smtClean="0"/>
              <a:t>Uredite sloge besedila matrice</a:t>
            </a:r>
          </a:p>
        </p:txBody>
      </p:sp>
      <p:sp>
        <p:nvSpPr>
          <p:cNvPr id="8" name="Rectangle 7"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Date Placeholder 8"/>
          <p:cNvSpPr>
            <a:spLocks noGrp="1"/>
          </p:cNvSpPr>
          <p:nvPr>
            <p:ph type="dt" sz="half" idx="10"/>
          </p:nvPr>
        </p:nvSpPr>
        <p:spPr/>
        <p:txBody>
          <a:bodyPr/>
          <a:lstStyle/>
          <a:p>
            <a:r>
              <a:rPr lang="sl-SI" smtClean="0"/>
              <a:t>Housing Co. d.o.o.</a:t>
            </a:r>
            <a:endParaRPr lang="sl-SI" dirty="0"/>
          </a:p>
        </p:txBody>
      </p:sp>
      <p:sp>
        <p:nvSpPr>
          <p:cNvPr id="10" name="Footer Placeholder 9"/>
          <p:cNvSpPr>
            <a:spLocks noGrp="1"/>
          </p:cNvSpPr>
          <p:nvPr>
            <p:ph type="ftr" sz="quarter" idx="11"/>
          </p:nvPr>
        </p:nvSpPr>
        <p:spPr/>
        <p:txBody>
          <a:bodyPr/>
          <a:lstStyle/>
          <a:p>
            <a:r>
              <a:rPr lang="sl-SI" smtClean="0"/>
              <a:t>www.mojeznanje.si</a:t>
            </a:r>
            <a:endParaRPr lang="sl-SI" dirty="0"/>
          </a:p>
        </p:txBody>
      </p: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68635" y="5673725"/>
            <a:ext cx="1038225" cy="1047750"/>
          </a:xfrm>
          <a:prstGeom prst="rect">
            <a:avLst/>
          </a:prstGeom>
        </p:spPr>
      </p:pic>
    </p:spTree>
    <p:extLst>
      <p:ext uri="{BB962C8B-B14F-4D97-AF65-F5344CB8AC3E}">
        <p14:creationId xmlns:p14="http://schemas.microsoft.com/office/powerpoint/2010/main" val="1581931273"/>
      </p:ext>
    </p:extLst>
  </p:cSld>
  <p:clrMapOvr>
    <a:masterClrMapping/>
  </p:clrMapOvr>
  <p:extLst mod="1">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Naslov in slika">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l-SI" smtClean="0"/>
              <a:t>Kliknite ikono, če želite dodati sliko</a:t>
            </a:r>
            <a:endParaRPr lang="en-US" dirty="0"/>
          </a:p>
        </p:txBody>
      </p:sp>
      <p:sp>
        <p:nvSpPr>
          <p:cNvPr id="11"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sl-SI" smtClean="0"/>
              <a:t>Uredite slog naslova matrice</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l-SI" smtClean="0"/>
              <a:t>Uredite sloge besedila matrice</a:t>
            </a:r>
          </a:p>
        </p:txBody>
      </p:sp>
      <p:sp>
        <p:nvSpPr>
          <p:cNvPr id="8" name="Date Placeholder 7"/>
          <p:cNvSpPr>
            <a:spLocks noGrp="1"/>
          </p:cNvSpPr>
          <p:nvPr>
            <p:ph type="dt" sz="half" idx="10"/>
          </p:nvPr>
        </p:nvSpPr>
        <p:spPr/>
        <p:txBody>
          <a:bodyPr/>
          <a:lstStyle/>
          <a:p>
            <a:r>
              <a:rPr lang="sl-SI" smtClean="0"/>
              <a:t>Housing Co. d.o.o.</a:t>
            </a:r>
            <a:endParaRPr lang="sl-SI" dirty="0"/>
          </a:p>
        </p:txBody>
      </p:sp>
      <p:sp>
        <p:nvSpPr>
          <p:cNvPr id="9" name="Footer Placeholder 8"/>
          <p:cNvSpPr>
            <a:spLocks noGrp="1"/>
          </p:cNvSpPr>
          <p:nvPr>
            <p:ph type="ftr" sz="quarter" idx="11"/>
          </p:nvPr>
        </p:nvSpPr>
        <p:spPr/>
        <p:txBody>
          <a:bodyPr/>
          <a:lstStyle/>
          <a:p>
            <a:r>
              <a:rPr lang="sl-SI" smtClean="0"/>
              <a:t>www.mojeznanje.si</a:t>
            </a:r>
            <a:endParaRPr lang="sl-SI" dirty="0"/>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68635" y="5673725"/>
            <a:ext cx="1038225" cy="1047750"/>
          </a:xfrm>
          <a:prstGeom prst="rect">
            <a:avLst/>
          </a:prstGeom>
        </p:spPr>
      </p:pic>
    </p:spTree>
    <p:extLst>
      <p:ext uri="{BB962C8B-B14F-4D97-AF65-F5344CB8AC3E}">
        <p14:creationId xmlns:p14="http://schemas.microsoft.com/office/powerpoint/2010/main" val="22845143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sl-SI" smtClean="0"/>
              <a:t>Uredite slog naslova matrice</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r>
              <a:rPr lang="sl-SI" smtClean="0"/>
              <a:t>Housing Co. d.o.o.</a:t>
            </a:r>
            <a:endParaRPr lang="sl-SI" dirty="0"/>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r>
              <a:rPr lang="sl-SI" smtClean="0"/>
              <a:t>www.mojeznanje.si</a:t>
            </a:r>
            <a:endParaRPr lang="sl-SI" dirty="0"/>
          </a:p>
        </p:txBody>
      </p:sp>
      <p:sp>
        <p:nvSpPr>
          <p:cNvPr id="11" name="Freeform 6" title="Left scallop edge"/>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9" name="Picture 8"/>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0315575" y="5646772"/>
            <a:ext cx="1038225" cy="1047750"/>
          </a:xfrm>
          <a:prstGeom prst="rect">
            <a:avLst/>
          </a:prstGeom>
        </p:spPr>
      </p:pic>
    </p:spTree>
    <p:extLst>
      <p:ext uri="{BB962C8B-B14F-4D97-AF65-F5344CB8AC3E}">
        <p14:creationId xmlns:p14="http://schemas.microsoft.com/office/powerpoint/2010/main" val="3090333930"/>
      </p:ext>
    </p:extLst>
  </p:cSld>
  <p:clrMap bg1="lt1" tx1="dk1" bg2="lt2" tx2="dk2" accent1="accent1" accent2="accent2" accent3="accent3" accent4="accent4" accent5="accent5" accent6="accent6" hlink="hlink" folHlink="folHlink"/>
  <p:sldLayoutIdLst>
    <p:sldLayoutId id="2147483885" r:id="rId1"/>
    <p:sldLayoutId id="2147483886" r:id="rId2"/>
    <p:sldLayoutId id="2147483887" r:id="rId3"/>
    <p:sldLayoutId id="2147483888" r:id="rId4"/>
    <p:sldLayoutId id="2147483889" r:id="rId5"/>
    <p:sldLayoutId id="2147483890" r:id="rId6"/>
    <p:sldLayoutId id="2147483891" r:id="rId7"/>
    <p:sldLayoutId id="2147483892" r:id="rId8"/>
    <p:sldLayoutId id="2147483893" r:id="rId9"/>
    <p:sldLayoutId id="2147483894" r:id="rId10"/>
    <p:sldLayoutId id="2147483895" r:id="rId11"/>
  </p:sldLayoutIdLst>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21.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image" Target="../media/image26.png"/><Relationship Id="rId13" Type="http://schemas.microsoft.com/office/2007/relationships/hdphoto" Target="../media/hdphoto12.wdp"/><Relationship Id="rId3" Type="http://schemas.microsoft.com/office/2007/relationships/hdphoto" Target="../media/hdphoto7.wdp"/><Relationship Id="rId7" Type="http://schemas.microsoft.com/office/2007/relationships/hdphoto" Target="../media/hdphoto9.wdp"/><Relationship Id="rId12" Type="http://schemas.openxmlformats.org/officeDocument/2006/relationships/image" Target="../media/image28.pn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25.png"/><Relationship Id="rId11" Type="http://schemas.microsoft.com/office/2007/relationships/hdphoto" Target="../media/hdphoto11.wdp"/><Relationship Id="rId5" Type="http://schemas.microsoft.com/office/2007/relationships/hdphoto" Target="../media/hdphoto8.wdp"/><Relationship Id="rId10" Type="http://schemas.openxmlformats.org/officeDocument/2006/relationships/image" Target="../media/image27.png"/><Relationship Id="rId4" Type="http://schemas.openxmlformats.org/officeDocument/2006/relationships/image" Target="../media/image24.png"/><Relationship Id="rId9" Type="http://schemas.microsoft.com/office/2007/relationships/hdphoto" Target="../media/hdphoto10.wdp"/></Relationships>
</file>

<file path=ppt/slides/_rels/slide35.xml.rels><?xml version="1.0" encoding="UTF-8" standalone="yes"?>
<Relationships xmlns="http://schemas.openxmlformats.org/package/2006/relationships"><Relationship Id="rId8" Type="http://schemas.openxmlformats.org/officeDocument/2006/relationships/image" Target="../media/image26.png"/><Relationship Id="rId13" Type="http://schemas.microsoft.com/office/2007/relationships/hdphoto" Target="../media/hdphoto12.wdp"/><Relationship Id="rId3" Type="http://schemas.microsoft.com/office/2007/relationships/hdphoto" Target="../media/hdphoto7.wdp"/><Relationship Id="rId7" Type="http://schemas.microsoft.com/office/2007/relationships/hdphoto" Target="../media/hdphoto9.wdp"/><Relationship Id="rId12" Type="http://schemas.openxmlformats.org/officeDocument/2006/relationships/image" Target="../media/image28.pn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25.png"/><Relationship Id="rId11" Type="http://schemas.microsoft.com/office/2007/relationships/hdphoto" Target="../media/hdphoto11.wdp"/><Relationship Id="rId5" Type="http://schemas.microsoft.com/office/2007/relationships/hdphoto" Target="../media/hdphoto8.wdp"/><Relationship Id="rId10" Type="http://schemas.openxmlformats.org/officeDocument/2006/relationships/image" Target="../media/image27.png"/><Relationship Id="rId4" Type="http://schemas.openxmlformats.org/officeDocument/2006/relationships/image" Target="../media/image24.png"/><Relationship Id="rId9" Type="http://schemas.microsoft.com/office/2007/relationships/hdphoto" Target="../media/hdphoto10.wdp"/></Relationships>
</file>

<file path=ppt/slides/_rels/slide36.xml.rels><?xml version="1.0" encoding="UTF-8" standalone="yes"?>
<Relationships xmlns="http://schemas.openxmlformats.org/package/2006/relationships"><Relationship Id="rId8" Type="http://schemas.openxmlformats.org/officeDocument/2006/relationships/image" Target="../media/image32.png"/><Relationship Id="rId3" Type="http://schemas.microsoft.com/office/2007/relationships/hdphoto" Target="../media/hdphoto13.wdp"/><Relationship Id="rId7" Type="http://schemas.microsoft.com/office/2007/relationships/hdphoto" Target="../media/hdphoto15.wdp"/><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31.png"/><Relationship Id="rId5" Type="http://schemas.microsoft.com/office/2007/relationships/hdphoto" Target="../media/hdphoto14.wdp"/><Relationship Id="rId4" Type="http://schemas.openxmlformats.org/officeDocument/2006/relationships/image" Target="../media/image30.png"/><Relationship Id="rId9" Type="http://schemas.microsoft.com/office/2007/relationships/hdphoto" Target="../media/hdphoto16.wdp"/></Relationships>
</file>

<file path=ppt/slides/_rels/slide37.xml.rels><?xml version="1.0" encoding="UTF-8" standalone="yes"?>
<Relationships xmlns="http://schemas.openxmlformats.org/package/2006/relationships"><Relationship Id="rId8" Type="http://schemas.openxmlformats.org/officeDocument/2006/relationships/image" Target="../media/image32.png"/><Relationship Id="rId3" Type="http://schemas.microsoft.com/office/2007/relationships/hdphoto" Target="../media/hdphoto13.wdp"/><Relationship Id="rId7" Type="http://schemas.microsoft.com/office/2007/relationships/hdphoto" Target="../media/hdphoto15.wdp"/><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31.png"/><Relationship Id="rId5" Type="http://schemas.microsoft.com/office/2007/relationships/hdphoto" Target="../media/hdphoto14.wdp"/><Relationship Id="rId4" Type="http://schemas.openxmlformats.org/officeDocument/2006/relationships/image" Target="../media/image30.png"/><Relationship Id="rId9" Type="http://schemas.microsoft.com/office/2007/relationships/hdphoto" Target="../media/hdphoto16.wdp"/></Relationships>
</file>

<file path=ppt/slides/_rels/slide38.xml.rels><?xml version="1.0" encoding="UTF-8" standalone="yes"?>
<Relationships xmlns="http://schemas.openxmlformats.org/package/2006/relationships"><Relationship Id="rId3" Type="http://schemas.microsoft.com/office/2007/relationships/hdphoto" Target="../media/hdphoto17.wdp"/><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37.gif"/><Relationship Id="rId4" Type="http://schemas.openxmlformats.org/officeDocument/2006/relationships/image" Target="../media/image36.png"/></Relationships>
</file>

<file path=ppt/slides/_rels/slide4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37.gif"/><Relationship Id="rId4" Type="http://schemas.openxmlformats.org/officeDocument/2006/relationships/image" Target="../media/image36.png"/></Relationships>
</file>

<file path=ppt/slides/_rels/slide44.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40.jpg"/><Relationship Id="rId4" Type="http://schemas.openxmlformats.org/officeDocument/2006/relationships/image" Target="../media/image39.jpg"/></Relationships>
</file>

<file path=ppt/slides/_rels/slide45.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40.jpg"/><Relationship Id="rId4" Type="http://schemas.openxmlformats.org/officeDocument/2006/relationships/image" Target="../media/image39.jpg"/></Relationships>
</file>

<file path=ppt/slides/_rels/slide46.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43.jpg"/><Relationship Id="rId4" Type="http://schemas.openxmlformats.org/officeDocument/2006/relationships/image" Target="../media/image42.jpg"/></Relationships>
</file>

<file path=ppt/slides/_rels/slide47.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43.jpg"/><Relationship Id="rId4" Type="http://schemas.openxmlformats.org/officeDocument/2006/relationships/image" Target="../media/image42.jpg"/></Relationships>
</file>

<file path=ppt/slides/_rels/slide48.xml.rels><?xml version="1.0" encoding="UTF-8" standalone="yes"?>
<Relationships xmlns="http://schemas.openxmlformats.org/package/2006/relationships"><Relationship Id="rId3" Type="http://schemas.microsoft.com/office/2007/relationships/hdphoto" Target="../media/hdphoto18.wdp"/><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microsoft.com/office/2007/relationships/hdphoto" Target="../media/hdphoto18.wdp"/><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6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33169" y="3019351"/>
            <a:ext cx="10318418" cy="3556739"/>
          </a:xfrm>
        </p:spPr>
        <p:txBody>
          <a:bodyPr/>
          <a:lstStyle/>
          <a:p>
            <a:r>
              <a:rPr lang="sl-SI" sz="8000" dirty="0" smtClean="0"/>
              <a:t/>
            </a:r>
            <a:br>
              <a:rPr lang="sl-SI" sz="8000" dirty="0" smtClean="0"/>
            </a:br>
            <a:r>
              <a:rPr lang="sl-SI" sz="2800" dirty="0" smtClean="0"/>
              <a:t/>
            </a:r>
            <a:br>
              <a:rPr lang="sl-SI" sz="2800" dirty="0" smtClean="0"/>
            </a:br>
            <a:r>
              <a:rPr lang="sl-SI" sz="2800" dirty="0" smtClean="0"/>
              <a:t>                                </a:t>
            </a:r>
            <a:r>
              <a:rPr lang="sl-SI" sz="3600" dirty="0" smtClean="0"/>
              <a:t>JASMINA NOČ</a:t>
            </a:r>
            <a:r>
              <a:rPr lang="sl-SI" sz="3600" dirty="0"/>
              <a:t/>
            </a:r>
            <a:br>
              <a:rPr lang="sl-SI" sz="3600" dirty="0"/>
            </a:br>
            <a:r>
              <a:rPr lang="sl-SI" sz="3600" dirty="0" smtClean="0"/>
              <a:t/>
            </a:r>
            <a:br>
              <a:rPr lang="sl-SI" sz="3600" dirty="0" smtClean="0"/>
            </a:br>
            <a:r>
              <a:rPr lang="sl-SI" sz="3600" dirty="0" smtClean="0"/>
              <a:t>AVGUST </a:t>
            </a:r>
            <a:r>
              <a:rPr lang="sl-SI" sz="3600" dirty="0"/>
              <a:t>2018 </a:t>
            </a:r>
          </a:p>
        </p:txBody>
      </p:sp>
      <p:sp>
        <p:nvSpPr>
          <p:cNvPr id="3" name="Subtitle 2"/>
          <p:cNvSpPr>
            <a:spLocks noGrp="1"/>
          </p:cNvSpPr>
          <p:nvPr>
            <p:ph type="subTitle" idx="1"/>
          </p:nvPr>
        </p:nvSpPr>
        <p:spPr>
          <a:xfrm>
            <a:off x="1991534" y="1145818"/>
            <a:ext cx="8045373" cy="2153973"/>
          </a:xfrm>
        </p:spPr>
        <p:txBody>
          <a:bodyPr>
            <a:normAutofit/>
          </a:bodyPr>
          <a:lstStyle/>
          <a:p>
            <a:r>
              <a:rPr lang="sl-SI" sz="3600" dirty="0" smtClean="0"/>
              <a:t>NEMŠČINA V VSAKDANJEM ŽIVLJENJU (NADALJEVALNI WEBINAR </a:t>
            </a:r>
            <a:r>
              <a:rPr lang="sl-SI" sz="3600" dirty="0" err="1" smtClean="0"/>
              <a:t>iII</a:t>
            </a:r>
            <a:r>
              <a:rPr lang="sl-SI" sz="3600" dirty="0" smtClean="0"/>
              <a:t>)</a:t>
            </a:r>
            <a:endParaRPr lang="sl-SI" sz="3600" dirty="0"/>
          </a:p>
        </p:txBody>
      </p:sp>
    </p:spTree>
    <p:extLst>
      <p:ext uri="{BB962C8B-B14F-4D97-AF65-F5344CB8AC3E}">
        <p14:creationId xmlns:p14="http://schemas.microsoft.com/office/powerpoint/2010/main" val="6073907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dirty="0" smtClean="0"/>
              <a:t>dativ</a:t>
            </a:r>
            <a:endParaRPr lang="sl-SI" dirty="0"/>
          </a:p>
        </p:txBody>
      </p:sp>
      <p:sp>
        <p:nvSpPr>
          <p:cNvPr id="3" name="Označba mesta vsebine 2"/>
          <p:cNvSpPr>
            <a:spLocks noGrp="1"/>
          </p:cNvSpPr>
          <p:nvPr>
            <p:ph idx="1"/>
          </p:nvPr>
        </p:nvSpPr>
        <p:spPr>
          <a:xfrm>
            <a:off x="1251678" y="1429408"/>
            <a:ext cx="1470501" cy="4614040"/>
          </a:xfrm>
        </p:spPr>
        <p:txBody>
          <a:bodyPr/>
          <a:lstStyle/>
          <a:p>
            <a:pPr marL="0" indent="0">
              <a:buNone/>
            </a:pPr>
            <a:endParaRPr lang="de-DE" b="1" dirty="0" smtClean="0"/>
          </a:p>
          <a:p>
            <a:pPr marL="0" indent="0">
              <a:buNone/>
            </a:pPr>
            <a:r>
              <a:rPr lang="sl-SI" dirty="0" smtClean="0"/>
              <a:t>i</a:t>
            </a:r>
            <a:r>
              <a:rPr lang="de-DE" dirty="0" smtClean="0"/>
              <a:t>n, </a:t>
            </a:r>
            <a:endParaRPr lang="sl-SI" dirty="0" smtClean="0"/>
          </a:p>
          <a:p>
            <a:pPr marL="0" indent="0">
              <a:buNone/>
            </a:pPr>
            <a:r>
              <a:rPr lang="de-DE" dirty="0" smtClean="0"/>
              <a:t>auf, neben,</a:t>
            </a:r>
            <a:endParaRPr lang="sl-SI" dirty="0" smtClean="0"/>
          </a:p>
          <a:p>
            <a:pPr marL="0" indent="0">
              <a:buNone/>
            </a:pPr>
            <a:r>
              <a:rPr lang="de-DE" dirty="0" smtClean="0"/>
              <a:t>über,</a:t>
            </a:r>
          </a:p>
          <a:p>
            <a:pPr marL="0" indent="0">
              <a:buNone/>
            </a:pPr>
            <a:r>
              <a:rPr lang="de-DE" dirty="0" smtClean="0"/>
              <a:t>unter,</a:t>
            </a:r>
          </a:p>
          <a:p>
            <a:pPr marL="0" indent="0">
              <a:buNone/>
            </a:pPr>
            <a:r>
              <a:rPr lang="de-DE" dirty="0" smtClean="0"/>
              <a:t>zwischen,</a:t>
            </a:r>
          </a:p>
          <a:p>
            <a:pPr marL="0" indent="0">
              <a:buNone/>
            </a:pPr>
            <a:r>
              <a:rPr lang="de-DE" dirty="0" smtClean="0"/>
              <a:t> vor, </a:t>
            </a:r>
            <a:endParaRPr lang="sl-SI" dirty="0" smtClean="0"/>
          </a:p>
          <a:p>
            <a:pPr marL="0" indent="0">
              <a:buNone/>
            </a:pPr>
            <a:r>
              <a:rPr lang="de-DE" dirty="0" smtClean="0"/>
              <a:t>hinter,</a:t>
            </a:r>
            <a:endParaRPr lang="sl-SI" dirty="0" smtClean="0"/>
          </a:p>
          <a:p>
            <a:pPr marL="0" indent="0">
              <a:buNone/>
            </a:pPr>
            <a:r>
              <a:rPr lang="sl-SI" dirty="0" err="1" smtClean="0"/>
              <a:t>an</a:t>
            </a:r>
            <a:r>
              <a:rPr lang="de-DE" dirty="0" smtClean="0"/>
              <a:t> </a:t>
            </a:r>
          </a:p>
          <a:p>
            <a:endParaRPr lang="de-DE" dirty="0"/>
          </a:p>
        </p:txBody>
      </p:sp>
      <p:sp>
        <p:nvSpPr>
          <p:cNvPr id="5" name="PoljeZBesedilom 4"/>
          <p:cNvSpPr txBox="1"/>
          <p:nvPr/>
        </p:nvSpPr>
        <p:spPr>
          <a:xfrm>
            <a:off x="3584027" y="382385"/>
            <a:ext cx="6747642" cy="5539978"/>
          </a:xfrm>
          <a:prstGeom prst="rect">
            <a:avLst/>
          </a:prstGeom>
          <a:noFill/>
        </p:spPr>
        <p:txBody>
          <a:bodyPr wrap="square" rtlCol="0">
            <a:spAutoFit/>
          </a:bodyPr>
          <a:lstStyle/>
          <a:p>
            <a:pPr>
              <a:lnSpc>
                <a:spcPct val="200000"/>
              </a:lnSpc>
            </a:pPr>
            <a:r>
              <a:rPr lang="de-DE" sz="3600" b="1" dirty="0" smtClean="0"/>
              <a:t>Wo ist die Zeitung?</a:t>
            </a:r>
          </a:p>
          <a:p>
            <a:pPr>
              <a:lnSpc>
                <a:spcPct val="200000"/>
              </a:lnSpc>
            </a:pPr>
            <a:endParaRPr lang="de-DE" dirty="0"/>
          </a:p>
          <a:p>
            <a:pPr>
              <a:lnSpc>
                <a:spcPct val="200000"/>
              </a:lnSpc>
            </a:pPr>
            <a:r>
              <a:rPr lang="de-DE" dirty="0" smtClean="0">
                <a:solidFill>
                  <a:srgbClr val="FF0000"/>
                </a:solidFill>
              </a:rPr>
              <a:t>DEM</a:t>
            </a:r>
            <a:r>
              <a:rPr lang="de-DE" dirty="0" smtClean="0"/>
              <a:t> Computer (der)                       	an dem = am, in dem = im  </a:t>
            </a:r>
          </a:p>
          <a:p>
            <a:pPr>
              <a:lnSpc>
                <a:spcPct val="200000"/>
              </a:lnSpc>
            </a:pPr>
            <a:r>
              <a:rPr lang="de-DE" dirty="0" smtClean="0">
                <a:solidFill>
                  <a:srgbClr val="FF0000"/>
                </a:solidFill>
              </a:rPr>
              <a:t>DEM </a:t>
            </a:r>
            <a:r>
              <a:rPr lang="de-DE" dirty="0" smtClean="0"/>
              <a:t>Sofa ( das)			</a:t>
            </a:r>
          </a:p>
          <a:p>
            <a:pPr>
              <a:lnSpc>
                <a:spcPct val="200000"/>
              </a:lnSpc>
            </a:pPr>
            <a:r>
              <a:rPr lang="de-DE" dirty="0" smtClean="0">
                <a:solidFill>
                  <a:srgbClr val="FF0000"/>
                </a:solidFill>
              </a:rPr>
              <a:t>DER</a:t>
            </a:r>
            <a:r>
              <a:rPr lang="de-DE" dirty="0" smtClean="0"/>
              <a:t> Lampe (die)</a:t>
            </a:r>
          </a:p>
          <a:p>
            <a:pPr>
              <a:lnSpc>
                <a:spcPct val="200000"/>
              </a:lnSpc>
            </a:pPr>
            <a:r>
              <a:rPr lang="de-DE" dirty="0" smtClean="0">
                <a:solidFill>
                  <a:srgbClr val="FF0000"/>
                </a:solidFill>
              </a:rPr>
              <a:t>DEN</a:t>
            </a:r>
            <a:r>
              <a:rPr lang="de-DE" dirty="0" smtClean="0"/>
              <a:t> </a:t>
            </a:r>
            <a:r>
              <a:rPr lang="de-DE" dirty="0" err="1" smtClean="0"/>
              <a:t>Stühle</a:t>
            </a:r>
            <a:r>
              <a:rPr lang="de-DE" dirty="0" err="1" smtClean="0">
                <a:solidFill>
                  <a:srgbClr val="FF0000"/>
                </a:solidFill>
              </a:rPr>
              <a:t>N</a:t>
            </a:r>
            <a:r>
              <a:rPr lang="de-DE" dirty="0" smtClean="0"/>
              <a:t> (</a:t>
            </a:r>
            <a:r>
              <a:rPr lang="de-DE" dirty="0" smtClean="0"/>
              <a:t>Plural</a:t>
            </a:r>
            <a:r>
              <a:rPr lang="sl-SI" dirty="0" smtClean="0"/>
              <a:t>,die</a:t>
            </a:r>
            <a:r>
              <a:rPr lang="de-DE" dirty="0" smtClean="0"/>
              <a:t>)</a:t>
            </a:r>
            <a:endParaRPr lang="de-DE" dirty="0" smtClean="0"/>
          </a:p>
          <a:p>
            <a:pPr>
              <a:lnSpc>
                <a:spcPct val="200000"/>
              </a:lnSpc>
            </a:pPr>
            <a:endParaRPr lang="de-DE" dirty="0"/>
          </a:p>
          <a:p>
            <a:pPr>
              <a:lnSpc>
                <a:spcPct val="200000"/>
              </a:lnSpc>
            </a:pPr>
            <a:r>
              <a:rPr lang="de-DE" sz="2400" dirty="0"/>
              <a:t>s</a:t>
            </a:r>
            <a:r>
              <a:rPr lang="de-DE" sz="2400" dirty="0" smtClean="0"/>
              <a:t>ein, stehen, liegen, hängen, sitzen</a:t>
            </a:r>
          </a:p>
          <a:p>
            <a:endParaRPr lang="de-DE" dirty="0" smtClean="0"/>
          </a:p>
        </p:txBody>
      </p:sp>
    </p:spTree>
    <p:extLst>
      <p:ext uri="{BB962C8B-B14F-4D97-AF65-F5344CB8AC3E}">
        <p14:creationId xmlns:p14="http://schemas.microsoft.com/office/powerpoint/2010/main" val="189342799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značba mesta vsebine 3"/>
          <p:cNvPicPr>
            <a:picLocks noGrp="1" noChangeAspect="1"/>
          </p:cNvPicPr>
          <p:nvPr>
            <p:ph idx="1"/>
          </p:nvPr>
        </p:nvPicPr>
        <p:blipFill>
          <a:blip r:embed="rId2">
            <a:extLst>
              <a:ext uri="{BEBA8EAE-BF5A-486C-A8C5-ECC9F3942E4B}">
                <a14:imgProps xmlns:a14="http://schemas.microsoft.com/office/drawing/2010/main">
                  <a14:imgLayer r:embed="rId3">
                    <a14:imgEffect>
                      <a14:brightnessContrast contrast="40000"/>
                    </a14:imgEffect>
                  </a14:imgLayer>
                </a14:imgProps>
              </a:ext>
            </a:extLst>
          </a:blip>
          <a:stretch>
            <a:fillRect/>
          </a:stretch>
        </p:blipFill>
        <p:spPr>
          <a:xfrm>
            <a:off x="5682838" y="299546"/>
            <a:ext cx="6049054" cy="3402593"/>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5" name="PoljeZBesedilom 4"/>
          <p:cNvSpPr txBox="1"/>
          <p:nvPr/>
        </p:nvSpPr>
        <p:spPr>
          <a:xfrm>
            <a:off x="870074" y="299546"/>
            <a:ext cx="2942896" cy="8679299"/>
          </a:xfrm>
          <a:prstGeom prst="rect">
            <a:avLst/>
          </a:prstGeom>
          <a:noFill/>
        </p:spPr>
        <p:txBody>
          <a:bodyPr wrap="square" rtlCol="0">
            <a:spAutoFit/>
          </a:bodyPr>
          <a:lstStyle/>
          <a:p>
            <a:r>
              <a:rPr lang="de-DE" dirty="0" smtClean="0"/>
              <a:t>Hausaufgabe: </a:t>
            </a:r>
          </a:p>
          <a:p>
            <a:r>
              <a:rPr lang="de-DE" dirty="0" smtClean="0"/>
              <a:t>Beschreiben Sie das Bild in 7  Sätzen. Wo steht/hängt/ist/liegt was? </a:t>
            </a:r>
          </a:p>
          <a:p>
            <a:endParaRPr lang="de-DE" dirty="0" smtClean="0"/>
          </a:p>
          <a:p>
            <a:r>
              <a:rPr lang="de-DE" dirty="0" smtClean="0"/>
              <a:t>Im Wohnzimmer hängt das Bild an der Wand.</a:t>
            </a:r>
          </a:p>
          <a:p>
            <a:r>
              <a:rPr lang="de-DE" dirty="0" smtClean="0"/>
              <a:t>Die Lampe steht in der Ecke, neben dem Bücherregal. </a:t>
            </a:r>
          </a:p>
          <a:p>
            <a:r>
              <a:rPr lang="de-DE" dirty="0" smtClean="0"/>
              <a:t>Auf den Sofas sind Kissen. </a:t>
            </a:r>
          </a:p>
          <a:p>
            <a:r>
              <a:rPr lang="de-DE" dirty="0" smtClean="0"/>
              <a:t>Im Bücherregal sind die Bücher. </a:t>
            </a:r>
            <a:endParaRPr lang="sl-SI" dirty="0" smtClean="0"/>
          </a:p>
          <a:p>
            <a:r>
              <a:rPr lang="de-DE" dirty="0" smtClean="0"/>
              <a:t>An </a:t>
            </a:r>
            <a:r>
              <a:rPr lang="de-DE" dirty="0" smtClean="0"/>
              <a:t>der Decke sind Lampen. </a:t>
            </a:r>
          </a:p>
          <a:p>
            <a:r>
              <a:rPr lang="de-DE" dirty="0" smtClean="0"/>
              <a:t>Auf dem Tisch ist eine Vase. Neben der Vase ist ein Buch. </a:t>
            </a:r>
          </a:p>
          <a:p>
            <a:endParaRPr lang="de-DE" dirty="0"/>
          </a:p>
          <a:p>
            <a:endParaRPr lang="de-DE" dirty="0" smtClean="0"/>
          </a:p>
          <a:p>
            <a:endParaRPr lang="de-DE" dirty="0"/>
          </a:p>
          <a:p>
            <a:endParaRPr lang="de-DE" dirty="0" smtClean="0"/>
          </a:p>
          <a:p>
            <a:endParaRPr lang="de-DE" dirty="0"/>
          </a:p>
          <a:p>
            <a:endParaRPr lang="de-DE" dirty="0" smtClean="0"/>
          </a:p>
          <a:p>
            <a:endParaRPr lang="de-DE" dirty="0"/>
          </a:p>
          <a:p>
            <a:endParaRPr lang="de-DE" dirty="0" smtClean="0"/>
          </a:p>
          <a:p>
            <a:endParaRPr lang="de-DE" dirty="0"/>
          </a:p>
          <a:p>
            <a:endParaRPr lang="de-DE" dirty="0" smtClean="0"/>
          </a:p>
          <a:p>
            <a:endParaRPr lang="de-DE" dirty="0"/>
          </a:p>
          <a:p>
            <a:endParaRPr lang="de-DE" dirty="0" smtClean="0"/>
          </a:p>
          <a:p>
            <a:endParaRPr lang="de-DE" dirty="0"/>
          </a:p>
          <a:p>
            <a:endParaRPr lang="de-DE" dirty="0" smtClean="0"/>
          </a:p>
          <a:p>
            <a:endParaRPr lang="de-DE" dirty="0"/>
          </a:p>
          <a:p>
            <a:endParaRPr lang="sl-SI" dirty="0"/>
          </a:p>
        </p:txBody>
      </p:sp>
      <p:pic>
        <p:nvPicPr>
          <p:cNvPr id="2" name="Slika 1"/>
          <p:cNvPicPr>
            <a:picLocks noChangeAspect="1"/>
          </p:cNvPicPr>
          <p:nvPr/>
        </p:nvPicPr>
        <p:blipFill>
          <a:blip r:embed="rId4"/>
          <a:stretch>
            <a:fillRect/>
          </a:stretch>
        </p:blipFill>
        <p:spPr>
          <a:xfrm>
            <a:off x="3671236" y="3702139"/>
            <a:ext cx="3342290" cy="2572537"/>
          </a:xfrm>
          <a:prstGeom prst="rect">
            <a:avLst/>
          </a:prstGeom>
        </p:spPr>
      </p:pic>
    </p:spTree>
    <p:extLst>
      <p:ext uri="{BB962C8B-B14F-4D97-AF65-F5344CB8AC3E}">
        <p14:creationId xmlns:p14="http://schemas.microsoft.com/office/powerpoint/2010/main" val="176567317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de-DE" dirty="0" smtClean="0"/>
              <a:t>AKKUSATIV</a:t>
            </a:r>
            <a:endParaRPr lang="sl-SI" dirty="0"/>
          </a:p>
        </p:txBody>
      </p:sp>
      <p:sp>
        <p:nvSpPr>
          <p:cNvPr id="3" name="Označba mesta vsebine 2"/>
          <p:cNvSpPr>
            <a:spLocks noGrp="1"/>
          </p:cNvSpPr>
          <p:nvPr>
            <p:ph idx="1"/>
          </p:nvPr>
        </p:nvSpPr>
        <p:spPr>
          <a:xfrm>
            <a:off x="2239650" y="1194579"/>
            <a:ext cx="1344377" cy="4614040"/>
          </a:xfrm>
        </p:spPr>
        <p:txBody>
          <a:bodyPr/>
          <a:lstStyle/>
          <a:p>
            <a:pPr marL="0" indent="0">
              <a:buNone/>
            </a:pPr>
            <a:endParaRPr lang="de-DE" dirty="0" smtClean="0"/>
          </a:p>
          <a:p>
            <a:pPr marL="0" indent="0">
              <a:buNone/>
            </a:pPr>
            <a:r>
              <a:rPr lang="sl-SI" dirty="0" smtClean="0"/>
              <a:t>i</a:t>
            </a:r>
            <a:r>
              <a:rPr lang="de-DE" dirty="0" smtClean="0"/>
              <a:t>n, </a:t>
            </a:r>
            <a:endParaRPr lang="sl-SI" dirty="0" smtClean="0"/>
          </a:p>
          <a:p>
            <a:pPr marL="0" indent="0">
              <a:buNone/>
            </a:pPr>
            <a:r>
              <a:rPr lang="de-DE" dirty="0" smtClean="0"/>
              <a:t>auf, neben,</a:t>
            </a:r>
            <a:endParaRPr lang="sl-SI" dirty="0" smtClean="0"/>
          </a:p>
          <a:p>
            <a:pPr marL="0" indent="0">
              <a:buNone/>
            </a:pPr>
            <a:r>
              <a:rPr lang="de-DE" dirty="0" smtClean="0"/>
              <a:t>über,</a:t>
            </a:r>
          </a:p>
          <a:p>
            <a:pPr marL="0" indent="0">
              <a:buNone/>
            </a:pPr>
            <a:r>
              <a:rPr lang="de-DE" dirty="0" smtClean="0"/>
              <a:t>unter,</a:t>
            </a:r>
          </a:p>
          <a:p>
            <a:pPr marL="0" indent="0">
              <a:buNone/>
            </a:pPr>
            <a:r>
              <a:rPr lang="de-DE" dirty="0" smtClean="0"/>
              <a:t>zwischen,</a:t>
            </a:r>
          </a:p>
          <a:p>
            <a:pPr marL="0" indent="0">
              <a:buNone/>
            </a:pPr>
            <a:r>
              <a:rPr lang="de-DE" dirty="0" smtClean="0"/>
              <a:t> vor, </a:t>
            </a:r>
            <a:endParaRPr lang="sl-SI" dirty="0" smtClean="0"/>
          </a:p>
          <a:p>
            <a:pPr marL="0" indent="0">
              <a:buNone/>
            </a:pPr>
            <a:r>
              <a:rPr lang="de-DE" dirty="0" smtClean="0"/>
              <a:t>hinter,</a:t>
            </a:r>
            <a:endParaRPr lang="sl-SI" dirty="0" smtClean="0"/>
          </a:p>
          <a:p>
            <a:pPr marL="0" indent="0">
              <a:buNone/>
            </a:pPr>
            <a:r>
              <a:rPr lang="sl-SI" dirty="0" err="1" smtClean="0"/>
              <a:t>an</a:t>
            </a:r>
            <a:r>
              <a:rPr lang="de-DE" dirty="0" smtClean="0"/>
              <a:t> </a:t>
            </a:r>
          </a:p>
          <a:p>
            <a:endParaRPr lang="de-DE" dirty="0"/>
          </a:p>
        </p:txBody>
      </p:sp>
      <p:sp>
        <p:nvSpPr>
          <p:cNvPr id="5" name="PoljeZBesedilom 4"/>
          <p:cNvSpPr txBox="1"/>
          <p:nvPr/>
        </p:nvSpPr>
        <p:spPr>
          <a:xfrm>
            <a:off x="4004440" y="1271752"/>
            <a:ext cx="6747642" cy="4308872"/>
          </a:xfrm>
          <a:prstGeom prst="rect">
            <a:avLst/>
          </a:prstGeom>
          <a:noFill/>
        </p:spPr>
        <p:txBody>
          <a:bodyPr wrap="square" rtlCol="0">
            <a:spAutoFit/>
          </a:bodyPr>
          <a:lstStyle/>
          <a:p>
            <a:pPr>
              <a:lnSpc>
                <a:spcPct val="200000"/>
              </a:lnSpc>
            </a:pPr>
            <a:r>
              <a:rPr lang="de-DE" sz="2800" dirty="0" smtClean="0"/>
              <a:t>Wohin stelle ich die Zeitung?</a:t>
            </a:r>
            <a:endParaRPr lang="de-DE" sz="2800" dirty="0"/>
          </a:p>
          <a:p>
            <a:pPr>
              <a:lnSpc>
                <a:spcPct val="200000"/>
              </a:lnSpc>
            </a:pPr>
            <a:r>
              <a:rPr lang="de-DE" dirty="0" smtClean="0">
                <a:solidFill>
                  <a:srgbClr val="FF0000"/>
                </a:solidFill>
              </a:rPr>
              <a:t>DEN</a:t>
            </a:r>
            <a:r>
              <a:rPr lang="de-DE" dirty="0" smtClean="0"/>
              <a:t> COMPUTER (DER)</a:t>
            </a:r>
          </a:p>
          <a:p>
            <a:pPr>
              <a:lnSpc>
                <a:spcPct val="200000"/>
              </a:lnSpc>
            </a:pPr>
            <a:r>
              <a:rPr lang="de-DE" dirty="0" smtClean="0">
                <a:solidFill>
                  <a:srgbClr val="FF0000"/>
                </a:solidFill>
              </a:rPr>
              <a:t>DAS </a:t>
            </a:r>
            <a:r>
              <a:rPr lang="de-DE" dirty="0" smtClean="0"/>
              <a:t>Sofa ( das)</a:t>
            </a:r>
          </a:p>
          <a:p>
            <a:pPr>
              <a:lnSpc>
                <a:spcPct val="200000"/>
              </a:lnSpc>
            </a:pPr>
            <a:r>
              <a:rPr lang="de-DE" dirty="0" smtClean="0">
                <a:solidFill>
                  <a:srgbClr val="FF0000"/>
                </a:solidFill>
              </a:rPr>
              <a:t>DIE</a:t>
            </a:r>
            <a:r>
              <a:rPr lang="de-DE" dirty="0" smtClean="0"/>
              <a:t> Lampe (die)</a:t>
            </a:r>
          </a:p>
          <a:p>
            <a:pPr>
              <a:lnSpc>
                <a:spcPct val="200000"/>
              </a:lnSpc>
            </a:pPr>
            <a:r>
              <a:rPr lang="de-DE" dirty="0" smtClean="0">
                <a:solidFill>
                  <a:srgbClr val="FF0000"/>
                </a:solidFill>
              </a:rPr>
              <a:t>DIE</a:t>
            </a:r>
            <a:r>
              <a:rPr lang="de-DE" dirty="0" smtClean="0"/>
              <a:t> Stühle (Plural)</a:t>
            </a:r>
          </a:p>
          <a:p>
            <a:pPr>
              <a:lnSpc>
                <a:spcPct val="200000"/>
              </a:lnSpc>
            </a:pPr>
            <a:r>
              <a:rPr lang="de-DE" dirty="0" smtClean="0"/>
              <a:t> </a:t>
            </a:r>
            <a:r>
              <a:rPr lang="de-DE" sz="2800" dirty="0" smtClean="0"/>
              <a:t>stellen, legen, hängen, </a:t>
            </a:r>
            <a:r>
              <a:rPr lang="de-DE" sz="2800" dirty="0" smtClean="0"/>
              <a:t>se</a:t>
            </a:r>
            <a:r>
              <a:rPr lang="sl-SI" sz="2800" dirty="0" smtClean="0"/>
              <a:t>t</a:t>
            </a:r>
            <a:r>
              <a:rPr lang="de-DE" sz="2800" dirty="0" err="1" smtClean="0"/>
              <a:t>zen</a:t>
            </a:r>
            <a:r>
              <a:rPr lang="de-DE" sz="2800" dirty="0" smtClean="0"/>
              <a:t> </a:t>
            </a:r>
            <a:r>
              <a:rPr lang="de-DE" sz="1000" dirty="0" smtClean="0"/>
              <a:t>(</a:t>
            </a:r>
            <a:r>
              <a:rPr lang="de-DE" sz="1000" dirty="0" err="1" smtClean="0"/>
              <a:t>postaviti</a:t>
            </a:r>
            <a:r>
              <a:rPr lang="de-DE" sz="1000" dirty="0" smtClean="0"/>
              <a:t>, </a:t>
            </a:r>
            <a:r>
              <a:rPr lang="de-DE" sz="1000" dirty="0" err="1" smtClean="0"/>
              <a:t>posesti</a:t>
            </a:r>
            <a:r>
              <a:rPr lang="de-DE" sz="1000" dirty="0" smtClean="0"/>
              <a:t>)</a:t>
            </a:r>
          </a:p>
          <a:p>
            <a:endParaRPr lang="de-DE" dirty="0" smtClean="0"/>
          </a:p>
        </p:txBody>
      </p:sp>
    </p:spTree>
    <p:extLst>
      <p:ext uri="{BB962C8B-B14F-4D97-AF65-F5344CB8AC3E}">
        <p14:creationId xmlns:p14="http://schemas.microsoft.com/office/powerpoint/2010/main" val="171710833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značba mesta vsebine 3"/>
          <p:cNvPicPr>
            <a:picLocks noGrp="1" noChangeAspect="1"/>
          </p:cNvPicPr>
          <p:nvPr>
            <p:ph idx="1"/>
          </p:nvPr>
        </p:nvPicPr>
        <p:blipFill rotWithShape="1">
          <a:blip r:embed="rId2"/>
          <a:srcRect l="29725" t="23834" r="30303" b="41659"/>
          <a:stretch/>
        </p:blipFill>
        <p:spPr>
          <a:xfrm>
            <a:off x="6659216" y="1787443"/>
            <a:ext cx="4804371" cy="3549870"/>
          </a:xfrm>
          <a:prstGeom prst="rect">
            <a:avLst/>
          </a:prstGeom>
        </p:spPr>
      </p:pic>
      <p:sp>
        <p:nvSpPr>
          <p:cNvPr id="3" name="PoljeZBesedilom 2"/>
          <p:cNvSpPr txBox="1"/>
          <p:nvPr/>
        </p:nvSpPr>
        <p:spPr>
          <a:xfrm>
            <a:off x="1912883" y="1345324"/>
            <a:ext cx="6337738"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smtClean="0">
                <a:ln>
                  <a:noFill/>
                </a:ln>
                <a:solidFill>
                  <a:prstClr val="black"/>
                </a:solidFill>
                <a:effectLst/>
                <a:uLnTx/>
                <a:uFillTx/>
                <a:latin typeface="Berlin Sans FB"/>
                <a:ea typeface="+mn-ea"/>
                <a:cs typeface="+mn-cs"/>
              </a:rPr>
              <a:t>Hausaufgabe: Beschreiben Sie das Bild in 10 Sätze. Was passiert auf dem Bild? </a:t>
            </a:r>
          </a:p>
        </p:txBody>
      </p:sp>
      <p:sp>
        <p:nvSpPr>
          <p:cNvPr id="2" name="PoljeZBesedilom 1"/>
          <p:cNvSpPr txBox="1"/>
          <p:nvPr/>
        </p:nvSpPr>
        <p:spPr>
          <a:xfrm>
            <a:off x="1669774" y="2206487"/>
            <a:ext cx="4293704" cy="3139321"/>
          </a:xfrm>
          <a:prstGeom prst="rect">
            <a:avLst/>
          </a:prstGeom>
          <a:noFill/>
        </p:spPr>
        <p:txBody>
          <a:bodyPr wrap="square" rtlCol="0">
            <a:spAutoFit/>
          </a:bodyPr>
          <a:lstStyle/>
          <a:p>
            <a:pPr marL="342900" indent="-342900">
              <a:buAutoNum type="arabicPeriod"/>
            </a:pPr>
            <a:r>
              <a:rPr lang="de-DE" dirty="0" smtClean="0"/>
              <a:t>Die Frau läuft ins Haus</a:t>
            </a:r>
            <a:r>
              <a:rPr lang="de-DE" dirty="0" smtClean="0"/>
              <a:t>.</a:t>
            </a:r>
            <a:endParaRPr lang="de-DE" dirty="0" smtClean="0"/>
          </a:p>
          <a:p>
            <a:pPr marL="342900" indent="-342900">
              <a:buAutoNum type="arabicPeriod"/>
            </a:pPr>
            <a:r>
              <a:rPr lang="de-DE" dirty="0" smtClean="0"/>
              <a:t>Die Katze sitzt auf dem Dach.</a:t>
            </a:r>
          </a:p>
          <a:p>
            <a:pPr marL="342900" indent="-342900">
              <a:buAutoNum type="arabicPeriod"/>
            </a:pPr>
            <a:r>
              <a:rPr lang="de-DE" dirty="0" smtClean="0"/>
              <a:t>Der Baum ist zwischen dem Haus und dem Café. </a:t>
            </a:r>
          </a:p>
          <a:p>
            <a:pPr marL="342900" indent="-342900">
              <a:buAutoNum type="arabicPeriod"/>
            </a:pPr>
            <a:r>
              <a:rPr lang="de-DE" dirty="0" smtClean="0"/>
              <a:t>Das Auto steht vor dem Baum. </a:t>
            </a:r>
          </a:p>
          <a:p>
            <a:pPr marL="342900" indent="-342900">
              <a:buAutoNum type="arabicPeriod"/>
            </a:pPr>
            <a:r>
              <a:rPr lang="de-DE" dirty="0" smtClean="0"/>
              <a:t>Vor dem Auto liegt ein Hund. </a:t>
            </a:r>
          </a:p>
          <a:p>
            <a:pPr marL="342900" indent="-342900">
              <a:buAutoNum type="arabicPeriod"/>
            </a:pPr>
            <a:r>
              <a:rPr lang="de-DE" dirty="0" smtClean="0"/>
              <a:t>Am Tisch sitzt ein Mann. </a:t>
            </a:r>
            <a:r>
              <a:rPr lang="de-DE" dirty="0" smtClean="0"/>
              <a:t> </a:t>
            </a:r>
            <a:endParaRPr lang="de-DE" dirty="0" smtClean="0"/>
          </a:p>
          <a:p>
            <a:pPr marL="342900" indent="-342900">
              <a:buAutoNum type="arabicPeriod"/>
            </a:pPr>
            <a:r>
              <a:rPr lang="de-DE" dirty="0" smtClean="0"/>
              <a:t>Eine Katze springt auf das Dach. </a:t>
            </a:r>
          </a:p>
          <a:p>
            <a:pPr marL="342900" indent="-342900">
              <a:buAutoNum type="arabicPeriod"/>
            </a:pPr>
            <a:r>
              <a:rPr lang="de-DE" dirty="0" smtClean="0"/>
              <a:t>Ein Mann steht am Fenster. </a:t>
            </a:r>
          </a:p>
          <a:p>
            <a:pPr marL="342900" indent="-342900">
              <a:buAutoNum type="arabicPeriod"/>
            </a:pPr>
            <a:r>
              <a:rPr lang="de-DE" dirty="0" smtClean="0"/>
              <a:t>Der Hund steht auf dem Dach.</a:t>
            </a:r>
          </a:p>
          <a:p>
            <a:pPr marL="342900" indent="-342900">
              <a:buAutoNum type="arabicPeriod"/>
            </a:pPr>
            <a:r>
              <a:rPr lang="de-DE" dirty="0" smtClean="0"/>
              <a:t>Die Uhr hängt über der Tür. </a:t>
            </a:r>
            <a:endParaRPr lang="sl-SI" dirty="0"/>
          </a:p>
        </p:txBody>
      </p:sp>
    </p:spTree>
    <p:extLst>
      <p:ext uri="{BB962C8B-B14F-4D97-AF65-F5344CB8AC3E}">
        <p14:creationId xmlns:p14="http://schemas.microsoft.com/office/powerpoint/2010/main" val="198307475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značba mesta vsebine 3"/>
          <p:cNvPicPr>
            <a:picLocks noGrp="1" noChangeAspect="1"/>
          </p:cNvPicPr>
          <p:nvPr>
            <p:ph idx="1"/>
          </p:nvPr>
        </p:nvPicPr>
        <p:blipFill rotWithShape="1">
          <a:blip r:embed="rId2">
            <a:extLst>
              <a:ext uri="{BEBA8EAE-BF5A-486C-A8C5-ECC9F3942E4B}">
                <a14:imgProps xmlns:a14="http://schemas.microsoft.com/office/drawing/2010/main">
                  <a14:imgLayer r:embed="rId3">
                    <a14:imgEffect>
                      <a14:brightnessContrast bright="-20000" contrast="40000"/>
                    </a14:imgEffect>
                  </a14:imgLayer>
                </a14:imgProps>
              </a:ext>
            </a:extLst>
          </a:blip>
          <a:srcRect l="24360" t="27723" r="41749" b="25248"/>
          <a:stretch/>
        </p:blipFill>
        <p:spPr>
          <a:xfrm>
            <a:off x="6169574" y="878457"/>
            <a:ext cx="4705144" cy="3471112"/>
          </a:xfrm>
          <a:prstGeom prst="rect">
            <a:avLst/>
          </a:prstGeom>
        </p:spPr>
      </p:pic>
      <p:sp>
        <p:nvSpPr>
          <p:cNvPr id="3" name="PoljeZBesedilom 2"/>
          <p:cNvSpPr txBox="1"/>
          <p:nvPr/>
        </p:nvSpPr>
        <p:spPr>
          <a:xfrm>
            <a:off x="1996968" y="804885"/>
            <a:ext cx="4540468" cy="4247317"/>
          </a:xfrm>
          <a:prstGeom prst="rect">
            <a:avLst/>
          </a:prstGeom>
          <a:noFill/>
        </p:spPr>
        <p:txBody>
          <a:bodyPr wrap="square" rtlCol="0">
            <a:spAutoFit/>
          </a:bodyPr>
          <a:lstStyle/>
          <a:p>
            <a:pPr>
              <a:lnSpc>
                <a:spcPct val="150000"/>
              </a:lnSpc>
            </a:pPr>
            <a:r>
              <a:rPr lang="de-DE" dirty="0" smtClean="0"/>
              <a:t>Wegbeschreibung </a:t>
            </a:r>
          </a:p>
          <a:p>
            <a:pPr>
              <a:lnSpc>
                <a:spcPct val="150000"/>
              </a:lnSpc>
            </a:pPr>
            <a:r>
              <a:rPr lang="de-DE" dirty="0" smtClean="0"/>
              <a:t>a. Gehen Sie geradeaus.</a:t>
            </a:r>
          </a:p>
          <a:p>
            <a:pPr>
              <a:lnSpc>
                <a:spcPct val="150000"/>
              </a:lnSpc>
            </a:pPr>
            <a:r>
              <a:rPr lang="de-DE" dirty="0" smtClean="0"/>
              <a:t>b. Gehen </a:t>
            </a:r>
            <a:r>
              <a:rPr lang="de-DE" dirty="0"/>
              <a:t>Sie an der Kirche vorbei</a:t>
            </a:r>
            <a:r>
              <a:rPr lang="de-DE" dirty="0" smtClean="0"/>
              <a:t>.</a:t>
            </a:r>
            <a:endParaRPr lang="de-DE" dirty="0"/>
          </a:p>
          <a:p>
            <a:pPr>
              <a:lnSpc>
                <a:spcPct val="150000"/>
              </a:lnSpc>
            </a:pPr>
            <a:r>
              <a:rPr lang="de-DE" dirty="0" smtClean="0"/>
              <a:t>c. Gehen </a:t>
            </a:r>
            <a:r>
              <a:rPr lang="de-DE" dirty="0"/>
              <a:t>Sie bis zur Ampel</a:t>
            </a:r>
            <a:r>
              <a:rPr lang="de-DE" dirty="0" smtClean="0"/>
              <a:t>. </a:t>
            </a:r>
            <a:endParaRPr lang="de-DE" dirty="0"/>
          </a:p>
          <a:p>
            <a:pPr>
              <a:lnSpc>
                <a:spcPct val="150000"/>
              </a:lnSpc>
            </a:pPr>
            <a:r>
              <a:rPr lang="de-DE" dirty="0" smtClean="0"/>
              <a:t>d. Gehen </a:t>
            </a:r>
            <a:r>
              <a:rPr lang="de-DE" dirty="0"/>
              <a:t>Sie bis zur Kreuzung.</a:t>
            </a:r>
          </a:p>
          <a:p>
            <a:pPr>
              <a:lnSpc>
                <a:spcPct val="150000"/>
              </a:lnSpc>
            </a:pPr>
            <a:r>
              <a:rPr lang="de-DE" dirty="0" smtClean="0"/>
              <a:t>e. Gehen </a:t>
            </a:r>
            <a:r>
              <a:rPr lang="de-DE" dirty="0"/>
              <a:t>Sie die zweite Straße links</a:t>
            </a:r>
            <a:r>
              <a:rPr lang="de-DE" dirty="0" smtClean="0"/>
              <a:t>.  </a:t>
            </a:r>
          </a:p>
          <a:p>
            <a:pPr>
              <a:lnSpc>
                <a:spcPct val="150000"/>
              </a:lnSpc>
            </a:pPr>
            <a:r>
              <a:rPr lang="de-DE" dirty="0" smtClean="0"/>
              <a:t>f. Gehen </a:t>
            </a:r>
            <a:r>
              <a:rPr lang="de-DE" dirty="0"/>
              <a:t>Sie über den </a:t>
            </a:r>
            <a:r>
              <a:rPr lang="de-DE" dirty="0" smtClean="0"/>
              <a:t>Platz.</a:t>
            </a:r>
          </a:p>
          <a:p>
            <a:pPr>
              <a:lnSpc>
                <a:spcPct val="150000"/>
              </a:lnSpc>
            </a:pPr>
            <a:r>
              <a:rPr lang="de-DE" dirty="0" smtClean="0"/>
              <a:t>g. Gehen </a:t>
            </a:r>
            <a:r>
              <a:rPr lang="de-DE" dirty="0"/>
              <a:t>Sie hier links</a:t>
            </a:r>
            <a:r>
              <a:rPr lang="de-DE" dirty="0" smtClean="0"/>
              <a:t>. </a:t>
            </a:r>
          </a:p>
          <a:p>
            <a:pPr>
              <a:lnSpc>
                <a:spcPct val="150000"/>
              </a:lnSpc>
            </a:pPr>
            <a:r>
              <a:rPr lang="de-DE" dirty="0" smtClean="0"/>
              <a:t>h. Gehen </a:t>
            </a:r>
            <a:r>
              <a:rPr lang="de-DE" dirty="0"/>
              <a:t>Sie hier rechts</a:t>
            </a:r>
            <a:r>
              <a:rPr lang="de-DE" dirty="0" smtClean="0"/>
              <a:t>.</a:t>
            </a:r>
            <a:endParaRPr lang="de-DE" dirty="0"/>
          </a:p>
          <a:p>
            <a:pPr>
              <a:lnSpc>
                <a:spcPct val="150000"/>
              </a:lnSpc>
            </a:pPr>
            <a:r>
              <a:rPr lang="de-DE" dirty="0" smtClean="0"/>
              <a:t>i. Gehen Sie die Straße entlang. </a:t>
            </a:r>
          </a:p>
        </p:txBody>
      </p:sp>
    </p:spTree>
    <p:extLst>
      <p:ext uri="{BB962C8B-B14F-4D97-AF65-F5344CB8AC3E}">
        <p14:creationId xmlns:p14="http://schemas.microsoft.com/office/powerpoint/2010/main" val="373995906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značba mesta vsebine 3"/>
          <p:cNvPicPr>
            <a:picLocks noGrp="1" noChangeAspect="1"/>
          </p:cNvPicPr>
          <p:nvPr>
            <p:ph idx="1"/>
          </p:nvPr>
        </p:nvPicPr>
        <p:blipFill rotWithShape="1">
          <a:blip r:embed="rId2">
            <a:extLst>
              <a:ext uri="{BEBA8EAE-BF5A-486C-A8C5-ECC9F3942E4B}">
                <a14:imgProps xmlns:a14="http://schemas.microsoft.com/office/drawing/2010/main">
                  <a14:imgLayer r:embed="rId3">
                    <a14:imgEffect>
                      <a14:sharpenSoften amount="25000"/>
                    </a14:imgEffect>
                    <a14:imgEffect>
                      <a14:brightnessContrast bright="-20000" contrast="40000"/>
                    </a14:imgEffect>
                  </a14:imgLayer>
                </a14:imgProps>
              </a:ext>
            </a:extLst>
          </a:blip>
          <a:srcRect l="25283" t="26758" r="18296" b="13294"/>
          <a:stretch/>
        </p:blipFill>
        <p:spPr>
          <a:xfrm>
            <a:off x="3689569" y="131882"/>
            <a:ext cx="8851900" cy="6350000"/>
          </a:xfrm>
          <a:prstGeom prst="rect">
            <a:avLst/>
          </a:prstGeom>
        </p:spPr>
      </p:pic>
      <p:sp>
        <p:nvSpPr>
          <p:cNvPr id="3" name="PoljeZBesedilom 2"/>
          <p:cNvSpPr txBox="1"/>
          <p:nvPr/>
        </p:nvSpPr>
        <p:spPr>
          <a:xfrm>
            <a:off x="860220" y="-13815"/>
            <a:ext cx="2915307" cy="5909310"/>
          </a:xfrm>
          <a:prstGeom prst="rect">
            <a:avLst/>
          </a:prstGeom>
          <a:noFill/>
        </p:spPr>
        <p:txBody>
          <a:bodyPr wrap="square" rtlCol="0">
            <a:spAutoFit/>
          </a:bodyPr>
          <a:lstStyle/>
          <a:p>
            <a:r>
              <a:rPr lang="de-DE" dirty="0" smtClean="0"/>
              <a:t>Hausaufgabe: </a:t>
            </a:r>
          </a:p>
          <a:p>
            <a:r>
              <a:rPr lang="de-DE" dirty="0" smtClean="0"/>
              <a:t>Beschreiben Sie den Weg:</a:t>
            </a:r>
          </a:p>
          <a:p>
            <a:r>
              <a:rPr lang="de-DE" dirty="0" smtClean="0"/>
              <a:t>Berliner Dom – Potsdamer Platz</a:t>
            </a:r>
          </a:p>
          <a:p>
            <a:endParaRPr lang="de-DE" dirty="0"/>
          </a:p>
          <a:p>
            <a:r>
              <a:rPr lang="de-DE" dirty="0" smtClean="0"/>
              <a:t>Gehen Sie </a:t>
            </a:r>
            <a:r>
              <a:rPr lang="de-DE" dirty="0" smtClean="0"/>
              <a:t>geradeaus</a:t>
            </a:r>
            <a:r>
              <a:rPr lang="sl-SI" dirty="0" smtClean="0"/>
              <a:t>, </a:t>
            </a:r>
            <a:r>
              <a:rPr lang="de-DE" dirty="0" smtClean="0"/>
              <a:t>Karl-Liebknecht </a:t>
            </a:r>
            <a:r>
              <a:rPr lang="de-DE" dirty="0" smtClean="0"/>
              <a:t>Straße entlang. </a:t>
            </a:r>
          </a:p>
          <a:p>
            <a:r>
              <a:rPr lang="de-DE" dirty="0" smtClean="0"/>
              <a:t>Dann gehen Sie in die Straße unter den Linden. Sie gehen bis zum Brandenburger Tor. Dann biegen Sie links ab und gehen geradeaus. </a:t>
            </a:r>
          </a:p>
          <a:p>
            <a:r>
              <a:rPr lang="de-DE" dirty="0" smtClean="0"/>
              <a:t>Dann sehen Sie den Potsdamer Platz. </a:t>
            </a:r>
          </a:p>
          <a:p>
            <a:endParaRPr lang="de-DE" dirty="0"/>
          </a:p>
          <a:p>
            <a:endParaRPr lang="de-DE" dirty="0" smtClean="0"/>
          </a:p>
          <a:p>
            <a:endParaRPr lang="de-DE" dirty="0"/>
          </a:p>
          <a:p>
            <a:endParaRPr lang="de-DE" dirty="0" smtClean="0"/>
          </a:p>
          <a:p>
            <a:endParaRPr lang="de-DE" dirty="0"/>
          </a:p>
          <a:p>
            <a:endParaRPr lang="de-DE" dirty="0" smtClean="0"/>
          </a:p>
          <a:p>
            <a:endParaRPr lang="sl-SI" dirty="0"/>
          </a:p>
        </p:txBody>
      </p:sp>
      <p:cxnSp>
        <p:nvCxnSpPr>
          <p:cNvPr id="6" name="Raven puščični povezovalnik 5"/>
          <p:cNvCxnSpPr/>
          <p:nvPr/>
        </p:nvCxnSpPr>
        <p:spPr>
          <a:xfrm>
            <a:off x="4635062" y="4056993"/>
            <a:ext cx="914400" cy="914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 name="Raven puščični povezovalnik 7"/>
          <p:cNvCxnSpPr/>
          <p:nvPr/>
        </p:nvCxnSpPr>
        <p:spPr>
          <a:xfrm>
            <a:off x="3941379" y="3594538"/>
            <a:ext cx="10510" cy="26275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 name="Puščica dol 1"/>
          <p:cNvSpPr/>
          <p:nvPr/>
        </p:nvSpPr>
        <p:spPr>
          <a:xfrm>
            <a:off x="10550216" y="2404127"/>
            <a:ext cx="367748" cy="536713"/>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sl-SI"/>
          </a:p>
        </p:txBody>
      </p:sp>
      <p:sp>
        <p:nvSpPr>
          <p:cNvPr id="5" name="Puščica dol 4"/>
          <p:cNvSpPr/>
          <p:nvPr/>
        </p:nvSpPr>
        <p:spPr>
          <a:xfrm>
            <a:off x="7489992" y="4751761"/>
            <a:ext cx="427382" cy="586409"/>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sl-SI">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84183648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p:cNvSpPr>
            <a:spLocks noGrp="1"/>
          </p:cNvSpPr>
          <p:nvPr>
            <p:ph idx="1"/>
          </p:nvPr>
        </p:nvSpPr>
        <p:spPr>
          <a:xfrm>
            <a:off x="1251678" y="1271753"/>
            <a:ext cx="10178322" cy="4607840"/>
          </a:xfrm>
          <a:solidFill>
            <a:schemeClr val="bg1">
              <a:lumMod val="85000"/>
            </a:schemeClr>
          </a:solidFill>
          <a:ln>
            <a:solidFill>
              <a:schemeClr val="tx1"/>
            </a:solidFill>
          </a:ln>
        </p:spPr>
        <p:txBody>
          <a:bodyPr>
            <a:normAutofit/>
          </a:bodyPr>
          <a:lstStyle/>
          <a:p>
            <a:r>
              <a:rPr lang="de-DE" dirty="0" smtClean="0"/>
              <a:t>die Himmelsrichtung (-en)= </a:t>
            </a:r>
            <a:r>
              <a:rPr lang="de-DE" dirty="0" err="1" smtClean="0"/>
              <a:t>smer</a:t>
            </a:r>
            <a:r>
              <a:rPr lang="de-DE" dirty="0" smtClean="0"/>
              <a:t> </a:t>
            </a:r>
            <a:r>
              <a:rPr lang="de-DE" dirty="0" err="1" smtClean="0"/>
              <a:t>neba</a:t>
            </a:r>
            <a:endParaRPr lang="de-DE" dirty="0"/>
          </a:p>
          <a:p>
            <a:r>
              <a:rPr lang="de-DE" dirty="0"/>
              <a:t>d</a:t>
            </a:r>
            <a:r>
              <a:rPr lang="de-DE" dirty="0" smtClean="0"/>
              <a:t>ie Landkarte (-n) = </a:t>
            </a:r>
            <a:r>
              <a:rPr lang="de-DE" dirty="0" err="1" smtClean="0"/>
              <a:t>zemljevid</a:t>
            </a:r>
            <a:r>
              <a:rPr lang="de-DE" dirty="0" smtClean="0"/>
              <a:t> </a:t>
            </a:r>
          </a:p>
          <a:p>
            <a:pPr marL="0" indent="0">
              <a:buNone/>
            </a:pPr>
            <a:endParaRPr lang="de-DE" dirty="0" smtClean="0"/>
          </a:p>
          <a:p>
            <a:pPr marL="0" indent="0" algn="ctr">
              <a:buNone/>
            </a:pPr>
            <a:r>
              <a:rPr lang="de-DE" sz="2300" dirty="0" smtClean="0">
                <a:ln w="0"/>
                <a:solidFill>
                  <a:schemeClr val="tx1"/>
                </a:solidFill>
                <a:effectLst>
                  <a:outerShdw blurRad="38100" dist="19050" dir="2700000" algn="tl" rotWithShape="0">
                    <a:schemeClr val="dk1">
                      <a:alpha val="40000"/>
                    </a:schemeClr>
                  </a:outerShdw>
                </a:effectLst>
              </a:rPr>
              <a:t>Nordwesten          der Norden/nördlich </a:t>
            </a:r>
            <a:r>
              <a:rPr lang="de-DE" sz="2300" dirty="0">
                <a:ln w="0"/>
                <a:solidFill>
                  <a:schemeClr val="tx1"/>
                </a:solidFill>
                <a:effectLst>
                  <a:outerShdw blurRad="38100" dist="19050" dir="2700000" algn="tl" rotWithShape="0">
                    <a:schemeClr val="dk1">
                      <a:alpha val="40000"/>
                    </a:schemeClr>
                  </a:outerShdw>
                </a:effectLst>
              </a:rPr>
              <a:t>von /im Norden von      </a:t>
            </a:r>
            <a:r>
              <a:rPr lang="de-DE" sz="2300" dirty="0" smtClean="0">
                <a:ln w="0"/>
                <a:solidFill>
                  <a:schemeClr val="tx1"/>
                </a:solidFill>
                <a:effectLst>
                  <a:outerShdw blurRad="38100" dist="19050" dir="2700000" algn="tl" rotWithShape="0">
                    <a:schemeClr val="dk1">
                      <a:alpha val="40000"/>
                    </a:schemeClr>
                  </a:outerShdw>
                </a:effectLst>
              </a:rPr>
              <a:t>Nordosten</a:t>
            </a:r>
            <a:endParaRPr lang="de-DE" sz="2300" dirty="0">
              <a:ln w="0"/>
              <a:solidFill>
                <a:schemeClr val="tx1"/>
              </a:solidFill>
              <a:effectLst>
                <a:outerShdw blurRad="38100" dist="19050" dir="2700000" algn="tl" rotWithShape="0">
                  <a:schemeClr val="dk1">
                    <a:alpha val="40000"/>
                  </a:schemeClr>
                </a:outerShdw>
              </a:effectLst>
            </a:endParaRPr>
          </a:p>
          <a:p>
            <a:pPr algn="ctr"/>
            <a:endParaRPr lang="de-DE" sz="2300" dirty="0">
              <a:solidFill>
                <a:schemeClr val="tx1"/>
              </a:solidFill>
            </a:endParaRPr>
          </a:p>
          <a:p>
            <a:pPr algn="ctr"/>
            <a:endParaRPr lang="de-DE" sz="2300" dirty="0" smtClean="0">
              <a:solidFill>
                <a:schemeClr val="tx1"/>
              </a:solidFill>
            </a:endParaRPr>
          </a:p>
          <a:p>
            <a:pPr marL="0" indent="0" algn="just">
              <a:buNone/>
            </a:pPr>
            <a:r>
              <a:rPr lang="de-DE" sz="2300" dirty="0" smtClean="0">
                <a:solidFill>
                  <a:schemeClr val="tx1"/>
                </a:solidFill>
              </a:rPr>
              <a:t>der </a:t>
            </a:r>
            <a:r>
              <a:rPr lang="de-DE" sz="2300" dirty="0" smtClean="0">
                <a:solidFill>
                  <a:schemeClr val="tx1"/>
                </a:solidFill>
              </a:rPr>
              <a:t>West</a:t>
            </a:r>
            <a:r>
              <a:rPr lang="sl-SI" sz="2300" dirty="0" smtClean="0">
                <a:solidFill>
                  <a:schemeClr val="tx1"/>
                </a:solidFill>
              </a:rPr>
              <a:t>en</a:t>
            </a:r>
            <a:r>
              <a:rPr lang="de-DE" sz="2300" dirty="0" smtClean="0">
                <a:solidFill>
                  <a:schemeClr val="tx1"/>
                </a:solidFill>
              </a:rPr>
              <a:t>/westlich </a:t>
            </a:r>
            <a:r>
              <a:rPr lang="de-DE" sz="2300" dirty="0">
                <a:solidFill>
                  <a:schemeClr val="tx1"/>
                </a:solidFill>
              </a:rPr>
              <a:t>von/ im Westen </a:t>
            </a:r>
            <a:r>
              <a:rPr lang="de-DE" sz="2300" dirty="0" smtClean="0">
                <a:solidFill>
                  <a:schemeClr val="tx1"/>
                </a:solidFill>
              </a:rPr>
              <a:t>von    </a:t>
            </a:r>
            <a:r>
              <a:rPr lang="de-DE" sz="2300" dirty="0">
                <a:solidFill>
                  <a:schemeClr val="tx1"/>
                </a:solidFill>
              </a:rPr>
              <a:t>	</a:t>
            </a:r>
            <a:r>
              <a:rPr lang="de-DE" sz="2300" dirty="0" smtClean="0">
                <a:solidFill>
                  <a:schemeClr val="tx1"/>
                </a:solidFill>
              </a:rPr>
              <a:t>      der </a:t>
            </a:r>
            <a:r>
              <a:rPr lang="de-DE" sz="2300" dirty="0" smtClean="0">
                <a:solidFill>
                  <a:schemeClr val="tx1"/>
                </a:solidFill>
              </a:rPr>
              <a:t>Ost</a:t>
            </a:r>
            <a:r>
              <a:rPr lang="sl-SI" sz="2300" dirty="0" smtClean="0">
                <a:solidFill>
                  <a:schemeClr val="tx1"/>
                </a:solidFill>
              </a:rPr>
              <a:t>en</a:t>
            </a:r>
            <a:r>
              <a:rPr lang="de-DE" sz="2300" dirty="0" smtClean="0">
                <a:solidFill>
                  <a:schemeClr val="tx1"/>
                </a:solidFill>
              </a:rPr>
              <a:t>/östlich </a:t>
            </a:r>
            <a:r>
              <a:rPr lang="de-DE" sz="2300" dirty="0">
                <a:solidFill>
                  <a:schemeClr val="tx1"/>
                </a:solidFill>
              </a:rPr>
              <a:t>von/ im Osten </a:t>
            </a:r>
            <a:r>
              <a:rPr lang="de-DE" sz="2300" dirty="0" smtClean="0">
                <a:solidFill>
                  <a:schemeClr val="tx1"/>
                </a:solidFill>
              </a:rPr>
              <a:t>von</a:t>
            </a:r>
          </a:p>
          <a:p>
            <a:pPr marL="0" indent="0" algn="ctr">
              <a:buNone/>
            </a:pPr>
            <a:endParaRPr lang="de-DE" sz="2300" dirty="0">
              <a:solidFill>
                <a:schemeClr val="tx1"/>
              </a:solidFill>
            </a:endParaRPr>
          </a:p>
          <a:p>
            <a:pPr marL="0" indent="0" algn="ctr">
              <a:buNone/>
            </a:pPr>
            <a:r>
              <a:rPr lang="de-DE" sz="2300" dirty="0" smtClean="0">
                <a:ln w="0"/>
                <a:solidFill>
                  <a:schemeClr val="tx1"/>
                </a:solidFill>
                <a:effectLst>
                  <a:outerShdw blurRad="38100" dist="19050" dir="2700000" algn="tl" rotWithShape="0">
                    <a:schemeClr val="dk1">
                      <a:alpha val="40000"/>
                    </a:schemeClr>
                  </a:outerShdw>
                </a:effectLst>
              </a:rPr>
              <a:t>Südwesten            der Süden/ </a:t>
            </a:r>
            <a:r>
              <a:rPr lang="de-DE" sz="2300" dirty="0">
                <a:ln w="0"/>
                <a:solidFill>
                  <a:schemeClr val="tx1"/>
                </a:solidFill>
                <a:effectLst>
                  <a:outerShdw blurRad="38100" dist="19050" dir="2700000" algn="tl" rotWithShape="0">
                    <a:schemeClr val="dk1">
                      <a:alpha val="40000"/>
                    </a:schemeClr>
                  </a:outerShdw>
                </a:effectLst>
              </a:rPr>
              <a:t>südlich von/ im Süden von     </a:t>
            </a:r>
            <a:r>
              <a:rPr lang="de-DE" sz="2300" dirty="0" smtClean="0">
                <a:ln w="0"/>
                <a:solidFill>
                  <a:schemeClr val="tx1"/>
                </a:solidFill>
                <a:effectLst>
                  <a:outerShdw blurRad="38100" dist="19050" dir="2700000" algn="tl" rotWithShape="0">
                    <a:schemeClr val="dk1">
                      <a:alpha val="40000"/>
                    </a:schemeClr>
                  </a:outerShdw>
                </a:effectLst>
              </a:rPr>
              <a:t>Südosten</a:t>
            </a:r>
            <a:endParaRPr lang="de-DE" sz="2300" dirty="0">
              <a:ln w="0"/>
              <a:solidFill>
                <a:schemeClr val="tx1"/>
              </a:solidFill>
              <a:effectLst>
                <a:outerShdw blurRad="38100" dist="19050" dir="2700000" algn="tl" rotWithShape="0">
                  <a:schemeClr val="dk1">
                    <a:alpha val="40000"/>
                  </a:schemeClr>
                </a:outerShdw>
              </a:effectLst>
            </a:endParaRPr>
          </a:p>
          <a:p>
            <a:pPr algn="ctr"/>
            <a:endParaRPr lang="de-DE" dirty="0"/>
          </a:p>
          <a:p>
            <a:endParaRPr lang="de-DE" dirty="0" smtClean="0"/>
          </a:p>
          <a:p>
            <a:endParaRPr lang="de-DE" dirty="0"/>
          </a:p>
        </p:txBody>
      </p:sp>
      <p:sp>
        <p:nvSpPr>
          <p:cNvPr id="4" name="Štirismerna puščica 3"/>
          <p:cNvSpPr/>
          <p:nvPr/>
        </p:nvSpPr>
        <p:spPr>
          <a:xfrm>
            <a:off x="6032936" y="3394841"/>
            <a:ext cx="1040525" cy="1261242"/>
          </a:xfrm>
          <a:prstGeom prst="quad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sl-SI"/>
          </a:p>
        </p:txBody>
      </p:sp>
    </p:spTree>
    <p:extLst>
      <p:ext uri="{BB962C8B-B14F-4D97-AF65-F5344CB8AC3E}">
        <p14:creationId xmlns:p14="http://schemas.microsoft.com/office/powerpoint/2010/main" val="167783662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značba mesta vsebine 3"/>
          <p:cNvPicPr>
            <a:picLocks noGrp="1" noChangeAspect="1"/>
          </p:cNvPicPr>
          <p:nvPr>
            <p:ph idx="1"/>
          </p:nvPr>
        </p:nvPicPr>
        <p:blipFill rotWithShape="1">
          <a:blip r:embed="rId2">
            <a:extLst>
              <a:ext uri="{BEBA8EAE-BF5A-486C-A8C5-ECC9F3942E4B}">
                <a14:imgProps xmlns:a14="http://schemas.microsoft.com/office/drawing/2010/main">
                  <a14:imgLayer r:embed="rId3">
                    <a14:imgEffect>
                      <a14:brightnessContrast bright="-20000" contrast="40000"/>
                    </a14:imgEffect>
                  </a14:imgLayer>
                </a14:imgProps>
              </a:ext>
            </a:extLst>
          </a:blip>
          <a:srcRect l="31864" t="10482" r="32109" b="4705"/>
          <a:stretch/>
        </p:blipFill>
        <p:spPr>
          <a:xfrm>
            <a:off x="4855779" y="0"/>
            <a:ext cx="6505904" cy="6858000"/>
          </a:xfrm>
          <a:prstGeom prst="rect">
            <a:avLst/>
          </a:prstGeom>
          <a:ln>
            <a:noFill/>
          </a:ln>
          <a:effectLst>
            <a:softEdge rad="112500"/>
          </a:effectLst>
        </p:spPr>
      </p:pic>
      <p:sp>
        <p:nvSpPr>
          <p:cNvPr id="5" name="PoljeZBesedilom 4"/>
          <p:cNvSpPr txBox="1"/>
          <p:nvPr/>
        </p:nvSpPr>
        <p:spPr>
          <a:xfrm>
            <a:off x="6801700" y="6484882"/>
            <a:ext cx="4219425" cy="230832"/>
          </a:xfrm>
          <a:prstGeom prst="rect">
            <a:avLst/>
          </a:prstGeom>
          <a:noFill/>
        </p:spPr>
        <p:txBody>
          <a:bodyPr wrap="none" rtlCol="0">
            <a:spAutoFit/>
          </a:bodyPr>
          <a:lstStyle/>
          <a:p>
            <a:r>
              <a:rPr lang="de-DE" sz="900" dirty="0" smtClean="0"/>
              <a:t>Aus: </a:t>
            </a:r>
            <a:r>
              <a:rPr lang="sl-SI" sz="900" dirty="0" smtClean="0"/>
              <a:t>https</a:t>
            </a:r>
            <a:r>
              <a:rPr lang="sl-SI" sz="900" dirty="0"/>
              <a:t>://www.derweg.org/wp-content/uploads/2016/03/deutschlandkarte_big.png</a:t>
            </a:r>
          </a:p>
        </p:txBody>
      </p:sp>
      <p:sp>
        <p:nvSpPr>
          <p:cNvPr id="6" name="PoljeZBesedilom 5"/>
          <p:cNvSpPr txBox="1"/>
          <p:nvPr/>
        </p:nvSpPr>
        <p:spPr>
          <a:xfrm>
            <a:off x="903890" y="557048"/>
            <a:ext cx="4824248" cy="2308324"/>
          </a:xfrm>
          <a:prstGeom prst="rect">
            <a:avLst/>
          </a:prstGeom>
          <a:noFill/>
        </p:spPr>
        <p:txBody>
          <a:bodyPr wrap="square" rtlCol="0">
            <a:spAutoFit/>
          </a:bodyPr>
          <a:lstStyle/>
          <a:p>
            <a:r>
              <a:rPr lang="de-DE" dirty="0" smtClean="0"/>
              <a:t>Beantworten Sie die Fragen!</a:t>
            </a:r>
            <a:endParaRPr lang="de-DE" dirty="0"/>
          </a:p>
          <a:p>
            <a:pPr marL="285750" indent="-285750">
              <a:buFont typeface="Arial" panose="020B0604020202020204" pitchFamily="34" charset="0"/>
              <a:buChar char="•"/>
            </a:pPr>
            <a:r>
              <a:rPr lang="de-DE" dirty="0"/>
              <a:t>Welche Stadt liegt im Norden von </a:t>
            </a:r>
            <a:r>
              <a:rPr lang="de-DE" dirty="0" smtClean="0"/>
              <a:t>Deutschland, nördlich von Berlin?</a:t>
            </a:r>
          </a:p>
          <a:p>
            <a:pPr marL="285750" indent="-285750">
              <a:buFont typeface="Arial" panose="020B0604020202020204" pitchFamily="34" charset="0"/>
              <a:buChar char="•"/>
            </a:pPr>
            <a:endParaRPr lang="de-DE" dirty="0"/>
          </a:p>
          <a:p>
            <a:pPr marL="285750" indent="-285750">
              <a:buFont typeface="Arial" panose="020B0604020202020204" pitchFamily="34" charset="0"/>
              <a:buChar char="•"/>
            </a:pPr>
            <a:r>
              <a:rPr lang="de-DE" dirty="0" smtClean="0"/>
              <a:t>Im Norden von Deutschland, nördlich von Berlin liegt Rostock. </a:t>
            </a:r>
          </a:p>
          <a:p>
            <a:pPr marL="285750" indent="-285750">
              <a:buFont typeface="Arial" panose="020B0604020202020204" pitchFamily="34" charset="0"/>
              <a:buChar char="•"/>
            </a:pPr>
            <a:endParaRPr lang="de-DE" dirty="0"/>
          </a:p>
          <a:p>
            <a:endParaRPr lang="de-DE" dirty="0"/>
          </a:p>
        </p:txBody>
      </p:sp>
    </p:spTree>
    <p:extLst>
      <p:ext uri="{BB962C8B-B14F-4D97-AF65-F5344CB8AC3E}">
        <p14:creationId xmlns:p14="http://schemas.microsoft.com/office/powerpoint/2010/main" val="15099751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p:cNvPicPr>
            <a:picLocks noChangeAspect="1"/>
          </p:cNvPicPr>
          <p:nvPr/>
        </p:nvPicPr>
        <p:blipFill rotWithShape="1">
          <a:blip r:embed="rId2">
            <a:duotone>
              <a:prstClr val="black"/>
              <a:schemeClr val="accent3">
                <a:tint val="45000"/>
                <a:satMod val="400000"/>
              </a:schemeClr>
            </a:duotone>
            <a:lum bright="-20000" contrast="40000"/>
          </a:blip>
          <a:srcRect l="4804" t="66035" r="17436" b="24550"/>
          <a:stretch/>
        </p:blipFill>
        <p:spPr>
          <a:xfrm>
            <a:off x="2753711" y="1587061"/>
            <a:ext cx="6442842" cy="48825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PoljeZBesedilom 4"/>
          <p:cNvSpPr txBox="1"/>
          <p:nvPr/>
        </p:nvSpPr>
        <p:spPr>
          <a:xfrm>
            <a:off x="2469932" y="698465"/>
            <a:ext cx="8143289" cy="4893647"/>
          </a:xfrm>
          <a:prstGeom prst="rect">
            <a:avLst/>
          </a:prstGeom>
          <a:noFill/>
        </p:spPr>
        <p:txBody>
          <a:bodyPr wrap="square" rtlCol="0">
            <a:spAutoFit/>
          </a:bodyPr>
          <a:lstStyle/>
          <a:p>
            <a:pPr>
              <a:lnSpc>
                <a:spcPct val="200000"/>
              </a:lnSpc>
            </a:pPr>
            <a:r>
              <a:rPr lang="sl-SI" sz="2400" dirty="0" err="1" smtClean="0"/>
              <a:t>Wiederholen</a:t>
            </a:r>
            <a:r>
              <a:rPr lang="sl-SI" sz="2400" dirty="0" smtClean="0"/>
              <a:t> </a:t>
            </a:r>
            <a:r>
              <a:rPr lang="sl-SI" sz="2400" dirty="0" err="1" smtClean="0"/>
              <a:t>wir</a:t>
            </a:r>
            <a:r>
              <a:rPr lang="sl-SI" sz="2400" dirty="0" smtClean="0"/>
              <a:t> </a:t>
            </a:r>
            <a:r>
              <a:rPr lang="sl-SI" sz="2400" dirty="0" err="1" smtClean="0"/>
              <a:t>noch</a:t>
            </a:r>
            <a:r>
              <a:rPr lang="sl-SI" sz="2400" dirty="0" smtClean="0"/>
              <a:t> die Pr</a:t>
            </a:r>
            <a:r>
              <a:rPr lang="de-DE" sz="2400" dirty="0" err="1" smtClean="0"/>
              <a:t>äpositionen</a:t>
            </a:r>
            <a:r>
              <a:rPr lang="de-DE" sz="2400" dirty="0" smtClean="0"/>
              <a:t>. Was passt?</a:t>
            </a:r>
          </a:p>
          <a:p>
            <a:pPr>
              <a:lnSpc>
                <a:spcPct val="200000"/>
              </a:lnSpc>
            </a:pPr>
            <a:endParaRPr lang="de-DE" dirty="0" smtClean="0"/>
          </a:p>
          <a:p>
            <a:pPr>
              <a:lnSpc>
                <a:spcPct val="200000"/>
              </a:lnSpc>
            </a:pPr>
            <a:endParaRPr lang="sl-SI" dirty="0" smtClean="0"/>
          </a:p>
          <a:p>
            <a:pPr>
              <a:lnSpc>
                <a:spcPct val="200000"/>
              </a:lnSpc>
            </a:pPr>
            <a:r>
              <a:rPr lang="de-DE" sz="2400" dirty="0" smtClean="0"/>
              <a:t>im</a:t>
            </a:r>
            <a:r>
              <a:rPr lang="de-DE" sz="2400" dirty="0" smtClean="0"/>
              <a:t>: Norden  </a:t>
            </a:r>
          </a:p>
          <a:p>
            <a:pPr>
              <a:lnSpc>
                <a:spcPct val="200000"/>
              </a:lnSpc>
            </a:pPr>
            <a:r>
              <a:rPr lang="de-DE" sz="2400" dirty="0"/>
              <a:t>u</a:t>
            </a:r>
            <a:r>
              <a:rPr lang="de-DE" sz="2400" dirty="0" smtClean="0"/>
              <a:t>m: </a:t>
            </a:r>
          </a:p>
          <a:p>
            <a:pPr>
              <a:lnSpc>
                <a:spcPct val="200000"/>
              </a:lnSpc>
            </a:pPr>
            <a:r>
              <a:rPr lang="de-DE" sz="2400" dirty="0"/>
              <a:t>a</a:t>
            </a:r>
            <a:r>
              <a:rPr lang="de-DE" sz="2400" dirty="0" smtClean="0"/>
              <a:t>m: </a:t>
            </a:r>
          </a:p>
          <a:p>
            <a:pPr>
              <a:lnSpc>
                <a:spcPct val="200000"/>
              </a:lnSpc>
            </a:pPr>
            <a:r>
              <a:rPr lang="de-DE" sz="2400" dirty="0"/>
              <a:t>i</a:t>
            </a:r>
            <a:r>
              <a:rPr lang="de-DE" sz="2400" dirty="0" smtClean="0"/>
              <a:t>n: </a:t>
            </a:r>
            <a:endParaRPr lang="sl-SI" sz="2400" dirty="0"/>
          </a:p>
        </p:txBody>
      </p:sp>
    </p:spTree>
    <p:extLst>
      <p:ext uri="{BB962C8B-B14F-4D97-AF65-F5344CB8AC3E}">
        <p14:creationId xmlns:p14="http://schemas.microsoft.com/office/powerpoint/2010/main" val="3455732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oljeZBesedilom 4"/>
          <p:cNvSpPr txBox="1"/>
          <p:nvPr/>
        </p:nvSpPr>
        <p:spPr>
          <a:xfrm>
            <a:off x="1894630" y="2299027"/>
            <a:ext cx="8143289" cy="3046988"/>
          </a:xfrm>
          <a:prstGeom prst="rect">
            <a:avLst/>
          </a:prstGeom>
          <a:noFill/>
        </p:spPr>
        <p:txBody>
          <a:bodyPr wrap="square" rtlCol="0">
            <a:spAutoFit/>
          </a:bodyPr>
          <a:lstStyle/>
          <a:p>
            <a:pPr>
              <a:lnSpc>
                <a:spcPct val="200000"/>
              </a:lnSpc>
            </a:pPr>
            <a:r>
              <a:rPr lang="de-DE" sz="2400" dirty="0"/>
              <a:t>i</a:t>
            </a:r>
            <a:r>
              <a:rPr lang="de-DE" sz="2400" dirty="0" smtClean="0"/>
              <a:t>m: Norden, Sommer, </a:t>
            </a:r>
            <a:r>
              <a:rPr lang="de-DE" sz="2400" dirty="0" smtClean="0"/>
              <a:t>Winter   </a:t>
            </a:r>
            <a:endParaRPr lang="de-DE" sz="2400" dirty="0" smtClean="0"/>
          </a:p>
          <a:p>
            <a:pPr>
              <a:lnSpc>
                <a:spcPct val="200000"/>
              </a:lnSpc>
            </a:pPr>
            <a:r>
              <a:rPr lang="de-DE" sz="2400" dirty="0"/>
              <a:t>u</a:t>
            </a:r>
            <a:r>
              <a:rPr lang="de-DE" sz="2400" dirty="0" smtClean="0"/>
              <a:t>m: 3 Uhr, kurz vor sieben</a:t>
            </a:r>
          </a:p>
          <a:p>
            <a:pPr>
              <a:lnSpc>
                <a:spcPct val="200000"/>
              </a:lnSpc>
            </a:pPr>
            <a:r>
              <a:rPr lang="de-DE" sz="2400" dirty="0"/>
              <a:t>a</a:t>
            </a:r>
            <a:r>
              <a:rPr lang="de-DE" sz="2400" dirty="0" smtClean="0"/>
              <a:t>m: Montag, Vormittag, Abend</a:t>
            </a:r>
          </a:p>
          <a:p>
            <a:pPr>
              <a:lnSpc>
                <a:spcPct val="200000"/>
              </a:lnSpc>
            </a:pPr>
            <a:r>
              <a:rPr lang="de-DE" sz="2400" dirty="0"/>
              <a:t>i</a:t>
            </a:r>
            <a:r>
              <a:rPr lang="de-DE" sz="2400" dirty="0" smtClean="0"/>
              <a:t>n: München, in der Nacht, Österreich </a:t>
            </a:r>
            <a:endParaRPr lang="sl-SI" sz="2400" dirty="0"/>
          </a:p>
        </p:txBody>
      </p:sp>
      <p:pic>
        <p:nvPicPr>
          <p:cNvPr id="7" name="Slika 6"/>
          <p:cNvPicPr>
            <a:picLocks noChangeAspect="1"/>
          </p:cNvPicPr>
          <p:nvPr/>
        </p:nvPicPr>
        <p:blipFill>
          <a:blip r:embed="rId2"/>
          <a:stretch>
            <a:fillRect/>
          </a:stretch>
        </p:blipFill>
        <p:spPr>
          <a:xfrm>
            <a:off x="2239047" y="1467636"/>
            <a:ext cx="6620830" cy="664522"/>
          </a:xfrm>
          <a:prstGeom prst="rect">
            <a:avLst/>
          </a:prstGeom>
        </p:spPr>
      </p:pic>
    </p:spTree>
    <p:extLst>
      <p:ext uri="{BB962C8B-B14F-4D97-AF65-F5344CB8AC3E}">
        <p14:creationId xmlns:p14="http://schemas.microsoft.com/office/powerpoint/2010/main" val="21089359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dirty="0" smtClean="0"/>
              <a:t>Kaj boste znali na koncu </a:t>
            </a:r>
            <a:r>
              <a:rPr lang="de-DE" dirty="0" err="1" smtClean="0"/>
              <a:t>dana</a:t>
            </a:r>
            <a:r>
              <a:rPr lang="sl-SI" dirty="0" err="1" smtClean="0"/>
              <a:t>šnjega</a:t>
            </a:r>
            <a:r>
              <a:rPr lang="sl-SI" dirty="0" smtClean="0"/>
              <a:t> </a:t>
            </a:r>
            <a:r>
              <a:rPr lang="sl-SI" dirty="0" err="1" smtClean="0"/>
              <a:t>webinarja</a:t>
            </a:r>
            <a:endParaRPr lang="sl-SI" dirty="0"/>
          </a:p>
        </p:txBody>
      </p:sp>
      <p:sp>
        <p:nvSpPr>
          <p:cNvPr id="3" name="Označba mesta vsebine 2"/>
          <p:cNvSpPr>
            <a:spLocks noGrp="1"/>
          </p:cNvSpPr>
          <p:nvPr>
            <p:ph idx="1"/>
          </p:nvPr>
        </p:nvSpPr>
        <p:spPr>
          <a:xfrm>
            <a:off x="1251678" y="2033517"/>
            <a:ext cx="10178322" cy="3846076"/>
          </a:xfrm>
        </p:spPr>
        <p:txBody>
          <a:bodyPr/>
          <a:lstStyle/>
          <a:p>
            <a:pPr marL="0" indent="0">
              <a:buNone/>
            </a:pPr>
            <a:r>
              <a:rPr lang="sl-SI" dirty="0"/>
              <a:t>D</a:t>
            </a:r>
            <a:r>
              <a:rPr lang="sl-SI" dirty="0" smtClean="0"/>
              <a:t>anes bomo spoznali:</a:t>
            </a:r>
            <a:endParaRPr lang="sl-SI" dirty="0"/>
          </a:p>
          <a:p>
            <a:r>
              <a:rPr lang="sl-SI" dirty="0"/>
              <a:t> </a:t>
            </a:r>
            <a:r>
              <a:rPr lang="sl-SI" dirty="0" smtClean="0"/>
              <a:t>besedišče v povezavi z vremenom, </a:t>
            </a:r>
          </a:p>
          <a:p>
            <a:r>
              <a:rPr lang="sl-SI" dirty="0"/>
              <a:t> </a:t>
            </a:r>
            <a:r>
              <a:rPr lang="sl-SI" dirty="0" smtClean="0"/>
              <a:t>oblačila in barve,</a:t>
            </a:r>
          </a:p>
          <a:p>
            <a:r>
              <a:rPr lang="sl-SI" dirty="0"/>
              <a:t>o</a:t>
            </a:r>
            <a:r>
              <a:rPr lang="sl-SI" dirty="0" smtClean="0"/>
              <a:t>snovno besedišče v povezavi z družino,</a:t>
            </a:r>
          </a:p>
          <a:p>
            <a:r>
              <a:rPr lang="sl-SI" dirty="0"/>
              <a:t> </a:t>
            </a:r>
            <a:r>
              <a:rPr lang="sl-SI" dirty="0" smtClean="0"/>
              <a:t>svojilne zaimke (</a:t>
            </a:r>
            <a:r>
              <a:rPr lang="sl-SI" dirty="0" err="1" smtClean="0"/>
              <a:t>mein</a:t>
            </a:r>
            <a:r>
              <a:rPr lang="sl-SI" dirty="0" smtClean="0"/>
              <a:t>, </a:t>
            </a:r>
            <a:r>
              <a:rPr lang="sl-SI" dirty="0" err="1" smtClean="0"/>
              <a:t>dein</a:t>
            </a:r>
            <a:r>
              <a:rPr lang="sl-SI" dirty="0" smtClean="0"/>
              <a:t>, </a:t>
            </a:r>
            <a:r>
              <a:rPr lang="sl-SI" dirty="0" err="1" smtClean="0"/>
              <a:t>sein</a:t>
            </a:r>
            <a:r>
              <a:rPr lang="sl-SI" dirty="0" smtClean="0"/>
              <a:t>, …) v prvem sklonu. </a:t>
            </a:r>
          </a:p>
          <a:p>
            <a:pPr marL="0" indent="0">
              <a:buNone/>
            </a:pPr>
            <a:endParaRPr lang="sl-SI" dirty="0" smtClean="0"/>
          </a:p>
          <a:p>
            <a:pPr marL="0" indent="0">
              <a:buNone/>
            </a:pPr>
            <a:endParaRPr lang="sl-SI" dirty="0"/>
          </a:p>
        </p:txBody>
      </p:sp>
    </p:spTree>
    <p:extLst>
      <p:ext uri="{BB962C8B-B14F-4D97-AF65-F5344CB8AC3E}">
        <p14:creationId xmlns:p14="http://schemas.microsoft.com/office/powerpoint/2010/main" val="210960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3" name="Picture 1" descr="wett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08829" y="685802"/>
            <a:ext cx="2571750" cy="257175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2"/>
          <p:cNvSpPr>
            <a:spLocks noChangeArrowheads="1"/>
          </p:cNvSpPr>
          <p:nvPr/>
        </p:nvSpPr>
        <p:spPr bwMode="auto">
          <a:xfrm>
            <a:off x="9865804" y="3257552"/>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sl-SI" sz="800" b="0" i="0" u="none" strike="noStrike" cap="none" normalizeH="0" baseline="0" dirty="0" smtClean="0">
                <a:ln>
                  <a:noFill/>
                </a:ln>
                <a:solidFill>
                  <a:schemeClr val="tx1"/>
                </a:solidFill>
                <a:effectLst/>
                <a:latin typeface="Trebuchet MS" panose="020B0603020202020204" pitchFamily="34" charset="0"/>
                <a:ea typeface="Times New Roman" panose="02020603050405020304" pitchFamily="18" charset="0"/>
              </a:rPr>
              <a:t>(Idee aus: Themen 2 neu, Lektion 6)</a:t>
            </a:r>
            <a:endParaRPr kumimoji="0" lang="sl-SI" altLang="sl-SI" sz="9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sl-SI" altLang="sl-SI" sz="1800" b="0" i="0" u="none" strike="noStrike" cap="none" normalizeH="0" baseline="0" dirty="0" smtClean="0">
              <a:ln>
                <a:noFill/>
              </a:ln>
              <a:solidFill>
                <a:schemeClr val="tx1"/>
              </a:solidFill>
              <a:effectLst/>
              <a:latin typeface="Arial" panose="020B0604020202020204" pitchFamily="34" charset="0"/>
            </a:endParaRPr>
          </a:p>
        </p:txBody>
      </p:sp>
      <p:sp>
        <p:nvSpPr>
          <p:cNvPr id="7" name="Označba mesta vsebine 6"/>
          <p:cNvSpPr>
            <a:spLocks noGrp="1"/>
          </p:cNvSpPr>
          <p:nvPr>
            <p:ph idx="1"/>
          </p:nvPr>
        </p:nvSpPr>
        <p:spPr>
          <a:xfrm>
            <a:off x="1390826" y="685802"/>
            <a:ext cx="6946350" cy="5650452"/>
          </a:xfrm>
        </p:spPr>
        <p:txBody>
          <a:bodyPr>
            <a:normAutofit fontScale="92500" lnSpcReduction="10000"/>
          </a:bodyPr>
          <a:lstStyle/>
          <a:p>
            <a:r>
              <a:rPr lang="de-DE" sz="2200" b="1" dirty="0" smtClean="0"/>
              <a:t>DAS WETTER </a:t>
            </a:r>
          </a:p>
          <a:p>
            <a:pPr marL="0" indent="0">
              <a:buNone/>
            </a:pPr>
            <a:r>
              <a:rPr lang="de-DE" dirty="0" smtClean="0"/>
              <a:t>Wetterbericht </a:t>
            </a:r>
            <a:r>
              <a:rPr lang="de-DE" dirty="0"/>
              <a:t>für morgen Freitag, den </a:t>
            </a:r>
            <a:r>
              <a:rPr lang="de-DE" dirty="0" smtClean="0"/>
              <a:t>10. August </a:t>
            </a:r>
            <a:endParaRPr lang="de-DE" dirty="0"/>
          </a:p>
          <a:p>
            <a:r>
              <a:rPr lang="de-DE" dirty="0"/>
              <a:t>Norddeutschland: Anfangs noch Regen und in den ersten Morgenstunden Nebel. Im Laufe des Vormittags Wetterbesserung und nur noch einzelne Regenschauer. Ab mittags sonnig und heiter bei Temperaturen um 24ºC. Den ganzen Tag starker Wind aus Nordwest</a:t>
            </a:r>
            <a:r>
              <a:rPr lang="de-DE" dirty="0" smtClean="0"/>
              <a:t>.</a:t>
            </a:r>
            <a:endParaRPr lang="de-DE" dirty="0"/>
          </a:p>
          <a:p>
            <a:r>
              <a:rPr lang="de-DE" dirty="0"/>
              <a:t>Süddeutschland: Am Vormittag sonnig, am Nachmittag </a:t>
            </a:r>
            <a:r>
              <a:rPr lang="de-DE" dirty="0" smtClean="0"/>
              <a:t>bewölkt. </a:t>
            </a:r>
            <a:r>
              <a:rPr lang="de-DE" dirty="0"/>
              <a:t>Am frühen Abend Gewitter bei Temperaturen um 30ºC. Schwacher Wind aus südlicher Richtung</a:t>
            </a:r>
            <a:r>
              <a:rPr lang="de-DE" dirty="0" smtClean="0"/>
              <a:t>.</a:t>
            </a:r>
            <a:endParaRPr lang="de-DE" dirty="0" smtClean="0"/>
          </a:p>
          <a:p>
            <a:pPr marL="0" indent="0">
              <a:buNone/>
            </a:pPr>
            <a:endParaRPr lang="de-DE" dirty="0" smtClean="0"/>
          </a:p>
          <a:p>
            <a:pPr marL="0" indent="0">
              <a:buNone/>
            </a:pPr>
            <a:r>
              <a:rPr lang="de-DE" dirty="0" smtClean="0"/>
              <a:t>Fragen: </a:t>
            </a:r>
          </a:p>
          <a:p>
            <a:pPr marL="457200" indent="-457200">
              <a:buAutoNum type="arabicPeriod"/>
            </a:pPr>
            <a:r>
              <a:rPr lang="de-DE" dirty="0" smtClean="0"/>
              <a:t>Wi</a:t>
            </a:r>
            <a:r>
              <a:rPr lang="de-DE" dirty="0" smtClean="0"/>
              <a:t>e ist das Wetter in Norddeutschland am Morgen? Wie am Nachmittag.</a:t>
            </a:r>
          </a:p>
          <a:p>
            <a:pPr marL="457200" indent="-457200">
              <a:buAutoNum type="arabicPeriod"/>
            </a:pPr>
            <a:r>
              <a:rPr lang="de-DE" dirty="0" smtClean="0"/>
              <a:t>Wie ist das Wetter in Süddeutschland am Vormittag? Wie am Abend? </a:t>
            </a:r>
            <a:endParaRPr lang="de-DE" dirty="0"/>
          </a:p>
          <a:p>
            <a:pPr marL="0" indent="0">
              <a:buNone/>
            </a:pPr>
            <a:endParaRPr lang="de-DE" dirty="0"/>
          </a:p>
          <a:p>
            <a:endParaRPr lang="sl-SI" dirty="0"/>
          </a:p>
        </p:txBody>
      </p:sp>
      <p:sp>
        <p:nvSpPr>
          <p:cNvPr id="2" name="PoljeZBesedilom 1"/>
          <p:cNvSpPr txBox="1"/>
          <p:nvPr/>
        </p:nvSpPr>
        <p:spPr>
          <a:xfrm>
            <a:off x="8467309" y="3524953"/>
            <a:ext cx="3150949" cy="2092881"/>
          </a:xfrm>
          <a:prstGeom prst="rect">
            <a:avLst/>
          </a:prstGeom>
          <a:noFill/>
        </p:spPr>
        <p:txBody>
          <a:bodyPr wrap="square" rtlCol="0">
            <a:spAutoFit/>
          </a:bodyPr>
          <a:lstStyle/>
          <a:p>
            <a:r>
              <a:rPr lang="sl-SI" sz="1600" dirty="0" smtClean="0"/>
              <a:t>- </a:t>
            </a:r>
            <a:r>
              <a:rPr lang="sl-SI" sz="1600" dirty="0"/>
              <a:t>d</a:t>
            </a:r>
            <a:r>
              <a:rPr lang="de-DE" sz="1600" dirty="0" smtClean="0"/>
              <a:t>er Wetterbericht = </a:t>
            </a:r>
            <a:r>
              <a:rPr lang="de-DE" sz="1600" dirty="0" err="1" smtClean="0"/>
              <a:t>vremensko</a:t>
            </a:r>
            <a:r>
              <a:rPr lang="de-DE" sz="1600" dirty="0" smtClean="0"/>
              <a:t> </a:t>
            </a:r>
            <a:r>
              <a:rPr lang="de-DE" sz="1600" dirty="0" err="1" smtClean="0"/>
              <a:t>poro</a:t>
            </a:r>
            <a:r>
              <a:rPr lang="sl-SI" sz="1600" dirty="0" smtClean="0"/>
              <a:t>čilo </a:t>
            </a:r>
            <a:endParaRPr lang="de-DE" sz="1600" dirty="0"/>
          </a:p>
          <a:p>
            <a:pPr marL="285750" indent="-285750">
              <a:buFontTx/>
              <a:buChar char="-"/>
            </a:pPr>
            <a:r>
              <a:rPr lang="sl-SI" sz="1600" dirty="0" smtClean="0"/>
              <a:t>die </a:t>
            </a:r>
            <a:r>
              <a:rPr lang="sl-SI" sz="1600" dirty="0" err="1" smtClean="0"/>
              <a:t>Wetterverbesserung</a:t>
            </a:r>
            <a:r>
              <a:rPr lang="sl-SI" sz="1600" dirty="0" smtClean="0"/>
              <a:t> = izboljšanje vremena </a:t>
            </a:r>
          </a:p>
          <a:p>
            <a:pPr marL="285750" indent="-285750">
              <a:buFontTx/>
              <a:buChar char="-"/>
            </a:pPr>
            <a:r>
              <a:rPr lang="sl-SI" sz="1600" dirty="0" smtClean="0"/>
              <a:t>d</a:t>
            </a:r>
            <a:r>
              <a:rPr lang="de-DE" sz="1600" dirty="0" smtClean="0"/>
              <a:t>er </a:t>
            </a:r>
            <a:r>
              <a:rPr lang="sl-SI" sz="1600" dirty="0" err="1"/>
              <a:t>Regenschauer</a:t>
            </a:r>
            <a:r>
              <a:rPr lang="de-DE" sz="1600" dirty="0"/>
              <a:t> = </a:t>
            </a:r>
            <a:r>
              <a:rPr lang="de-DE" sz="1600" dirty="0" err="1" smtClean="0"/>
              <a:t>ploha</a:t>
            </a:r>
            <a:endParaRPr lang="sl-SI" sz="1600" dirty="0" smtClean="0"/>
          </a:p>
          <a:p>
            <a:r>
              <a:rPr lang="sl-SI" sz="1600" dirty="0" smtClean="0"/>
              <a:t>- </a:t>
            </a:r>
            <a:r>
              <a:rPr lang="sl-SI" sz="1600" dirty="0" err="1" smtClean="0"/>
              <a:t>einzeln</a:t>
            </a:r>
            <a:r>
              <a:rPr lang="sl-SI" sz="1600" dirty="0" smtClean="0"/>
              <a:t> = posamičen </a:t>
            </a:r>
          </a:p>
          <a:p>
            <a:r>
              <a:rPr lang="sl-SI" sz="1600" dirty="0" smtClean="0"/>
              <a:t>- </a:t>
            </a:r>
            <a:r>
              <a:rPr lang="sl-SI" sz="1600" dirty="0" err="1"/>
              <a:t>d</a:t>
            </a:r>
            <a:r>
              <a:rPr lang="sl-SI" sz="1600" dirty="0" err="1" smtClean="0"/>
              <a:t>as</a:t>
            </a:r>
            <a:r>
              <a:rPr lang="sl-SI" sz="1600" dirty="0" smtClean="0"/>
              <a:t> </a:t>
            </a:r>
            <a:r>
              <a:rPr lang="sl-SI" sz="1600" dirty="0" err="1" smtClean="0"/>
              <a:t>Gewitter</a:t>
            </a:r>
            <a:r>
              <a:rPr lang="sl-SI" sz="1600" dirty="0" smtClean="0"/>
              <a:t> = nevihta </a:t>
            </a:r>
            <a:endParaRPr lang="sl-SI" sz="1600" dirty="0"/>
          </a:p>
          <a:p>
            <a:endParaRPr lang="sl-SI" dirty="0"/>
          </a:p>
        </p:txBody>
      </p:sp>
    </p:spTree>
    <p:extLst>
      <p:ext uri="{BB962C8B-B14F-4D97-AF65-F5344CB8AC3E}">
        <p14:creationId xmlns:p14="http://schemas.microsoft.com/office/powerpoint/2010/main" val="20377074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3" name="Picture 1" descr="wett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08829" y="685802"/>
            <a:ext cx="2571750" cy="257175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2"/>
          <p:cNvSpPr>
            <a:spLocks noChangeArrowheads="1"/>
          </p:cNvSpPr>
          <p:nvPr/>
        </p:nvSpPr>
        <p:spPr bwMode="auto">
          <a:xfrm>
            <a:off x="9865804" y="3257552"/>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sl-SI" sz="800" b="0" i="0" u="none" strike="noStrike" cap="none" normalizeH="0" baseline="0" dirty="0" smtClean="0">
                <a:ln>
                  <a:noFill/>
                </a:ln>
                <a:solidFill>
                  <a:schemeClr val="tx1"/>
                </a:solidFill>
                <a:effectLst/>
                <a:latin typeface="Trebuchet MS" panose="020B0603020202020204" pitchFamily="34" charset="0"/>
                <a:ea typeface="Times New Roman" panose="02020603050405020304" pitchFamily="18" charset="0"/>
              </a:rPr>
              <a:t>(Idee aus: Themen 2 neu, Lektion 6)</a:t>
            </a:r>
            <a:endParaRPr kumimoji="0" lang="sl-SI" altLang="sl-SI" sz="9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sl-SI" altLang="sl-SI" sz="1800" b="0" i="0" u="none" strike="noStrike" cap="none" normalizeH="0" baseline="0" dirty="0" smtClean="0">
              <a:ln>
                <a:noFill/>
              </a:ln>
              <a:solidFill>
                <a:schemeClr val="tx1"/>
              </a:solidFill>
              <a:effectLst/>
              <a:latin typeface="Arial" panose="020B0604020202020204" pitchFamily="34" charset="0"/>
            </a:endParaRPr>
          </a:p>
        </p:txBody>
      </p:sp>
      <p:sp>
        <p:nvSpPr>
          <p:cNvPr id="7" name="Označba mesta vsebine 6"/>
          <p:cNvSpPr>
            <a:spLocks noGrp="1"/>
          </p:cNvSpPr>
          <p:nvPr>
            <p:ph idx="1"/>
          </p:nvPr>
        </p:nvSpPr>
        <p:spPr>
          <a:xfrm>
            <a:off x="1390826" y="685802"/>
            <a:ext cx="6946350" cy="5650452"/>
          </a:xfrm>
        </p:spPr>
        <p:txBody>
          <a:bodyPr>
            <a:normAutofit fontScale="85000" lnSpcReduction="10000"/>
          </a:bodyPr>
          <a:lstStyle/>
          <a:p>
            <a:r>
              <a:rPr lang="de-DE" sz="2200" b="1" dirty="0" smtClean="0"/>
              <a:t>DAS WETTER </a:t>
            </a:r>
          </a:p>
          <a:p>
            <a:pPr marL="0" indent="0">
              <a:buNone/>
            </a:pPr>
            <a:r>
              <a:rPr lang="de-DE" dirty="0" smtClean="0"/>
              <a:t>Wetterbericht </a:t>
            </a:r>
            <a:r>
              <a:rPr lang="de-DE" dirty="0"/>
              <a:t>für morgen Freitag, den </a:t>
            </a:r>
            <a:r>
              <a:rPr lang="de-DE" dirty="0" smtClean="0"/>
              <a:t>10. August </a:t>
            </a:r>
            <a:endParaRPr lang="de-DE" dirty="0"/>
          </a:p>
          <a:p>
            <a:r>
              <a:rPr lang="de-DE" dirty="0"/>
              <a:t>Norddeutschland: Anfangs noch Regen und in den ersten Morgenstunden Nebel. Im Laufe des Vormittags Wetterbesserung und nur noch einzelne Regenschauer. Ab mittags sonnig und heiter bei Temperaturen um 24ºC. Den ganzen Tag starker Wind aus Nordwest</a:t>
            </a:r>
            <a:r>
              <a:rPr lang="de-DE" dirty="0" smtClean="0"/>
              <a:t>.</a:t>
            </a:r>
            <a:endParaRPr lang="de-DE" dirty="0"/>
          </a:p>
          <a:p>
            <a:r>
              <a:rPr lang="de-DE" dirty="0"/>
              <a:t>Süddeutschland: Am Vormittag sonnig, am Nachmittag </a:t>
            </a:r>
            <a:r>
              <a:rPr lang="de-DE" dirty="0" smtClean="0"/>
              <a:t>bewölkt. </a:t>
            </a:r>
            <a:r>
              <a:rPr lang="de-DE" dirty="0"/>
              <a:t>Am frühen Abend Gewitter bei Temperaturen um 30ºC. Schwacher Wind aus südlicher Richtung</a:t>
            </a:r>
            <a:r>
              <a:rPr lang="de-DE" dirty="0" smtClean="0"/>
              <a:t>.</a:t>
            </a:r>
            <a:endParaRPr lang="de-DE" dirty="0" smtClean="0"/>
          </a:p>
          <a:p>
            <a:pPr marL="0" indent="0">
              <a:buNone/>
            </a:pPr>
            <a:r>
              <a:rPr lang="de-DE" dirty="0" smtClean="0"/>
              <a:t>Fragen: </a:t>
            </a:r>
          </a:p>
          <a:p>
            <a:pPr marL="457200" indent="-457200">
              <a:buAutoNum type="arabicPeriod"/>
            </a:pPr>
            <a:r>
              <a:rPr lang="de-DE" dirty="0" smtClean="0"/>
              <a:t>Wi</a:t>
            </a:r>
            <a:r>
              <a:rPr lang="de-DE" dirty="0" smtClean="0"/>
              <a:t>e ist das Wetter in Norddeutschland am Morgen? Wie am Nachmittag.</a:t>
            </a:r>
            <a:r>
              <a:rPr lang="sl-SI" dirty="0"/>
              <a:t> </a:t>
            </a:r>
            <a:r>
              <a:rPr lang="sl-SI" dirty="0" smtClean="0"/>
              <a:t>Am </a:t>
            </a:r>
            <a:r>
              <a:rPr lang="sl-SI" dirty="0" err="1" smtClean="0"/>
              <a:t>Morgen</a:t>
            </a:r>
            <a:r>
              <a:rPr lang="sl-SI" dirty="0" smtClean="0"/>
              <a:t> </a:t>
            </a:r>
            <a:r>
              <a:rPr lang="sl-SI" dirty="0" err="1" smtClean="0"/>
              <a:t>gibt</a:t>
            </a:r>
            <a:r>
              <a:rPr lang="sl-SI" dirty="0" smtClean="0"/>
              <a:t> es Regen </a:t>
            </a:r>
            <a:r>
              <a:rPr lang="sl-SI" dirty="0" err="1" smtClean="0"/>
              <a:t>und</a:t>
            </a:r>
            <a:r>
              <a:rPr lang="sl-SI" dirty="0" smtClean="0"/>
              <a:t> Nebel. </a:t>
            </a:r>
            <a:r>
              <a:rPr lang="sl-SI" dirty="0" err="1" smtClean="0"/>
              <a:t>Dann</a:t>
            </a:r>
            <a:r>
              <a:rPr lang="sl-SI" dirty="0" smtClean="0"/>
              <a:t> </a:t>
            </a:r>
            <a:r>
              <a:rPr lang="sl-SI" dirty="0" err="1" smtClean="0"/>
              <a:t>ist</a:t>
            </a:r>
            <a:r>
              <a:rPr lang="sl-SI" dirty="0" smtClean="0"/>
              <a:t> es </a:t>
            </a:r>
            <a:r>
              <a:rPr lang="sl-SI" dirty="0" err="1" smtClean="0"/>
              <a:t>sonnig</a:t>
            </a:r>
            <a:r>
              <a:rPr lang="sl-SI" dirty="0"/>
              <a:t> </a:t>
            </a:r>
            <a:r>
              <a:rPr lang="sl-SI" dirty="0" err="1" smtClean="0"/>
              <a:t>und</a:t>
            </a:r>
            <a:r>
              <a:rPr lang="sl-SI" dirty="0" smtClean="0"/>
              <a:t> </a:t>
            </a:r>
            <a:r>
              <a:rPr lang="sl-SI" dirty="0" err="1" smtClean="0"/>
              <a:t>heiter</a:t>
            </a:r>
            <a:r>
              <a:rPr lang="sl-SI" dirty="0" smtClean="0"/>
              <a:t>. Es </a:t>
            </a:r>
            <a:r>
              <a:rPr lang="sl-SI" dirty="0" err="1" smtClean="0"/>
              <a:t>gibt</a:t>
            </a:r>
            <a:r>
              <a:rPr lang="sl-SI" dirty="0" smtClean="0"/>
              <a:t> </a:t>
            </a:r>
            <a:r>
              <a:rPr lang="sl-SI" dirty="0" err="1" smtClean="0"/>
              <a:t>starken</a:t>
            </a:r>
            <a:r>
              <a:rPr lang="sl-SI" dirty="0" smtClean="0"/>
              <a:t> </a:t>
            </a:r>
            <a:r>
              <a:rPr lang="sl-SI" dirty="0" err="1" smtClean="0"/>
              <a:t>Wind</a:t>
            </a:r>
            <a:r>
              <a:rPr lang="sl-SI" dirty="0" smtClean="0"/>
              <a:t>. Die Temperaturen </a:t>
            </a:r>
            <a:r>
              <a:rPr lang="sl-SI" dirty="0" err="1" smtClean="0"/>
              <a:t>sind</a:t>
            </a:r>
            <a:r>
              <a:rPr lang="sl-SI" dirty="0" smtClean="0"/>
              <a:t> um 24 Grad. </a:t>
            </a:r>
            <a:endParaRPr lang="de-DE" dirty="0" smtClean="0"/>
          </a:p>
          <a:p>
            <a:pPr marL="457200" indent="-457200">
              <a:buAutoNum type="arabicPeriod"/>
            </a:pPr>
            <a:r>
              <a:rPr lang="de-DE" dirty="0" smtClean="0"/>
              <a:t>Wie ist das Wetter in Süddeutschland am Vormittag? Wie am Abend? </a:t>
            </a:r>
            <a:endParaRPr lang="sl-SI" dirty="0" smtClean="0"/>
          </a:p>
          <a:p>
            <a:pPr marL="0" indent="0">
              <a:buNone/>
            </a:pPr>
            <a:r>
              <a:rPr lang="sl-SI" dirty="0" smtClean="0"/>
              <a:t>Am </a:t>
            </a:r>
            <a:r>
              <a:rPr lang="sl-SI" dirty="0" err="1" smtClean="0"/>
              <a:t>Vormittag</a:t>
            </a:r>
            <a:r>
              <a:rPr lang="sl-SI" dirty="0" smtClean="0"/>
              <a:t> </a:t>
            </a:r>
            <a:r>
              <a:rPr lang="sl-SI" dirty="0" err="1" smtClean="0"/>
              <a:t>ist</a:t>
            </a:r>
            <a:r>
              <a:rPr lang="sl-SI" dirty="0" smtClean="0"/>
              <a:t> es </a:t>
            </a:r>
            <a:r>
              <a:rPr lang="sl-SI" dirty="0" err="1" smtClean="0"/>
              <a:t>sonnig</a:t>
            </a:r>
            <a:r>
              <a:rPr lang="sl-SI" dirty="0" smtClean="0"/>
              <a:t>, </a:t>
            </a:r>
            <a:r>
              <a:rPr lang="sl-SI" dirty="0" err="1" smtClean="0"/>
              <a:t>am</a:t>
            </a:r>
            <a:r>
              <a:rPr lang="sl-SI" dirty="0" smtClean="0"/>
              <a:t> </a:t>
            </a:r>
            <a:r>
              <a:rPr lang="sl-SI" dirty="0" err="1" smtClean="0"/>
              <a:t>Nachmittag</a:t>
            </a:r>
            <a:r>
              <a:rPr lang="sl-SI" dirty="0" smtClean="0"/>
              <a:t> </a:t>
            </a:r>
            <a:r>
              <a:rPr lang="sl-SI" dirty="0" err="1" smtClean="0"/>
              <a:t>bew</a:t>
            </a:r>
            <a:r>
              <a:rPr lang="de-DE" dirty="0" err="1" smtClean="0"/>
              <a:t>ölkt</a:t>
            </a:r>
            <a:r>
              <a:rPr lang="de-DE" dirty="0" smtClean="0"/>
              <a:t>. Es gibt Wind. Temperaturen sind um 24 Grad. </a:t>
            </a:r>
            <a:endParaRPr lang="de-DE" dirty="0"/>
          </a:p>
          <a:p>
            <a:pPr marL="0" indent="0">
              <a:buNone/>
            </a:pPr>
            <a:r>
              <a:rPr lang="de-DE" dirty="0" smtClean="0"/>
              <a:t>3. </a:t>
            </a:r>
            <a:r>
              <a:rPr lang="de-DE" b="1" dirty="0" smtClean="0"/>
              <a:t>Finden </a:t>
            </a:r>
            <a:r>
              <a:rPr lang="de-DE" b="1" dirty="0" smtClean="0"/>
              <a:t>Sie im Text alle Wetterwörter!</a:t>
            </a:r>
            <a:endParaRPr lang="de-DE" b="1" dirty="0"/>
          </a:p>
          <a:p>
            <a:endParaRPr lang="sl-SI" dirty="0"/>
          </a:p>
        </p:txBody>
      </p:sp>
      <p:sp>
        <p:nvSpPr>
          <p:cNvPr id="2" name="PoljeZBesedilom 1"/>
          <p:cNvSpPr txBox="1"/>
          <p:nvPr/>
        </p:nvSpPr>
        <p:spPr>
          <a:xfrm>
            <a:off x="8467309" y="3524953"/>
            <a:ext cx="3150949" cy="2092881"/>
          </a:xfrm>
          <a:prstGeom prst="rect">
            <a:avLst/>
          </a:prstGeom>
          <a:noFill/>
        </p:spPr>
        <p:txBody>
          <a:bodyPr wrap="square" rtlCol="0">
            <a:spAutoFit/>
          </a:bodyPr>
          <a:lstStyle/>
          <a:p>
            <a:r>
              <a:rPr lang="sl-SI" sz="1600" dirty="0" smtClean="0"/>
              <a:t>- </a:t>
            </a:r>
            <a:r>
              <a:rPr lang="sl-SI" sz="1600" dirty="0"/>
              <a:t>d</a:t>
            </a:r>
            <a:r>
              <a:rPr lang="de-DE" sz="1600" dirty="0" smtClean="0"/>
              <a:t>er Wetterbericht = </a:t>
            </a:r>
            <a:r>
              <a:rPr lang="de-DE" sz="1600" dirty="0" err="1" smtClean="0"/>
              <a:t>vremensko</a:t>
            </a:r>
            <a:r>
              <a:rPr lang="de-DE" sz="1600" dirty="0" smtClean="0"/>
              <a:t> </a:t>
            </a:r>
            <a:r>
              <a:rPr lang="de-DE" sz="1600" dirty="0" err="1" smtClean="0"/>
              <a:t>poro</a:t>
            </a:r>
            <a:r>
              <a:rPr lang="sl-SI" sz="1600" dirty="0" smtClean="0"/>
              <a:t>čilo </a:t>
            </a:r>
            <a:endParaRPr lang="de-DE" sz="1600" dirty="0"/>
          </a:p>
          <a:p>
            <a:pPr marL="285750" indent="-285750">
              <a:buFontTx/>
              <a:buChar char="-"/>
            </a:pPr>
            <a:r>
              <a:rPr lang="sl-SI" sz="1600" dirty="0" smtClean="0"/>
              <a:t>die </a:t>
            </a:r>
            <a:r>
              <a:rPr lang="sl-SI" sz="1600" dirty="0" err="1" smtClean="0"/>
              <a:t>Wetterverbesserung</a:t>
            </a:r>
            <a:r>
              <a:rPr lang="sl-SI" sz="1600" dirty="0" smtClean="0"/>
              <a:t> = izboljšanje vremena </a:t>
            </a:r>
          </a:p>
          <a:p>
            <a:pPr marL="285750" indent="-285750">
              <a:buFontTx/>
              <a:buChar char="-"/>
            </a:pPr>
            <a:r>
              <a:rPr lang="sl-SI" sz="1600" dirty="0" smtClean="0"/>
              <a:t>d</a:t>
            </a:r>
            <a:r>
              <a:rPr lang="de-DE" sz="1600" dirty="0" smtClean="0"/>
              <a:t>er </a:t>
            </a:r>
            <a:r>
              <a:rPr lang="sl-SI" sz="1600" dirty="0" err="1"/>
              <a:t>Regenschauer</a:t>
            </a:r>
            <a:r>
              <a:rPr lang="de-DE" sz="1600" dirty="0"/>
              <a:t> = </a:t>
            </a:r>
            <a:r>
              <a:rPr lang="de-DE" sz="1600" dirty="0" err="1" smtClean="0"/>
              <a:t>ploha</a:t>
            </a:r>
            <a:endParaRPr lang="sl-SI" sz="1600" dirty="0" smtClean="0"/>
          </a:p>
          <a:p>
            <a:r>
              <a:rPr lang="sl-SI" sz="1600" dirty="0" smtClean="0"/>
              <a:t>- </a:t>
            </a:r>
            <a:r>
              <a:rPr lang="sl-SI" sz="1600" dirty="0" err="1" smtClean="0"/>
              <a:t>einzeln</a:t>
            </a:r>
            <a:r>
              <a:rPr lang="sl-SI" sz="1600" dirty="0" smtClean="0"/>
              <a:t> = posamičen </a:t>
            </a:r>
          </a:p>
          <a:p>
            <a:r>
              <a:rPr lang="sl-SI" sz="1600" dirty="0" smtClean="0"/>
              <a:t>- </a:t>
            </a:r>
            <a:r>
              <a:rPr lang="sl-SI" sz="1600" dirty="0" err="1"/>
              <a:t>d</a:t>
            </a:r>
            <a:r>
              <a:rPr lang="sl-SI" sz="1600" dirty="0" err="1" smtClean="0"/>
              <a:t>as</a:t>
            </a:r>
            <a:r>
              <a:rPr lang="sl-SI" sz="1600" dirty="0" smtClean="0"/>
              <a:t> </a:t>
            </a:r>
            <a:r>
              <a:rPr lang="sl-SI" sz="1600" dirty="0" err="1" smtClean="0"/>
              <a:t>Gewitter</a:t>
            </a:r>
            <a:r>
              <a:rPr lang="sl-SI" sz="1600" dirty="0" smtClean="0"/>
              <a:t> = nevihta </a:t>
            </a:r>
            <a:endParaRPr lang="sl-SI" sz="1600" dirty="0"/>
          </a:p>
          <a:p>
            <a:endParaRPr lang="sl-SI" dirty="0"/>
          </a:p>
        </p:txBody>
      </p:sp>
    </p:spTree>
    <p:extLst>
      <p:ext uri="{BB962C8B-B14F-4D97-AF65-F5344CB8AC3E}">
        <p14:creationId xmlns:p14="http://schemas.microsoft.com/office/powerpoint/2010/main" val="1757308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3" name="Picture 1" descr="wett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08829" y="685802"/>
            <a:ext cx="2571750" cy="257175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2"/>
          <p:cNvSpPr>
            <a:spLocks noChangeArrowheads="1"/>
          </p:cNvSpPr>
          <p:nvPr/>
        </p:nvSpPr>
        <p:spPr bwMode="auto">
          <a:xfrm>
            <a:off x="9865804" y="3257552"/>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sl-SI" sz="800" b="0" i="0" u="none" strike="noStrike" cap="none" normalizeH="0" baseline="0" dirty="0" smtClean="0">
                <a:ln>
                  <a:noFill/>
                </a:ln>
                <a:solidFill>
                  <a:schemeClr val="tx1"/>
                </a:solidFill>
                <a:effectLst/>
                <a:latin typeface="Trebuchet MS" panose="020B0603020202020204" pitchFamily="34" charset="0"/>
                <a:ea typeface="Times New Roman" panose="02020603050405020304" pitchFamily="18" charset="0"/>
              </a:rPr>
              <a:t>(Idee aus: Themen 2 neu, Lektion 6)</a:t>
            </a:r>
            <a:endParaRPr kumimoji="0" lang="sl-SI" altLang="sl-SI" sz="9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sl-SI" altLang="sl-SI" sz="1800" b="0" i="0" u="none" strike="noStrike" cap="none" normalizeH="0" baseline="0" dirty="0" smtClean="0">
              <a:ln>
                <a:noFill/>
              </a:ln>
              <a:solidFill>
                <a:schemeClr val="tx1"/>
              </a:solidFill>
              <a:effectLst/>
              <a:latin typeface="Arial" panose="020B0604020202020204" pitchFamily="34" charset="0"/>
            </a:endParaRPr>
          </a:p>
        </p:txBody>
      </p:sp>
      <p:sp>
        <p:nvSpPr>
          <p:cNvPr id="7" name="Označba mesta vsebine 6"/>
          <p:cNvSpPr>
            <a:spLocks noGrp="1"/>
          </p:cNvSpPr>
          <p:nvPr>
            <p:ph idx="1"/>
          </p:nvPr>
        </p:nvSpPr>
        <p:spPr>
          <a:xfrm>
            <a:off x="1390826" y="685802"/>
            <a:ext cx="6946350" cy="5650452"/>
          </a:xfrm>
        </p:spPr>
        <p:txBody>
          <a:bodyPr>
            <a:normAutofit/>
          </a:bodyPr>
          <a:lstStyle/>
          <a:p>
            <a:pPr marL="0" indent="0">
              <a:buNone/>
            </a:pPr>
            <a:r>
              <a:rPr lang="de-DE" sz="2200" b="1" dirty="0" smtClean="0"/>
              <a:t>DAS WETTER </a:t>
            </a:r>
          </a:p>
          <a:p>
            <a:pPr marL="0" indent="0">
              <a:buNone/>
            </a:pPr>
            <a:r>
              <a:rPr lang="de-DE" dirty="0" smtClean="0"/>
              <a:t>Wetterbericht </a:t>
            </a:r>
            <a:r>
              <a:rPr lang="de-DE" dirty="0"/>
              <a:t>für morgen Freitag, den </a:t>
            </a:r>
            <a:r>
              <a:rPr lang="de-DE" dirty="0" smtClean="0"/>
              <a:t>10. August </a:t>
            </a:r>
            <a:endParaRPr lang="de-DE" dirty="0"/>
          </a:p>
          <a:p>
            <a:r>
              <a:rPr lang="de-DE" dirty="0"/>
              <a:t>Norddeutschland: Anfangs noch </a:t>
            </a:r>
            <a:r>
              <a:rPr lang="de-DE" dirty="0">
                <a:solidFill>
                  <a:srgbClr val="FF0000"/>
                </a:solidFill>
              </a:rPr>
              <a:t>Regen</a:t>
            </a:r>
            <a:r>
              <a:rPr lang="de-DE" dirty="0"/>
              <a:t> und in den ersten Morgenstunden </a:t>
            </a:r>
            <a:r>
              <a:rPr lang="de-DE" dirty="0">
                <a:solidFill>
                  <a:srgbClr val="FF0000"/>
                </a:solidFill>
              </a:rPr>
              <a:t>Nebel. </a:t>
            </a:r>
            <a:r>
              <a:rPr lang="de-DE" dirty="0"/>
              <a:t>Im Laufe des Vormittags Wetterbesserung und nur noch einzelne </a:t>
            </a:r>
            <a:r>
              <a:rPr lang="de-DE" dirty="0">
                <a:solidFill>
                  <a:srgbClr val="FF0000"/>
                </a:solidFill>
              </a:rPr>
              <a:t>Regenschauer</a:t>
            </a:r>
            <a:r>
              <a:rPr lang="de-DE" dirty="0"/>
              <a:t>. Ab mittags sonnig und heiter bei </a:t>
            </a:r>
            <a:r>
              <a:rPr lang="de-DE" dirty="0">
                <a:solidFill>
                  <a:srgbClr val="FF0000"/>
                </a:solidFill>
              </a:rPr>
              <a:t>Temperaturen</a:t>
            </a:r>
            <a:r>
              <a:rPr lang="de-DE" dirty="0"/>
              <a:t> um 24ºC. Den ganzen Tag starker </a:t>
            </a:r>
            <a:r>
              <a:rPr lang="de-DE" dirty="0">
                <a:solidFill>
                  <a:srgbClr val="FF0000"/>
                </a:solidFill>
              </a:rPr>
              <a:t>Wind </a:t>
            </a:r>
            <a:r>
              <a:rPr lang="de-DE" dirty="0"/>
              <a:t>aus Nordwest</a:t>
            </a:r>
            <a:r>
              <a:rPr lang="de-DE" dirty="0" smtClean="0"/>
              <a:t>.</a:t>
            </a:r>
            <a:endParaRPr lang="de-DE" dirty="0"/>
          </a:p>
          <a:p>
            <a:r>
              <a:rPr lang="de-DE" dirty="0"/>
              <a:t>Süddeutschland: Am Vormittag </a:t>
            </a:r>
            <a:r>
              <a:rPr lang="de-DE" dirty="0">
                <a:solidFill>
                  <a:srgbClr val="FF0000"/>
                </a:solidFill>
              </a:rPr>
              <a:t>sonnig, </a:t>
            </a:r>
            <a:r>
              <a:rPr lang="de-DE" dirty="0"/>
              <a:t>am Nachmittag </a:t>
            </a:r>
            <a:r>
              <a:rPr lang="de-DE" dirty="0" smtClean="0">
                <a:solidFill>
                  <a:srgbClr val="FF0000"/>
                </a:solidFill>
              </a:rPr>
              <a:t>bewölkt</a:t>
            </a:r>
            <a:r>
              <a:rPr lang="de-DE" dirty="0" smtClean="0"/>
              <a:t>. </a:t>
            </a:r>
            <a:r>
              <a:rPr lang="de-DE" dirty="0"/>
              <a:t>Am frühen Abend </a:t>
            </a:r>
            <a:r>
              <a:rPr lang="de-DE" dirty="0">
                <a:solidFill>
                  <a:srgbClr val="FF0000"/>
                </a:solidFill>
              </a:rPr>
              <a:t>Gewitter</a:t>
            </a:r>
            <a:r>
              <a:rPr lang="de-DE" dirty="0"/>
              <a:t> bei Temperaturen um 30ºC. Schwacher </a:t>
            </a:r>
            <a:r>
              <a:rPr lang="de-DE" dirty="0">
                <a:solidFill>
                  <a:srgbClr val="FF0000"/>
                </a:solidFill>
              </a:rPr>
              <a:t>Wind </a:t>
            </a:r>
            <a:r>
              <a:rPr lang="de-DE" dirty="0"/>
              <a:t>aus südlicher Richtung</a:t>
            </a:r>
            <a:r>
              <a:rPr lang="de-DE" dirty="0" smtClean="0"/>
              <a:t>.</a:t>
            </a:r>
            <a:endParaRPr lang="de-DE" dirty="0" smtClean="0"/>
          </a:p>
          <a:p>
            <a:pPr marL="0" indent="0">
              <a:buNone/>
            </a:pPr>
            <a:r>
              <a:rPr lang="de-DE" dirty="0" smtClean="0"/>
              <a:t> </a:t>
            </a:r>
            <a:endParaRPr lang="de-DE" dirty="0"/>
          </a:p>
          <a:p>
            <a:endParaRPr lang="sl-SI" dirty="0"/>
          </a:p>
        </p:txBody>
      </p:sp>
      <p:sp>
        <p:nvSpPr>
          <p:cNvPr id="2" name="PoljeZBesedilom 1"/>
          <p:cNvSpPr txBox="1"/>
          <p:nvPr/>
        </p:nvSpPr>
        <p:spPr>
          <a:xfrm>
            <a:off x="8467309" y="3524953"/>
            <a:ext cx="3150949" cy="2092881"/>
          </a:xfrm>
          <a:prstGeom prst="rect">
            <a:avLst/>
          </a:prstGeom>
          <a:noFill/>
        </p:spPr>
        <p:txBody>
          <a:bodyPr wrap="square" rtlCol="0">
            <a:spAutoFit/>
          </a:bodyPr>
          <a:lstStyle/>
          <a:p>
            <a:r>
              <a:rPr lang="sl-SI" sz="1600" dirty="0" smtClean="0"/>
              <a:t>- </a:t>
            </a:r>
            <a:r>
              <a:rPr lang="sl-SI" sz="1600" dirty="0"/>
              <a:t>d</a:t>
            </a:r>
            <a:r>
              <a:rPr lang="de-DE" sz="1600" dirty="0" smtClean="0"/>
              <a:t>er Wetterbericht = </a:t>
            </a:r>
            <a:r>
              <a:rPr lang="de-DE" sz="1600" dirty="0" err="1" smtClean="0"/>
              <a:t>vremensko</a:t>
            </a:r>
            <a:r>
              <a:rPr lang="de-DE" sz="1600" dirty="0" smtClean="0"/>
              <a:t> </a:t>
            </a:r>
            <a:r>
              <a:rPr lang="de-DE" sz="1600" dirty="0" err="1" smtClean="0"/>
              <a:t>poro</a:t>
            </a:r>
            <a:r>
              <a:rPr lang="sl-SI" sz="1600" dirty="0" smtClean="0"/>
              <a:t>čilo </a:t>
            </a:r>
            <a:endParaRPr lang="de-DE" sz="1600" dirty="0"/>
          </a:p>
          <a:p>
            <a:pPr marL="285750" indent="-285750">
              <a:buFontTx/>
              <a:buChar char="-"/>
            </a:pPr>
            <a:r>
              <a:rPr lang="sl-SI" sz="1600" dirty="0" smtClean="0"/>
              <a:t>die </a:t>
            </a:r>
            <a:r>
              <a:rPr lang="sl-SI" sz="1600" dirty="0" err="1" smtClean="0"/>
              <a:t>Wetterverbesserung</a:t>
            </a:r>
            <a:r>
              <a:rPr lang="sl-SI" sz="1600" dirty="0" smtClean="0"/>
              <a:t> = izboljšanje vremena </a:t>
            </a:r>
          </a:p>
          <a:p>
            <a:pPr marL="285750" indent="-285750">
              <a:buFontTx/>
              <a:buChar char="-"/>
            </a:pPr>
            <a:r>
              <a:rPr lang="sl-SI" sz="1600" dirty="0" smtClean="0"/>
              <a:t>d</a:t>
            </a:r>
            <a:r>
              <a:rPr lang="de-DE" sz="1600" dirty="0" smtClean="0"/>
              <a:t>er </a:t>
            </a:r>
            <a:r>
              <a:rPr lang="sl-SI" sz="1600" dirty="0" err="1"/>
              <a:t>Regenschauer</a:t>
            </a:r>
            <a:r>
              <a:rPr lang="de-DE" sz="1600" dirty="0"/>
              <a:t> = </a:t>
            </a:r>
            <a:r>
              <a:rPr lang="de-DE" sz="1600" dirty="0" err="1" smtClean="0"/>
              <a:t>ploha</a:t>
            </a:r>
            <a:endParaRPr lang="sl-SI" sz="1600" dirty="0" smtClean="0"/>
          </a:p>
          <a:p>
            <a:r>
              <a:rPr lang="sl-SI" sz="1600" dirty="0" smtClean="0"/>
              <a:t>- </a:t>
            </a:r>
            <a:r>
              <a:rPr lang="sl-SI" sz="1600" dirty="0" err="1" smtClean="0"/>
              <a:t>einzeln</a:t>
            </a:r>
            <a:r>
              <a:rPr lang="sl-SI" sz="1600" dirty="0" smtClean="0"/>
              <a:t> = posamičen </a:t>
            </a:r>
          </a:p>
          <a:p>
            <a:r>
              <a:rPr lang="sl-SI" sz="1600" dirty="0" smtClean="0"/>
              <a:t>- </a:t>
            </a:r>
            <a:r>
              <a:rPr lang="sl-SI" sz="1600" dirty="0" err="1"/>
              <a:t>d</a:t>
            </a:r>
            <a:r>
              <a:rPr lang="sl-SI" sz="1600" dirty="0" err="1" smtClean="0"/>
              <a:t>as</a:t>
            </a:r>
            <a:r>
              <a:rPr lang="sl-SI" sz="1600" dirty="0" smtClean="0"/>
              <a:t> </a:t>
            </a:r>
            <a:r>
              <a:rPr lang="sl-SI" sz="1600" dirty="0" err="1" smtClean="0"/>
              <a:t>Gewitter</a:t>
            </a:r>
            <a:r>
              <a:rPr lang="sl-SI" sz="1600" dirty="0" smtClean="0"/>
              <a:t> = nevihta </a:t>
            </a:r>
            <a:endParaRPr lang="sl-SI" sz="1600" dirty="0"/>
          </a:p>
          <a:p>
            <a:endParaRPr lang="sl-SI" dirty="0"/>
          </a:p>
        </p:txBody>
      </p:sp>
    </p:spTree>
    <p:extLst>
      <p:ext uri="{BB962C8B-B14F-4D97-AF65-F5344CB8AC3E}">
        <p14:creationId xmlns:p14="http://schemas.microsoft.com/office/powerpoint/2010/main" val="16765796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p:cNvSpPr>
            <a:spLocks noGrp="1"/>
          </p:cNvSpPr>
          <p:nvPr>
            <p:ph idx="1"/>
          </p:nvPr>
        </p:nvSpPr>
        <p:spPr>
          <a:xfrm>
            <a:off x="1251678" y="320909"/>
            <a:ext cx="10178322" cy="5611235"/>
          </a:xfrm>
          <a:solidFill>
            <a:schemeClr val="accent3">
              <a:lumMod val="20000"/>
              <a:lumOff val="80000"/>
            </a:schemeClr>
          </a:solidFill>
        </p:spPr>
        <p:txBody>
          <a:bodyPr>
            <a:noAutofit/>
          </a:bodyPr>
          <a:lstStyle/>
          <a:p>
            <a:pPr>
              <a:lnSpc>
                <a:spcPct val="150000"/>
              </a:lnSpc>
            </a:pPr>
            <a:r>
              <a:rPr lang="de-DE" sz="2400" dirty="0" smtClean="0"/>
              <a:t>Es </a:t>
            </a:r>
            <a:r>
              <a:rPr lang="de-DE" sz="2400" dirty="0"/>
              <a:t>regnet./Es gibt schlechtes Wetter.  (der Regen)  </a:t>
            </a:r>
          </a:p>
          <a:p>
            <a:pPr>
              <a:lnSpc>
                <a:spcPct val="150000"/>
              </a:lnSpc>
            </a:pPr>
            <a:r>
              <a:rPr lang="de-DE" sz="2400" dirty="0"/>
              <a:t>Es ist sonnig. (die Sonne)/das Wetter ist </a:t>
            </a:r>
            <a:r>
              <a:rPr lang="de-DE" sz="2400" dirty="0" smtClean="0"/>
              <a:t>schön/heiter.   </a:t>
            </a:r>
            <a:endParaRPr lang="de-DE" sz="2400" dirty="0"/>
          </a:p>
          <a:p>
            <a:pPr>
              <a:lnSpc>
                <a:spcPct val="150000"/>
              </a:lnSpc>
            </a:pPr>
            <a:r>
              <a:rPr lang="de-DE" sz="2400" dirty="0"/>
              <a:t>Es ist windig. (der Wind)   </a:t>
            </a:r>
          </a:p>
          <a:p>
            <a:pPr>
              <a:lnSpc>
                <a:spcPct val="150000"/>
              </a:lnSpc>
            </a:pPr>
            <a:r>
              <a:rPr lang="de-DE" sz="2400" dirty="0"/>
              <a:t>Es schneit. (der Schnee)   </a:t>
            </a:r>
          </a:p>
          <a:p>
            <a:pPr>
              <a:lnSpc>
                <a:spcPct val="150000"/>
              </a:lnSpc>
            </a:pPr>
            <a:r>
              <a:rPr lang="de-DE" sz="2400" dirty="0"/>
              <a:t>Es ist neblig. (der Nebel)   </a:t>
            </a:r>
          </a:p>
          <a:p>
            <a:pPr>
              <a:lnSpc>
                <a:spcPct val="150000"/>
              </a:lnSpc>
            </a:pPr>
            <a:r>
              <a:rPr lang="de-DE" sz="2400" dirty="0"/>
              <a:t>Es ist heiß. (die Hitze)   </a:t>
            </a:r>
          </a:p>
          <a:p>
            <a:pPr>
              <a:lnSpc>
                <a:spcPct val="150000"/>
              </a:lnSpc>
            </a:pPr>
            <a:r>
              <a:rPr lang="de-DE" sz="2400" dirty="0"/>
              <a:t>Es ist kalt. (die Kälte)   </a:t>
            </a:r>
          </a:p>
          <a:p>
            <a:pPr>
              <a:lnSpc>
                <a:spcPct val="150000"/>
              </a:lnSpc>
            </a:pPr>
            <a:r>
              <a:rPr lang="de-DE" sz="2400" dirty="0"/>
              <a:t>Es ist bewölkt. (die Wolken) </a:t>
            </a:r>
            <a:endParaRPr lang="sl-SI" sz="2400" dirty="0"/>
          </a:p>
        </p:txBody>
      </p:sp>
      <p:pic>
        <p:nvPicPr>
          <p:cNvPr id="2050" name="Picture 2" descr="https://lh3.googleusercontent.com/-3E8qrfpCf3pt-YM8EYlUaZTFdQjeBzyblNLLIMHTweKDIWqTK6nIVsrSLBqNNTQagFXtl063Iu4W7fuzyaqAwBlTPfXfnBtptXzLmViTyRHHCfaZ-jnHUf9Iaz-FJxoi7ojtke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47739" y="411693"/>
            <a:ext cx="504825" cy="4572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051" name="Picture 3" descr="https://lh4.googleusercontent.com/NHnrscPRQmDU-i9JqrM22m-unvF6nHCoRK7DIqDw-Nt8_4jAzz6rvS-gx7a5yA_T_Cy3GQlVDidiBf6sNRpM644Ca8i1p4btZB6DH2Ls96PS3Zu7P7AiWGCQqspxnaJBf5iKjP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68719" y="1090731"/>
            <a:ext cx="610428" cy="38151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052" name="Picture 4" descr="https://lh6.googleusercontent.com/-eBUB0FLYH0TVGL1Tf7nCSvSLUyhG4Va8kZVFSqXdMZNz5eRVef55M44nEGhfYFLXyDHFgLRzvft1MM8PV6WnYBxArFclS_vdVwE2DMSbkypS5DF_bz9TLS-73zb1nRm1R3-gYPb"/>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7913" y="1721854"/>
            <a:ext cx="775390" cy="3619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053" name="Picture 5" descr="https://lh4.googleusercontent.com/n7nLH2nO3JMzpG7eylL8NcTiQUjbc5EKzDF08Wn48w3hyGxv4V3rwF-zpB90KHw9Zo5IXU0e534v_z1vZJ2256mEL2kNZ5xEmzDVDVhL3YN8RdjuYAFtbOOYQ2YjPu4pxndHdV_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7992" y="2403405"/>
            <a:ext cx="647700" cy="45329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054" name="Picture 6" descr="https://lh4.googleusercontent.com/L3_bIksrd2QAyQkxzKPYflKWEwpFbCtJqInDuo_vDCF-XrQt0x2xrE5ydQzrBZUchF9NUz9ej6OzJumIIcheAsgFHi9ODjaWIuHawmemip3UF7gzyDPXBqqLxsmnQ2THCQ-zGobH"/>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20341" y="2986426"/>
            <a:ext cx="885825" cy="4476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055" name="Picture 7" descr="https://lh4.googleusercontent.com/AwvFX5iFqL4UqoJp7kZkW0hB3nPB1RIoe9VaHbn3iwJ_tjwwT64Ms_oqRtPx-kT0gWAEPalPB7QW7p4ISRpSDKzGjKq11LVJu9kRHXw3vAc1-v7VUB-35hYWVmfLQw_njhjcDpN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45746" y="3537916"/>
            <a:ext cx="517387" cy="53754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056" name="Picture 8" descr="https://lh3.googleusercontent.com/eVVZU2UDHu8xPOgpwIFhWbBSiIPSZp7n6FPpxB6nR2Ws50EAOAtJ06NnBhKGYsSH1YP-BOQseTdibiIjPsevgE3fsW5mtXVS9AB5Y8BPApXj84p-K-_BafsAJVbcrv08roIHPJaV"/>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71078" y="4254364"/>
            <a:ext cx="466725" cy="49071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057" name="Picture 9" descr="https://lh3.googleusercontent.com/xclIUzAT5Zv_WwMDeuiilbM7xmxHieG1-jsZZAKPyiNwnvznK3JSttaRb2aqYCoWwNew4V4uzG2GTTau-tKwt1-nxGyeqPIi8V5xx5gkGbA0iyu1v-1t9dS9PGEBVqxd5qhmATLW"/>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272703" y="4877396"/>
            <a:ext cx="647699" cy="5524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07965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32"/>
          <p:cNvSpPr txBox="1">
            <a:spLocks noGrp="1"/>
          </p:cNvSpPr>
          <p:nvPr>
            <p:ph type="title"/>
          </p:nvPr>
        </p:nvSpPr>
        <p:spPr>
          <a:xfrm>
            <a:off x="1981200" y="274638"/>
            <a:ext cx="8229600" cy="1143000"/>
          </a:xfrm>
          <a:prstGeom prst="rect">
            <a:avLst/>
          </a:prstGeom>
          <a:noFill/>
          <a:ln>
            <a:noFill/>
          </a:ln>
        </p:spPr>
        <p:txBody>
          <a:bodyPr spcFirstLastPara="1" vert="horz" wrap="square" lIns="91425" tIns="45700" rIns="91425" bIns="45700" rtlCol="0" anchor="ctr" anchorCtr="0">
            <a:noAutofit/>
          </a:bodyPr>
          <a:lstStyle/>
          <a:p>
            <a:pPr algn="ctr">
              <a:spcBef>
                <a:spcPts val="0"/>
              </a:spcBef>
              <a:buClr>
                <a:schemeClr val="dk1"/>
              </a:buClr>
            </a:pPr>
            <a:r>
              <a:rPr lang="de-DE" sz="4400" b="1" cap="none" dirty="0">
                <a:solidFill>
                  <a:schemeClr val="dk1"/>
                </a:solidFill>
                <a:latin typeface="Calibri"/>
                <a:ea typeface="Calibri"/>
                <a:cs typeface="Calibri"/>
                <a:sym typeface="Calibri"/>
              </a:rPr>
              <a:t>Wetternomen</a:t>
            </a:r>
            <a:endParaRPr sz="4400" b="1" cap="none" dirty="0">
              <a:solidFill>
                <a:schemeClr val="dk1"/>
              </a:solidFill>
              <a:latin typeface="Calibri"/>
              <a:ea typeface="Calibri"/>
              <a:cs typeface="Calibri"/>
              <a:sym typeface="Calibri"/>
            </a:endParaRPr>
          </a:p>
        </p:txBody>
      </p:sp>
      <p:graphicFrame>
        <p:nvGraphicFramePr>
          <p:cNvPr id="281" name="Google Shape;281;p32"/>
          <p:cNvGraphicFramePr/>
          <p:nvPr>
            <p:extLst>
              <p:ext uri="{D42A27DB-BD31-4B8C-83A1-F6EECF244321}">
                <p14:modId xmlns:p14="http://schemas.microsoft.com/office/powerpoint/2010/main" val="3770829124"/>
              </p:ext>
            </p:extLst>
          </p:nvPr>
        </p:nvGraphicFramePr>
        <p:xfrm>
          <a:off x="1981200" y="1178420"/>
          <a:ext cx="8229600" cy="5425540"/>
        </p:xfrm>
        <a:graphic>
          <a:graphicData uri="http://schemas.openxmlformats.org/drawingml/2006/table">
            <a:tbl>
              <a:tblPr firstRow="1" bandRow="1">
                <a:tableStyleId>{69C7853C-536D-4A76-A0AE-DD22124D55A5}</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70850">
                <a:tc>
                  <a:txBody>
                    <a:bodyPr/>
                    <a:lstStyle/>
                    <a:p>
                      <a:pPr marL="0" marR="0" lvl="0" indent="0" algn="ctr" rtl="0">
                        <a:spcBef>
                          <a:spcPts val="0"/>
                        </a:spcBef>
                        <a:spcAft>
                          <a:spcPts val="0"/>
                        </a:spcAft>
                        <a:buNone/>
                      </a:pPr>
                      <a:r>
                        <a:rPr lang="de-DE" sz="3200" u="none" strike="noStrike" cap="none" dirty="0"/>
                        <a:t>der</a:t>
                      </a:r>
                      <a:endParaRPr sz="3200" b="1" u="none" strike="noStrike" cap="none" dirty="0"/>
                    </a:p>
                  </a:txBody>
                  <a:tcPr marL="91450" marR="91450" marT="45725" marB="45725"/>
                </a:tc>
                <a:tc>
                  <a:txBody>
                    <a:bodyPr/>
                    <a:lstStyle/>
                    <a:p>
                      <a:pPr marL="0" marR="0" lvl="0" indent="0" algn="ctr" rtl="0">
                        <a:spcBef>
                          <a:spcPts val="0"/>
                        </a:spcBef>
                        <a:spcAft>
                          <a:spcPts val="0"/>
                        </a:spcAft>
                        <a:buNone/>
                      </a:pPr>
                      <a:r>
                        <a:rPr lang="de-DE" sz="3200" u="none" strike="noStrike" cap="none"/>
                        <a:t>die</a:t>
                      </a:r>
                      <a:endParaRPr sz="3200" u="none" strike="noStrike" cap="none"/>
                    </a:p>
                  </a:txBody>
                  <a:tcPr marL="91450" marR="91450" marT="45725" marB="45725"/>
                </a:tc>
                <a:tc>
                  <a:txBody>
                    <a:bodyPr/>
                    <a:lstStyle/>
                    <a:p>
                      <a:pPr marL="0" marR="0" lvl="0" indent="0" algn="ctr" rtl="0">
                        <a:spcBef>
                          <a:spcPts val="0"/>
                        </a:spcBef>
                        <a:spcAft>
                          <a:spcPts val="0"/>
                        </a:spcAft>
                        <a:buNone/>
                      </a:pPr>
                      <a:r>
                        <a:rPr lang="de-DE" sz="3200" u="none" strike="noStrike" cap="none"/>
                        <a:t>das</a:t>
                      </a:r>
                      <a:endParaRPr sz="3200" u="none" strike="noStrike" cap="none"/>
                    </a:p>
                  </a:txBody>
                  <a:tcPr marL="91450" marR="91450" marT="45725" marB="45725"/>
                </a:tc>
                <a:extLst>
                  <a:ext uri="{0D108BD9-81ED-4DB2-BD59-A6C34878D82A}">
                    <a16:rowId xmlns:a16="http://schemas.microsoft.com/office/drawing/2014/main" val="10000"/>
                  </a:ext>
                </a:extLst>
              </a:tr>
              <a:tr h="370850">
                <a:tc>
                  <a:txBody>
                    <a:bodyPr/>
                    <a:lstStyle/>
                    <a:p>
                      <a:pPr marL="0" marR="0" lvl="0" indent="0" algn="ctr" rtl="0">
                        <a:spcBef>
                          <a:spcPts val="0"/>
                        </a:spcBef>
                        <a:spcAft>
                          <a:spcPts val="0"/>
                        </a:spcAft>
                        <a:buNone/>
                      </a:pPr>
                      <a:r>
                        <a:rPr lang="de-DE" sz="2400" u="none" strike="noStrike" cap="none" dirty="0" smtClean="0"/>
                        <a:t>Regen (de</a:t>
                      </a:r>
                      <a:r>
                        <a:rPr lang="sl-SI" sz="2400" u="none" strike="noStrike" cap="none" dirty="0" smtClean="0"/>
                        <a:t>ž)</a:t>
                      </a:r>
                      <a:endParaRPr sz="2400" b="1" u="none" strike="noStrike" cap="none" dirty="0">
                        <a:solidFill>
                          <a:srgbClr val="538CD5"/>
                        </a:solidFill>
                      </a:endParaRPr>
                    </a:p>
                  </a:txBody>
                  <a:tcPr marL="91450" marR="91450" marT="45725" marB="45725"/>
                </a:tc>
                <a:tc>
                  <a:txBody>
                    <a:bodyPr/>
                    <a:lstStyle/>
                    <a:p>
                      <a:pPr marL="0" marR="0" lvl="0" indent="0" algn="ctr" rtl="0">
                        <a:spcBef>
                          <a:spcPts val="0"/>
                        </a:spcBef>
                        <a:spcAft>
                          <a:spcPts val="0"/>
                        </a:spcAft>
                        <a:buNone/>
                      </a:pPr>
                      <a:r>
                        <a:rPr lang="de-DE" sz="2400" u="none" strike="noStrike" cap="none" dirty="0" smtClean="0"/>
                        <a:t>Sonne</a:t>
                      </a:r>
                      <a:r>
                        <a:rPr lang="sl-SI" sz="2400" u="none" strike="noStrike" cap="none" dirty="0" smtClean="0"/>
                        <a:t> (sonce)</a:t>
                      </a:r>
                      <a:endParaRPr sz="2400" b="1" u="none" strike="noStrike" cap="none" dirty="0">
                        <a:solidFill>
                          <a:srgbClr val="FF0000"/>
                        </a:solidFill>
                      </a:endParaRPr>
                    </a:p>
                  </a:txBody>
                  <a:tcPr marL="91450" marR="91450" marT="45725" marB="45725"/>
                </a:tc>
                <a:tc>
                  <a:txBody>
                    <a:bodyPr/>
                    <a:lstStyle/>
                    <a:p>
                      <a:pPr marL="0" marR="0" lvl="0" indent="0" algn="ctr" rtl="0">
                        <a:spcBef>
                          <a:spcPts val="0"/>
                        </a:spcBef>
                        <a:spcAft>
                          <a:spcPts val="0"/>
                        </a:spcAft>
                        <a:buNone/>
                      </a:pPr>
                      <a:r>
                        <a:rPr lang="de-DE" sz="2400" u="none" strike="noStrike" cap="none" dirty="0" smtClean="0"/>
                        <a:t>Gewitter (</a:t>
                      </a:r>
                      <a:r>
                        <a:rPr lang="de-DE" sz="2400" u="none" strike="noStrike" cap="none" dirty="0" err="1" smtClean="0"/>
                        <a:t>nevihta</a:t>
                      </a:r>
                      <a:r>
                        <a:rPr lang="de-DE" sz="2400" u="none" strike="noStrike" cap="none" dirty="0" smtClean="0"/>
                        <a:t>)</a:t>
                      </a:r>
                      <a:endParaRPr sz="2400" b="1" u="none" strike="noStrike" cap="none" dirty="0">
                        <a:solidFill>
                          <a:srgbClr val="00B050"/>
                        </a:solidFill>
                      </a:endParaRPr>
                    </a:p>
                  </a:txBody>
                  <a:tcPr marL="91450" marR="91450" marT="45725" marB="45725"/>
                </a:tc>
                <a:extLst>
                  <a:ext uri="{0D108BD9-81ED-4DB2-BD59-A6C34878D82A}">
                    <a16:rowId xmlns:a16="http://schemas.microsoft.com/office/drawing/2014/main" val="10001"/>
                  </a:ext>
                </a:extLst>
              </a:tr>
              <a:tr h="370850">
                <a:tc>
                  <a:txBody>
                    <a:bodyPr/>
                    <a:lstStyle/>
                    <a:p>
                      <a:pPr marL="0" marR="0" lvl="0" indent="0" algn="ctr" rtl="0">
                        <a:spcBef>
                          <a:spcPts val="0"/>
                        </a:spcBef>
                        <a:spcAft>
                          <a:spcPts val="0"/>
                        </a:spcAft>
                        <a:buNone/>
                      </a:pPr>
                      <a:r>
                        <a:rPr lang="de-DE" sz="2400" u="none" strike="noStrike" cap="none" dirty="0" smtClean="0"/>
                        <a:t>Regenbogen (</a:t>
                      </a:r>
                      <a:r>
                        <a:rPr lang="de-DE" sz="2400" u="none" strike="noStrike" cap="none" dirty="0" err="1" smtClean="0"/>
                        <a:t>mavrica</a:t>
                      </a:r>
                      <a:r>
                        <a:rPr lang="de-DE" sz="2400" u="none" strike="noStrike" cap="none" dirty="0" smtClean="0"/>
                        <a:t>)</a:t>
                      </a:r>
                      <a:endParaRPr sz="2400" b="1" u="none" strike="noStrike" cap="none" dirty="0">
                        <a:solidFill>
                          <a:srgbClr val="538CD5"/>
                        </a:solidFill>
                      </a:endParaRPr>
                    </a:p>
                  </a:txBody>
                  <a:tcPr marL="91450" marR="91450" marT="45725" marB="45725"/>
                </a:tc>
                <a:tc>
                  <a:txBody>
                    <a:bodyPr/>
                    <a:lstStyle/>
                    <a:p>
                      <a:pPr marL="0" marR="0" lvl="0" indent="0" algn="ctr" rtl="0">
                        <a:spcBef>
                          <a:spcPts val="0"/>
                        </a:spcBef>
                        <a:spcAft>
                          <a:spcPts val="0"/>
                        </a:spcAft>
                        <a:buNone/>
                      </a:pPr>
                      <a:r>
                        <a:rPr lang="de-DE" sz="2400" u="none" strike="noStrike" cap="none" dirty="0" smtClean="0"/>
                        <a:t>Hitze</a:t>
                      </a:r>
                      <a:r>
                        <a:rPr lang="sl-SI" sz="2400" u="none" strike="noStrike" cap="none" dirty="0" smtClean="0"/>
                        <a:t> (vročina)</a:t>
                      </a:r>
                      <a:endParaRPr sz="2400" b="1" u="none" strike="noStrike" cap="none" dirty="0">
                        <a:solidFill>
                          <a:srgbClr val="FF0000"/>
                        </a:solidFill>
                      </a:endParaRPr>
                    </a:p>
                  </a:txBody>
                  <a:tcPr marL="91450" marR="91450" marT="45725" marB="45725"/>
                </a:tc>
                <a:tc>
                  <a:txBody>
                    <a:bodyPr/>
                    <a:lstStyle/>
                    <a:p>
                      <a:pPr marL="0" marR="0" lvl="0" indent="0" algn="ctr" rtl="0">
                        <a:spcBef>
                          <a:spcPts val="0"/>
                        </a:spcBef>
                        <a:spcAft>
                          <a:spcPts val="0"/>
                        </a:spcAft>
                        <a:buNone/>
                      </a:pPr>
                      <a:r>
                        <a:rPr lang="de-DE" sz="2400" u="none" strike="noStrike" cap="none" dirty="0" smtClean="0"/>
                        <a:t>Wetter (</a:t>
                      </a:r>
                      <a:r>
                        <a:rPr lang="de-DE" sz="2400" u="none" strike="noStrike" cap="none" dirty="0" err="1" smtClean="0"/>
                        <a:t>vreme</a:t>
                      </a:r>
                      <a:r>
                        <a:rPr lang="de-DE" sz="2400" u="none" strike="noStrike" cap="none" dirty="0" smtClean="0"/>
                        <a:t>)</a:t>
                      </a:r>
                      <a:endParaRPr sz="2400" b="1" u="none" strike="noStrike" cap="none" dirty="0">
                        <a:solidFill>
                          <a:srgbClr val="00B050"/>
                        </a:solidFill>
                      </a:endParaRPr>
                    </a:p>
                  </a:txBody>
                  <a:tcPr marL="91450" marR="91450" marT="45725" marB="45725"/>
                </a:tc>
                <a:extLst>
                  <a:ext uri="{0D108BD9-81ED-4DB2-BD59-A6C34878D82A}">
                    <a16:rowId xmlns:a16="http://schemas.microsoft.com/office/drawing/2014/main" val="10002"/>
                  </a:ext>
                </a:extLst>
              </a:tr>
              <a:tr h="370850">
                <a:tc>
                  <a:txBody>
                    <a:bodyPr/>
                    <a:lstStyle/>
                    <a:p>
                      <a:pPr marL="0" marR="0" lvl="0" indent="0" algn="ctr" rtl="0">
                        <a:spcBef>
                          <a:spcPts val="0"/>
                        </a:spcBef>
                        <a:spcAft>
                          <a:spcPts val="0"/>
                        </a:spcAft>
                        <a:buNone/>
                      </a:pPr>
                      <a:r>
                        <a:rPr lang="de-DE" sz="2400" u="none" strike="noStrike" cap="none" dirty="0" smtClean="0"/>
                        <a:t>Wind</a:t>
                      </a:r>
                      <a:r>
                        <a:rPr lang="sl-SI" sz="2400" u="none" strike="noStrike" cap="none" dirty="0" smtClean="0"/>
                        <a:t> (veter)</a:t>
                      </a:r>
                      <a:endParaRPr sz="2400" b="1" u="none" strike="noStrike" cap="none" dirty="0">
                        <a:solidFill>
                          <a:srgbClr val="538CD5"/>
                        </a:solidFill>
                      </a:endParaRPr>
                    </a:p>
                  </a:txBody>
                  <a:tcPr marL="91450" marR="91450" marT="45725" marB="45725"/>
                </a:tc>
                <a:tc>
                  <a:txBody>
                    <a:bodyPr/>
                    <a:lstStyle/>
                    <a:p>
                      <a:pPr marL="0" marR="0" lvl="0" indent="0" algn="ctr" rtl="0">
                        <a:spcBef>
                          <a:spcPts val="0"/>
                        </a:spcBef>
                        <a:spcAft>
                          <a:spcPts val="0"/>
                        </a:spcAft>
                        <a:buNone/>
                      </a:pPr>
                      <a:r>
                        <a:rPr lang="de-DE" sz="2400" u="none" strike="noStrike" cap="none" dirty="0" smtClean="0"/>
                        <a:t>Wolke</a:t>
                      </a:r>
                      <a:r>
                        <a:rPr lang="sl-SI" sz="2400" u="none" strike="noStrike" cap="none" dirty="0" smtClean="0"/>
                        <a:t> (oblak)</a:t>
                      </a:r>
                      <a:endParaRPr sz="2400" b="1" u="none" strike="noStrike" cap="none" dirty="0">
                        <a:solidFill>
                          <a:srgbClr val="FF0000"/>
                        </a:solidFill>
                      </a:endParaRPr>
                    </a:p>
                  </a:txBody>
                  <a:tcPr marL="91450" marR="91450" marT="45725" marB="45725"/>
                </a:tc>
                <a:tc>
                  <a:txBody>
                    <a:bodyPr/>
                    <a:lstStyle/>
                    <a:p>
                      <a:pPr marL="0" marR="0" lvl="0" indent="0" algn="l" rtl="0">
                        <a:spcBef>
                          <a:spcPts val="0"/>
                        </a:spcBef>
                        <a:spcAft>
                          <a:spcPts val="0"/>
                        </a:spcAft>
                        <a:buNone/>
                      </a:pPr>
                      <a:endParaRPr sz="1800"/>
                    </a:p>
                  </a:txBody>
                  <a:tcPr marL="91450" marR="91450" marT="45725" marB="45725"/>
                </a:tc>
                <a:extLst>
                  <a:ext uri="{0D108BD9-81ED-4DB2-BD59-A6C34878D82A}">
                    <a16:rowId xmlns:a16="http://schemas.microsoft.com/office/drawing/2014/main" val="10003"/>
                  </a:ext>
                </a:extLst>
              </a:tr>
              <a:tr h="370850">
                <a:tc>
                  <a:txBody>
                    <a:bodyPr/>
                    <a:lstStyle/>
                    <a:p>
                      <a:pPr marL="0" marR="0" lvl="0" indent="0" algn="ctr" rtl="0">
                        <a:spcBef>
                          <a:spcPts val="0"/>
                        </a:spcBef>
                        <a:spcAft>
                          <a:spcPts val="0"/>
                        </a:spcAft>
                        <a:buNone/>
                      </a:pPr>
                      <a:r>
                        <a:rPr lang="de-DE" sz="2400" dirty="0" smtClean="0"/>
                        <a:t>Sturm (</a:t>
                      </a:r>
                      <a:r>
                        <a:rPr lang="de-DE" sz="2400" dirty="0" err="1" smtClean="0"/>
                        <a:t>vihar</a:t>
                      </a:r>
                      <a:r>
                        <a:rPr lang="sl-SI" sz="2400" dirty="0" smtClean="0"/>
                        <a:t>)</a:t>
                      </a:r>
                      <a:endParaRPr sz="2400" b="1" dirty="0">
                        <a:solidFill>
                          <a:srgbClr val="538CD5"/>
                        </a:solidFill>
                      </a:endParaRPr>
                    </a:p>
                  </a:txBody>
                  <a:tcPr marL="91450" marR="91450" marT="45725" marB="45725"/>
                </a:tc>
                <a:tc>
                  <a:txBody>
                    <a:bodyPr/>
                    <a:lstStyle/>
                    <a:p>
                      <a:pPr marL="0" marR="0" lvl="0" indent="0" algn="ctr" rtl="0">
                        <a:spcBef>
                          <a:spcPts val="0"/>
                        </a:spcBef>
                        <a:spcAft>
                          <a:spcPts val="0"/>
                        </a:spcAft>
                        <a:buNone/>
                      </a:pPr>
                      <a:r>
                        <a:rPr lang="de-DE" sz="2400" dirty="0" smtClean="0"/>
                        <a:t>Kälte</a:t>
                      </a:r>
                      <a:r>
                        <a:rPr lang="sl-SI" sz="2400" dirty="0" smtClean="0"/>
                        <a:t> (</a:t>
                      </a:r>
                      <a:r>
                        <a:rPr lang="de-DE" sz="2400" dirty="0" err="1" smtClean="0"/>
                        <a:t>mraz</a:t>
                      </a:r>
                      <a:r>
                        <a:rPr lang="de-DE" sz="2400" dirty="0" smtClean="0"/>
                        <a:t>)</a:t>
                      </a:r>
                      <a:endParaRPr sz="2400" b="1" dirty="0">
                        <a:solidFill>
                          <a:srgbClr val="FF0000"/>
                        </a:solidFill>
                      </a:endParaRPr>
                    </a:p>
                  </a:txBody>
                  <a:tcPr marL="91450" marR="91450" marT="45725" marB="45725"/>
                </a:tc>
                <a:tc>
                  <a:txBody>
                    <a:bodyPr/>
                    <a:lstStyle/>
                    <a:p>
                      <a:pPr marL="0" marR="0" lvl="0" indent="0" algn="l" rtl="0">
                        <a:spcBef>
                          <a:spcPts val="0"/>
                        </a:spcBef>
                        <a:spcAft>
                          <a:spcPts val="0"/>
                        </a:spcAft>
                        <a:buNone/>
                      </a:pPr>
                      <a:endParaRPr sz="1800"/>
                    </a:p>
                  </a:txBody>
                  <a:tcPr marL="91450" marR="91450" marT="45725" marB="45725"/>
                </a:tc>
                <a:extLst>
                  <a:ext uri="{0D108BD9-81ED-4DB2-BD59-A6C34878D82A}">
                    <a16:rowId xmlns:a16="http://schemas.microsoft.com/office/drawing/2014/main" val="10004"/>
                  </a:ext>
                </a:extLst>
              </a:tr>
              <a:tr h="370850">
                <a:tc>
                  <a:txBody>
                    <a:bodyPr/>
                    <a:lstStyle/>
                    <a:p>
                      <a:pPr marL="0" marR="0" lvl="0" indent="0" algn="ctr" rtl="0">
                        <a:spcBef>
                          <a:spcPts val="0"/>
                        </a:spcBef>
                        <a:spcAft>
                          <a:spcPts val="0"/>
                        </a:spcAft>
                        <a:buNone/>
                      </a:pPr>
                      <a:r>
                        <a:rPr lang="de-DE" sz="2400" dirty="0" smtClean="0"/>
                        <a:t>Hagel</a:t>
                      </a:r>
                      <a:r>
                        <a:rPr lang="sl-SI" sz="2400" dirty="0" smtClean="0"/>
                        <a:t> (toča)</a:t>
                      </a:r>
                      <a:endParaRPr sz="2400" b="1" dirty="0">
                        <a:solidFill>
                          <a:srgbClr val="538CD5"/>
                        </a:solidFill>
                      </a:endParaRPr>
                    </a:p>
                  </a:txBody>
                  <a:tcPr marL="91450" marR="91450" marT="45725" marB="45725"/>
                </a:tc>
                <a:tc>
                  <a:txBody>
                    <a:bodyPr/>
                    <a:lstStyle/>
                    <a:p>
                      <a:pPr marL="0" marR="0" lvl="0" indent="0" algn="ctr" rtl="0">
                        <a:spcBef>
                          <a:spcPts val="0"/>
                        </a:spcBef>
                        <a:spcAft>
                          <a:spcPts val="0"/>
                        </a:spcAft>
                        <a:buNone/>
                      </a:pPr>
                      <a:endParaRPr sz="2400" b="1" dirty="0">
                        <a:solidFill>
                          <a:srgbClr val="FF0000"/>
                        </a:solidFill>
                      </a:endParaRPr>
                    </a:p>
                  </a:txBody>
                  <a:tcPr marL="91450" marR="91450" marT="45725" marB="45725"/>
                </a:tc>
                <a:tc>
                  <a:txBody>
                    <a:bodyPr/>
                    <a:lstStyle/>
                    <a:p>
                      <a:pPr marL="0" marR="0" lvl="0" indent="0" algn="l" rtl="0">
                        <a:spcBef>
                          <a:spcPts val="0"/>
                        </a:spcBef>
                        <a:spcAft>
                          <a:spcPts val="0"/>
                        </a:spcAft>
                        <a:buNone/>
                      </a:pPr>
                      <a:endParaRPr sz="1800"/>
                    </a:p>
                  </a:txBody>
                  <a:tcPr marL="91450" marR="91450" marT="45725" marB="45725"/>
                </a:tc>
                <a:extLst>
                  <a:ext uri="{0D108BD9-81ED-4DB2-BD59-A6C34878D82A}">
                    <a16:rowId xmlns:a16="http://schemas.microsoft.com/office/drawing/2014/main" val="10005"/>
                  </a:ext>
                </a:extLst>
              </a:tr>
              <a:tr h="370850">
                <a:tc>
                  <a:txBody>
                    <a:bodyPr/>
                    <a:lstStyle/>
                    <a:p>
                      <a:pPr marL="0" marR="0" lvl="0" indent="0" algn="ctr" rtl="0">
                        <a:spcBef>
                          <a:spcPts val="0"/>
                        </a:spcBef>
                        <a:spcAft>
                          <a:spcPts val="0"/>
                        </a:spcAft>
                        <a:buNone/>
                      </a:pPr>
                      <a:r>
                        <a:rPr lang="de-DE" sz="2400" dirty="0" smtClean="0"/>
                        <a:t>Schnee</a:t>
                      </a:r>
                      <a:r>
                        <a:rPr lang="sl-SI" sz="2400" dirty="0" smtClean="0"/>
                        <a:t> (sneg)</a:t>
                      </a:r>
                      <a:endParaRPr sz="2400" b="1" dirty="0">
                        <a:solidFill>
                          <a:srgbClr val="538CD5"/>
                        </a:solidFill>
                      </a:endParaRPr>
                    </a:p>
                  </a:txBody>
                  <a:tcPr marL="91450" marR="91450" marT="45725" marB="45725"/>
                </a:tc>
                <a:tc>
                  <a:txBody>
                    <a:bodyPr/>
                    <a:lstStyle/>
                    <a:p>
                      <a:pPr marL="0" marR="0" lvl="0" indent="0" algn="l" rtl="0">
                        <a:spcBef>
                          <a:spcPts val="0"/>
                        </a:spcBef>
                        <a:spcAft>
                          <a:spcPts val="0"/>
                        </a:spcAft>
                        <a:buNone/>
                      </a:pPr>
                      <a:endParaRPr sz="1800"/>
                    </a:p>
                  </a:txBody>
                  <a:tcPr marL="91450" marR="91450" marT="45725" marB="45725"/>
                </a:tc>
                <a:tc>
                  <a:txBody>
                    <a:bodyPr/>
                    <a:lstStyle/>
                    <a:p>
                      <a:pPr marL="0" marR="0" lvl="0" indent="0" algn="l" rtl="0">
                        <a:spcBef>
                          <a:spcPts val="0"/>
                        </a:spcBef>
                        <a:spcAft>
                          <a:spcPts val="0"/>
                        </a:spcAft>
                        <a:buNone/>
                      </a:pPr>
                      <a:endParaRPr sz="1800"/>
                    </a:p>
                  </a:txBody>
                  <a:tcPr marL="91450" marR="91450" marT="45725" marB="45725"/>
                </a:tc>
                <a:extLst>
                  <a:ext uri="{0D108BD9-81ED-4DB2-BD59-A6C34878D82A}">
                    <a16:rowId xmlns:a16="http://schemas.microsoft.com/office/drawing/2014/main" val="10006"/>
                  </a:ext>
                </a:extLst>
              </a:tr>
              <a:tr h="370850">
                <a:tc>
                  <a:txBody>
                    <a:bodyPr/>
                    <a:lstStyle/>
                    <a:p>
                      <a:pPr marL="0" marR="0" lvl="0" indent="0" algn="ctr" rtl="0">
                        <a:spcBef>
                          <a:spcPts val="0"/>
                        </a:spcBef>
                        <a:spcAft>
                          <a:spcPts val="0"/>
                        </a:spcAft>
                        <a:buNone/>
                      </a:pPr>
                      <a:r>
                        <a:rPr lang="de-DE" sz="2400" dirty="0" smtClean="0"/>
                        <a:t>Blitz</a:t>
                      </a:r>
                      <a:r>
                        <a:rPr lang="sl-SI" sz="2400" dirty="0" smtClean="0"/>
                        <a:t> (blisk)</a:t>
                      </a:r>
                      <a:endParaRPr sz="2400" b="1" dirty="0">
                        <a:solidFill>
                          <a:srgbClr val="538CD5"/>
                        </a:solidFill>
                      </a:endParaRPr>
                    </a:p>
                  </a:txBody>
                  <a:tcPr marL="91450" marR="91450" marT="45725" marB="45725"/>
                </a:tc>
                <a:tc>
                  <a:txBody>
                    <a:bodyPr/>
                    <a:lstStyle/>
                    <a:p>
                      <a:pPr marL="0" marR="0" lvl="0" indent="0" algn="l" rtl="0">
                        <a:spcBef>
                          <a:spcPts val="0"/>
                        </a:spcBef>
                        <a:spcAft>
                          <a:spcPts val="0"/>
                        </a:spcAft>
                        <a:buNone/>
                      </a:pPr>
                      <a:endParaRPr sz="1800"/>
                    </a:p>
                  </a:txBody>
                  <a:tcPr marL="91450" marR="91450" marT="45725" marB="45725"/>
                </a:tc>
                <a:tc>
                  <a:txBody>
                    <a:bodyPr/>
                    <a:lstStyle/>
                    <a:p>
                      <a:pPr marL="0" marR="0" lvl="0" indent="0" algn="l" rtl="0">
                        <a:spcBef>
                          <a:spcPts val="0"/>
                        </a:spcBef>
                        <a:spcAft>
                          <a:spcPts val="0"/>
                        </a:spcAft>
                        <a:buNone/>
                      </a:pPr>
                      <a:endParaRPr sz="1800"/>
                    </a:p>
                  </a:txBody>
                  <a:tcPr marL="91450" marR="91450" marT="45725" marB="45725"/>
                </a:tc>
                <a:extLst>
                  <a:ext uri="{0D108BD9-81ED-4DB2-BD59-A6C34878D82A}">
                    <a16:rowId xmlns:a16="http://schemas.microsoft.com/office/drawing/2014/main" val="10007"/>
                  </a:ext>
                </a:extLst>
              </a:tr>
              <a:tr h="370850">
                <a:tc>
                  <a:txBody>
                    <a:bodyPr/>
                    <a:lstStyle/>
                    <a:p>
                      <a:pPr marL="0" marR="0" lvl="0" indent="0" algn="ctr" rtl="0">
                        <a:spcBef>
                          <a:spcPts val="0"/>
                        </a:spcBef>
                        <a:spcAft>
                          <a:spcPts val="0"/>
                        </a:spcAft>
                        <a:buNone/>
                      </a:pPr>
                      <a:r>
                        <a:rPr lang="de-DE" sz="2400" dirty="0" smtClean="0"/>
                        <a:t>Donner</a:t>
                      </a:r>
                      <a:r>
                        <a:rPr lang="sl-SI" sz="2400" dirty="0" smtClean="0"/>
                        <a:t> (grom, grmenje)</a:t>
                      </a:r>
                      <a:endParaRPr sz="2400" b="1" dirty="0">
                        <a:solidFill>
                          <a:srgbClr val="538CD5"/>
                        </a:solidFill>
                      </a:endParaRPr>
                    </a:p>
                  </a:txBody>
                  <a:tcPr marL="91450" marR="91450" marT="45725" marB="45725"/>
                </a:tc>
                <a:tc>
                  <a:txBody>
                    <a:bodyPr/>
                    <a:lstStyle/>
                    <a:p>
                      <a:pPr marL="0" marR="0" lvl="0" indent="0" algn="l" rtl="0">
                        <a:spcBef>
                          <a:spcPts val="0"/>
                        </a:spcBef>
                        <a:spcAft>
                          <a:spcPts val="0"/>
                        </a:spcAft>
                        <a:buNone/>
                      </a:pPr>
                      <a:endParaRPr sz="1800"/>
                    </a:p>
                  </a:txBody>
                  <a:tcPr marL="91450" marR="91450" marT="45725" marB="45725"/>
                </a:tc>
                <a:tc>
                  <a:txBody>
                    <a:bodyPr/>
                    <a:lstStyle/>
                    <a:p>
                      <a:pPr marL="0" marR="0" lvl="0" indent="0" algn="l" rtl="0">
                        <a:spcBef>
                          <a:spcPts val="0"/>
                        </a:spcBef>
                        <a:spcAft>
                          <a:spcPts val="0"/>
                        </a:spcAft>
                        <a:buNone/>
                      </a:pPr>
                      <a:endParaRPr sz="1800"/>
                    </a:p>
                  </a:txBody>
                  <a:tcPr marL="91450" marR="91450" marT="45725" marB="45725"/>
                </a:tc>
                <a:extLst>
                  <a:ext uri="{0D108BD9-81ED-4DB2-BD59-A6C34878D82A}">
                    <a16:rowId xmlns:a16="http://schemas.microsoft.com/office/drawing/2014/main" val="10008"/>
                  </a:ext>
                </a:extLst>
              </a:tr>
              <a:tr h="370850">
                <a:tc>
                  <a:txBody>
                    <a:bodyPr/>
                    <a:lstStyle/>
                    <a:p>
                      <a:pPr marL="0" marR="0" lvl="0" indent="0" algn="ctr" rtl="0">
                        <a:spcBef>
                          <a:spcPts val="0"/>
                        </a:spcBef>
                        <a:spcAft>
                          <a:spcPts val="0"/>
                        </a:spcAft>
                        <a:buNone/>
                      </a:pPr>
                      <a:r>
                        <a:rPr lang="de-DE" sz="2400" dirty="0" smtClean="0"/>
                        <a:t>Nebel</a:t>
                      </a:r>
                      <a:r>
                        <a:rPr lang="sl-SI" sz="2400" dirty="0" smtClean="0"/>
                        <a:t> (megla)</a:t>
                      </a:r>
                      <a:endParaRPr sz="2400" b="1" dirty="0">
                        <a:solidFill>
                          <a:srgbClr val="538CD5"/>
                        </a:solidFill>
                      </a:endParaRPr>
                    </a:p>
                  </a:txBody>
                  <a:tcPr marL="91450" marR="91450" marT="45725" marB="45725"/>
                </a:tc>
                <a:tc>
                  <a:txBody>
                    <a:bodyPr/>
                    <a:lstStyle/>
                    <a:p>
                      <a:pPr marL="0" marR="0" lvl="0" indent="0" algn="l" rtl="0">
                        <a:spcBef>
                          <a:spcPts val="0"/>
                        </a:spcBef>
                        <a:spcAft>
                          <a:spcPts val="0"/>
                        </a:spcAft>
                        <a:buNone/>
                      </a:pPr>
                      <a:endParaRPr sz="1800"/>
                    </a:p>
                  </a:txBody>
                  <a:tcPr marL="91450" marR="91450" marT="45725" marB="45725"/>
                </a:tc>
                <a:tc>
                  <a:txBody>
                    <a:bodyPr/>
                    <a:lstStyle/>
                    <a:p>
                      <a:pPr marL="0" marR="0" lvl="0" indent="0" algn="l" rtl="0">
                        <a:spcBef>
                          <a:spcPts val="0"/>
                        </a:spcBef>
                        <a:spcAft>
                          <a:spcPts val="0"/>
                        </a:spcAft>
                        <a:buNone/>
                      </a:pPr>
                      <a:endParaRPr sz="1800" dirty="0"/>
                    </a:p>
                  </a:txBody>
                  <a:tcPr marL="91450" marR="91450" marT="45725" marB="45725"/>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14289337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33"/>
          <p:cNvSpPr txBox="1">
            <a:spLocks noGrp="1"/>
          </p:cNvSpPr>
          <p:nvPr>
            <p:ph type="title"/>
          </p:nvPr>
        </p:nvSpPr>
        <p:spPr>
          <a:xfrm>
            <a:off x="1981200" y="274638"/>
            <a:ext cx="8229600" cy="1143000"/>
          </a:xfrm>
          <a:prstGeom prst="rect">
            <a:avLst/>
          </a:prstGeom>
          <a:noFill/>
          <a:ln>
            <a:noFill/>
          </a:ln>
        </p:spPr>
        <p:txBody>
          <a:bodyPr spcFirstLastPara="1" vert="horz" wrap="square" lIns="91425" tIns="45700" rIns="91425" bIns="45700" rtlCol="0" anchor="ctr" anchorCtr="0">
            <a:noAutofit/>
          </a:bodyPr>
          <a:lstStyle/>
          <a:p>
            <a:pPr algn="ctr">
              <a:spcBef>
                <a:spcPts val="0"/>
              </a:spcBef>
              <a:buClr>
                <a:schemeClr val="dk1"/>
              </a:buClr>
            </a:pPr>
            <a:r>
              <a:rPr lang="de-DE" sz="4400" b="1" cap="none">
                <a:solidFill>
                  <a:schemeClr val="dk1"/>
                </a:solidFill>
                <a:latin typeface="Calibri"/>
                <a:ea typeface="Calibri"/>
                <a:cs typeface="Calibri"/>
                <a:sym typeface="Calibri"/>
              </a:rPr>
              <a:t>Wetterverben</a:t>
            </a:r>
            <a:endParaRPr sz="4400" b="1" cap="none">
              <a:solidFill>
                <a:schemeClr val="dk1"/>
              </a:solidFill>
              <a:latin typeface="Calibri"/>
              <a:ea typeface="Calibri"/>
              <a:cs typeface="Calibri"/>
              <a:sym typeface="Calibri"/>
            </a:endParaRPr>
          </a:p>
        </p:txBody>
      </p:sp>
      <p:graphicFrame>
        <p:nvGraphicFramePr>
          <p:cNvPr id="287" name="Google Shape;287;p33"/>
          <p:cNvGraphicFramePr/>
          <p:nvPr>
            <p:extLst>
              <p:ext uri="{D42A27DB-BD31-4B8C-83A1-F6EECF244321}">
                <p14:modId xmlns:p14="http://schemas.microsoft.com/office/powerpoint/2010/main" val="3829623290"/>
              </p:ext>
            </p:extLst>
          </p:nvPr>
        </p:nvGraphicFramePr>
        <p:xfrm>
          <a:off x="1981200" y="1600200"/>
          <a:ext cx="8229600" cy="4694020"/>
        </p:xfrm>
        <a:graphic>
          <a:graphicData uri="http://schemas.openxmlformats.org/drawingml/2006/table">
            <a:tbl>
              <a:tblPr firstRow="1" bandRow="1">
                <a:tableStyleId>{69C7853C-536D-4A76-A0AE-DD22124D55A5}</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70850">
                <a:tc>
                  <a:txBody>
                    <a:bodyPr/>
                    <a:lstStyle/>
                    <a:p>
                      <a:pPr marL="0" marR="0" lvl="0" indent="0" algn="ctr" rtl="0">
                        <a:spcBef>
                          <a:spcPts val="0"/>
                        </a:spcBef>
                        <a:spcAft>
                          <a:spcPts val="0"/>
                        </a:spcAft>
                        <a:buNone/>
                      </a:pPr>
                      <a:r>
                        <a:rPr lang="de-DE" sz="3200" dirty="0"/>
                        <a:t>Nomen</a:t>
                      </a:r>
                      <a:endParaRPr sz="3200" dirty="0"/>
                    </a:p>
                  </a:txBody>
                  <a:tcPr marL="91450" marR="91450" marT="45725" marB="45725"/>
                </a:tc>
                <a:tc>
                  <a:txBody>
                    <a:bodyPr/>
                    <a:lstStyle/>
                    <a:p>
                      <a:pPr marL="0" marR="0" lvl="0" indent="0" algn="ctr" rtl="0">
                        <a:spcBef>
                          <a:spcPts val="0"/>
                        </a:spcBef>
                        <a:spcAft>
                          <a:spcPts val="0"/>
                        </a:spcAft>
                        <a:buNone/>
                      </a:pPr>
                      <a:r>
                        <a:rPr lang="de-DE" sz="3200"/>
                        <a:t>Verben</a:t>
                      </a:r>
                      <a:endParaRPr sz="3200"/>
                    </a:p>
                  </a:txBody>
                  <a:tcPr marL="91450" marR="91450" marT="45725" marB="45725"/>
                </a:tc>
                <a:tc>
                  <a:txBody>
                    <a:bodyPr/>
                    <a:lstStyle/>
                    <a:p>
                      <a:pPr marL="0" marR="0" lvl="0" indent="0" algn="ctr" rtl="0">
                        <a:spcBef>
                          <a:spcPts val="0"/>
                        </a:spcBef>
                        <a:spcAft>
                          <a:spcPts val="0"/>
                        </a:spcAft>
                        <a:buNone/>
                      </a:pPr>
                      <a:r>
                        <a:rPr lang="de-DE" sz="3200"/>
                        <a:t>Satz</a:t>
                      </a:r>
                      <a:endParaRPr sz="3200"/>
                    </a:p>
                  </a:txBody>
                  <a:tcPr marL="91450" marR="91450" marT="45725" marB="45725"/>
                </a:tc>
                <a:extLst>
                  <a:ext uri="{0D108BD9-81ED-4DB2-BD59-A6C34878D82A}">
                    <a16:rowId xmlns:a16="http://schemas.microsoft.com/office/drawing/2014/main" val="10000"/>
                  </a:ext>
                </a:extLst>
              </a:tr>
              <a:tr h="370850">
                <a:tc>
                  <a:txBody>
                    <a:bodyPr/>
                    <a:lstStyle/>
                    <a:p>
                      <a:pPr marL="0" marR="0" lvl="0" indent="0" algn="ctr" rtl="0">
                        <a:spcBef>
                          <a:spcPts val="0"/>
                        </a:spcBef>
                        <a:spcAft>
                          <a:spcPts val="0"/>
                        </a:spcAft>
                        <a:buNone/>
                      </a:pPr>
                      <a:r>
                        <a:rPr lang="de-DE" sz="2400" dirty="0"/>
                        <a:t>der Donner</a:t>
                      </a:r>
                      <a:endParaRPr sz="2400" b="1" dirty="0">
                        <a:solidFill>
                          <a:srgbClr val="FF0000"/>
                        </a:solidFill>
                      </a:endParaRPr>
                    </a:p>
                  </a:txBody>
                  <a:tcPr marL="91450" marR="91450" marT="45725" marB="45725"/>
                </a:tc>
                <a:tc>
                  <a:txBody>
                    <a:bodyPr/>
                    <a:lstStyle/>
                    <a:p>
                      <a:pPr marL="0" marR="0" lvl="0" indent="0" algn="ctr" rtl="0">
                        <a:spcBef>
                          <a:spcPts val="0"/>
                        </a:spcBef>
                        <a:spcAft>
                          <a:spcPts val="0"/>
                        </a:spcAft>
                        <a:buNone/>
                      </a:pPr>
                      <a:r>
                        <a:rPr lang="de-DE" sz="2400" dirty="0"/>
                        <a:t>donnern</a:t>
                      </a:r>
                      <a:endParaRPr sz="2400" b="1" dirty="0"/>
                    </a:p>
                  </a:txBody>
                  <a:tcPr marL="91450" marR="91450" marT="45725" marB="45725"/>
                </a:tc>
                <a:tc>
                  <a:txBody>
                    <a:bodyPr/>
                    <a:lstStyle/>
                    <a:p>
                      <a:pPr marL="0" marR="0" lvl="0" indent="0" algn="ctr" rtl="0">
                        <a:spcBef>
                          <a:spcPts val="0"/>
                        </a:spcBef>
                        <a:spcAft>
                          <a:spcPts val="0"/>
                        </a:spcAft>
                        <a:buNone/>
                      </a:pPr>
                      <a:r>
                        <a:rPr lang="de-DE" sz="2400" dirty="0"/>
                        <a:t>Es donnert.</a:t>
                      </a:r>
                      <a:endParaRPr sz="2400" b="1" dirty="0">
                        <a:solidFill>
                          <a:srgbClr val="FF0000"/>
                        </a:solidFill>
                      </a:endParaRPr>
                    </a:p>
                  </a:txBody>
                  <a:tcPr marL="91450" marR="91450" marT="45725" marB="45725"/>
                </a:tc>
                <a:extLst>
                  <a:ext uri="{0D108BD9-81ED-4DB2-BD59-A6C34878D82A}">
                    <a16:rowId xmlns:a16="http://schemas.microsoft.com/office/drawing/2014/main" val="10001"/>
                  </a:ext>
                </a:extLst>
              </a:tr>
              <a:tr h="370850">
                <a:tc>
                  <a:txBody>
                    <a:bodyPr/>
                    <a:lstStyle/>
                    <a:p>
                      <a:pPr marL="0" marR="0" lvl="0" indent="0" algn="ctr" rtl="0">
                        <a:spcBef>
                          <a:spcPts val="0"/>
                        </a:spcBef>
                        <a:spcAft>
                          <a:spcPts val="0"/>
                        </a:spcAft>
                        <a:buNone/>
                      </a:pPr>
                      <a:r>
                        <a:rPr lang="de-DE" sz="2400" dirty="0"/>
                        <a:t>die Sonne</a:t>
                      </a:r>
                      <a:endParaRPr sz="2400" b="1" dirty="0"/>
                    </a:p>
                  </a:txBody>
                  <a:tcPr marL="91450" marR="91450" marT="45725" marB="45725"/>
                </a:tc>
                <a:tc>
                  <a:txBody>
                    <a:bodyPr/>
                    <a:lstStyle/>
                    <a:p>
                      <a:pPr marL="0" marR="0" lvl="0" indent="0" algn="ctr" rtl="0">
                        <a:spcBef>
                          <a:spcPts val="0"/>
                        </a:spcBef>
                        <a:spcAft>
                          <a:spcPts val="0"/>
                        </a:spcAft>
                        <a:buNone/>
                      </a:pPr>
                      <a:r>
                        <a:rPr lang="de-DE" sz="2400" dirty="0"/>
                        <a:t>scheinen</a:t>
                      </a:r>
                      <a:endParaRPr sz="2400" b="1" dirty="0">
                        <a:solidFill>
                          <a:srgbClr val="FF0000"/>
                        </a:solidFill>
                      </a:endParaRPr>
                    </a:p>
                  </a:txBody>
                  <a:tcPr marL="91450" marR="91450" marT="45725" marB="45725"/>
                </a:tc>
                <a:tc>
                  <a:txBody>
                    <a:bodyPr/>
                    <a:lstStyle/>
                    <a:p>
                      <a:pPr marL="0" marR="0" lvl="0" indent="0" algn="ctr" rtl="0">
                        <a:spcBef>
                          <a:spcPts val="0"/>
                        </a:spcBef>
                        <a:spcAft>
                          <a:spcPts val="0"/>
                        </a:spcAft>
                        <a:buNone/>
                      </a:pPr>
                      <a:r>
                        <a:rPr lang="de-DE" sz="2400"/>
                        <a:t>Die Sonne scheint.</a:t>
                      </a:r>
                      <a:endParaRPr sz="2400" b="1">
                        <a:solidFill>
                          <a:srgbClr val="FF0000"/>
                        </a:solidFill>
                      </a:endParaRPr>
                    </a:p>
                  </a:txBody>
                  <a:tcPr marL="91450" marR="91450" marT="45725" marB="45725"/>
                </a:tc>
                <a:extLst>
                  <a:ext uri="{0D108BD9-81ED-4DB2-BD59-A6C34878D82A}">
                    <a16:rowId xmlns:a16="http://schemas.microsoft.com/office/drawing/2014/main" val="10002"/>
                  </a:ext>
                </a:extLst>
              </a:tr>
              <a:tr h="370850">
                <a:tc>
                  <a:txBody>
                    <a:bodyPr/>
                    <a:lstStyle/>
                    <a:p>
                      <a:pPr marL="0" marR="0" lvl="0" indent="0" algn="ctr" rtl="0">
                        <a:spcBef>
                          <a:spcPts val="0"/>
                        </a:spcBef>
                        <a:spcAft>
                          <a:spcPts val="0"/>
                        </a:spcAft>
                        <a:buNone/>
                      </a:pPr>
                      <a:r>
                        <a:rPr lang="de-DE" sz="2400"/>
                        <a:t>der Hagel</a:t>
                      </a:r>
                      <a:endParaRPr sz="2400" b="1">
                        <a:solidFill>
                          <a:srgbClr val="FF0000"/>
                        </a:solidFill>
                      </a:endParaRPr>
                    </a:p>
                  </a:txBody>
                  <a:tcPr marL="91450" marR="91450" marT="45725" marB="45725"/>
                </a:tc>
                <a:tc>
                  <a:txBody>
                    <a:bodyPr/>
                    <a:lstStyle/>
                    <a:p>
                      <a:pPr marL="0" marR="0" lvl="0" indent="0" algn="ctr" rtl="0">
                        <a:spcBef>
                          <a:spcPts val="0"/>
                        </a:spcBef>
                        <a:spcAft>
                          <a:spcPts val="0"/>
                        </a:spcAft>
                        <a:buNone/>
                      </a:pPr>
                      <a:r>
                        <a:rPr lang="de-DE" sz="2400"/>
                        <a:t>hageln</a:t>
                      </a:r>
                      <a:endParaRPr sz="2400" b="1">
                        <a:solidFill>
                          <a:srgbClr val="FF0000"/>
                        </a:solidFill>
                      </a:endParaRPr>
                    </a:p>
                  </a:txBody>
                  <a:tcPr marL="91450" marR="91450" marT="45725" marB="45725"/>
                </a:tc>
                <a:tc>
                  <a:txBody>
                    <a:bodyPr/>
                    <a:lstStyle/>
                    <a:p>
                      <a:pPr marL="0" marR="0" lvl="0" indent="0" algn="ctr" rtl="0">
                        <a:spcBef>
                          <a:spcPts val="0"/>
                        </a:spcBef>
                        <a:spcAft>
                          <a:spcPts val="0"/>
                        </a:spcAft>
                        <a:buNone/>
                      </a:pPr>
                      <a:r>
                        <a:rPr lang="de-DE" sz="2400"/>
                        <a:t>Es hagelt.</a:t>
                      </a:r>
                      <a:endParaRPr sz="2400" b="1"/>
                    </a:p>
                  </a:txBody>
                  <a:tcPr marL="91450" marR="91450" marT="45725" marB="45725"/>
                </a:tc>
                <a:extLst>
                  <a:ext uri="{0D108BD9-81ED-4DB2-BD59-A6C34878D82A}">
                    <a16:rowId xmlns:a16="http://schemas.microsoft.com/office/drawing/2014/main" val="10003"/>
                  </a:ext>
                </a:extLst>
              </a:tr>
              <a:tr h="370850">
                <a:tc>
                  <a:txBody>
                    <a:bodyPr/>
                    <a:lstStyle/>
                    <a:p>
                      <a:pPr marL="0" marR="0" lvl="0" indent="0" algn="ctr" rtl="0">
                        <a:spcBef>
                          <a:spcPts val="0"/>
                        </a:spcBef>
                        <a:spcAft>
                          <a:spcPts val="0"/>
                        </a:spcAft>
                        <a:buNone/>
                      </a:pPr>
                      <a:r>
                        <a:rPr lang="de-DE" sz="2400"/>
                        <a:t>der Regen</a:t>
                      </a:r>
                      <a:endParaRPr sz="2400" b="1"/>
                    </a:p>
                  </a:txBody>
                  <a:tcPr marL="91450" marR="91450" marT="45725" marB="45725"/>
                </a:tc>
                <a:tc>
                  <a:txBody>
                    <a:bodyPr/>
                    <a:lstStyle/>
                    <a:p>
                      <a:pPr marL="0" marR="0" lvl="0" indent="0" algn="ctr" rtl="0">
                        <a:spcBef>
                          <a:spcPts val="0"/>
                        </a:spcBef>
                        <a:spcAft>
                          <a:spcPts val="0"/>
                        </a:spcAft>
                        <a:buNone/>
                      </a:pPr>
                      <a:r>
                        <a:rPr lang="de-DE" sz="2400"/>
                        <a:t>regnen</a:t>
                      </a:r>
                      <a:endParaRPr sz="2400" b="1">
                        <a:solidFill>
                          <a:srgbClr val="FF0000"/>
                        </a:solidFill>
                      </a:endParaRPr>
                    </a:p>
                  </a:txBody>
                  <a:tcPr marL="91450" marR="91450" marT="45725" marB="45725"/>
                </a:tc>
                <a:tc>
                  <a:txBody>
                    <a:bodyPr/>
                    <a:lstStyle/>
                    <a:p>
                      <a:pPr marL="0" marR="0" lvl="0" indent="0" algn="ctr" rtl="0">
                        <a:spcBef>
                          <a:spcPts val="0"/>
                        </a:spcBef>
                        <a:spcAft>
                          <a:spcPts val="0"/>
                        </a:spcAft>
                        <a:buNone/>
                      </a:pPr>
                      <a:r>
                        <a:rPr lang="de-DE" sz="2400"/>
                        <a:t>Es regnet.</a:t>
                      </a:r>
                      <a:endParaRPr sz="2400" b="1">
                        <a:solidFill>
                          <a:srgbClr val="FF0000"/>
                        </a:solidFill>
                      </a:endParaRPr>
                    </a:p>
                  </a:txBody>
                  <a:tcPr marL="91450" marR="91450" marT="45725" marB="45725"/>
                </a:tc>
                <a:extLst>
                  <a:ext uri="{0D108BD9-81ED-4DB2-BD59-A6C34878D82A}">
                    <a16:rowId xmlns:a16="http://schemas.microsoft.com/office/drawing/2014/main" val="10004"/>
                  </a:ext>
                </a:extLst>
              </a:tr>
              <a:tr h="370850">
                <a:tc>
                  <a:txBody>
                    <a:bodyPr/>
                    <a:lstStyle/>
                    <a:p>
                      <a:pPr marL="0" marR="0" lvl="0" indent="0" algn="ctr" rtl="0">
                        <a:spcBef>
                          <a:spcPts val="0"/>
                        </a:spcBef>
                        <a:spcAft>
                          <a:spcPts val="0"/>
                        </a:spcAft>
                        <a:buNone/>
                      </a:pPr>
                      <a:r>
                        <a:rPr lang="de-DE" sz="2400"/>
                        <a:t>der Blitz</a:t>
                      </a:r>
                      <a:endParaRPr sz="2400" b="1">
                        <a:solidFill>
                          <a:srgbClr val="FF0000"/>
                        </a:solidFill>
                      </a:endParaRPr>
                    </a:p>
                  </a:txBody>
                  <a:tcPr marL="91450" marR="91450" marT="45725" marB="45725"/>
                </a:tc>
                <a:tc>
                  <a:txBody>
                    <a:bodyPr/>
                    <a:lstStyle/>
                    <a:p>
                      <a:pPr marL="0" marR="0" lvl="0" indent="0" algn="ctr" rtl="0">
                        <a:spcBef>
                          <a:spcPts val="0"/>
                        </a:spcBef>
                        <a:spcAft>
                          <a:spcPts val="0"/>
                        </a:spcAft>
                        <a:buNone/>
                      </a:pPr>
                      <a:r>
                        <a:rPr lang="de-DE" sz="2400"/>
                        <a:t>blitzen</a:t>
                      </a:r>
                      <a:endParaRPr sz="2400" b="1"/>
                    </a:p>
                  </a:txBody>
                  <a:tcPr marL="91450" marR="91450" marT="45725" marB="45725"/>
                </a:tc>
                <a:tc>
                  <a:txBody>
                    <a:bodyPr/>
                    <a:lstStyle/>
                    <a:p>
                      <a:pPr marL="0" marR="0" lvl="0" indent="0" algn="ctr" rtl="0">
                        <a:spcBef>
                          <a:spcPts val="0"/>
                        </a:spcBef>
                        <a:spcAft>
                          <a:spcPts val="0"/>
                        </a:spcAft>
                        <a:buNone/>
                      </a:pPr>
                      <a:r>
                        <a:rPr lang="de-DE" sz="2400"/>
                        <a:t>Es blitzt.</a:t>
                      </a:r>
                      <a:endParaRPr sz="2400" b="1">
                        <a:solidFill>
                          <a:srgbClr val="FF0000"/>
                        </a:solidFill>
                      </a:endParaRPr>
                    </a:p>
                  </a:txBody>
                  <a:tcPr marL="91450" marR="91450" marT="45725" marB="45725"/>
                </a:tc>
                <a:extLst>
                  <a:ext uri="{0D108BD9-81ED-4DB2-BD59-A6C34878D82A}">
                    <a16:rowId xmlns:a16="http://schemas.microsoft.com/office/drawing/2014/main" val="10005"/>
                  </a:ext>
                </a:extLst>
              </a:tr>
              <a:tr h="370850">
                <a:tc>
                  <a:txBody>
                    <a:bodyPr/>
                    <a:lstStyle/>
                    <a:p>
                      <a:pPr marL="0" marR="0" lvl="0" indent="0" algn="ctr" rtl="0">
                        <a:spcBef>
                          <a:spcPts val="0"/>
                        </a:spcBef>
                        <a:spcAft>
                          <a:spcPts val="0"/>
                        </a:spcAft>
                        <a:buNone/>
                      </a:pPr>
                      <a:r>
                        <a:rPr lang="de-DE" sz="2400"/>
                        <a:t>der Nebel</a:t>
                      </a:r>
                      <a:endParaRPr sz="2400" b="1">
                        <a:solidFill>
                          <a:srgbClr val="FF0000"/>
                        </a:solidFill>
                      </a:endParaRPr>
                    </a:p>
                  </a:txBody>
                  <a:tcPr marL="91450" marR="91450" marT="45725" marB="45725"/>
                </a:tc>
                <a:tc>
                  <a:txBody>
                    <a:bodyPr/>
                    <a:lstStyle/>
                    <a:p>
                      <a:pPr marL="0" marR="0" lvl="0" indent="0" algn="ctr" rtl="0">
                        <a:spcBef>
                          <a:spcPts val="0"/>
                        </a:spcBef>
                        <a:spcAft>
                          <a:spcPts val="0"/>
                        </a:spcAft>
                        <a:buNone/>
                      </a:pPr>
                      <a:r>
                        <a:rPr lang="de-DE" sz="2400"/>
                        <a:t>liegen</a:t>
                      </a:r>
                      <a:endParaRPr sz="2400" b="1">
                        <a:solidFill>
                          <a:srgbClr val="FF0000"/>
                        </a:solidFill>
                      </a:endParaRPr>
                    </a:p>
                  </a:txBody>
                  <a:tcPr marL="91450" marR="91450" marT="45725" marB="45725"/>
                </a:tc>
                <a:tc>
                  <a:txBody>
                    <a:bodyPr/>
                    <a:lstStyle/>
                    <a:p>
                      <a:pPr marL="0" marR="0" lvl="0" indent="0" algn="ctr" rtl="0">
                        <a:spcBef>
                          <a:spcPts val="0"/>
                        </a:spcBef>
                        <a:spcAft>
                          <a:spcPts val="0"/>
                        </a:spcAft>
                        <a:buNone/>
                      </a:pPr>
                      <a:r>
                        <a:rPr lang="de-DE" sz="2400"/>
                        <a:t>Es liegt Nebel.</a:t>
                      </a:r>
                      <a:endParaRPr sz="2400" b="1"/>
                    </a:p>
                  </a:txBody>
                  <a:tcPr marL="91450" marR="91450" marT="45725" marB="45725"/>
                </a:tc>
                <a:extLst>
                  <a:ext uri="{0D108BD9-81ED-4DB2-BD59-A6C34878D82A}">
                    <a16:rowId xmlns:a16="http://schemas.microsoft.com/office/drawing/2014/main" val="10006"/>
                  </a:ext>
                </a:extLst>
              </a:tr>
              <a:tr h="370850">
                <a:tc>
                  <a:txBody>
                    <a:bodyPr/>
                    <a:lstStyle/>
                    <a:p>
                      <a:pPr marL="0" marR="0" lvl="0" indent="0" algn="ctr" rtl="0">
                        <a:spcBef>
                          <a:spcPts val="0"/>
                        </a:spcBef>
                        <a:spcAft>
                          <a:spcPts val="0"/>
                        </a:spcAft>
                        <a:buNone/>
                      </a:pPr>
                      <a:r>
                        <a:rPr lang="de-DE" sz="2400" dirty="0"/>
                        <a:t>der Schnee</a:t>
                      </a:r>
                      <a:endParaRPr sz="2400" b="1" dirty="0"/>
                    </a:p>
                  </a:txBody>
                  <a:tcPr marL="91450" marR="91450" marT="45725" marB="45725"/>
                </a:tc>
                <a:tc>
                  <a:txBody>
                    <a:bodyPr/>
                    <a:lstStyle/>
                    <a:p>
                      <a:pPr marL="0" marR="0" lvl="0" indent="0" algn="ctr" rtl="0">
                        <a:spcBef>
                          <a:spcPts val="0"/>
                        </a:spcBef>
                        <a:spcAft>
                          <a:spcPts val="0"/>
                        </a:spcAft>
                        <a:buNone/>
                      </a:pPr>
                      <a:r>
                        <a:rPr lang="de-DE" sz="2400"/>
                        <a:t>schneien</a:t>
                      </a:r>
                      <a:endParaRPr sz="2400" b="1">
                        <a:solidFill>
                          <a:srgbClr val="FF0000"/>
                        </a:solidFill>
                      </a:endParaRPr>
                    </a:p>
                  </a:txBody>
                  <a:tcPr marL="91450" marR="91450" marT="45725" marB="45725"/>
                </a:tc>
                <a:tc>
                  <a:txBody>
                    <a:bodyPr/>
                    <a:lstStyle/>
                    <a:p>
                      <a:pPr marL="0" marR="0" lvl="0" indent="0" algn="ctr" rtl="0">
                        <a:spcBef>
                          <a:spcPts val="0"/>
                        </a:spcBef>
                        <a:spcAft>
                          <a:spcPts val="0"/>
                        </a:spcAft>
                        <a:buNone/>
                      </a:pPr>
                      <a:r>
                        <a:rPr lang="de-DE" sz="2400"/>
                        <a:t>Es schneit.</a:t>
                      </a:r>
                      <a:endParaRPr sz="2400" b="1">
                        <a:solidFill>
                          <a:srgbClr val="FF0000"/>
                        </a:solidFill>
                      </a:endParaRPr>
                    </a:p>
                  </a:txBody>
                  <a:tcPr marL="91450" marR="91450" marT="45725" marB="45725"/>
                </a:tc>
                <a:extLst>
                  <a:ext uri="{0D108BD9-81ED-4DB2-BD59-A6C34878D82A}">
                    <a16:rowId xmlns:a16="http://schemas.microsoft.com/office/drawing/2014/main" val="10007"/>
                  </a:ext>
                </a:extLst>
              </a:tr>
              <a:tr h="370850">
                <a:tc>
                  <a:txBody>
                    <a:bodyPr/>
                    <a:lstStyle/>
                    <a:p>
                      <a:pPr marL="0" marR="0" lvl="0" indent="0" algn="ctr" rtl="0">
                        <a:spcBef>
                          <a:spcPts val="0"/>
                        </a:spcBef>
                        <a:spcAft>
                          <a:spcPts val="0"/>
                        </a:spcAft>
                        <a:buNone/>
                      </a:pPr>
                      <a:r>
                        <a:rPr lang="de-DE" sz="2400"/>
                        <a:t>der Wind</a:t>
                      </a:r>
                      <a:endParaRPr sz="2400" b="1">
                        <a:solidFill>
                          <a:srgbClr val="FF0000"/>
                        </a:solidFill>
                      </a:endParaRPr>
                    </a:p>
                  </a:txBody>
                  <a:tcPr marL="91450" marR="91450" marT="45725" marB="45725"/>
                </a:tc>
                <a:tc>
                  <a:txBody>
                    <a:bodyPr/>
                    <a:lstStyle/>
                    <a:p>
                      <a:pPr marL="0" marR="0" lvl="0" indent="0" algn="ctr" rtl="0">
                        <a:spcBef>
                          <a:spcPts val="0"/>
                        </a:spcBef>
                        <a:spcAft>
                          <a:spcPts val="0"/>
                        </a:spcAft>
                        <a:buNone/>
                      </a:pPr>
                      <a:r>
                        <a:rPr lang="de-DE" sz="2400"/>
                        <a:t>wehen</a:t>
                      </a:r>
                      <a:endParaRPr sz="2400" b="1"/>
                    </a:p>
                  </a:txBody>
                  <a:tcPr marL="91450" marR="91450" marT="45725" marB="45725"/>
                </a:tc>
                <a:tc>
                  <a:txBody>
                    <a:bodyPr/>
                    <a:lstStyle/>
                    <a:p>
                      <a:pPr marL="0" marR="0" lvl="0" indent="0" algn="ctr" rtl="0">
                        <a:spcBef>
                          <a:spcPts val="0"/>
                        </a:spcBef>
                        <a:spcAft>
                          <a:spcPts val="0"/>
                        </a:spcAft>
                        <a:buNone/>
                      </a:pPr>
                      <a:r>
                        <a:rPr lang="de-DE" sz="2400"/>
                        <a:t>Der Wind weht.</a:t>
                      </a:r>
                      <a:endParaRPr sz="2400" b="1">
                        <a:solidFill>
                          <a:srgbClr val="FF0000"/>
                        </a:solidFill>
                      </a:endParaRPr>
                    </a:p>
                  </a:txBody>
                  <a:tcPr marL="91450" marR="91450" marT="45725" marB="45725"/>
                </a:tc>
                <a:extLst>
                  <a:ext uri="{0D108BD9-81ED-4DB2-BD59-A6C34878D82A}">
                    <a16:rowId xmlns:a16="http://schemas.microsoft.com/office/drawing/2014/main" val="10008"/>
                  </a:ext>
                </a:extLst>
              </a:tr>
              <a:tr h="370850">
                <a:tc>
                  <a:txBody>
                    <a:bodyPr/>
                    <a:lstStyle/>
                    <a:p>
                      <a:pPr marL="0" marR="0" lvl="0" indent="0" algn="ctr" rtl="0">
                        <a:spcBef>
                          <a:spcPts val="0"/>
                        </a:spcBef>
                        <a:spcAft>
                          <a:spcPts val="0"/>
                        </a:spcAft>
                        <a:buNone/>
                      </a:pPr>
                      <a:r>
                        <a:rPr lang="de-DE" sz="2400" dirty="0"/>
                        <a:t>der </a:t>
                      </a:r>
                      <a:r>
                        <a:rPr lang="de-DE" sz="2400" dirty="0" smtClean="0"/>
                        <a:t>Sturm (</a:t>
                      </a:r>
                      <a:r>
                        <a:rPr lang="de-DE" sz="2400" dirty="0" err="1" smtClean="0"/>
                        <a:t>vihar</a:t>
                      </a:r>
                      <a:r>
                        <a:rPr lang="de-DE" sz="2400" dirty="0" smtClean="0"/>
                        <a:t>)</a:t>
                      </a:r>
                      <a:endParaRPr sz="2400" b="1" dirty="0"/>
                    </a:p>
                  </a:txBody>
                  <a:tcPr marL="91450" marR="91450" marT="45725" marB="45725"/>
                </a:tc>
                <a:tc>
                  <a:txBody>
                    <a:bodyPr/>
                    <a:lstStyle/>
                    <a:p>
                      <a:pPr marL="0" marR="0" lvl="0" indent="0" algn="ctr" rtl="0">
                        <a:spcBef>
                          <a:spcPts val="0"/>
                        </a:spcBef>
                        <a:spcAft>
                          <a:spcPts val="0"/>
                        </a:spcAft>
                        <a:buNone/>
                      </a:pPr>
                      <a:r>
                        <a:rPr lang="de-DE" sz="2400"/>
                        <a:t>stürmen</a:t>
                      </a:r>
                      <a:endParaRPr sz="2400" b="1">
                        <a:solidFill>
                          <a:srgbClr val="FF0000"/>
                        </a:solidFill>
                      </a:endParaRPr>
                    </a:p>
                  </a:txBody>
                  <a:tcPr marL="91450" marR="91450" marT="45725" marB="45725"/>
                </a:tc>
                <a:tc>
                  <a:txBody>
                    <a:bodyPr/>
                    <a:lstStyle/>
                    <a:p>
                      <a:pPr marL="0" marR="0" lvl="0" indent="0" algn="ctr" rtl="0">
                        <a:spcBef>
                          <a:spcPts val="0"/>
                        </a:spcBef>
                        <a:spcAft>
                          <a:spcPts val="0"/>
                        </a:spcAft>
                        <a:buNone/>
                      </a:pPr>
                      <a:r>
                        <a:rPr lang="de-DE" sz="2400" dirty="0"/>
                        <a:t>Es stürmt.</a:t>
                      </a:r>
                      <a:endParaRPr sz="2400" b="1" dirty="0"/>
                    </a:p>
                  </a:txBody>
                  <a:tcPr marL="91450" marR="91450" marT="45725" marB="45725"/>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29656702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p34"/>
          <p:cNvSpPr txBox="1">
            <a:spLocks noGrp="1"/>
          </p:cNvSpPr>
          <p:nvPr>
            <p:ph type="title"/>
          </p:nvPr>
        </p:nvSpPr>
        <p:spPr>
          <a:xfrm>
            <a:off x="1981200" y="274638"/>
            <a:ext cx="8229600" cy="778098"/>
          </a:xfrm>
          <a:prstGeom prst="rect">
            <a:avLst/>
          </a:prstGeom>
          <a:noFill/>
          <a:ln>
            <a:noFill/>
          </a:ln>
        </p:spPr>
        <p:txBody>
          <a:bodyPr spcFirstLastPara="1" vert="horz" wrap="square" lIns="91425" tIns="45700" rIns="91425" bIns="45700" rtlCol="0" anchor="ctr" anchorCtr="0">
            <a:noAutofit/>
          </a:bodyPr>
          <a:lstStyle/>
          <a:p>
            <a:pPr algn="ctr">
              <a:spcBef>
                <a:spcPts val="0"/>
              </a:spcBef>
              <a:buClr>
                <a:schemeClr val="dk1"/>
              </a:buClr>
            </a:pPr>
            <a:r>
              <a:rPr lang="de-DE" sz="4400" b="1" cap="none" dirty="0" smtClean="0">
                <a:solidFill>
                  <a:schemeClr val="dk1"/>
                </a:solidFill>
                <a:latin typeface="Calibri"/>
                <a:ea typeface="Calibri"/>
                <a:cs typeface="Calibri"/>
                <a:sym typeface="Calibri"/>
              </a:rPr>
              <a:t>Wetteradjektive</a:t>
            </a:r>
            <a:endParaRPr sz="4400" b="1" cap="none" dirty="0">
              <a:solidFill>
                <a:schemeClr val="dk1"/>
              </a:solidFill>
              <a:latin typeface="Calibri"/>
              <a:ea typeface="Calibri"/>
              <a:cs typeface="Calibri"/>
              <a:sym typeface="Calibri"/>
            </a:endParaRPr>
          </a:p>
        </p:txBody>
      </p:sp>
      <p:graphicFrame>
        <p:nvGraphicFramePr>
          <p:cNvPr id="293" name="Google Shape;293;p34"/>
          <p:cNvGraphicFramePr/>
          <p:nvPr>
            <p:extLst>
              <p:ext uri="{D42A27DB-BD31-4B8C-83A1-F6EECF244321}">
                <p14:modId xmlns:p14="http://schemas.microsoft.com/office/powerpoint/2010/main" val="3264952861"/>
              </p:ext>
            </p:extLst>
          </p:nvPr>
        </p:nvGraphicFramePr>
        <p:xfrm>
          <a:off x="2063552" y="1412776"/>
          <a:ext cx="8157600" cy="5059780"/>
        </p:xfrm>
        <a:graphic>
          <a:graphicData uri="http://schemas.openxmlformats.org/drawingml/2006/table">
            <a:tbl>
              <a:tblPr firstRow="1" bandRow="1">
                <a:tableStyleId>{69C7853C-536D-4A76-A0AE-DD22124D55A5}</a:tableStyleId>
              </a:tblPr>
              <a:tblGrid>
                <a:gridCol w="2719200">
                  <a:extLst>
                    <a:ext uri="{9D8B030D-6E8A-4147-A177-3AD203B41FA5}">
                      <a16:colId xmlns:a16="http://schemas.microsoft.com/office/drawing/2014/main" val="20000"/>
                    </a:ext>
                  </a:extLst>
                </a:gridCol>
                <a:gridCol w="2719200">
                  <a:extLst>
                    <a:ext uri="{9D8B030D-6E8A-4147-A177-3AD203B41FA5}">
                      <a16:colId xmlns:a16="http://schemas.microsoft.com/office/drawing/2014/main" val="20001"/>
                    </a:ext>
                  </a:extLst>
                </a:gridCol>
                <a:gridCol w="2719200">
                  <a:extLst>
                    <a:ext uri="{9D8B030D-6E8A-4147-A177-3AD203B41FA5}">
                      <a16:colId xmlns:a16="http://schemas.microsoft.com/office/drawing/2014/main" val="20002"/>
                    </a:ext>
                  </a:extLst>
                </a:gridCol>
              </a:tblGrid>
              <a:tr h="533950">
                <a:tc>
                  <a:txBody>
                    <a:bodyPr/>
                    <a:lstStyle/>
                    <a:p>
                      <a:pPr marL="0" marR="0" lvl="0" indent="0" algn="ctr" rtl="0">
                        <a:spcBef>
                          <a:spcPts val="0"/>
                        </a:spcBef>
                        <a:spcAft>
                          <a:spcPts val="0"/>
                        </a:spcAft>
                        <a:buNone/>
                      </a:pPr>
                      <a:r>
                        <a:rPr lang="de-DE" sz="3200"/>
                        <a:t>Nomen</a:t>
                      </a:r>
                      <a:endParaRPr sz="3200"/>
                    </a:p>
                  </a:txBody>
                  <a:tcPr marL="91450" marR="91450" marT="45725" marB="45725"/>
                </a:tc>
                <a:tc>
                  <a:txBody>
                    <a:bodyPr/>
                    <a:lstStyle/>
                    <a:p>
                      <a:pPr marL="0" marR="0" lvl="0" indent="0" algn="ctr" rtl="0">
                        <a:spcBef>
                          <a:spcPts val="0"/>
                        </a:spcBef>
                        <a:spcAft>
                          <a:spcPts val="0"/>
                        </a:spcAft>
                        <a:buNone/>
                      </a:pPr>
                      <a:r>
                        <a:rPr lang="de-DE" sz="3200" dirty="0"/>
                        <a:t>Verb</a:t>
                      </a:r>
                      <a:endParaRPr sz="3200" dirty="0"/>
                    </a:p>
                  </a:txBody>
                  <a:tcPr marL="91450" marR="91450" marT="45725" marB="45725"/>
                </a:tc>
                <a:tc>
                  <a:txBody>
                    <a:bodyPr/>
                    <a:lstStyle/>
                    <a:p>
                      <a:pPr marL="0" marR="0" lvl="0" indent="0" algn="ctr" rtl="0">
                        <a:spcBef>
                          <a:spcPts val="0"/>
                        </a:spcBef>
                        <a:spcAft>
                          <a:spcPts val="0"/>
                        </a:spcAft>
                        <a:buNone/>
                      </a:pPr>
                      <a:r>
                        <a:rPr lang="de-DE" sz="3200"/>
                        <a:t>Adjektiv</a:t>
                      </a:r>
                      <a:endParaRPr sz="3200"/>
                    </a:p>
                  </a:txBody>
                  <a:tcPr marL="91450" marR="91450" marT="45725" marB="45725"/>
                </a:tc>
                <a:extLst>
                  <a:ext uri="{0D108BD9-81ED-4DB2-BD59-A6C34878D82A}">
                    <a16:rowId xmlns:a16="http://schemas.microsoft.com/office/drawing/2014/main" val="10000"/>
                  </a:ext>
                </a:extLst>
              </a:tr>
              <a:tr h="433100">
                <a:tc>
                  <a:txBody>
                    <a:bodyPr/>
                    <a:lstStyle/>
                    <a:p>
                      <a:pPr marL="0" marR="0" lvl="0" indent="0" algn="ctr" rtl="0">
                        <a:spcBef>
                          <a:spcPts val="0"/>
                        </a:spcBef>
                        <a:spcAft>
                          <a:spcPts val="0"/>
                        </a:spcAft>
                        <a:buNone/>
                      </a:pPr>
                      <a:r>
                        <a:rPr lang="de-DE" sz="2400"/>
                        <a:t>die Sonne</a:t>
                      </a:r>
                      <a:endParaRPr sz="2400" b="1"/>
                    </a:p>
                  </a:txBody>
                  <a:tcPr marL="91450" marR="91450" marT="45725" marB="45725"/>
                </a:tc>
                <a:tc>
                  <a:txBody>
                    <a:bodyPr/>
                    <a:lstStyle/>
                    <a:p>
                      <a:pPr marL="0" marR="0" lvl="0" indent="0" algn="ctr" rtl="0">
                        <a:spcBef>
                          <a:spcPts val="0"/>
                        </a:spcBef>
                        <a:spcAft>
                          <a:spcPts val="0"/>
                        </a:spcAft>
                        <a:buNone/>
                      </a:pPr>
                      <a:r>
                        <a:rPr lang="de-DE" sz="2400"/>
                        <a:t>scheinen</a:t>
                      </a:r>
                      <a:endParaRPr sz="2400" b="1">
                        <a:solidFill>
                          <a:srgbClr val="FF0000"/>
                        </a:solidFill>
                      </a:endParaRPr>
                    </a:p>
                  </a:txBody>
                  <a:tcPr marL="91450" marR="91450" marT="45725" marB="45725"/>
                </a:tc>
                <a:tc>
                  <a:txBody>
                    <a:bodyPr/>
                    <a:lstStyle/>
                    <a:p>
                      <a:pPr marL="0" marR="0" lvl="0" indent="0" algn="ctr" rtl="0">
                        <a:spcBef>
                          <a:spcPts val="0"/>
                        </a:spcBef>
                        <a:spcAft>
                          <a:spcPts val="0"/>
                        </a:spcAft>
                        <a:buNone/>
                      </a:pPr>
                      <a:r>
                        <a:rPr lang="de-DE" sz="2400"/>
                        <a:t>sonnig</a:t>
                      </a:r>
                      <a:endParaRPr sz="2400" b="1">
                        <a:solidFill>
                          <a:srgbClr val="FF0000"/>
                        </a:solidFill>
                      </a:endParaRPr>
                    </a:p>
                  </a:txBody>
                  <a:tcPr marL="91450" marR="91450" marT="45725" marB="45725"/>
                </a:tc>
                <a:extLst>
                  <a:ext uri="{0D108BD9-81ED-4DB2-BD59-A6C34878D82A}">
                    <a16:rowId xmlns:a16="http://schemas.microsoft.com/office/drawing/2014/main" val="10001"/>
                  </a:ext>
                </a:extLst>
              </a:tr>
              <a:tr h="433100">
                <a:tc>
                  <a:txBody>
                    <a:bodyPr/>
                    <a:lstStyle/>
                    <a:p>
                      <a:pPr marL="0" marR="0" lvl="0" indent="0" algn="ctr" rtl="0">
                        <a:spcBef>
                          <a:spcPts val="0"/>
                        </a:spcBef>
                        <a:spcAft>
                          <a:spcPts val="0"/>
                        </a:spcAft>
                        <a:buNone/>
                      </a:pPr>
                      <a:r>
                        <a:rPr lang="de-DE" sz="2400"/>
                        <a:t> der Regen</a:t>
                      </a:r>
                      <a:endParaRPr sz="2400" b="1">
                        <a:solidFill>
                          <a:srgbClr val="FF0000"/>
                        </a:solidFill>
                      </a:endParaRPr>
                    </a:p>
                  </a:txBody>
                  <a:tcPr marL="91450" marR="91450" marT="45725" marB="45725"/>
                </a:tc>
                <a:tc>
                  <a:txBody>
                    <a:bodyPr/>
                    <a:lstStyle/>
                    <a:p>
                      <a:pPr marL="0" marR="0" lvl="0" indent="0" algn="ctr" rtl="0">
                        <a:spcBef>
                          <a:spcPts val="0"/>
                        </a:spcBef>
                        <a:spcAft>
                          <a:spcPts val="0"/>
                        </a:spcAft>
                        <a:buNone/>
                      </a:pPr>
                      <a:r>
                        <a:rPr lang="de-DE" sz="2400"/>
                        <a:t>regnen</a:t>
                      </a:r>
                      <a:endParaRPr sz="2400" b="1"/>
                    </a:p>
                  </a:txBody>
                  <a:tcPr marL="91450" marR="91450" marT="45725" marB="45725"/>
                </a:tc>
                <a:tc>
                  <a:txBody>
                    <a:bodyPr/>
                    <a:lstStyle/>
                    <a:p>
                      <a:pPr marL="0" marR="0" lvl="0" indent="0" algn="ctr" rtl="0">
                        <a:spcBef>
                          <a:spcPts val="0"/>
                        </a:spcBef>
                        <a:spcAft>
                          <a:spcPts val="0"/>
                        </a:spcAft>
                        <a:buNone/>
                      </a:pPr>
                      <a:r>
                        <a:rPr lang="de-DE" sz="2400"/>
                        <a:t>regnerisch</a:t>
                      </a:r>
                      <a:endParaRPr sz="2400" b="1">
                        <a:solidFill>
                          <a:srgbClr val="FF0000"/>
                        </a:solidFill>
                      </a:endParaRPr>
                    </a:p>
                  </a:txBody>
                  <a:tcPr marL="91450" marR="91450" marT="45725" marB="45725"/>
                </a:tc>
                <a:extLst>
                  <a:ext uri="{0D108BD9-81ED-4DB2-BD59-A6C34878D82A}">
                    <a16:rowId xmlns:a16="http://schemas.microsoft.com/office/drawing/2014/main" val="10002"/>
                  </a:ext>
                </a:extLst>
              </a:tr>
              <a:tr h="433100">
                <a:tc>
                  <a:txBody>
                    <a:bodyPr/>
                    <a:lstStyle/>
                    <a:p>
                      <a:pPr marL="0" marR="0" lvl="0" indent="0" algn="ctr" rtl="0">
                        <a:spcBef>
                          <a:spcPts val="0"/>
                        </a:spcBef>
                        <a:spcAft>
                          <a:spcPts val="0"/>
                        </a:spcAft>
                        <a:buNone/>
                      </a:pPr>
                      <a:r>
                        <a:rPr lang="de-DE" sz="2400" dirty="0"/>
                        <a:t>das  </a:t>
                      </a:r>
                      <a:r>
                        <a:rPr lang="de-DE" sz="2400" dirty="0" smtClean="0"/>
                        <a:t>Gewitter (</a:t>
                      </a:r>
                      <a:r>
                        <a:rPr lang="de-DE" sz="2400" dirty="0" err="1" smtClean="0"/>
                        <a:t>nevihta</a:t>
                      </a:r>
                      <a:r>
                        <a:rPr lang="de-DE" sz="2400" dirty="0" smtClean="0"/>
                        <a:t>)</a:t>
                      </a:r>
                      <a:endParaRPr sz="2400" b="1" dirty="0">
                        <a:solidFill>
                          <a:srgbClr val="FF0000"/>
                        </a:solidFill>
                      </a:endParaRPr>
                    </a:p>
                  </a:txBody>
                  <a:tcPr marL="91450" marR="91450" marT="45725" marB="45725"/>
                </a:tc>
                <a:tc>
                  <a:txBody>
                    <a:bodyPr/>
                    <a:lstStyle/>
                    <a:p>
                      <a:pPr marL="0" marR="0" lvl="0" indent="0" algn="ctr" rtl="0">
                        <a:spcBef>
                          <a:spcPts val="0"/>
                        </a:spcBef>
                        <a:spcAft>
                          <a:spcPts val="0"/>
                        </a:spcAft>
                        <a:buNone/>
                      </a:pPr>
                      <a:r>
                        <a:rPr lang="de-DE" sz="2400"/>
                        <a:t>---</a:t>
                      </a:r>
                      <a:endParaRPr sz="2400" b="1"/>
                    </a:p>
                  </a:txBody>
                  <a:tcPr marL="91450" marR="91450" marT="45725" marB="45725"/>
                </a:tc>
                <a:tc>
                  <a:txBody>
                    <a:bodyPr/>
                    <a:lstStyle/>
                    <a:p>
                      <a:pPr marL="0" marR="0" lvl="0" indent="0" algn="ctr" rtl="0">
                        <a:spcBef>
                          <a:spcPts val="0"/>
                        </a:spcBef>
                        <a:spcAft>
                          <a:spcPts val="0"/>
                        </a:spcAft>
                        <a:buNone/>
                      </a:pPr>
                      <a:r>
                        <a:rPr lang="de-DE" sz="2400"/>
                        <a:t>gewittrig</a:t>
                      </a:r>
                      <a:endParaRPr sz="2400" b="1"/>
                    </a:p>
                  </a:txBody>
                  <a:tcPr marL="91450" marR="91450" marT="45725" marB="45725"/>
                </a:tc>
                <a:extLst>
                  <a:ext uri="{0D108BD9-81ED-4DB2-BD59-A6C34878D82A}">
                    <a16:rowId xmlns:a16="http://schemas.microsoft.com/office/drawing/2014/main" val="10003"/>
                  </a:ext>
                </a:extLst>
              </a:tr>
              <a:tr h="433100">
                <a:tc>
                  <a:txBody>
                    <a:bodyPr/>
                    <a:lstStyle/>
                    <a:p>
                      <a:pPr marL="0" marR="0" lvl="0" indent="0" algn="ctr" rtl="0">
                        <a:spcBef>
                          <a:spcPts val="0"/>
                        </a:spcBef>
                        <a:spcAft>
                          <a:spcPts val="0"/>
                        </a:spcAft>
                        <a:buNone/>
                      </a:pPr>
                      <a:r>
                        <a:rPr lang="de-DE" sz="2400"/>
                        <a:t>der Nebel</a:t>
                      </a:r>
                      <a:endParaRPr sz="2400" b="1"/>
                    </a:p>
                  </a:txBody>
                  <a:tcPr marL="91450" marR="91450" marT="45725" marB="45725"/>
                </a:tc>
                <a:tc>
                  <a:txBody>
                    <a:bodyPr/>
                    <a:lstStyle/>
                    <a:p>
                      <a:pPr marL="0" marR="0" lvl="0" indent="0" algn="ctr" rtl="0">
                        <a:spcBef>
                          <a:spcPts val="0"/>
                        </a:spcBef>
                        <a:spcAft>
                          <a:spcPts val="0"/>
                        </a:spcAft>
                        <a:buNone/>
                      </a:pPr>
                      <a:r>
                        <a:rPr lang="de-DE" sz="2400"/>
                        <a:t>liegen</a:t>
                      </a:r>
                      <a:endParaRPr sz="2400" b="1">
                        <a:solidFill>
                          <a:srgbClr val="FF0000"/>
                        </a:solidFill>
                      </a:endParaRPr>
                    </a:p>
                  </a:txBody>
                  <a:tcPr marL="91450" marR="91450" marT="45725" marB="45725"/>
                </a:tc>
                <a:tc>
                  <a:txBody>
                    <a:bodyPr/>
                    <a:lstStyle/>
                    <a:p>
                      <a:pPr marL="0" marR="0" lvl="0" indent="0" algn="ctr" rtl="0">
                        <a:spcBef>
                          <a:spcPts val="0"/>
                        </a:spcBef>
                        <a:spcAft>
                          <a:spcPts val="0"/>
                        </a:spcAft>
                        <a:buNone/>
                      </a:pPr>
                      <a:r>
                        <a:rPr lang="de-DE" sz="2400" dirty="0"/>
                        <a:t>neblig</a:t>
                      </a:r>
                      <a:endParaRPr sz="2400" b="1" dirty="0">
                        <a:solidFill>
                          <a:srgbClr val="FF0000"/>
                        </a:solidFill>
                      </a:endParaRPr>
                    </a:p>
                  </a:txBody>
                  <a:tcPr marL="91450" marR="91450" marT="45725" marB="45725"/>
                </a:tc>
                <a:extLst>
                  <a:ext uri="{0D108BD9-81ED-4DB2-BD59-A6C34878D82A}">
                    <a16:rowId xmlns:a16="http://schemas.microsoft.com/office/drawing/2014/main" val="10004"/>
                  </a:ext>
                </a:extLst>
              </a:tr>
              <a:tr h="433100">
                <a:tc>
                  <a:txBody>
                    <a:bodyPr/>
                    <a:lstStyle/>
                    <a:p>
                      <a:pPr marL="0" marR="0" lvl="0" indent="0" algn="ctr" rtl="0">
                        <a:spcBef>
                          <a:spcPts val="0"/>
                        </a:spcBef>
                        <a:spcAft>
                          <a:spcPts val="0"/>
                        </a:spcAft>
                        <a:buNone/>
                      </a:pPr>
                      <a:r>
                        <a:rPr lang="de-DE" sz="2400"/>
                        <a:t>der  Hagel</a:t>
                      </a:r>
                      <a:endParaRPr sz="2400" b="1">
                        <a:solidFill>
                          <a:srgbClr val="FF0000"/>
                        </a:solidFill>
                      </a:endParaRPr>
                    </a:p>
                  </a:txBody>
                  <a:tcPr marL="91450" marR="91450" marT="45725" marB="45725"/>
                </a:tc>
                <a:tc>
                  <a:txBody>
                    <a:bodyPr/>
                    <a:lstStyle/>
                    <a:p>
                      <a:pPr marL="0" marR="0" lvl="0" indent="0" algn="ctr" rtl="0">
                        <a:spcBef>
                          <a:spcPts val="0"/>
                        </a:spcBef>
                        <a:spcAft>
                          <a:spcPts val="0"/>
                        </a:spcAft>
                        <a:buNone/>
                      </a:pPr>
                      <a:r>
                        <a:rPr lang="de-DE" sz="2400"/>
                        <a:t>hageln</a:t>
                      </a:r>
                      <a:endParaRPr sz="2400" b="1"/>
                    </a:p>
                  </a:txBody>
                  <a:tcPr marL="91450" marR="91450" marT="45725" marB="45725"/>
                </a:tc>
                <a:tc>
                  <a:txBody>
                    <a:bodyPr/>
                    <a:lstStyle/>
                    <a:p>
                      <a:pPr marL="0" marR="0" lvl="0" indent="0" algn="ctr" rtl="0">
                        <a:spcBef>
                          <a:spcPts val="0"/>
                        </a:spcBef>
                        <a:spcAft>
                          <a:spcPts val="0"/>
                        </a:spcAft>
                        <a:buNone/>
                      </a:pPr>
                      <a:r>
                        <a:rPr lang="de-DE" sz="2400"/>
                        <a:t>---</a:t>
                      </a:r>
                      <a:endParaRPr sz="2400" b="1"/>
                    </a:p>
                  </a:txBody>
                  <a:tcPr marL="91450" marR="91450" marT="45725" marB="45725"/>
                </a:tc>
                <a:extLst>
                  <a:ext uri="{0D108BD9-81ED-4DB2-BD59-A6C34878D82A}">
                    <a16:rowId xmlns:a16="http://schemas.microsoft.com/office/drawing/2014/main" val="10005"/>
                  </a:ext>
                </a:extLst>
              </a:tr>
              <a:tr h="433100">
                <a:tc>
                  <a:txBody>
                    <a:bodyPr/>
                    <a:lstStyle/>
                    <a:p>
                      <a:pPr marL="0" marR="0" lvl="0" indent="0" algn="ctr" rtl="0">
                        <a:spcBef>
                          <a:spcPts val="0"/>
                        </a:spcBef>
                        <a:spcAft>
                          <a:spcPts val="0"/>
                        </a:spcAft>
                        <a:buNone/>
                      </a:pPr>
                      <a:r>
                        <a:rPr lang="de-DE" sz="2400"/>
                        <a:t>die Kälte</a:t>
                      </a:r>
                      <a:endParaRPr sz="2400" b="1">
                        <a:solidFill>
                          <a:srgbClr val="FF0000"/>
                        </a:solidFill>
                      </a:endParaRPr>
                    </a:p>
                  </a:txBody>
                  <a:tcPr marL="91450" marR="91450" marT="45725" marB="45725"/>
                </a:tc>
                <a:tc>
                  <a:txBody>
                    <a:bodyPr/>
                    <a:lstStyle/>
                    <a:p>
                      <a:pPr marL="0" marR="0" lvl="0" indent="0" algn="ctr" rtl="0">
                        <a:spcBef>
                          <a:spcPts val="0"/>
                        </a:spcBef>
                        <a:spcAft>
                          <a:spcPts val="0"/>
                        </a:spcAft>
                        <a:buNone/>
                      </a:pPr>
                      <a:r>
                        <a:rPr lang="de-DE" sz="2400"/>
                        <a:t>---</a:t>
                      </a:r>
                      <a:endParaRPr sz="2400" b="1"/>
                    </a:p>
                  </a:txBody>
                  <a:tcPr marL="91450" marR="91450" marT="45725" marB="45725"/>
                </a:tc>
                <a:tc>
                  <a:txBody>
                    <a:bodyPr/>
                    <a:lstStyle/>
                    <a:p>
                      <a:pPr marL="0" marR="0" lvl="0" indent="0" algn="ctr" rtl="0">
                        <a:spcBef>
                          <a:spcPts val="0"/>
                        </a:spcBef>
                        <a:spcAft>
                          <a:spcPts val="0"/>
                        </a:spcAft>
                        <a:buNone/>
                      </a:pPr>
                      <a:r>
                        <a:rPr lang="de-DE" sz="2400" dirty="0"/>
                        <a:t>kalt</a:t>
                      </a:r>
                      <a:endParaRPr sz="2400" b="1" dirty="0"/>
                    </a:p>
                  </a:txBody>
                  <a:tcPr marL="91450" marR="91450" marT="45725" marB="45725"/>
                </a:tc>
                <a:extLst>
                  <a:ext uri="{0D108BD9-81ED-4DB2-BD59-A6C34878D82A}">
                    <a16:rowId xmlns:a16="http://schemas.microsoft.com/office/drawing/2014/main" val="10006"/>
                  </a:ext>
                </a:extLst>
              </a:tr>
              <a:tr h="433100">
                <a:tc>
                  <a:txBody>
                    <a:bodyPr/>
                    <a:lstStyle/>
                    <a:p>
                      <a:pPr marL="0" marR="0" lvl="0" indent="0" algn="ctr" rtl="0">
                        <a:spcBef>
                          <a:spcPts val="0"/>
                        </a:spcBef>
                        <a:spcAft>
                          <a:spcPts val="0"/>
                        </a:spcAft>
                        <a:buNone/>
                      </a:pPr>
                      <a:r>
                        <a:rPr lang="de-DE" sz="2400"/>
                        <a:t>die Hitze</a:t>
                      </a:r>
                      <a:endParaRPr sz="2400" b="1"/>
                    </a:p>
                  </a:txBody>
                  <a:tcPr marL="91450" marR="91450" marT="45725" marB="45725"/>
                </a:tc>
                <a:tc>
                  <a:txBody>
                    <a:bodyPr/>
                    <a:lstStyle/>
                    <a:p>
                      <a:pPr marL="0" marR="0" lvl="0" indent="0" algn="ctr" rtl="0">
                        <a:spcBef>
                          <a:spcPts val="0"/>
                        </a:spcBef>
                        <a:spcAft>
                          <a:spcPts val="0"/>
                        </a:spcAft>
                        <a:buNone/>
                      </a:pPr>
                      <a:r>
                        <a:rPr lang="de-DE" sz="2400"/>
                        <a:t>---</a:t>
                      </a:r>
                      <a:endParaRPr sz="2400" b="1"/>
                    </a:p>
                  </a:txBody>
                  <a:tcPr marL="91450" marR="91450" marT="45725" marB="45725"/>
                </a:tc>
                <a:tc>
                  <a:txBody>
                    <a:bodyPr/>
                    <a:lstStyle/>
                    <a:p>
                      <a:pPr marL="0" marR="0" lvl="0" indent="0" algn="ctr" rtl="0">
                        <a:spcBef>
                          <a:spcPts val="0"/>
                        </a:spcBef>
                        <a:spcAft>
                          <a:spcPts val="0"/>
                        </a:spcAft>
                        <a:buNone/>
                      </a:pPr>
                      <a:r>
                        <a:rPr lang="de-DE" sz="2400" dirty="0"/>
                        <a:t>heiß</a:t>
                      </a:r>
                      <a:endParaRPr sz="2400" b="1" dirty="0">
                        <a:solidFill>
                          <a:srgbClr val="FF0000"/>
                        </a:solidFill>
                      </a:endParaRPr>
                    </a:p>
                  </a:txBody>
                  <a:tcPr marL="91450" marR="91450" marT="45725" marB="45725"/>
                </a:tc>
                <a:extLst>
                  <a:ext uri="{0D108BD9-81ED-4DB2-BD59-A6C34878D82A}">
                    <a16:rowId xmlns:a16="http://schemas.microsoft.com/office/drawing/2014/main" val="10007"/>
                  </a:ext>
                </a:extLst>
              </a:tr>
              <a:tr h="433100">
                <a:tc>
                  <a:txBody>
                    <a:bodyPr/>
                    <a:lstStyle/>
                    <a:p>
                      <a:pPr marL="0" marR="0" lvl="0" indent="0" algn="ctr" rtl="0">
                        <a:spcBef>
                          <a:spcPts val="0"/>
                        </a:spcBef>
                        <a:spcAft>
                          <a:spcPts val="0"/>
                        </a:spcAft>
                        <a:buNone/>
                      </a:pPr>
                      <a:r>
                        <a:rPr lang="de-DE" sz="2400"/>
                        <a:t>der Schnee</a:t>
                      </a:r>
                      <a:endParaRPr sz="2400" b="1">
                        <a:solidFill>
                          <a:srgbClr val="FF0000"/>
                        </a:solidFill>
                      </a:endParaRPr>
                    </a:p>
                  </a:txBody>
                  <a:tcPr marL="91450" marR="91450" marT="45725" marB="45725"/>
                </a:tc>
                <a:tc>
                  <a:txBody>
                    <a:bodyPr/>
                    <a:lstStyle/>
                    <a:p>
                      <a:pPr marL="0" marR="0" lvl="0" indent="0" algn="ctr" rtl="0">
                        <a:spcBef>
                          <a:spcPts val="0"/>
                        </a:spcBef>
                        <a:spcAft>
                          <a:spcPts val="0"/>
                        </a:spcAft>
                        <a:buNone/>
                      </a:pPr>
                      <a:r>
                        <a:rPr lang="de-DE" sz="2400"/>
                        <a:t>schneien</a:t>
                      </a:r>
                      <a:endParaRPr sz="2400" b="1"/>
                    </a:p>
                  </a:txBody>
                  <a:tcPr marL="91450" marR="91450" marT="45725" marB="45725"/>
                </a:tc>
                <a:tc>
                  <a:txBody>
                    <a:bodyPr/>
                    <a:lstStyle/>
                    <a:p>
                      <a:pPr marL="0" marR="0" lvl="0" indent="0" algn="ctr" rtl="0">
                        <a:spcBef>
                          <a:spcPts val="0"/>
                        </a:spcBef>
                        <a:spcAft>
                          <a:spcPts val="0"/>
                        </a:spcAft>
                        <a:buNone/>
                      </a:pPr>
                      <a:r>
                        <a:rPr lang="de-DE" sz="2400" dirty="0"/>
                        <a:t>---</a:t>
                      </a:r>
                      <a:endParaRPr sz="2400" b="1" dirty="0"/>
                    </a:p>
                  </a:txBody>
                  <a:tcPr marL="91450" marR="91450" marT="45725" marB="45725"/>
                </a:tc>
                <a:extLst>
                  <a:ext uri="{0D108BD9-81ED-4DB2-BD59-A6C34878D82A}">
                    <a16:rowId xmlns:a16="http://schemas.microsoft.com/office/drawing/2014/main" val="10008"/>
                  </a:ext>
                </a:extLst>
              </a:tr>
              <a:tr h="433100">
                <a:tc>
                  <a:txBody>
                    <a:bodyPr/>
                    <a:lstStyle/>
                    <a:p>
                      <a:pPr marL="0" marR="0" lvl="0" indent="0" algn="ctr" rtl="0">
                        <a:spcBef>
                          <a:spcPts val="0"/>
                        </a:spcBef>
                        <a:spcAft>
                          <a:spcPts val="0"/>
                        </a:spcAft>
                        <a:buNone/>
                      </a:pPr>
                      <a:r>
                        <a:rPr lang="de-DE" sz="2400" dirty="0"/>
                        <a:t>der Wind</a:t>
                      </a:r>
                      <a:endParaRPr sz="2400" b="1" dirty="0">
                        <a:solidFill>
                          <a:srgbClr val="FF0000"/>
                        </a:solidFill>
                      </a:endParaRPr>
                    </a:p>
                  </a:txBody>
                  <a:tcPr marL="91450" marR="91450" marT="45725" marB="45725"/>
                </a:tc>
                <a:tc>
                  <a:txBody>
                    <a:bodyPr/>
                    <a:lstStyle/>
                    <a:p>
                      <a:pPr marL="0" marR="0" lvl="0" indent="0" algn="ctr" rtl="0">
                        <a:spcBef>
                          <a:spcPts val="0"/>
                        </a:spcBef>
                        <a:spcAft>
                          <a:spcPts val="0"/>
                        </a:spcAft>
                        <a:buNone/>
                      </a:pPr>
                      <a:r>
                        <a:rPr lang="de-DE" sz="2400"/>
                        <a:t>wehen</a:t>
                      </a:r>
                      <a:endParaRPr sz="2400" b="1">
                        <a:solidFill>
                          <a:srgbClr val="FF0000"/>
                        </a:solidFill>
                      </a:endParaRPr>
                    </a:p>
                  </a:txBody>
                  <a:tcPr marL="91450" marR="91450" marT="45725" marB="45725"/>
                </a:tc>
                <a:tc>
                  <a:txBody>
                    <a:bodyPr/>
                    <a:lstStyle/>
                    <a:p>
                      <a:pPr marL="0" marR="0" lvl="0" indent="0" algn="ctr" rtl="0">
                        <a:spcBef>
                          <a:spcPts val="0"/>
                        </a:spcBef>
                        <a:spcAft>
                          <a:spcPts val="0"/>
                        </a:spcAft>
                        <a:buNone/>
                      </a:pPr>
                      <a:r>
                        <a:rPr lang="de-DE" sz="2400" dirty="0"/>
                        <a:t>windig</a:t>
                      </a:r>
                      <a:endParaRPr sz="2400" b="1" dirty="0"/>
                    </a:p>
                  </a:txBody>
                  <a:tcPr marL="91450" marR="91450" marT="45725" marB="45725"/>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1566631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p35"/>
          <p:cNvSpPr txBox="1">
            <a:spLocks noGrp="1"/>
          </p:cNvSpPr>
          <p:nvPr>
            <p:ph type="title"/>
          </p:nvPr>
        </p:nvSpPr>
        <p:spPr>
          <a:xfrm>
            <a:off x="1981200" y="274638"/>
            <a:ext cx="8229600" cy="1143000"/>
          </a:xfrm>
          <a:prstGeom prst="rect">
            <a:avLst/>
          </a:prstGeom>
          <a:noFill/>
          <a:ln>
            <a:noFill/>
          </a:ln>
        </p:spPr>
        <p:txBody>
          <a:bodyPr spcFirstLastPara="1" vert="horz" wrap="square" lIns="91425" tIns="45700" rIns="91425" bIns="45700" rtlCol="0" anchor="ctr" anchorCtr="0">
            <a:noAutofit/>
          </a:bodyPr>
          <a:lstStyle/>
          <a:p>
            <a:pPr algn="ctr">
              <a:spcBef>
                <a:spcPts val="0"/>
              </a:spcBef>
              <a:buClr>
                <a:schemeClr val="dk1"/>
              </a:buClr>
            </a:pPr>
            <a:r>
              <a:rPr lang="de-DE" sz="4400" b="1" cap="none" dirty="0">
                <a:solidFill>
                  <a:schemeClr val="dk1"/>
                </a:solidFill>
                <a:latin typeface="Calibri"/>
                <a:ea typeface="Calibri"/>
                <a:cs typeface="Calibri"/>
                <a:sym typeface="Calibri"/>
              </a:rPr>
              <a:t>Wetteradjektive </a:t>
            </a:r>
            <a:endParaRPr sz="4400" b="1" cap="none" dirty="0">
              <a:solidFill>
                <a:schemeClr val="dk1"/>
              </a:solidFill>
              <a:latin typeface="Calibri"/>
              <a:ea typeface="Calibri"/>
              <a:cs typeface="Calibri"/>
              <a:sym typeface="Calibri"/>
            </a:endParaRPr>
          </a:p>
        </p:txBody>
      </p:sp>
      <p:graphicFrame>
        <p:nvGraphicFramePr>
          <p:cNvPr id="299" name="Google Shape;299;p35"/>
          <p:cNvGraphicFramePr/>
          <p:nvPr>
            <p:extLst>
              <p:ext uri="{D42A27DB-BD31-4B8C-83A1-F6EECF244321}">
                <p14:modId xmlns:p14="http://schemas.microsoft.com/office/powerpoint/2010/main" val="2504801289"/>
              </p:ext>
            </p:extLst>
          </p:nvPr>
        </p:nvGraphicFramePr>
        <p:xfrm>
          <a:off x="1981200" y="1600200"/>
          <a:ext cx="8229600" cy="3606880"/>
        </p:xfrm>
        <a:graphic>
          <a:graphicData uri="http://schemas.openxmlformats.org/drawingml/2006/table">
            <a:tbl>
              <a:tblPr firstRow="1" bandRow="1">
                <a:tableStyleId>{69C7853C-536D-4A76-A0AE-DD22124D55A5}</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70850">
                <a:tc>
                  <a:txBody>
                    <a:bodyPr/>
                    <a:lstStyle/>
                    <a:p>
                      <a:pPr marL="0" marR="0" lvl="0" indent="0" algn="ctr" rtl="0">
                        <a:spcBef>
                          <a:spcPts val="0"/>
                        </a:spcBef>
                        <a:spcAft>
                          <a:spcPts val="0"/>
                        </a:spcAft>
                        <a:buNone/>
                      </a:pPr>
                      <a:r>
                        <a:rPr lang="de-DE" sz="3200" dirty="0"/>
                        <a:t>Nomen</a:t>
                      </a:r>
                      <a:endParaRPr sz="3200" dirty="0"/>
                    </a:p>
                  </a:txBody>
                  <a:tcPr marL="91450" marR="91450" marT="45725" marB="45725"/>
                </a:tc>
                <a:tc>
                  <a:txBody>
                    <a:bodyPr/>
                    <a:lstStyle/>
                    <a:p>
                      <a:pPr marL="0" marR="0" lvl="0" indent="0" algn="ctr" rtl="0">
                        <a:spcBef>
                          <a:spcPts val="0"/>
                        </a:spcBef>
                        <a:spcAft>
                          <a:spcPts val="0"/>
                        </a:spcAft>
                        <a:buNone/>
                      </a:pPr>
                      <a:r>
                        <a:rPr lang="de-DE" sz="3200"/>
                        <a:t>Verb</a:t>
                      </a:r>
                      <a:endParaRPr sz="3200"/>
                    </a:p>
                  </a:txBody>
                  <a:tcPr marL="91450" marR="91450" marT="45725" marB="45725"/>
                </a:tc>
                <a:tc>
                  <a:txBody>
                    <a:bodyPr/>
                    <a:lstStyle/>
                    <a:p>
                      <a:pPr marL="0" marR="0" lvl="0" indent="0" algn="ctr" rtl="0">
                        <a:spcBef>
                          <a:spcPts val="0"/>
                        </a:spcBef>
                        <a:spcAft>
                          <a:spcPts val="0"/>
                        </a:spcAft>
                        <a:buNone/>
                      </a:pPr>
                      <a:r>
                        <a:rPr lang="de-DE" sz="3200"/>
                        <a:t>Adjektiv</a:t>
                      </a:r>
                      <a:endParaRPr sz="3200"/>
                    </a:p>
                  </a:txBody>
                  <a:tcPr marL="91450" marR="91450" marT="45725" marB="45725"/>
                </a:tc>
                <a:extLst>
                  <a:ext uri="{0D108BD9-81ED-4DB2-BD59-A6C34878D82A}">
                    <a16:rowId xmlns:a16="http://schemas.microsoft.com/office/drawing/2014/main" val="10000"/>
                  </a:ext>
                </a:extLst>
              </a:tr>
              <a:tr h="370850">
                <a:tc>
                  <a:txBody>
                    <a:bodyPr/>
                    <a:lstStyle/>
                    <a:p>
                      <a:pPr marL="0" marR="0" lvl="0" indent="0" algn="ctr" rtl="0">
                        <a:spcBef>
                          <a:spcPts val="0"/>
                        </a:spcBef>
                        <a:spcAft>
                          <a:spcPts val="0"/>
                        </a:spcAft>
                        <a:buNone/>
                      </a:pPr>
                      <a:r>
                        <a:rPr lang="de-DE" sz="2400"/>
                        <a:t>der Sturm</a:t>
                      </a:r>
                      <a:endParaRPr sz="2400" b="1">
                        <a:solidFill>
                          <a:srgbClr val="FF0000"/>
                        </a:solidFill>
                      </a:endParaRPr>
                    </a:p>
                  </a:txBody>
                  <a:tcPr marL="91450" marR="91450" marT="45725" marB="45725"/>
                </a:tc>
                <a:tc>
                  <a:txBody>
                    <a:bodyPr/>
                    <a:lstStyle/>
                    <a:p>
                      <a:pPr marL="0" marR="0" lvl="0" indent="0" algn="ctr" rtl="0">
                        <a:spcBef>
                          <a:spcPts val="0"/>
                        </a:spcBef>
                        <a:spcAft>
                          <a:spcPts val="0"/>
                        </a:spcAft>
                        <a:buNone/>
                      </a:pPr>
                      <a:r>
                        <a:rPr lang="de-DE" sz="2400"/>
                        <a:t>stürmen</a:t>
                      </a:r>
                      <a:endParaRPr sz="2400" b="1"/>
                    </a:p>
                  </a:txBody>
                  <a:tcPr marL="91450" marR="91450" marT="45725" marB="45725"/>
                </a:tc>
                <a:tc>
                  <a:txBody>
                    <a:bodyPr/>
                    <a:lstStyle/>
                    <a:p>
                      <a:pPr marL="0" marR="0" lvl="0" indent="0" algn="ctr" rtl="0">
                        <a:spcBef>
                          <a:spcPts val="0"/>
                        </a:spcBef>
                        <a:spcAft>
                          <a:spcPts val="0"/>
                        </a:spcAft>
                        <a:buNone/>
                      </a:pPr>
                      <a:r>
                        <a:rPr lang="de-DE" sz="2400" dirty="0"/>
                        <a:t>stürmisch</a:t>
                      </a:r>
                      <a:endParaRPr sz="2400" b="1" dirty="0">
                        <a:solidFill>
                          <a:srgbClr val="FF0000"/>
                        </a:solidFill>
                      </a:endParaRPr>
                    </a:p>
                  </a:txBody>
                  <a:tcPr marL="91450" marR="91450" marT="45725" marB="45725"/>
                </a:tc>
                <a:extLst>
                  <a:ext uri="{0D108BD9-81ED-4DB2-BD59-A6C34878D82A}">
                    <a16:rowId xmlns:a16="http://schemas.microsoft.com/office/drawing/2014/main" val="10001"/>
                  </a:ext>
                </a:extLst>
              </a:tr>
              <a:tr h="370850">
                <a:tc>
                  <a:txBody>
                    <a:bodyPr/>
                    <a:lstStyle/>
                    <a:p>
                      <a:pPr marL="0" marR="0" lvl="0" indent="0" algn="ctr" rtl="0">
                        <a:spcBef>
                          <a:spcPts val="0"/>
                        </a:spcBef>
                        <a:spcAft>
                          <a:spcPts val="0"/>
                        </a:spcAft>
                        <a:buNone/>
                      </a:pPr>
                      <a:r>
                        <a:rPr lang="de-DE" sz="2400"/>
                        <a:t>die Wolke</a:t>
                      </a:r>
                      <a:endParaRPr sz="2400" b="1"/>
                    </a:p>
                  </a:txBody>
                  <a:tcPr marL="91450" marR="91450" marT="45725" marB="45725"/>
                </a:tc>
                <a:tc>
                  <a:txBody>
                    <a:bodyPr/>
                    <a:lstStyle/>
                    <a:p>
                      <a:pPr marL="0" marR="0" lvl="0" indent="0" algn="ctr" rtl="0">
                        <a:spcBef>
                          <a:spcPts val="0"/>
                        </a:spcBef>
                        <a:spcAft>
                          <a:spcPts val="0"/>
                        </a:spcAft>
                        <a:buNone/>
                      </a:pPr>
                      <a:r>
                        <a:rPr lang="de-DE" sz="2400"/>
                        <a:t>---</a:t>
                      </a:r>
                      <a:endParaRPr sz="2400" b="1"/>
                    </a:p>
                  </a:txBody>
                  <a:tcPr marL="91450" marR="91450" marT="45725" marB="45725"/>
                </a:tc>
                <a:tc>
                  <a:txBody>
                    <a:bodyPr/>
                    <a:lstStyle/>
                    <a:p>
                      <a:pPr marL="0" marR="0" lvl="0" indent="0" algn="ctr" rtl="0">
                        <a:spcBef>
                          <a:spcPts val="0"/>
                        </a:spcBef>
                        <a:spcAft>
                          <a:spcPts val="0"/>
                        </a:spcAft>
                        <a:buNone/>
                      </a:pPr>
                      <a:r>
                        <a:rPr lang="de-DE" sz="2400" dirty="0"/>
                        <a:t>wolkig/bewölkt</a:t>
                      </a:r>
                      <a:endParaRPr sz="2400" b="1" dirty="0">
                        <a:solidFill>
                          <a:srgbClr val="FF0000"/>
                        </a:solidFill>
                      </a:endParaRPr>
                    </a:p>
                  </a:txBody>
                  <a:tcPr marL="91450" marR="91450" marT="45725" marB="45725"/>
                </a:tc>
                <a:extLst>
                  <a:ext uri="{0D108BD9-81ED-4DB2-BD59-A6C34878D82A}">
                    <a16:rowId xmlns:a16="http://schemas.microsoft.com/office/drawing/2014/main" val="10002"/>
                  </a:ext>
                </a:extLst>
              </a:tr>
              <a:tr h="370850">
                <a:tc>
                  <a:txBody>
                    <a:bodyPr/>
                    <a:lstStyle/>
                    <a:p>
                      <a:pPr marL="0" marR="0" lvl="0" indent="0" algn="ctr" rtl="0">
                        <a:spcBef>
                          <a:spcPts val="0"/>
                        </a:spcBef>
                        <a:spcAft>
                          <a:spcPts val="0"/>
                        </a:spcAft>
                        <a:buNone/>
                      </a:pPr>
                      <a:r>
                        <a:rPr lang="de-DE" sz="2400" dirty="0"/>
                        <a:t>die Wolkendecke</a:t>
                      </a:r>
                      <a:endParaRPr sz="2400" b="1" dirty="0"/>
                    </a:p>
                  </a:txBody>
                  <a:tcPr marL="91450" marR="91450" marT="45725" marB="45725"/>
                </a:tc>
                <a:tc>
                  <a:txBody>
                    <a:bodyPr/>
                    <a:lstStyle/>
                    <a:p>
                      <a:pPr marL="0" marR="0" lvl="0" indent="0" algn="ctr" rtl="0">
                        <a:spcBef>
                          <a:spcPts val="0"/>
                        </a:spcBef>
                        <a:spcAft>
                          <a:spcPts val="0"/>
                        </a:spcAft>
                        <a:buNone/>
                      </a:pPr>
                      <a:r>
                        <a:rPr lang="de-DE" sz="2400"/>
                        <a:t>---</a:t>
                      </a:r>
                      <a:endParaRPr sz="2400" b="1"/>
                    </a:p>
                  </a:txBody>
                  <a:tcPr marL="91450" marR="91450" marT="45725" marB="45725"/>
                </a:tc>
                <a:tc>
                  <a:txBody>
                    <a:bodyPr/>
                    <a:lstStyle/>
                    <a:p>
                      <a:pPr marL="0" marR="0" lvl="0" indent="0" algn="ctr" rtl="0">
                        <a:spcBef>
                          <a:spcPts val="0"/>
                        </a:spcBef>
                        <a:spcAft>
                          <a:spcPts val="0"/>
                        </a:spcAft>
                        <a:buNone/>
                      </a:pPr>
                      <a:r>
                        <a:rPr lang="de-DE" sz="2400" dirty="0"/>
                        <a:t>bedeckt</a:t>
                      </a:r>
                      <a:endParaRPr sz="2400" b="1" dirty="0">
                        <a:solidFill>
                          <a:srgbClr val="FF0000"/>
                        </a:solidFill>
                      </a:endParaRPr>
                    </a:p>
                  </a:txBody>
                  <a:tcPr marL="91450" marR="91450" marT="45725" marB="45725"/>
                </a:tc>
                <a:extLst>
                  <a:ext uri="{0D108BD9-81ED-4DB2-BD59-A6C34878D82A}">
                    <a16:rowId xmlns:a16="http://schemas.microsoft.com/office/drawing/2014/main" val="10003"/>
                  </a:ext>
                </a:extLst>
              </a:tr>
              <a:tr h="370850">
                <a:tc>
                  <a:txBody>
                    <a:bodyPr/>
                    <a:lstStyle/>
                    <a:p>
                      <a:pPr marL="0" marR="0" lvl="0" indent="0" algn="ctr" rtl="0">
                        <a:spcBef>
                          <a:spcPts val="0"/>
                        </a:spcBef>
                        <a:spcAft>
                          <a:spcPts val="0"/>
                        </a:spcAft>
                        <a:buNone/>
                      </a:pPr>
                      <a:r>
                        <a:rPr lang="de-DE" sz="2400" dirty="0"/>
                        <a:t>der Blitz</a:t>
                      </a:r>
                      <a:endParaRPr sz="2400" b="1" dirty="0"/>
                    </a:p>
                  </a:txBody>
                  <a:tcPr marL="91450" marR="91450" marT="45725" marB="45725"/>
                </a:tc>
                <a:tc>
                  <a:txBody>
                    <a:bodyPr/>
                    <a:lstStyle/>
                    <a:p>
                      <a:pPr marL="0" marR="0" lvl="0" indent="0" algn="ctr" rtl="0">
                        <a:spcBef>
                          <a:spcPts val="0"/>
                        </a:spcBef>
                        <a:spcAft>
                          <a:spcPts val="0"/>
                        </a:spcAft>
                        <a:buNone/>
                      </a:pPr>
                      <a:r>
                        <a:rPr lang="de-DE" sz="2400" dirty="0"/>
                        <a:t>blitzen</a:t>
                      </a:r>
                      <a:endParaRPr sz="2400" b="1" dirty="0">
                        <a:solidFill>
                          <a:srgbClr val="FF0000"/>
                        </a:solidFill>
                      </a:endParaRPr>
                    </a:p>
                  </a:txBody>
                  <a:tcPr marL="91450" marR="91450" marT="45725" marB="45725"/>
                </a:tc>
                <a:tc>
                  <a:txBody>
                    <a:bodyPr/>
                    <a:lstStyle/>
                    <a:p>
                      <a:pPr marL="0" marR="0" lvl="0" indent="0" algn="ctr" rtl="0">
                        <a:spcBef>
                          <a:spcPts val="0"/>
                        </a:spcBef>
                        <a:spcAft>
                          <a:spcPts val="0"/>
                        </a:spcAft>
                        <a:buNone/>
                      </a:pPr>
                      <a:r>
                        <a:rPr lang="de-DE" sz="2400"/>
                        <a:t>---</a:t>
                      </a:r>
                      <a:endParaRPr sz="2400" b="1"/>
                    </a:p>
                  </a:txBody>
                  <a:tcPr marL="91450" marR="91450" marT="45725" marB="45725"/>
                </a:tc>
                <a:extLst>
                  <a:ext uri="{0D108BD9-81ED-4DB2-BD59-A6C34878D82A}">
                    <a16:rowId xmlns:a16="http://schemas.microsoft.com/office/drawing/2014/main" val="10004"/>
                  </a:ext>
                </a:extLst>
              </a:tr>
              <a:tr h="370850">
                <a:tc>
                  <a:txBody>
                    <a:bodyPr/>
                    <a:lstStyle/>
                    <a:p>
                      <a:pPr marL="0" marR="0" lvl="0" indent="0" algn="ctr" rtl="0">
                        <a:spcBef>
                          <a:spcPts val="0"/>
                        </a:spcBef>
                        <a:spcAft>
                          <a:spcPts val="0"/>
                        </a:spcAft>
                        <a:buNone/>
                      </a:pPr>
                      <a:r>
                        <a:rPr lang="de-DE" sz="2400" dirty="0"/>
                        <a:t>der Donner</a:t>
                      </a:r>
                      <a:endParaRPr sz="2400" b="1" dirty="0">
                        <a:solidFill>
                          <a:srgbClr val="FF0000"/>
                        </a:solidFill>
                      </a:endParaRPr>
                    </a:p>
                  </a:txBody>
                  <a:tcPr marL="91450" marR="91450" marT="45725" marB="45725"/>
                </a:tc>
                <a:tc>
                  <a:txBody>
                    <a:bodyPr/>
                    <a:lstStyle/>
                    <a:p>
                      <a:pPr marL="0" marR="0" lvl="0" indent="0" algn="ctr" rtl="0">
                        <a:spcBef>
                          <a:spcPts val="0"/>
                        </a:spcBef>
                        <a:spcAft>
                          <a:spcPts val="0"/>
                        </a:spcAft>
                        <a:buNone/>
                      </a:pPr>
                      <a:r>
                        <a:rPr lang="de-DE" sz="2400"/>
                        <a:t>donnern</a:t>
                      </a:r>
                      <a:endParaRPr sz="2400" b="1"/>
                    </a:p>
                  </a:txBody>
                  <a:tcPr marL="91450" marR="91450" marT="45725" marB="45725"/>
                </a:tc>
                <a:tc>
                  <a:txBody>
                    <a:bodyPr/>
                    <a:lstStyle/>
                    <a:p>
                      <a:pPr marL="0" marR="0" lvl="0" indent="0" algn="ctr" rtl="0">
                        <a:spcBef>
                          <a:spcPts val="0"/>
                        </a:spcBef>
                        <a:spcAft>
                          <a:spcPts val="0"/>
                        </a:spcAft>
                        <a:buNone/>
                      </a:pPr>
                      <a:r>
                        <a:rPr lang="de-DE" sz="2400"/>
                        <a:t>---</a:t>
                      </a:r>
                      <a:endParaRPr sz="2400" b="1"/>
                    </a:p>
                  </a:txBody>
                  <a:tcPr marL="91450" marR="91450" marT="45725" marB="45725"/>
                </a:tc>
                <a:extLst>
                  <a:ext uri="{0D108BD9-81ED-4DB2-BD59-A6C34878D82A}">
                    <a16:rowId xmlns:a16="http://schemas.microsoft.com/office/drawing/2014/main" val="10005"/>
                  </a:ext>
                </a:extLst>
              </a:tr>
              <a:tr h="370850">
                <a:tc>
                  <a:txBody>
                    <a:bodyPr/>
                    <a:lstStyle/>
                    <a:p>
                      <a:pPr marL="0" marR="0" lvl="0" indent="0" algn="l" rtl="0">
                        <a:spcBef>
                          <a:spcPts val="0"/>
                        </a:spcBef>
                        <a:spcAft>
                          <a:spcPts val="0"/>
                        </a:spcAft>
                        <a:buNone/>
                      </a:pPr>
                      <a:endParaRPr sz="1800"/>
                    </a:p>
                  </a:txBody>
                  <a:tcPr marL="91450" marR="91450" marT="45725" marB="45725"/>
                </a:tc>
                <a:tc>
                  <a:txBody>
                    <a:bodyPr/>
                    <a:lstStyle/>
                    <a:p>
                      <a:pPr marL="0" marR="0" lvl="0" indent="0" algn="l" rtl="0">
                        <a:spcBef>
                          <a:spcPts val="0"/>
                        </a:spcBef>
                        <a:spcAft>
                          <a:spcPts val="0"/>
                        </a:spcAft>
                        <a:buNone/>
                      </a:pPr>
                      <a:endParaRPr sz="1800" dirty="0"/>
                    </a:p>
                  </a:txBody>
                  <a:tcPr marL="91450" marR="91450" marT="45725" marB="45725"/>
                </a:tc>
                <a:tc>
                  <a:txBody>
                    <a:bodyPr/>
                    <a:lstStyle/>
                    <a:p>
                      <a:pPr marL="0" marR="0" lvl="0" indent="0" algn="l" rtl="0">
                        <a:spcBef>
                          <a:spcPts val="0"/>
                        </a:spcBef>
                        <a:spcAft>
                          <a:spcPts val="0"/>
                        </a:spcAft>
                        <a:buNone/>
                      </a:pPr>
                      <a:endParaRPr sz="1800"/>
                    </a:p>
                  </a:txBody>
                  <a:tcPr marL="91450" marR="91450" marT="45725" marB="45725"/>
                </a:tc>
                <a:extLst>
                  <a:ext uri="{0D108BD9-81ED-4DB2-BD59-A6C34878D82A}">
                    <a16:rowId xmlns:a16="http://schemas.microsoft.com/office/drawing/2014/main" val="10006"/>
                  </a:ext>
                </a:extLst>
              </a:tr>
              <a:tr h="370850">
                <a:tc>
                  <a:txBody>
                    <a:bodyPr/>
                    <a:lstStyle/>
                    <a:p>
                      <a:pPr marL="0" marR="0" lvl="0" indent="0" algn="l" rtl="0">
                        <a:spcBef>
                          <a:spcPts val="0"/>
                        </a:spcBef>
                        <a:spcAft>
                          <a:spcPts val="0"/>
                        </a:spcAft>
                        <a:buNone/>
                      </a:pPr>
                      <a:endParaRPr sz="1800" dirty="0"/>
                    </a:p>
                  </a:txBody>
                  <a:tcPr marL="91450" marR="91450" marT="45725" marB="45725"/>
                </a:tc>
                <a:tc>
                  <a:txBody>
                    <a:bodyPr/>
                    <a:lstStyle/>
                    <a:p>
                      <a:pPr marL="0" marR="0" lvl="0" indent="0" algn="l" rtl="0">
                        <a:spcBef>
                          <a:spcPts val="0"/>
                        </a:spcBef>
                        <a:spcAft>
                          <a:spcPts val="0"/>
                        </a:spcAft>
                        <a:buNone/>
                      </a:pPr>
                      <a:endParaRPr sz="1800" dirty="0"/>
                    </a:p>
                  </a:txBody>
                  <a:tcPr marL="91450" marR="91450" marT="45725" marB="45725"/>
                </a:tc>
                <a:tc>
                  <a:txBody>
                    <a:bodyPr/>
                    <a:lstStyle/>
                    <a:p>
                      <a:pPr marL="0" marR="0" lvl="0" indent="0" algn="l" rtl="0">
                        <a:spcBef>
                          <a:spcPts val="0"/>
                        </a:spcBef>
                        <a:spcAft>
                          <a:spcPts val="0"/>
                        </a:spcAft>
                        <a:buNone/>
                      </a:pPr>
                      <a:endParaRPr sz="1800" dirty="0"/>
                    </a:p>
                  </a:txBody>
                  <a:tcPr marL="91450" marR="91450" marT="45725" marB="45725"/>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90390280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značba mesta vsebine 5"/>
          <p:cNvGraphicFramePr>
            <a:graphicFrameLocks noGrp="1"/>
          </p:cNvGraphicFramePr>
          <p:nvPr>
            <p:ph idx="1"/>
            <p:extLst>
              <p:ext uri="{D42A27DB-BD31-4B8C-83A1-F6EECF244321}">
                <p14:modId xmlns:p14="http://schemas.microsoft.com/office/powerpoint/2010/main" val="226193887"/>
              </p:ext>
            </p:extLst>
          </p:nvPr>
        </p:nvGraphicFramePr>
        <p:xfrm>
          <a:off x="1552708" y="828179"/>
          <a:ext cx="9185574" cy="5676900"/>
        </p:xfrm>
        <a:graphic>
          <a:graphicData uri="http://schemas.openxmlformats.org/drawingml/2006/table">
            <a:tbl>
              <a:tblPr firstRow="1" firstCol="1" bandRow="1">
                <a:tableStyleId>{0505E3EF-67EA-436B-97B2-0124C06EBD24}</a:tableStyleId>
              </a:tblPr>
              <a:tblGrid>
                <a:gridCol w="382732">
                  <a:extLst>
                    <a:ext uri="{9D8B030D-6E8A-4147-A177-3AD203B41FA5}">
                      <a16:colId xmlns:a16="http://schemas.microsoft.com/office/drawing/2014/main" val="1890281120"/>
                    </a:ext>
                  </a:extLst>
                </a:gridCol>
                <a:gridCol w="4210055">
                  <a:extLst>
                    <a:ext uri="{9D8B030D-6E8A-4147-A177-3AD203B41FA5}">
                      <a16:colId xmlns:a16="http://schemas.microsoft.com/office/drawing/2014/main" val="2169041237"/>
                    </a:ext>
                  </a:extLst>
                </a:gridCol>
                <a:gridCol w="382732">
                  <a:extLst>
                    <a:ext uri="{9D8B030D-6E8A-4147-A177-3AD203B41FA5}">
                      <a16:colId xmlns:a16="http://schemas.microsoft.com/office/drawing/2014/main" val="2628108930"/>
                    </a:ext>
                  </a:extLst>
                </a:gridCol>
                <a:gridCol w="4210055">
                  <a:extLst>
                    <a:ext uri="{9D8B030D-6E8A-4147-A177-3AD203B41FA5}">
                      <a16:colId xmlns:a16="http://schemas.microsoft.com/office/drawing/2014/main" val="3728960137"/>
                    </a:ext>
                  </a:extLst>
                </a:gridCol>
              </a:tblGrid>
              <a:tr h="0">
                <a:tc>
                  <a:txBody>
                    <a:bodyPr/>
                    <a:lstStyle/>
                    <a:p>
                      <a:pPr>
                        <a:lnSpc>
                          <a:spcPct val="100000"/>
                        </a:lnSpc>
                        <a:spcAft>
                          <a:spcPts val="0"/>
                        </a:spcAft>
                      </a:pPr>
                      <a:r>
                        <a:rPr lang="sl-SI" sz="1800" i="1" dirty="0">
                          <a:effectLst/>
                        </a:rPr>
                        <a:t>1.</a:t>
                      </a:r>
                      <a:endParaRPr lang="sl-SI" sz="1800" i="1"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b="0" i="1" dirty="0">
                          <a:effectLst/>
                        </a:rPr>
                        <a:t>Es </a:t>
                      </a:r>
                      <a:r>
                        <a:rPr lang="sl-SI" sz="1800" b="0" i="1" dirty="0" err="1">
                          <a:effectLst/>
                        </a:rPr>
                        <a:t>schneit</a:t>
                      </a:r>
                      <a:r>
                        <a:rPr lang="sl-SI" sz="1800" b="0" i="1" dirty="0" smtClean="0">
                          <a:effectLst/>
                        </a:rPr>
                        <a:t>.</a:t>
                      </a:r>
                      <a:r>
                        <a:rPr lang="de-DE" sz="1800" b="0" i="1" dirty="0" smtClean="0">
                          <a:effectLst/>
                        </a:rPr>
                        <a:t>             D</a:t>
                      </a:r>
                      <a:endParaRPr lang="sl-SI" sz="1800" b="0" i="1"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b="0" dirty="0">
                          <a:effectLst/>
                        </a:rPr>
                        <a:t>a.</a:t>
                      </a:r>
                      <a:endParaRPr lang="sl-SI"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b="0">
                          <a:effectLst/>
                        </a:rPr>
                        <a:t>Es ist sonnig.</a:t>
                      </a:r>
                      <a:endParaRPr lang="sl-SI" sz="1800" b="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692362870"/>
                  </a:ext>
                </a:extLst>
              </a:tr>
              <a:tr h="0">
                <a:tc>
                  <a:txBody>
                    <a:bodyPr/>
                    <a:lstStyle/>
                    <a:p>
                      <a:pPr>
                        <a:lnSpc>
                          <a:spcPct val="100000"/>
                        </a:lnSpc>
                        <a:spcAft>
                          <a:spcPts val="0"/>
                        </a:spcAft>
                      </a:pPr>
                      <a:r>
                        <a:rPr lang="sl-SI" sz="1800">
                          <a:effectLst/>
                        </a:rPr>
                        <a:t>2.</a:t>
                      </a:r>
                      <a:endParaRPr lang="sl-SI" sz="18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b="0" dirty="0">
                          <a:effectLst/>
                        </a:rPr>
                        <a:t>Die </a:t>
                      </a:r>
                      <a:r>
                        <a:rPr lang="sl-SI" sz="1800" b="0" dirty="0" err="1">
                          <a:effectLst/>
                        </a:rPr>
                        <a:t>Sonne</a:t>
                      </a:r>
                      <a:r>
                        <a:rPr lang="sl-SI" sz="1800" b="0" dirty="0">
                          <a:effectLst/>
                        </a:rPr>
                        <a:t> </a:t>
                      </a:r>
                      <a:r>
                        <a:rPr lang="sl-SI" sz="1800" b="0" dirty="0" err="1">
                          <a:effectLst/>
                        </a:rPr>
                        <a:t>scheint</a:t>
                      </a:r>
                      <a:r>
                        <a:rPr lang="sl-SI" sz="1800" b="0" dirty="0">
                          <a:effectLst/>
                        </a:rPr>
                        <a:t>.</a:t>
                      </a:r>
                      <a:endParaRPr lang="sl-SI"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b="0">
                          <a:effectLst/>
                        </a:rPr>
                        <a:t>b.</a:t>
                      </a:r>
                      <a:endParaRPr lang="sl-SI" sz="1800" b="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b="0">
                          <a:effectLst/>
                        </a:rPr>
                        <a:t>Es ist windig.</a:t>
                      </a:r>
                      <a:endParaRPr lang="sl-SI" sz="1800" b="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553264321"/>
                  </a:ext>
                </a:extLst>
              </a:tr>
              <a:tr h="0">
                <a:tc>
                  <a:txBody>
                    <a:bodyPr/>
                    <a:lstStyle/>
                    <a:p>
                      <a:pPr>
                        <a:lnSpc>
                          <a:spcPct val="100000"/>
                        </a:lnSpc>
                        <a:spcAft>
                          <a:spcPts val="0"/>
                        </a:spcAft>
                      </a:pPr>
                      <a:r>
                        <a:rPr lang="sl-SI" sz="1800">
                          <a:effectLst/>
                        </a:rPr>
                        <a:t>3.</a:t>
                      </a:r>
                      <a:endParaRPr lang="sl-SI" sz="18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b="0" dirty="0">
                          <a:effectLst/>
                        </a:rPr>
                        <a:t>Es </a:t>
                      </a:r>
                      <a:r>
                        <a:rPr lang="sl-SI" sz="1800" b="0" dirty="0" err="1">
                          <a:effectLst/>
                        </a:rPr>
                        <a:t>ist</a:t>
                      </a:r>
                      <a:r>
                        <a:rPr lang="sl-SI" sz="1800" b="0" dirty="0">
                          <a:effectLst/>
                        </a:rPr>
                        <a:t> </a:t>
                      </a:r>
                      <a:r>
                        <a:rPr lang="sl-SI" sz="1800" b="0" dirty="0" err="1">
                          <a:effectLst/>
                        </a:rPr>
                        <a:t>neblig</a:t>
                      </a:r>
                      <a:r>
                        <a:rPr lang="sl-SI" sz="1800" b="0" dirty="0">
                          <a:effectLst/>
                        </a:rPr>
                        <a:t>.</a:t>
                      </a:r>
                      <a:endParaRPr lang="sl-SI"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b="0">
                          <a:effectLst/>
                        </a:rPr>
                        <a:t>c.</a:t>
                      </a:r>
                      <a:endParaRPr lang="sl-SI" sz="1800" b="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b="0">
                          <a:effectLst/>
                        </a:rPr>
                        <a:t>Es ist nass.</a:t>
                      </a:r>
                      <a:endParaRPr lang="sl-SI" sz="1800" b="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4277558838"/>
                  </a:ext>
                </a:extLst>
              </a:tr>
              <a:tr h="0">
                <a:tc>
                  <a:txBody>
                    <a:bodyPr/>
                    <a:lstStyle/>
                    <a:p>
                      <a:pPr>
                        <a:lnSpc>
                          <a:spcPct val="100000"/>
                        </a:lnSpc>
                        <a:spcAft>
                          <a:spcPts val="0"/>
                        </a:spcAft>
                      </a:pPr>
                      <a:r>
                        <a:rPr lang="sl-SI" sz="1800">
                          <a:effectLst/>
                        </a:rPr>
                        <a:t>4.</a:t>
                      </a:r>
                      <a:endParaRPr lang="sl-SI" sz="18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b="0" dirty="0">
                          <a:effectLst/>
                        </a:rPr>
                        <a:t>Es </a:t>
                      </a:r>
                      <a:r>
                        <a:rPr lang="sl-SI" sz="1800" b="0" dirty="0" err="1">
                          <a:effectLst/>
                        </a:rPr>
                        <a:t>ist</a:t>
                      </a:r>
                      <a:r>
                        <a:rPr lang="sl-SI" sz="1800" b="0" dirty="0">
                          <a:effectLst/>
                        </a:rPr>
                        <a:t> </a:t>
                      </a:r>
                      <a:r>
                        <a:rPr lang="sl-SI" sz="1800" b="0" dirty="0" err="1">
                          <a:effectLst/>
                        </a:rPr>
                        <a:t>wolkig</a:t>
                      </a:r>
                      <a:r>
                        <a:rPr lang="sl-SI" sz="1800" b="0" dirty="0">
                          <a:effectLst/>
                        </a:rPr>
                        <a:t>.</a:t>
                      </a:r>
                      <a:endParaRPr lang="sl-SI"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b="0">
                          <a:effectLst/>
                        </a:rPr>
                        <a:t>d.</a:t>
                      </a:r>
                      <a:endParaRPr lang="sl-SI" sz="1800" b="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b="0" i="1" dirty="0">
                          <a:effectLst/>
                        </a:rPr>
                        <a:t>Es </a:t>
                      </a:r>
                      <a:r>
                        <a:rPr lang="sl-SI" sz="1800" b="0" i="1" dirty="0" err="1">
                          <a:effectLst/>
                        </a:rPr>
                        <a:t>gibt</a:t>
                      </a:r>
                      <a:r>
                        <a:rPr lang="sl-SI" sz="1800" b="0" i="1" dirty="0">
                          <a:effectLst/>
                        </a:rPr>
                        <a:t> </a:t>
                      </a:r>
                      <a:r>
                        <a:rPr lang="sl-SI" sz="1800" b="0" i="1" dirty="0" err="1">
                          <a:effectLst/>
                        </a:rPr>
                        <a:t>Schnee</a:t>
                      </a:r>
                      <a:r>
                        <a:rPr lang="sl-SI" sz="1800" b="0" i="1" dirty="0">
                          <a:effectLst/>
                        </a:rPr>
                        <a:t>.</a:t>
                      </a:r>
                      <a:endParaRPr lang="sl-SI" sz="1800" b="0" i="1"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4203416799"/>
                  </a:ext>
                </a:extLst>
              </a:tr>
              <a:tr h="0">
                <a:tc>
                  <a:txBody>
                    <a:bodyPr/>
                    <a:lstStyle/>
                    <a:p>
                      <a:pPr>
                        <a:lnSpc>
                          <a:spcPct val="100000"/>
                        </a:lnSpc>
                        <a:spcAft>
                          <a:spcPts val="0"/>
                        </a:spcAft>
                      </a:pPr>
                      <a:r>
                        <a:rPr lang="sl-SI" sz="1800">
                          <a:effectLst/>
                        </a:rPr>
                        <a:t>5.</a:t>
                      </a:r>
                      <a:endParaRPr lang="sl-SI" sz="18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b="0" dirty="0">
                          <a:effectLst/>
                        </a:rPr>
                        <a:t>Es </a:t>
                      </a:r>
                      <a:r>
                        <a:rPr lang="sl-SI" sz="1800" b="0" dirty="0" err="1">
                          <a:effectLst/>
                        </a:rPr>
                        <a:t>ist</a:t>
                      </a:r>
                      <a:r>
                        <a:rPr lang="sl-SI" sz="1800" b="0" dirty="0">
                          <a:effectLst/>
                        </a:rPr>
                        <a:t> </a:t>
                      </a:r>
                      <a:r>
                        <a:rPr lang="sl-SI" sz="1800" b="0" dirty="0" err="1">
                          <a:effectLst/>
                        </a:rPr>
                        <a:t>wolkenlos</a:t>
                      </a:r>
                      <a:r>
                        <a:rPr lang="sl-SI" sz="1800" b="0" dirty="0">
                          <a:effectLst/>
                        </a:rPr>
                        <a:t>.</a:t>
                      </a:r>
                      <a:endParaRPr lang="sl-SI"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b="0">
                          <a:effectLst/>
                        </a:rPr>
                        <a:t>e.</a:t>
                      </a:r>
                      <a:endParaRPr lang="sl-SI" sz="1800" b="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b="0" dirty="0">
                          <a:effectLst/>
                        </a:rPr>
                        <a:t>Es </a:t>
                      </a:r>
                      <a:r>
                        <a:rPr lang="sl-SI" sz="1800" b="0" dirty="0" err="1">
                          <a:effectLst/>
                        </a:rPr>
                        <a:t>ist</a:t>
                      </a:r>
                      <a:r>
                        <a:rPr lang="sl-SI" sz="1800" b="0" dirty="0">
                          <a:effectLst/>
                        </a:rPr>
                        <a:t> </a:t>
                      </a:r>
                      <a:r>
                        <a:rPr lang="sl-SI" sz="1800" b="0" dirty="0" err="1">
                          <a:effectLst/>
                        </a:rPr>
                        <a:t>scheußlich</a:t>
                      </a:r>
                      <a:r>
                        <a:rPr lang="sl-SI" sz="1800" b="0" dirty="0">
                          <a:effectLst/>
                        </a:rPr>
                        <a:t>.</a:t>
                      </a:r>
                      <a:endParaRPr lang="sl-SI"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4048228783"/>
                  </a:ext>
                </a:extLst>
              </a:tr>
              <a:tr h="0">
                <a:tc>
                  <a:txBody>
                    <a:bodyPr/>
                    <a:lstStyle/>
                    <a:p>
                      <a:pPr>
                        <a:lnSpc>
                          <a:spcPct val="100000"/>
                        </a:lnSpc>
                        <a:spcAft>
                          <a:spcPts val="0"/>
                        </a:spcAft>
                      </a:pPr>
                      <a:r>
                        <a:rPr lang="sl-SI" sz="1800">
                          <a:effectLst/>
                        </a:rPr>
                        <a:t>6.</a:t>
                      </a:r>
                      <a:endParaRPr lang="sl-SI" sz="18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b="0" dirty="0">
                          <a:effectLst/>
                        </a:rPr>
                        <a:t>Es </a:t>
                      </a:r>
                      <a:r>
                        <a:rPr lang="sl-SI" sz="1800" b="0" dirty="0" err="1">
                          <a:effectLst/>
                        </a:rPr>
                        <a:t>donnert</a:t>
                      </a:r>
                      <a:r>
                        <a:rPr lang="sl-SI" sz="1800" b="0" dirty="0">
                          <a:effectLst/>
                        </a:rPr>
                        <a:t> </a:t>
                      </a:r>
                      <a:r>
                        <a:rPr lang="sl-SI" sz="1800" b="0" dirty="0" err="1">
                          <a:effectLst/>
                        </a:rPr>
                        <a:t>und</a:t>
                      </a:r>
                      <a:r>
                        <a:rPr lang="sl-SI" sz="1800" b="0" dirty="0">
                          <a:effectLst/>
                        </a:rPr>
                        <a:t> </a:t>
                      </a:r>
                      <a:r>
                        <a:rPr lang="sl-SI" sz="1800" b="0" dirty="0" err="1">
                          <a:effectLst/>
                        </a:rPr>
                        <a:t>blitzt</a:t>
                      </a:r>
                      <a:r>
                        <a:rPr lang="sl-SI" sz="1800" b="0" dirty="0">
                          <a:effectLst/>
                        </a:rPr>
                        <a:t>.</a:t>
                      </a:r>
                      <a:endParaRPr lang="sl-SI"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b="0" dirty="0" err="1">
                          <a:effectLst/>
                        </a:rPr>
                        <a:t>f.</a:t>
                      </a:r>
                      <a:endParaRPr lang="sl-SI"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b="0">
                          <a:effectLst/>
                        </a:rPr>
                        <a:t>Es ist bedeckt.</a:t>
                      </a:r>
                      <a:endParaRPr lang="sl-SI" sz="1800" b="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2704555376"/>
                  </a:ext>
                </a:extLst>
              </a:tr>
              <a:tr h="0">
                <a:tc>
                  <a:txBody>
                    <a:bodyPr/>
                    <a:lstStyle/>
                    <a:p>
                      <a:pPr>
                        <a:lnSpc>
                          <a:spcPct val="100000"/>
                        </a:lnSpc>
                        <a:spcAft>
                          <a:spcPts val="0"/>
                        </a:spcAft>
                      </a:pPr>
                      <a:r>
                        <a:rPr lang="sl-SI" sz="1800">
                          <a:effectLst/>
                        </a:rPr>
                        <a:t>7.</a:t>
                      </a:r>
                      <a:endParaRPr lang="sl-SI" sz="18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b="0" dirty="0">
                          <a:effectLst/>
                        </a:rPr>
                        <a:t>Es </a:t>
                      </a:r>
                      <a:r>
                        <a:rPr lang="sl-SI" sz="1800" b="0" dirty="0" err="1">
                          <a:effectLst/>
                        </a:rPr>
                        <a:t>bläst</a:t>
                      </a:r>
                      <a:r>
                        <a:rPr lang="sl-SI" sz="1800" b="0" dirty="0">
                          <a:effectLst/>
                        </a:rPr>
                        <a:t>.</a:t>
                      </a:r>
                      <a:endParaRPr lang="sl-SI"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b="0" dirty="0">
                          <a:effectLst/>
                        </a:rPr>
                        <a:t>g.</a:t>
                      </a:r>
                      <a:endParaRPr lang="sl-SI"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b="0" dirty="0">
                          <a:effectLst/>
                        </a:rPr>
                        <a:t>Es </a:t>
                      </a:r>
                      <a:r>
                        <a:rPr lang="sl-SI" sz="1800" b="0" dirty="0" err="1">
                          <a:effectLst/>
                        </a:rPr>
                        <a:t>ist</a:t>
                      </a:r>
                      <a:r>
                        <a:rPr lang="sl-SI" sz="1800" b="0" dirty="0">
                          <a:effectLst/>
                        </a:rPr>
                        <a:t> </a:t>
                      </a:r>
                      <a:r>
                        <a:rPr lang="sl-SI" sz="1800" b="0" dirty="0" err="1">
                          <a:effectLst/>
                        </a:rPr>
                        <a:t>heiter</a:t>
                      </a:r>
                      <a:r>
                        <a:rPr lang="sl-SI" sz="1800" b="0" dirty="0">
                          <a:effectLst/>
                        </a:rPr>
                        <a:t>.</a:t>
                      </a:r>
                      <a:endParaRPr lang="sl-SI"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1083315899"/>
                  </a:ext>
                </a:extLst>
              </a:tr>
              <a:tr h="0">
                <a:tc>
                  <a:txBody>
                    <a:bodyPr/>
                    <a:lstStyle/>
                    <a:p>
                      <a:pPr>
                        <a:lnSpc>
                          <a:spcPct val="100000"/>
                        </a:lnSpc>
                        <a:spcAft>
                          <a:spcPts val="0"/>
                        </a:spcAft>
                      </a:pPr>
                      <a:r>
                        <a:rPr lang="sl-SI" sz="1800">
                          <a:effectLst/>
                        </a:rPr>
                        <a:t>8.</a:t>
                      </a:r>
                      <a:endParaRPr lang="sl-SI" sz="18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b="0" dirty="0" err="1">
                          <a:effectLst/>
                        </a:rPr>
                        <a:t>Wir</a:t>
                      </a:r>
                      <a:r>
                        <a:rPr lang="sl-SI" sz="1800" b="0" dirty="0">
                          <a:effectLst/>
                        </a:rPr>
                        <a:t> haben </a:t>
                      </a:r>
                      <a:r>
                        <a:rPr lang="sl-SI" sz="1800" b="0" dirty="0" err="1">
                          <a:effectLst/>
                        </a:rPr>
                        <a:t>schönes</a:t>
                      </a:r>
                      <a:r>
                        <a:rPr lang="sl-SI" sz="1800" b="0" dirty="0">
                          <a:effectLst/>
                        </a:rPr>
                        <a:t> </a:t>
                      </a:r>
                      <a:r>
                        <a:rPr lang="sl-SI" sz="1800" b="0" dirty="0" err="1">
                          <a:effectLst/>
                        </a:rPr>
                        <a:t>Wetter</a:t>
                      </a:r>
                      <a:r>
                        <a:rPr lang="sl-SI" sz="1800" b="0" dirty="0">
                          <a:effectLst/>
                        </a:rPr>
                        <a:t>.</a:t>
                      </a:r>
                      <a:endParaRPr lang="sl-SI"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b="0" dirty="0">
                          <a:effectLst/>
                        </a:rPr>
                        <a:t>h.</a:t>
                      </a:r>
                      <a:endParaRPr lang="sl-SI"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b="0" dirty="0">
                          <a:effectLst/>
                        </a:rPr>
                        <a:t>Es </a:t>
                      </a:r>
                      <a:r>
                        <a:rPr lang="sl-SI" sz="1800" b="0" dirty="0" err="1">
                          <a:effectLst/>
                        </a:rPr>
                        <a:t>gibt</a:t>
                      </a:r>
                      <a:r>
                        <a:rPr lang="sl-SI" sz="1800" b="0" dirty="0">
                          <a:effectLst/>
                        </a:rPr>
                        <a:t> Nebel.</a:t>
                      </a:r>
                      <a:endParaRPr lang="sl-SI"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1548223346"/>
                  </a:ext>
                </a:extLst>
              </a:tr>
              <a:tr h="0">
                <a:tc>
                  <a:txBody>
                    <a:bodyPr/>
                    <a:lstStyle/>
                    <a:p>
                      <a:pPr>
                        <a:lnSpc>
                          <a:spcPct val="100000"/>
                        </a:lnSpc>
                        <a:spcAft>
                          <a:spcPts val="0"/>
                        </a:spcAft>
                      </a:pPr>
                      <a:r>
                        <a:rPr lang="sl-SI" sz="1800">
                          <a:effectLst/>
                        </a:rPr>
                        <a:t>9.</a:t>
                      </a:r>
                      <a:endParaRPr lang="sl-SI" sz="18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b="0" dirty="0">
                          <a:effectLst/>
                        </a:rPr>
                        <a:t>Es </a:t>
                      </a:r>
                      <a:r>
                        <a:rPr lang="sl-SI" sz="1800" b="0" dirty="0" err="1">
                          <a:effectLst/>
                        </a:rPr>
                        <a:t>regnet</a:t>
                      </a:r>
                      <a:r>
                        <a:rPr lang="sl-SI" sz="1800" b="0" dirty="0">
                          <a:effectLst/>
                        </a:rPr>
                        <a:t>.</a:t>
                      </a:r>
                      <a:endParaRPr lang="sl-SI"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b="0">
                          <a:effectLst/>
                        </a:rPr>
                        <a:t>i.</a:t>
                      </a:r>
                      <a:endParaRPr lang="sl-SI" sz="1800" b="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b="0" dirty="0">
                          <a:effectLst/>
                        </a:rPr>
                        <a:t>Der </a:t>
                      </a:r>
                      <a:r>
                        <a:rPr lang="sl-SI" sz="1800" b="0" dirty="0" err="1">
                          <a:effectLst/>
                        </a:rPr>
                        <a:t>Himmel</a:t>
                      </a:r>
                      <a:r>
                        <a:rPr lang="sl-SI" sz="1800" b="0" dirty="0">
                          <a:effectLst/>
                        </a:rPr>
                        <a:t> </a:t>
                      </a:r>
                      <a:r>
                        <a:rPr lang="sl-SI" sz="1800" b="0" dirty="0" err="1">
                          <a:effectLst/>
                        </a:rPr>
                        <a:t>ist</a:t>
                      </a:r>
                      <a:r>
                        <a:rPr lang="sl-SI" sz="1800" b="0" dirty="0">
                          <a:effectLst/>
                        </a:rPr>
                        <a:t> </a:t>
                      </a:r>
                      <a:r>
                        <a:rPr lang="sl-SI" sz="1800" b="0" dirty="0" err="1">
                          <a:effectLst/>
                        </a:rPr>
                        <a:t>klar</a:t>
                      </a:r>
                      <a:r>
                        <a:rPr lang="sl-SI" sz="1800" b="0" dirty="0">
                          <a:effectLst/>
                        </a:rPr>
                        <a:t>.</a:t>
                      </a:r>
                      <a:endParaRPr lang="sl-SI"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454107463"/>
                  </a:ext>
                </a:extLst>
              </a:tr>
              <a:tr h="0">
                <a:tc>
                  <a:txBody>
                    <a:bodyPr/>
                    <a:lstStyle/>
                    <a:p>
                      <a:pPr>
                        <a:lnSpc>
                          <a:spcPct val="100000"/>
                        </a:lnSpc>
                        <a:spcAft>
                          <a:spcPts val="0"/>
                        </a:spcAft>
                      </a:pPr>
                      <a:r>
                        <a:rPr lang="sl-SI" sz="1800">
                          <a:effectLst/>
                        </a:rPr>
                        <a:t>10.</a:t>
                      </a:r>
                      <a:endParaRPr lang="sl-SI" sz="18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b="0" dirty="0">
                          <a:effectLst/>
                        </a:rPr>
                        <a:t>Es </a:t>
                      </a:r>
                      <a:r>
                        <a:rPr lang="sl-SI" sz="1800" b="0" dirty="0" err="1">
                          <a:effectLst/>
                        </a:rPr>
                        <a:t>ist</a:t>
                      </a:r>
                      <a:r>
                        <a:rPr lang="sl-SI" sz="1800" b="0" dirty="0">
                          <a:effectLst/>
                        </a:rPr>
                        <a:t> </a:t>
                      </a:r>
                      <a:r>
                        <a:rPr lang="sl-SI" sz="1800" b="0" dirty="0" err="1">
                          <a:effectLst/>
                        </a:rPr>
                        <a:t>mies</a:t>
                      </a:r>
                      <a:r>
                        <a:rPr lang="sl-SI" sz="1800" b="0" dirty="0">
                          <a:effectLst/>
                        </a:rPr>
                        <a:t>.</a:t>
                      </a:r>
                      <a:endParaRPr lang="sl-SI"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b="0">
                          <a:effectLst/>
                        </a:rPr>
                        <a:t>j.</a:t>
                      </a:r>
                      <a:endParaRPr lang="sl-SI" sz="1800" b="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b="0" dirty="0">
                          <a:effectLst/>
                        </a:rPr>
                        <a:t>Es </a:t>
                      </a:r>
                      <a:r>
                        <a:rPr lang="sl-SI" sz="1800" b="0" dirty="0" err="1">
                          <a:effectLst/>
                        </a:rPr>
                        <a:t>gibt</a:t>
                      </a:r>
                      <a:r>
                        <a:rPr lang="sl-SI" sz="1800" b="0" dirty="0">
                          <a:effectLst/>
                        </a:rPr>
                        <a:t> </a:t>
                      </a:r>
                      <a:r>
                        <a:rPr lang="sl-SI" sz="1800" b="0" dirty="0" err="1">
                          <a:effectLst/>
                        </a:rPr>
                        <a:t>ein</a:t>
                      </a:r>
                      <a:r>
                        <a:rPr lang="sl-SI" sz="1800" b="0" dirty="0">
                          <a:effectLst/>
                        </a:rPr>
                        <a:t> </a:t>
                      </a:r>
                      <a:r>
                        <a:rPr lang="sl-SI" sz="1800" b="0" dirty="0" err="1">
                          <a:effectLst/>
                        </a:rPr>
                        <a:t>Gewitter</a:t>
                      </a:r>
                      <a:r>
                        <a:rPr lang="sl-SI" sz="1800" b="0" dirty="0">
                          <a:effectLst/>
                        </a:rPr>
                        <a:t>.</a:t>
                      </a:r>
                      <a:endParaRPr lang="sl-SI"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660641087"/>
                  </a:ext>
                </a:extLst>
              </a:tr>
            </a:tbl>
          </a:graphicData>
        </a:graphic>
      </p:graphicFrame>
    </p:spTree>
    <p:extLst>
      <p:ext uri="{BB962C8B-B14F-4D97-AF65-F5344CB8AC3E}">
        <p14:creationId xmlns:p14="http://schemas.microsoft.com/office/powerpoint/2010/main" val="227016741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značba mesta vsebine 5"/>
          <p:cNvGraphicFramePr>
            <a:graphicFrameLocks noGrp="1"/>
          </p:cNvGraphicFramePr>
          <p:nvPr>
            <p:ph idx="1"/>
            <p:extLst>
              <p:ext uri="{D42A27DB-BD31-4B8C-83A1-F6EECF244321}">
                <p14:modId xmlns:p14="http://schemas.microsoft.com/office/powerpoint/2010/main" val="1455320294"/>
              </p:ext>
            </p:extLst>
          </p:nvPr>
        </p:nvGraphicFramePr>
        <p:xfrm>
          <a:off x="1160054" y="519269"/>
          <a:ext cx="9185574" cy="5676900"/>
        </p:xfrm>
        <a:graphic>
          <a:graphicData uri="http://schemas.openxmlformats.org/drawingml/2006/table">
            <a:tbl>
              <a:tblPr firstRow="1" firstCol="1" bandRow="1">
                <a:tableStyleId>{0505E3EF-67EA-436B-97B2-0124C06EBD24}</a:tableStyleId>
              </a:tblPr>
              <a:tblGrid>
                <a:gridCol w="382732">
                  <a:extLst>
                    <a:ext uri="{9D8B030D-6E8A-4147-A177-3AD203B41FA5}">
                      <a16:colId xmlns:a16="http://schemas.microsoft.com/office/drawing/2014/main" val="1890281120"/>
                    </a:ext>
                  </a:extLst>
                </a:gridCol>
                <a:gridCol w="4210055">
                  <a:extLst>
                    <a:ext uri="{9D8B030D-6E8A-4147-A177-3AD203B41FA5}">
                      <a16:colId xmlns:a16="http://schemas.microsoft.com/office/drawing/2014/main" val="2169041237"/>
                    </a:ext>
                  </a:extLst>
                </a:gridCol>
                <a:gridCol w="382732">
                  <a:extLst>
                    <a:ext uri="{9D8B030D-6E8A-4147-A177-3AD203B41FA5}">
                      <a16:colId xmlns:a16="http://schemas.microsoft.com/office/drawing/2014/main" val="2628108930"/>
                    </a:ext>
                  </a:extLst>
                </a:gridCol>
                <a:gridCol w="4210055">
                  <a:extLst>
                    <a:ext uri="{9D8B030D-6E8A-4147-A177-3AD203B41FA5}">
                      <a16:colId xmlns:a16="http://schemas.microsoft.com/office/drawing/2014/main" val="3728960137"/>
                    </a:ext>
                  </a:extLst>
                </a:gridCol>
              </a:tblGrid>
              <a:tr h="0">
                <a:tc>
                  <a:txBody>
                    <a:bodyPr/>
                    <a:lstStyle/>
                    <a:p>
                      <a:pPr>
                        <a:lnSpc>
                          <a:spcPct val="200000"/>
                        </a:lnSpc>
                        <a:spcAft>
                          <a:spcPts val="0"/>
                        </a:spcAft>
                      </a:pPr>
                      <a:r>
                        <a:rPr lang="sl-SI" sz="1800" dirty="0">
                          <a:effectLst/>
                        </a:rPr>
                        <a:t>1.</a:t>
                      </a:r>
                      <a:endParaRPr lang="sl-SI"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b="0" dirty="0">
                          <a:effectLst/>
                        </a:rPr>
                        <a:t>Es </a:t>
                      </a:r>
                      <a:r>
                        <a:rPr lang="sl-SI" sz="1800" b="0" dirty="0" err="1">
                          <a:effectLst/>
                        </a:rPr>
                        <a:t>schneit</a:t>
                      </a:r>
                      <a:r>
                        <a:rPr lang="sl-SI" sz="1800" b="0" dirty="0" smtClean="0">
                          <a:effectLst/>
                        </a:rPr>
                        <a:t>.</a:t>
                      </a:r>
                      <a:r>
                        <a:rPr lang="de-DE" sz="1800" b="0" dirty="0" smtClean="0">
                          <a:effectLst/>
                        </a:rPr>
                        <a:t> D </a:t>
                      </a:r>
                      <a:endParaRPr lang="sl-SI"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b="0" dirty="0">
                          <a:effectLst/>
                        </a:rPr>
                        <a:t>a.</a:t>
                      </a:r>
                      <a:endParaRPr lang="sl-SI"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b="0" dirty="0">
                          <a:effectLst/>
                        </a:rPr>
                        <a:t>Es </a:t>
                      </a:r>
                      <a:r>
                        <a:rPr lang="sl-SI" sz="1800" b="0" dirty="0" err="1">
                          <a:effectLst/>
                        </a:rPr>
                        <a:t>ist</a:t>
                      </a:r>
                      <a:r>
                        <a:rPr lang="sl-SI" sz="1800" b="0" dirty="0">
                          <a:effectLst/>
                        </a:rPr>
                        <a:t> </a:t>
                      </a:r>
                      <a:r>
                        <a:rPr lang="sl-SI" sz="1800" b="0" dirty="0" err="1">
                          <a:effectLst/>
                        </a:rPr>
                        <a:t>sonnig</a:t>
                      </a:r>
                      <a:r>
                        <a:rPr lang="sl-SI" sz="1800" b="0" dirty="0">
                          <a:effectLst/>
                        </a:rPr>
                        <a:t>.</a:t>
                      </a:r>
                      <a:endParaRPr lang="sl-SI"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692362870"/>
                  </a:ext>
                </a:extLst>
              </a:tr>
              <a:tr h="0">
                <a:tc>
                  <a:txBody>
                    <a:bodyPr/>
                    <a:lstStyle/>
                    <a:p>
                      <a:pPr>
                        <a:lnSpc>
                          <a:spcPct val="200000"/>
                        </a:lnSpc>
                        <a:spcAft>
                          <a:spcPts val="0"/>
                        </a:spcAft>
                      </a:pPr>
                      <a:r>
                        <a:rPr lang="sl-SI" sz="1800">
                          <a:effectLst/>
                        </a:rPr>
                        <a:t>2.</a:t>
                      </a:r>
                      <a:endParaRPr lang="sl-SI" sz="18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dirty="0">
                          <a:effectLst/>
                        </a:rPr>
                        <a:t>Die </a:t>
                      </a:r>
                      <a:r>
                        <a:rPr lang="sl-SI" sz="1800" dirty="0" err="1">
                          <a:effectLst/>
                        </a:rPr>
                        <a:t>Sonne</a:t>
                      </a:r>
                      <a:r>
                        <a:rPr lang="sl-SI" sz="1800" dirty="0">
                          <a:effectLst/>
                        </a:rPr>
                        <a:t> </a:t>
                      </a:r>
                      <a:r>
                        <a:rPr lang="sl-SI" sz="1800" dirty="0" err="1">
                          <a:effectLst/>
                        </a:rPr>
                        <a:t>scheint</a:t>
                      </a:r>
                      <a:r>
                        <a:rPr lang="sl-SI" sz="1800" dirty="0" smtClean="0">
                          <a:effectLst/>
                        </a:rPr>
                        <a:t>.</a:t>
                      </a:r>
                      <a:r>
                        <a:rPr lang="de-DE" sz="1800" dirty="0" smtClean="0">
                          <a:effectLst/>
                        </a:rPr>
                        <a:t> A</a:t>
                      </a:r>
                      <a:r>
                        <a:rPr lang="de-DE" sz="1800" baseline="0" dirty="0" smtClean="0">
                          <a:effectLst/>
                        </a:rPr>
                        <a:t> </a:t>
                      </a:r>
                      <a:endParaRPr lang="sl-SI"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a:effectLst/>
                        </a:rPr>
                        <a:t>b.</a:t>
                      </a:r>
                      <a:endParaRPr lang="sl-SI" sz="18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a:effectLst/>
                        </a:rPr>
                        <a:t>Es ist windig.</a:t>
                      </a:r>
                      <a:endParaRPr lang="sl-SI" sz="18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553264321"/>
                  </a:ext>
                </a:extLst>
              </a:tr>
              <a:tr h="0">
                <a:tc>
                  <a:txBody>
                    <a:bodyPr/>
                    <a:lstStyle/>
                    <a:p>
                      <a:pPr>
                        <a:lnSpc>
                          <a:spcPct val="200000"/>
                        </a:lnSpc>
                        <a:spcAft>
                          <a:spcPts val="0"/>
                        </a:spcAft>
                      </a:pPr>
                      <a:r>
                        <a:rPr lang="sl-SI" sz="1800">
                          <a:effectLst/>
                        </a:rPr>
                        <a:t>3.</a:t>
                      </a:r>
                      <a:endParaRPr lang="sl-SI" sz="18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dirty="0">
                          <a:effectLst/>
                        </a:rPr>
                        <a:t>Es </a:t>
                      </a:r>
                      <a:r>
                        <a:rPr lang="sl-SI" sz="1800" dirty="0" err="1">
                          <a:effectLst/>
                        </a:rPr>
                        <a:t>ist</a:t>
                      </a:r>
                      <a:r>
                        <a:rPr lang="sl-SI" sz="1800" dirty="0">
                          <a:effectLst/>
                        </a:rPr>
                        <a:t> </a:t>
                      </a:r>
                      <a:r>
                        <a:rPr lang="sl-SI" sz="1800" dirty="0" err="1">
                          <a:effectLst/>
                        </a:rPr>
                        <a:t>neblig</a:t>
                      </a:r>
                      <a:r>
                        <a:rPr lang="sl-SI" sz="1800" dirty="0" smtClean="0">
                          <a:effectLst/>
                        </a:rPr>
                        <a:t>.</a:t>
                      </a:r>
                      <a:r>
                        <a:rPr lang="de-DE" sz="1800" dirty="0" smtClean="0">
                          <a:effectLst/>
                        </a:rPr>
                        <a:t>  H</a:t>
                      </a:r>
                      <a:endParaRPr lang="sl-SI"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a:effectLst/>
                        </a:rPr>
                        <a:t>c.</a:t>
                      </a:r>
                      <a:endParaRPr lang="sl-SI" sz="18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a:effectLst/>
                        </a:rPr>
                        <a:t>Es ist nass.</a:t>
                      </a:r>
                      <a:endParaRPr lang="sl-SI" sz="18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4277558838"/>
                  </a:ext>
                </a:extLst>
              </a:tr>
              <a:tr h="0">
                <a:tc>
                  <a:txBody>
                    <a:bodyPr/>
                    <a:lstStyle/>
                    <a:p>
                      <a:pPr>
                        <a:lnSpc>
                          <a:spcPct val="200000"/>
                        </a:lnSpc>
                        <a:spcAft>
                          <a:spcPts val="0"/>
                        </a:spcAft>
                      </a:pPr>
                      <a:r>
                        <a:rPr lang="sl-SI" sz="1800">
                          <a:effectLst/>
                        </a:rPr>
                        <a:t>4.</a:t>
                      </a:r>
                      <a:endParaRPr lang="sl-SI" sz="18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dirty="0">
                          <a:effectLst/>
                        </a:rPr>
                        <a:t>Es </a:t>
                      </a:r>
                      <a:r>
                        <a:rPr lang="sl-SI" sz="1800" dirty="0" err="1">
                          <a:effectLst/>
                        </a:rPr>
                        <a:t>ist</a:t>
                      </a:r>
                      <a:r>
                        <a:rPr lang="sl-SI" sz="1800" dirty="0">
                          <a:effectLst/>
                        </a:rPr>
                        <a:t> </a:t>
                      </a:r>
                      <a:r>
                        <a:rPr lang="sl-SI" sz="1800" dirty="0" err="1">
                          <a:effectLst/>
                        </a:rPr>
                        <a:t>wolkig</a:t>
                      </a:r>
                      <a:r>
                        <a:rPr lang="sl-SI" sz="1800" dirty="0" smtClean="0">
                          <a:effectLst/>
                        </a:rPr>
                        <a:t>.</a:t>
                      </a:r>
                      <a:r>
                        <a:rPr lang="de-DE" sz="1800" dirty="0" smtClean="0">
                          <a:effectLst/>
                        </a:rPr>
                        <a:t> F</a:t>
                      </a:r>
                      <a:endParaRPr lang="sl-SI"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a:effectLst/>
                        </a:rPr>
                        <a:t>d.</a:t>
                      </a:r>
                      <a:endParaRPr lang="sl-SI" sz="18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a:effectLst/>
                        </a:rPr>
                        <a:t>Es gibt Schnee.</a:t>
                      </a:r>
                      <a:endParaRPr lang="sl-SI" sz="18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4203416799"/>
                  </a:ext>
                </a:extLst>
              </a:tr>
              <a:tr h="0">
                <a:tc>
                  <a:txBody>
                    <a:bodyPr/>
                    <a:lstStyle/>
                    <a:p>
                      <a:pPr>
                        <a:lnSpc>
                          <a:spcPct val="200000"/>
                        </a:lnSpc>
                        <a:spcAft>
                          <a:spcPts val="0"/>
                        </a:spcAft>
                      </a:pPr>
                      <a:r>
                        <a:rPr lang="sl-SI" sz="1800">
                          <a:effectLst/>
                        </a:rPr>
                        <a:t>5.</a:t>
                      </a:r>
                      <a:endParaRPr lang="sl-SI" sz="18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dirty="0">
                          <a:effectLst/>
                        </a:rPr>
                        <a:t>Es </a:t>
                      </a:r>
                      <a:r>
                        <a:rPr lang="sl-SI" sz="1800" dirty="0" err="1">
                          <a:effectLst/>
                        </a:rPr>
                        <a:t>ist</a:t>
                      </a:r>
                      <a:r>
                        <a:rPr lang="sl-SI" sz="1800" dirty="0">
                          <a:effectLst/>
                        </a:rPr>
                        <a:t> </a:t>
                      </a:r>
                      <a:r>
                        <a:rPr lang="sl-SI" sz="1800" dirty="0" err="1">
                          <a:effectLst/>
                        </a:rPr>
                        <a:t>wolkenlos</a:t>
                      </a:r>
                      <a:r>
                        <a:rPr lang="sl-SI" sz="1800" dirty="0" smtClean="0">
                          <a:effectLst/>
                        </a:rPr>
                        <a:t>.</a:t>
                      </a:r>
                      <a:r>
                        <a:rPr lang="de-DE" sz="1800" dirty="0" smtClean="0">
                          <a:effectLst/>
                        </a:rPr>
                        <a:t> I</a:t>
                      </a:r>
                      <a:endParaRPr lang="sl-SI"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a:effectLst/>
                        </a:rPr>
                        <a:t>e.</a:t>
                      </a:r>
                      <a:endParaRPr lang="sl-SI" sz="18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a:effectLst/>
                        </a:rPr>
                        <a:t>Es ist scheußlich.</a:t>
                      </a:r>
                      <a:endParaRPr lang="sl-SI" sz="18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4048228783"/>
                  </a:ext>
                </a:extLst>
              </a:tr>
              <a:tr h="0">
                <a:tc>
                  <a:txBody>
                    <a:bodyPr/>
                    <a:lstStyle/>
                    <a:p>
                      <a:pPr>
                        <a:lnSpc>
                          <a:spcPct val="200000"/>
                        </a:lnSpc>
                        <a:spcAft>
                          <a:spcPts val="0"/>
                        </a:spcAft>
                      </a:pPr>
                      <a:r>
                        <a:rPr lang="sl-SI" sz="1800">
                          <a:effectLst/>
                        </a:rPr>
                        <a:t>6.</a:t>
                      </a:r>
                      <a:endParaRPr lang="sl-SI" sz="18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dirty="0">
                          <a:effectLst/>
                        </a:rPr>
                        <a:t>Es </a:t>
                      </a:r>
                      <a:r>
                        <a:rPr lang="sl-SI" sz="1800" dirty="0" err="1">
                          <a:effectLst/>
                        </a:rPr>
                        <a:t>donnert</a:t>
                      </a:r>
                      <a:r>
                        <a:rPr lang="sl-SI" sz="1800" dirty="0">
                          <a:effectLst/>
                        </a:rPr>
                        <a:t> </a:t>
                      </a:r>
                      <a:r>
                        <a:rPr lang="sl-SI" sz="1800" dirty="0" err="1">
                          <a:effectLst/>
                        </a:rPr>
                        <a:t>und</a:t>
                      </a:r>
                      <a:r>
                        <a:rPr lang="sl-SI" sz="1800" dirty="0">
                          <a:effectLst/>
                        </a:rPr>
                        <a:t> </a:t>
                      </a:r>
                      <a:r>
                        <a:rPr lang="sl-SI" sz="1800" dirty="0" err="1">
                          <a:effectLst/>
                        </a:rPr>
                        <a:t>blitzt</a:t>
                      </a:r>
                      <a:r>
                        <a:rPr lang="sl-SI" sz="1800" dirty="0" smtClean="0">
                          <a:effectLst/>
                        </a:rPr>
                        <a:t>.</a:t>
                      </a:r>
                      <a:r>
                        <a:rPr lang="de-DE" sz="1800" dirty="0" smtClean="0">
                          <a:effectLst/>
                        </a:rPr>
                        <a:t> J</a:t>
                      </a:r>
                      <a:endParaRPr lang="sl-SI"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dirty="0" err="1">
                          <a:effectLst/>
                        </a:rPr>
                        <a:t>f.</a:t>
                      </a:r>
                      <a:endParaRPr lang="sl-SI"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a:effectLst/>
                        </a:rPr>
                        <a:t>Es ist bedeckt.</a:t>
                      </a:r>
                      <a:endParaRPr lang="sl-SI" sz="18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2704555376"/>
                  </a:ext>
                </a:extLst>
              </a:tr>
              <a:tr h="0">
                <a:tc>
                  <a:txBody>
                    <a:bodyPr/>
                    <a:lstStyle/>
                    <a:p>
                      <a:pPr>
                        <a:lnSpc>
                          <a:spcPct val="200000"/>
                        </a:lnSpc>
                        <a:spcAft>
                          <a:spcPts val="0"/>
                        </a:spcAft>
                      </a:pPr>
                      <a:r>
                        <a:rPr lang="sl-SI" sz="1800">
                          <a:effectLst/>
                        </a:rPr>
                        <a:t>7.</a:t>
                      </a:r>
                      <a:endParaRPr lang="sl-SI" sz="18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dirty="0">
                          <a:effectLst/>
                        </a:rPr>
                        <a:t>Es </a:t>
                      </a:r>
                      <a:r>
                        <a:rPr lang="sl-SI" sz="1800" dirty="0" err="1">
                          <a:effectLst/>
                        </a:rPr>
                        <a:t>bläst</a:t>
                      </a:r>
                      <a:r>
                        <a:rPr lang="sl-SI" sz="1800" dirty="0" smtClean="0">
                          <a:effectLst/>
                        </a:rPr>
                        <a:t>.</a:t>
                      </a:r>
                      <a:r>
                        <a:rPr lang="de-DE" sz="1800" dirty="0" smtClean="0">
                          <a:effectLst/>
                        </a:rPr>
                        <a:t> B</a:t>
                      </a:r>
                      <a:endParaRPr lang="sl-SI"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dirty="0">
                          <a:effectLst/>
                        </a:rPr>
                        <a:t>g.</a:t>
                      </a:r>
                      <a:endParaRPr lang="sl-SI"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dirty="0">
                          <a:effectLst/>
                        </a:rPr>
                        <a:t>Es </a:t>
                      </a:r>
                      <a:r>
                        <a:rPr lang="sl-SI" sz="1800" dirty="0" err="1">
                          <a:effectLst/>
                        </a:rPr>
                        <a:t>ist</a:t>
                      </a:r>
                      <a:r>
                        <a:rPr lang="sl-SI" sz="1800" dirty="0">
                          <a:effectLst/>
                        </a:rPr>
                        <a:t> </a:t>
                      </a:r>
                      <a:r>
                        <a:rPr lang="sl-SI" sz="1800" dirty="0" err="1">
                          <a:effectLst/>
                        </a:rPr>
                        <a:t>heiter</a:t>
                      </a:r>
                      <a:r>
                        <a:rPr lang="sl-SI" sz="1800" dirty="0">
                          <a:effectLst/>
                        </a:rPr>
                        <a:t>.</a:t>
                      </a:r>
                      <a:endParaRPr lang="sl-SI"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1083315899"/>
                  </a:ext>
                </a:extLst>
              </a:tr>
              <a:tr h="0">
                <a:tc>
                  <a:txBody>
                    <a:bodyPr/>
                    <a:lstStyle/>
                    <a:p>
                      <a:pPr>
                        <a:lnSpc>
                          <a:spcPct val="200000"/>
                        </a:lnSpc>
                        <a:spcAft>
                          <a:spcPts val="0"/>
                        </a:spcAft>
                      </a:pPr>
                      <a:r>
                        <a:rPr lang="sl-SI" sz="1800">
                          <a:effectLst/>
                        </a:rPr>
                        <a:t>8.</a:t>
                      </a:r>
                      <a:endParaRPr lang="sl-SI" sz="18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dirty="0" err="1">
                          <a:effectLst/>
                        </a:rPr>
                        <a:t>Wir</a:t>
                      </a:r>
                      <a:r>
                        <a:rPr lang="sl-SI" sz="1800" dirty="0">
                          <a:effectLst/>
                        </a:rPr>
                        <a:t> haben </a:t>
                      </a:r>
                      <a:r>
                        <a:rPr lang="sl-SI" sz="1800" dirty="0" err="1">
                          <a:effectLst/>
                        </a:rPr>
                        <a:t>schönes</a:t>
                      </a:r>
                      <a:r>
                        <a:rPr lang="sl-SI" sz="1800" dirty="0">
                          <a:effectLst/>
                        </a:rPr>
                        <a:t> </a:t>
                      </a:r>
                      <a:r>
                        <a:rPr lang="sl-SI" sz="1800" dirty="0" err="1">
                          <a:effectLst/>
                        </a:rPr>
                        <a:t>Wetter</a:t>
                      </a:r>
                      <a:r>
                        <a:rPr lang="sl-SI" sz="1800" dirty="0" smtClean="0">
                          <a:effectLst/>
                        </a:rPr>
                        <a:t>.</a:t>
                      </a:r>
                      <a:r>
                        <a:rPr lang="de-DE" sz="1800" dirty="0" smtClean="0">
                          <a:effectLst/>
                        </a:rPr>
                        <a:t> G</a:t>
                      </a:r>
                      <a:endParaRPr lang="sl-SI"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dirty="0">
                          <a:effectLst/>
                        </a:rPr>
                        <a:t>h.</a:t>
                      </a:r>
                      <a:endParaRPr lang="sl-SI"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dirty="0">
                          <a:effectLst/>
                        </a:rPr>
                        <a:t>Es </a:t>
                      </a:r>
                      <a:r>
                        <a:rPr lang="sl-SI" sz="1800" dirty="0" err="1">
                          <a:effectLst/>
                        </a:rPr>
                        <a:t>gibt</a:t>
                      </a:r>
                      <a:r>
                        <a:rPr lang="sl-SI" sz="1800" dirty="0">
                          <a:effectLst/>
                        </a:rPr>
                        <a:t> Nebel.</a:t>
                      </a:r>
                      <a:endParaRPr lang="sl-SI"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1548223346"/>
                  </a:ext>
                </a:extLst>
              </a:tr>
              <a:tr h="0">
                <a:tc>
                  <a:txBody>
                    <a:bodyPr/>
                    <a:lstStyle/>
                    <a:p>
                      <a:pPr>
                        <a:lnSpc>
                          <a:spcPct val="200000"/>
                        </a:lnSpc>
                        <a:spcAft>
                          <a:spcPts val="0"/>
                        </a:spcAft>
                      </a:pPr>
                      <a:r>
                        <a:rPr lang="sl-SI" sz="1800">
                          <a:effectLst/>
                        </a:rPr>
                        <a:t>9.</a:t>
                      </a:r>
                      <a:endParaRPr lang="sl-SI" sz="18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dirty="0">
                          <a:effectLst/>
                        </a:rPr>
                        <a:t>Es </a:t>
                      </a:r>
                      <a:r>
                        <a:rPr lang="sl-SI" sz="1800" dirty="0" err="1">
                          <a:effectLst/>
                        </a:rPr>
                        <a:t>regnet</a:t>
                      </a:r>
                      <a:r>
                        <a:rPr lang="sl-SI" sz="1800" dirty="0" smtClean="0">
                          <a:effectLst/>
                        </a:rPr>
                        <a:t>.</a:t>
                      </a:r>
                      <a:r>
                        <a:rPr lang="de-DE" sz="1800" dirty="0" smtClean="0">
                          <a:effectLst/>
                        </a:rPr>
                        <a:t> C </a:t>
                      </a:r>
                      <a:endParaRPr lang="sl-SI"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dirty="0">
                          <a:effectLst/>
                        </a:rPr>
                        <a:t>i.</a:t>
                      </a:r>
                      <a:endParaRPr lang="sl-SI"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dirty="0">
                          <a:effectLst/>
                        </a:rPr>
                        <a:t>Der </a:t>
                      </a:r>
                      <a:r>
                        <a:rPr lang="sl-SI" sz="1800" dirty="0" err="1">
                          <a:effectLst/>
                        </a:rPr>
                        <a:t>Himmel</a:t>
                      </a:r>
                      <a:r>
                        <a:rPr lang="sl-SI" sz="1800" dirty="0">
                          <a:effectLst/>
                        </a:rPr>
                        <a:t> </a:t>
                      </a:r>
                      <a:r>
                        <a:rPr lang="sl-SI" sz="1800" dirty="0" err="1">
                          <a:effectLst/>
                        </a:rPr>
                        <a:t>ist</a:t>
                      </a:r>
                      <a:r>
                        <a:rPr lang="sl-SI" sz="1800" dirty="0">
                          <a:effectLst/>
                        </a:rPr>
                        <a:t> </a:t>
                      </a:r>
                      <a:r>
                        <a:rPr lang="sl-SI" sz="1800" dirty="0" err="1">
                          <a:effectLst/>
                        </a:rPr>
                        <a:t>klar</a:t>
                      </a:r>
                      <a:r>
                        <a:rPr lang="sl-SI" sz="1800" dirty="0">
                          <a:effectLst/>
                        </a:rPr>
                        <a:t>.</a:t>
                      </a:r>
                      <a:endParaRPr lang="sl-SI"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454107463"/>
                  </a:ext>
                </a:extLst>
              </a:tr>
              <a:tr h="0">
                <a:tc>
                  <a:txBody>
                    <a:bodyPr/>
                    <a:lstStyle/>
                    <a:p>
                      <a:pPr>
                        <a:lnSpc>
                          <a:spcPct val="200000"/>
                        </a:lnSpc>
                        <a:spcAft>
                          <a:spcPts val="0"/>
                        </a:spcAft>
                      </a:pPr>
                      <a:r>
                        <a:rPr lang="sl-SI" sz="1800">
                          <a:effectLst/>
                        </a:rPr>
                        <a:t>10.</a:t>
                      </a:r>
                      <a:endParaRPr lang="sl-SI" sz="18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dirty="0">
                          <a:effectLst/>
                        </a:rPr>
                        <a:t>Es </a:t>
                      </a:r>
                      <a:r>
                        <a:rPr lang="sl-SI" sz="1800" dirty="0" err="1">
                          <a:effectLst/>
                        </a:rPr>
                        <a:t>ist</a:t>
                      </a:r>
                      <a:r>
                        <a:rPr lang="sl-SI" sz="1800" dirty="0">
                          <a:effectLst/>
                        </a:rPr>
                        <a:t> </a:t>
                      </a:r>
                      <a:r>
                        <a:rPr lang="sl-SI" sz="1800" dirty="0" err="1">
                          <a:effectLst/>
                        </a:rPr>
                        <a:t>mies</a:t>
                      </a:r>
                      <a:r>
                        <a:rPr lang="sl-SI" sz="1800" dirty="0" smtClean="0">
                          <a:effectLst/>
                        </a:rPr>
                        <a:t>.</a:t>
                      </a:r>
                      <a:r>
                        <a:rPr lang="de-DE" sz="1800" dirty="0" smtClean="0">
                          <a:effectLst/>
                        </a:rPr>
                        <a:t> E  </a:t>
                      </a:r>
                      <a:endParaRPr lang="sl-SI"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a:effectLst/>
                        </a:rPr>
                        <a:t>j.</a:t>
                      </a:r>
                      <a:endParaRPr lang="sl-SI" sz="18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200000"/>
                        </a:lnSpc>
                        <a:spcAft>
                          <a:spcPts val="0"/>
                        </a:spcAft>
                      </a:pPr>
                      <a:r>
                        <a:rPr lang="sl-SI" sz="1800" dirty="0">
                          <a:effectLst/>
                        </a:rPr>
                        <a:t>Es </a:t>
                      </a:r>
                      <a:r>
                        <a:rPr lang="sl-SI" sz="1800" dirty="0" err="1">
                          <a:effectLst/>
                        </a:rPr>
                        <a:t>gibt</a:t>
                      </a:r>
                      <a:r>
                        <a:rPr lang="sl-SI" sz="1800" dirty="0">
                          <a:effectLst/>
                        </a:rPr>
                        <a:t> </a:t>
                      </a:r>
                      <a:r>
                        <a:rPr lang="sl-SI" sz="1800" dirty="0" err="1">
                          <a:effectLst/>
                        </a:rPr>
                        <a:t>ein</a:t>
                      </a:r>
                      <a:r>
                        <a:rPr lang="sl-SI" sz="1800" dirty="0">
                          <a:effectLst/>
                        </a:rPr>
                        <a:t> </a:t>
                      </a:r>
                      <a:r>
                        <a:rPr lang="sl-SI" sz="1800" dirty="0" err="1">
                          <a:effectLst/>
                        </a:rPr>
                        <a:t>Gewitter</a:t>
                      </a:r>
                      <a:r>
                        <a:rPr lang="sl-SI" sz="1800" dirty="0">
                          <a:effectLst/>
                        </a:rPr>
                        <a:t>.</a:t>
                      </a:r>
                      <a:endParaRPr lang="sl-SI"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660641087"/>
                  </a:ext>
                </a:extLst>
              </a:tr>
            </a:tbl>
          </a:graphicData>
        </a:graphic>
      </p:graphicFrame>
    </p:spTree>
    <p:extLst>
      <p:ext uri="{BB962C8B-B14F-4D97-AF65-F5344CB8AC3E}">
        <p14:creationId xmlns:p14="http://schemas.microsoft.com/office/powerpoint/2010/main" val="373156518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p:cNvPicPr>
            <a:picLocks noChangeAspect="1"/>
          </p:cNvPicPr>
          <p:nvPr/>
        </p:nvPicPr>
        <p:blipFill rotWithShape="1">
          <a:blip r:embed="rId2"/>
          <a:srcRect l="2943" r="-2943" b="12605"/>
          <a:stretch/>
        </p:blipFill>
        <p:spPr>
          <a:xfrm>
            <a:off x="1492469" y="1233223"/>
            <a:ext cx="2102069" cy="1432940"/>
          </a:xfrm>
          <a:prstGeom prst="rect">
            <a:avLst/>
          </a:prstGeom>
        </p:spPr>
      </p:pic>
      <p:sp>
        <p:nvSpPr>
          <p:cNvPr id="3" name="Označba mesta vsebine 2"/>
          <p:cNvSpPr>
            <a:spLocks noGrp="1"/>
          </p:cNvSpPr>
          <p:nvPr>
            <p:ph idx="1"/>
          </p:nvPr>
        </p:nvSpPr>
        <p:spPr>
          <a:xfrm>
            <a:off x="999429" y="840828"/>
            <a:ext cx="10178322" cy="5248971"/>
          </a:xfrm>
        </p:spPr>
        <p:txBody>
          <a:bodyPr>
            <a:normAutofit/>
          </a:bodyPr>
          <a:lstStyle/>
          <a:p>
            <a:pPr marL="0" indent="0">
              <a:buNone/>
            </a:pPr>
            <a:r>
              <a:rPr lang="de-DE" dirty="0" smtClean="0"/>
              <a:t>Opis </a:t>
            </a:r>
            <a:r>
              <a:rPr lang="de-DE" dirty="0" err="1" smtClean="0"/>
              <a:t>poteka</a:t>
            </a:r>
            <a:r>
              <a:rPr lang="de-DE" dirty="0" smtClean="0"/>
              <a:t> </a:t>
            </a:r>
            <a:r>
              <a:rPr lang="de-DE" dirty="0" err="1" smtClean="0"/>
              <a:t>dne</a:t>
            </a:r>
            <a:r>
              <a:rPr lang="de-DE" dirty="0" smtClean="0"/>
              <a:t> </a:t>
            </a:r>
            <a:r>
              <a:rPr lang="de-DE" dirty="0" err="1" smtClean="0"/>
              <a:t>osebe</a:t>
            </a:r>
            <a:r>
              <a:rPr lang="de-DE" dirty="0" smtClean="0"/>
              <a:t>: </a:t>
            </a:r>
          </a:p>
          <a:p>
            <a:pPr marL="0" indent="0">
              <a:buNone/>
            </a:pPr>
            <a:endParaRPr lang="de-DE" dirty="0" smtClean="0"/>
          </a:p>
          <a:p>
            <a:pPr marL="0" indent="0">
              <a:buNone/>
            </a:pPr>
            <a:endParaRPr lang="de-DE" dirty="0"/>
          </a:p>
          <a:p>
            <a:pPr marL="0" indent="0">
              <a:buNone/>
            </a:pPr>
            <a:endParaRPr lang="de-DE" dirty="0" smtClean="0"/>
          </a:p>
          <a:p>
            <a:pPr marL="0" indent="0">
              <a:buNone/>
            </a:pPr>
            <a:r>
              <a:rPr lang="de-DE" dirty="0" smtClean="0"/>
              <a:t>Und  </a:t>
            </a:r>
            <a:r>
              <a:rPr lang="de-DE" dirty="0" smtClean="0"/>
              <a:t>was macht Klaus </a:t>
            </a:r>
            <a:r>
              <a:rPr lang="de-DE" dirty="0"/>
              <a:t>Strassner </a:t>
            </a:r>
            <a:r>
              <a:rPr lang="de-DE" dirty="0" smtClean="0"/>
              <a:t>(42)? Schreiben Sie für die Hausaufgabe über seinen Tag.</a:t>
            </a:r>
          </a:p>
          <a:p>
            <a:pPr marL="0" indent="0">
              <a:buNone/>
            </a:pPr>
            <a:r>
              <a:rPr lang="de-DE" dirty="0" smtClean="0"/>
              <a:t>Noch </a:t>
            </a:r>
            <a:r>
              <a:rPr lang="de-DE" dirty="0" smtClean="0"/>
              <a:t>weitere Informationen: </a:t>
            </a:r>
            <a:endParaRPr lang="de-DE" dirty="0"/>
          </a:p>
          <a:p>
            <a:r>
              <a:rPr lang="de-DE" dirty="0" smtClean="0"/>
              <a:t>München, Deutschland </a:t>
            </a:r>
            <a:endParaRPr lang="de-DE" dirty="0"/>
          </a:p>
          <a:p>
            <a:r>
              <a:rPr lang="de-DE" dirty="0"/>
              <a:t>Arbeit: BMW- </a:t>
            </a:r>
            <a:r>
              <a:rPr lang="de-DE" dirty="0" smtClean="0"/>
              <a:t>Verkäufer</a:t>
            </a:r>
            <a:endParaRPr lang="de-DE" dirty="0"/>
          </a:p>
          <a:p>
            <a:r>
              <a:rPr lang="de-DE" dirty="0"/>
              <a:t>Tag: 7.15 aufwachen; 7.30 frühstücken; arbeiten 8.00-16.00; 18.00 Abendessen; 20.00 Bier trinken mit Lorenz; 23.00 ins Bett </a:t>
            </a:r>
            <a:r>
              <a:rPr lang="de-DE" dirty="0" smtClean="0"/>
              <a:t>gehen.</a:t>
            </a:r>
            <a:endParaRPr lang="de-DE" dirty="0"/>
          </a:p>
          <a:p>
            <a:endParaRPr lang="sl-SI" dirty="0"/>
          </a:p>
        </p:txBody>
      </p:sp>
    </p:spTree>
    <p:extLst>
      <p:ext uri="{BB962C8B-B14F-4D97-AF65-F5344CB8AC3E}">
        <p14:creationId xmlns:p14="http://schemas.microsoft.com/office/powerpoint/2010/main" val="402594081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značba mesta vsebine 3"/>
          <p:cNvPicPr>
            <a:picLocks noGrp="1" noChangeAspect="1"/>
          </p:cNvPicPr>
          <p:nvPr>
            <p:ph idx="1"/>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7474225" y="675862"/>
            <a:ext cx="3796747" cy="4641574"/>
          </a:xfrm>
          <a:prstGeom prst="rect">
            <a:avLst/>
          </a:prstGeom>
        </p:spPr>
      </p:pic>
      <p:sp>
        <p:nvSpPr>
          <p:cNvPr id="5" name="PoljeZBesedilom 4"/>
          <p:cNvSpPr txBox="1"/>
          <p:nvPr/>
        </p:nvSpPr>
        <p:spPr>
          <a:xfrm>
            <a:off x="1411356" y="675862"/>
            <a:ext cx="6062869" cy="2585323"/>
          </a:xfrm>
          <a:prstGeom prst="rect">
            <a:avLst/>
          </a:prstGeom>
          <a:noFill/>
        </p:spPr>
        <p:txBody>
          <a:bodyPr wrap="square" rtlCol="0">
            <a:spAutoFit/>
          </a:bodyPr>
          <a:lstStyle/>
          <a:p>
            <a:r>
              <a:rPr lang="sl-SI" dirty="0" err="1" smtClean="0"/>
              <a:t>Beispiel</a:t>
            </a:r>
            <a:r>
              <a:rPr lang="sl-SI" dirty="0" smtClean="0"/>
              <a:t>:</a:t>
            </a:r>
          </a:p>
          <a:p>
            <a:r>
              <a:rPr lang="de-DE" dirty="0" smtClean="0"/>
              <a:t>Wie </a:t>
            </a:r>
            <a:r>
              <a:rPr lang="de-DE" dirty="0"/>
              <a:t>ist das Wetter in </a:t>
            </a:r>
            <a:r>
              <a:rPr lang="de-DE" dirty="0" smtClean="0"/>
              <a:t>Schwerin</a:t>
            </a:r>
            <a:r>
              <a:rPr lang="de-DE" dirty="0" smtClean="0"/>
              <a:t>?</a:t>
            </a:r>
            <a:endParaRPr lang="de-DE" dirty="0"/>
          </a:p>
          <a:p>
            <a:endParaRPr lang="de-DE" dirty="0" smtClean="0"/>
          </a:p>
          <a:p>
            <a:endParaRPr lang="sl-SI" dirty="0" smtClean="0"/>
          </a:p>
          <a:p>
            <a:r>
              <a:rPr lang="de-DE" dirty="0" smtClean="0"/>
              <a:t>In </a:t>
            </a:r>
            <a:r>
              <a:rPr lang="de-DE" dirty="0"/>
              <a:t>Schwerin gibt es </a:t>
            </a:r>
            <a:r>
              <a:rPr lang="de-DE" dirty="0" smtClean="0"/>
              <a:t>ein</a:t>
            </a:r>
            <a:r>
              <a:rPr lang="sl-SI" dirty="0"/>
              <a:t> </a:t>
            </a:r>
            <a:r>
              <a:rPr lang="de-DE" dirty="0" smtClean="0"/>
              <a:t>Gewitter</a:t>
            </a:r>
            <a:r>
              <a:rPr lang="de-DE" dirty="0"/>
              <a:t>. Es donnert und blitzt. Die Temperatur ist 4 Grad</a:t>
            </a:r>
            <a:r>
              <a:rPr lang="de-DE" dirty="0" smtClean="0"/>
              <a:t>.   </a:t>
            </a:r>
            <a:endParaRPr lang="de-DE" dirty="0"/>
          </a:p>
          <a:p>
            <a:endParaRPr lang="de-DE" dirty="0"/>
          </a:p>
          <a:p>
            <a:r>
              <a:rPr lang="de-DE" dirty="0" smtClean="0"/>
              <a:t> </a:t>
            </a:r>
            <a:endParaRPr lang="de-DE" dirty="0"/>
          </a:p>
          <a:p>
            <a:r>
              <a:rPr lang="de-DE" dirty="0" smtClean="0"/>
              <a:t> </a:t>
            </a:r>
            <a:endParaRPr lang="sl-SI" dirty="0"/>
          </a:p>
        </p:txBody>
      </p:sp>
    </p:spTree>
    <p:extLst>
      <p:ext uri="{BB962C8B-B14F-4D97-AF65-F5344CB8AC3E}">
        <p14:creationId xmlns:p14="http://schemas.microsoft.com/office/powerpoint/2010/main" val="206386589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značba mesta vsebine 3"/>
          <p:cNvPicPr>
            <a:picLocks noGrp="1" noChangeAspect="1"/>
          </p:cNvPicPr>
          <p:nvPr>
            <p:ph idx="1"/>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7593496" y="1133061"/>
            <a:ext cx="3796747" cy="4641574"/>
          </a:xfrm>
          <a:prstGeom prst="rect">
            <a:avLst/>
          </a:prstGeom>
        </p:spPr>
      </p:pic>
      <p:sp>
        <p:nvSpPr>
          <p:cNvPr id="5" name="PoljeZBesedilom 4"/>
          <p:cNvSpPr txBox="1"/>
          <p:nvPr/>
        </p:nvSpPr>
        <p:spPr>
          <a:xfrm>
            <a:off x="1411356" y="675862"/>
            <a:ext cx="6062869" cy="1754326"/>
          </a:xfrm>
          <a:prstGeom prst="rect">
            <a:avLst/>
          </a:prstGeom>
          <a:noFill/>
        </p:spPr>
        <p:txBody>
          <a:bodyPr wrap="square" rtlCol="0">
            <a:spAutoFit/>
          </a:bodyPr>
          <a:lstStyle/>
          <a:p>
            <a:r>
              <a:rPr lang="de-DE" dirty="0" smtClean="0"/>
              <a:t> </a:t>
            </a:r>
            <a:endParaRPr lang="de-DE" dirty="0"/>
          </a:p>
          <a:p>
            <a:endParaRPr lang="de-DE" dirty="0"/>
          </a:p>
          <a:p>
            <a:r>
              <a:rPr lang="de-DE" dirty="0" smtClean="0"/>
              <a:t>Wie </a:t>
            </a:r>
            <a:r>
              <a:rPr lang="de-DE" dirty="0"/>
              <a:t>ist das Wetter in München?  </a:t>
            </a:r>
          </a:p>
          <a:p>
            <a:endParaRPr lang="de-DE" dirty="0"/>
          </a:p>
          <a:p>
            <a:r>
              <a:rPr lang="de-DE" dirty="0" smtClean="0"/>
              <a:t>In München ist es sehr kalt. Es schneit. Die Temperaturen liegen bei – 2 Grad. </a:t>
            </a:r>
            <a:endParaRPr lang="sl-SI" dirty="0"/>
          </a:p>
        </p:txBody>
      </p:sp>
    </p:spTree>
    <p:extLst>
      <p:ext uri="{BB962C8B-B14F-4D97-AF65-F5344CB8AC3E}">
        <p14:creationId xmlns:p14="http://schemas.microsoft.com/office/powerpoint/2010/main" val="197751718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značba mesta vsebine 3"/>
          <p:cNvPicPr>
            <a:picLocks noGrp="1" noChangeAspect="1"/>
          </p:cNvPicPr>
          <p:nvPr>
            <p:ph idx="1"/>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7593496" y="1133061"/>
            <a:ext cx="3796747" cy="4641574"/>
          </a:xfrm>
          <a:prstGeom prst="rect">
            <a:avLst/>
          </a:prstGeom>
        </p:spPr>
      </p:pic>
      <p:sp>
        <p:nvSpPr>
          <p:cNvPr id="5" name="PoljeZBesedilom 4"/>
          <p:cNvSpPr txBox="1"/>
          <p:nvPr/>
        </p:nvSpPr>
        <p:spPr>
          <a:xfrm>
            <a:off x="1620078" y="1361662"/>
            <a:ext cx="6062869" cy="923330"/>
          </a:xfrm>
          <a:prstGeom prst="rect">
            <a:avLst/>
          </a:prstGeom>
          <a:noFill/>
        </p:spPr>
        <p:txBody>
          <a:bodyPr wrap="square" rtlCol="0">
            <a:spAutoFit/>
          </a:bodyPr>
          <a:lstStyle/>
          <a:p>
            <a:r>
              <a:rPr lang="de-DE" dirty="0" smtClean="0"/>
              <a:t> Wie </a:t>
            </a:r>
            <a:r>
              <a:rPr lang="de-DE" dirty="0"/>
              <a:t>ist das Wetter in Düsseldorf?  </a:t>
            </a:r>
          </a:p>
          <a:p>
            <a:endParaRPr lang="de-DE" dirty="0"/>
          </a:p>
          <a:p>
            <a:endParaRPr lang="sl-SI" dirty="0"/>
          </a:p>
        </p:txBody>
      </p:sp>
    </p:spTree>
    <p:extLst>
      <p:ext uri="{BB962C8B-B14F-4D97-AF65-F5344CB8AC3E}">
        <p14:creationId xmlns:p14="http://schemas.microsoft.com/office/powerpoint/2010/main" val="313799446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značba mesta vsebine 3"/>
          <p:cNvPicPr>
            <a:picLocks noGrp="1" noChangeAspect="1"/>
          </p:cNvPicPr>
          <p:nvPr>
            <p:ph idx="1"/>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7593496" y="1133061"/>
            <a:ext cx="3796747" cy="4641574"/>
          </a:xfrm>
          <a:prstGeom prst="rect">
            <a:avLst/>
          </a:prstGeom>
        </p:spPr>
      </p:pic>
      <p:sp>
        <p:nvSpPr>
          <p:cNvPr id="5" name="PoljeZBesedilom 4"/>
          <p:cNvSpPr txBox="1"/>
          <p:nvPr/>
        </p:nvSpPr>
        <p:spPr>
          <a:xfrm>
            <a:off x="1530627" y="1414214"/>
            <a:ext cx="6062869" cy="1754326"/>
          </a:xfrm>
          <a:prstGeom prst="rect">
            <a:avLst/>
          </a:prstGeom>
          <a:noFill/>
        </p:spPr>
        <p:txBody>
          <a:bodyPr wrap="square" rtlCol="0">
            <a:spAutoFit/>
          </a:bodyPr>
          <a:lstStyle/>
          <a:p>
            <a:r>
              <a:rPr lang="de-DE" dirty="0" smtClean="0"/>
              <a:t>Wie </a:t>
            </a:r>
            <a:r>
              <a:rPr lang="de-DE" dirty="0"/>
              <a:t>ist das Wetter in Düsseldorf</a:t>
            </a:r>
            <a:r>
              <a:rPr lang="de-DE" dirty="0" smtClean="0"/>
              <a:t>?</a:t>
            </a:r>
          </a:p>
          <a:p>
            <a:r>
              <a:rPr lang="de-DE" dirty="0" smtClean="0"/>
              <a:t> </a:t>
            </a:r>
            <a:endParaRPr lang="de-DE" dirty="0" smtClean="0"/>
          </a:p>
          <a:p>
            <a:r>
              <a:rPr lang="de-DE" dirty="0" smtClean="0"/>
              <a:t>In Düsseldorf ist es kalt. Es ist sonnig. Die Temperaturen liegen bei 6 Grad.  </a:t>
            </a:r>
            <a:endParaRPr lang="de-DE" dirty="0"/>
          </a:p>
          <a:p>
            <a:endParaRPr lang="de-DE" dirty="0"/>
          </a:p>
          <a:p>
            <a:endParaRPr lang="sl-SI" dirty="0"/>
          </a:p>
        </p:txBody>
      </p:sp>
    </p:spTree>
    <p:extLst>
      <p:ext uri="{BB962C8B-B14F-4D97-AF65-F5344CB8AC3E}">
        <p14:creationId xmlns:p14="http://schemas.microsoft.com/office/powerpoint/2010/main" val="147553909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Označba mesta vsebine 7"/>
          <p:cNvPicPr>
            <a:picLocks noGrp="1" noChangeAspect="1"/>
          </p:cNvPicPr>
          <p:nvPr>
            <p:ph idx="1"/>
          </p:nvPr>
        </p:nvPicPr>
        <p:blipFill>
          <a:blip r:embed="rId2">
            <a:grayscl/>
            <a:extLst>
              <a:ext uri="{BEBA8EAE-BF5A-486C-A8C5-ECC9F3942E4B}">
                <a14:imgProps xmlns:a14="http://schemas.microsoft.com/office/drawing/2010/main">
                  <a14:imgLayer r:embed="rId3">
                    <a14:imgEffect>
                      <a14:brightnessContrast bright="-20000" contrast="40000"/>
                    </a14:imgEffect>
                  </a14:imgLayer>
                </a14:imgProps>
              </a:ext>
            </a:extLst>
          </a:blip>
          <a:stretch>
            <a:fillRect/>
          </a:stretch>
        </p:blipFill>
        <p:spPr>
          <a:xfrm>
            <a:off x="6942320" y="2232141"/>
            <a:ext cx="969348" cy="859611"/>
          </a:xfrm>
          <a:prstGeom prst="rect">
            <a:avLst/>
          </a:prstGeom>
          <a:ln>
            <a:noFill/>
          </a:ln>
          <a:effectLst>
            <a:outerShdw blurRad="292100" dist="139700" dir="2700000" algn="tl" rotWithShape="0">
              <a:srgbClr val="333333">
                <a:alpha val="65000"/>
              </a:srgbClr>
            </a:outerShdw>
          </a:effectLst>
        </p:spPr>
      </p:pic>
      <p:pic>
        <p:nvPicPr>
          <p:cNvPr id="9" name="Slika 8"/>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Lst>
          </a:blip>
          <a:stretch>
            <a:fillRect/>
          </a:stretch>
        </p:blipFill>
        <p:spPr>
          <a:xfrm>
            <a:off x="6997148" y="3279030"/>
            <a:ext cx="859692" cy="847417"/>
          </a:xfrm>
          <a:prstGeom prst="rect">
            <a:avLst/>
          </a:prstGeom>
          <a:ln>
            <a:noFill/>
          </a:ln>
          <a:effectLst>
            <a:outerShdw blurRad="292100" dist="139700" dir="2700000" algn="tl" rotWithShape="0">
              <a:srgbClr val="333333">
                <a:alpha val="65000"/>
              </a:srgbClr>
            </a:outerShdw>
          </a:effectLst>
        </p:spPr>
      </p:pic>
      <p:pic>
        <p:nvPicPr>
          <p:cNvPr id="10" name="Slika 9"/>
          <p:cNvPicPr>
            <a:picLocks noChangeAspect="1"/>
          </p:cNvPicPr>
          <p:nvPr/>
        </p:nvPicPr>
        <p:blipFill>
          <a:blip r:embed="rId6">
            <a:extLst>
              <a:ext uri="{BEBA8EAE-BF5A-486C-A8C5-ECC9F3942E4B}">
                <a14:imgProps xmlns:a14="http://schemas.microsoft.com/office/drawing/2010/main">
                  <a14:imgLayer r:embed="rId7">
                    <a14:imgEffect>
                      <a14:brightnessContrast bright="-20000" contrast="40000"/>
                    </a14:imgEffect>
                  </a14:imgLayer>
                </a14:imgProps>
              </a:ext>
            </a:extLst>
          </a:blip>
          <a:stretch>
            <a:fillRect/>
          </a:stretch>
        </p:blipFill>
        <p:spPr>
          <a:xfrm>
            <a:off x="2612180" y="3279030"/>
            <a:ext cx="787976" cy="859611"/>
          </a:xfrm>
          <a:prstGeom prst="rect">
            <a:avLst/>
          </a:prstGeom>
          <a:ln>
            <a:noFill/>
          </a:ln>
          <a:effectLst>
            <a:outerShdw blurRad="292100" dist="139700" dir="2700000" algn="tl" rotWithShape="0">
              <a:srgbClr val="333333">
                <a:alpha val="65000"/>
              </a:srgbClr>
            </a:outerShdw>
          </a:effectLst>
        </p:spPr>
      </p:pic>
      <p:pic>
        <p:nvPicPr>
          <p:cNvPr id="11" name="Slika 10"/>
          <p:cNvPicPr>
            <a:picLocks noChangeAspect="1"/>
          </p:cNvPicPr>
          <p:nvPr/>
        </p:nvPicPr>
        <p:blipFill>
          <a:blip r:embed="rId8">
            <a:extLst>
              <a:ext uri="{BEBA8EAE-BF5A-486C-A8C5-ECC9F3942E4B}">
                <a14:imgProps xmlns:a14="http://schemas.microsoft.com/office/drawing/2010/main">
                  <a14:imgLayer r:embed="rId9">
                    <a14:imgEffect>
                      <a14:brightnessContrast bright="-20000" contrast="40000"/>
                    </a14:imgEffect>
                  </a14:imgLayer>
                </a14:imgProps>
              </a:ext>
            </a:extLst>
          </a:blip>
          <a:stretch>
            <a:fillRect/>
          </a:stretch>
        </p:blipFill>
        <p:spPr>
          <a:xfrm>
            <a:off x="6997147" y="4359347"/>
            <a:ext cx="1019331" cy="958087"/>
          </a:xfrm>
          <a:prstGeom prst="rect">
            <a:avLst/>
          </a:prstGeom>
          <a:ln>
            <a:noFill/>
          </a:ln>
          <a:effectLst>
            <a:outerShdw blurRad="292100" dist="139700" dir="2700000" algn="tl" rotWithShape="0">
              <a:srgbClr val="333333">
                <a:alpha val="65000"/>
              </a:srgbClr>
            </a:outerShdw>
          </a:effectLst>
        </p:spPr>
      </p:pic>
      <p:pic>
        <p:nvPicPr>
          <p:cNvPr id="12" name="Slika 11"/>
          <p:cNvPicPr>
            <a:picLocks noChangeAspect="1"/>
          </p:cNvPicPr>
          <p:nvPr/>
        </p:nvPicPr>
        <p:blipFill>
          <a:blip r:embed="rId10">
            <a:extLst>
              <a:ext uri="{BEBA8EAE-BF5A-486C-A8C5-ECC9F3942E4B}">
                <a14:imgProps xmlns:a14="http://schemas.microsoft.com/office/drawing/2010/main">
                  <a14:imgLayer r:embed="rId11">
                    <a14:imgEffect>
                      <a14:brightnessContrast bright="-20000" contrast="40000"/>
                    </a14:imgEffect>
                  </a14:imgLayer>
                </a14:imgProps>
              </a:ext>
            </a:extLst>
          </a:blip>
          <a:stretch>
            <a:fillRect/>
          </a:stretch>
        </p:blipFill>
        <p:spPr>
          <a:xfrm>
            <a:off x="2540545" y="2232141"/>
            <a:ext cx="859611" cy="871804"/>
          </a:xfrm>
          <a:prstGeom prst="rect">
            <a:avLst/>
          </a:prstGeom>
          <a:ln>
            <a:noFill/>
          </a:ln>
          <a:effectLst>
            <a:outerShdw blurRad="292100" dist="139700" dir="2700000" algn="tl" rotWithShape="0">
              <a:srgbClr val="333333">
                <a:alpha val="65000"/>
              </a:srgbClr>
            </a:outerShdw>
          </a:effectLst>
        </p:spPr>
      </p:pic>
      <p:pic>
        <p:nvPicPr>
          <p:cNvPr id="13" name="Slika 12"/>
          <p:cNvPicPr>
            <a:picLocks noChangeAspect="1"/>
          </p:cNvPicPr>
          <p:nvPr/>
        </p:nvPicPr>
        <p:blipFill>
          <a:blip r:embed="rId12">
            <a:extLst>
              <a:ext uri="{BEBA8EAE-BF5A-486C-A8C5-ECC9F3942E4B}">
                <a14:imgProps xmlns:a14="http://schemas.microsoft.com/office/drawing/2010/main">
                  <a14:imgLayer r:embed="rId13">
                    <a14:imgEffect>
                      <a14:brightnessContrast bright="-20000" contrast="40000"/>
                    </a14:imgEffect>
                  </a14:imgLayer>
                </a14:imgProps>
              </a:ext>
            </a:extLst>
          </a:blip>
          <a:stretch>
            <a:fillRect/>
          </a:stretch>
        </p:blipFill>
        <p:spPr>
          <a:xfrm>
            <a:off x="2609132" y="4359349"/>
            <a:ext cx="791024" cy="859611"/>
          </a:xfrm>
          <a:prstGeom prst="rect">
            <a:avLst/>
          </a:prstGeom>
          <a:ln>
            <a:noFill/>
          </a:ln>
          <a:effectLst>
            <a:outerShdw blurRad="292100" dist="139700" dir="2700000" algn="tl" rotWithShape="0">
              <a:srgbClr val="333333">
                <a:alpha val="65000"/>
              </a:srgbClr>
            </a:outerShdw>
          </a:effectLst>
        </p:spPr>
      </p:pic>
      <p:sp>
        <p:nvSpPr>
          <p:cNvPr id="15" name="PoljeZBesedilom 14"/>
          <p:cNvSpPr txBox="1"/>
          <p:nvPr/>
        </p:nvSpPr>
        <p:spPr>
          <a:xfrm>
            <a:off x="2431215" y="1366352"/>
            <a:ext cx="7364895" cy="369332"/>
          </a:xfrm>
          <a:prstGeom prst="rect">
            <a:avLst/>
          </a:prstGeom>
          <a:noFill/>
        </p:spPr>
        <p:txBody>
          <a:bodyPr wrap="square" rtlCol="0">
            <a:spAutoFit/>
          </a:bodyPr>
          <a:lstStyle/>
          <a:p>
            <a:r>
              <a:rPr lang="de-DE" dirty="0" smtClean="0"/>
              <a:t>Wie ist das Wetter heute? </a:t>
            </a:r>
            <a:endParaRPr lang="sl-SI" dirty="0"/>
          </a:p>
        </p:txBody>
      </p:sp>
    </p:spTree>
    <p:extLst>
      <p:ext uri="{BB962C8B-B14F-4D97-AF65-F5344CB8AC3E}">
        <p14:creationId xmlns:p14="http://schemas.microsoft.com/office/powerpoint/2010/main" val="59689592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Označba mesta vsebine 7"/>
          <p:cNvPicPr>
            <a:picLocks noGrp="1" noChangeAspect="1"/>
          </p:cNvPicPr>
          <p:nvPr>
            <p:ph idx="1"/>
          </p:nvPr>
        </p:nvPicPr>
        <p:blipFill>
          <a:blip r:embed="rId2">
            <a:grayscl/>
            <a:extLst>
              <a:ext uri="{BEBA8EAE-BF5A-486C-A8C5-ECC9F3942E4B}">
                <a14:imgProps xmlns:a14="http://schemas.microsoft.com/office/drawing/2010/main">
                  <a14:imgLayer r:embed="rId3">
                    <a14:imgEffect>
                      <a14:brightnessContrast bright="-20000" contrast="40000"/>
                    </a14:imgEffect>
                  </a14:imgLayer>
                </a14:imgProps>
              </a:ext>
            </a:extLst>
          </a:blip>
          <a:stretch>
            <a:fillRect/>
          </a:stretch>
        </p:blipFill>
        <p:spPr>
          <a:xfrm>
            <a:off x="6942320" y="2232141"/>
            <a:ext cx="969348" cy="859611"/>
          </a:xfrm>
          <a:prstGeom prst="rect">
            <a:avLst/>
          </a:prstGeom>
          <a:ln>
            <a:noFill/>
          </a:ln>
          <a:effectLst>
            <a:outerShdw blurRad="292100" dist="139700" dir="2700000" algn="tl" rotWithShape="0">
              <a:srgbClr val="333333">
                <a:alpha val="65000"/>
              </a:srgbClr>
            </a:outerShdw>
          </a:effectLst>
        </p:spPr>
      </p:pic>
      <p:pic>
        <p:nvPicPr>
          <p:cNvPr id="9" name="Slika 8"/>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Lst>
          </a:blip>
          <a:stretch>
            <a:fillRect/>
          </a:stretch>
        </p:blipFill>
        <p:spPr>
          <a:xfrm>
            <a:off x="6997148" y="3279030"/>
            <a:ext cx="859692" cy="847417"/>
          </a:xfrm>
          <a:prstGeom prst="rect">
            <a:avLst/>
          </a:prstGeom>
          <a:ln>
            <a:noFill/>
          </a:ln>
          <a:effectLst>
            <a:outerShdw blurRad="292100" dist="139700" dir="2700000" algn="tl" rotWithShape="0">
              <a:srgbClr val="333333">
                <a:alpha val="65000"/>
              </a:srgbClr>
            </a:outerShdw>
          </a:effectLst>
        </p:spPr>
      </p:pic>
      <p:pic>
        <p:nvPicPr>
          <p:cNvPr id="10" name="Slika 9"/>
          <p:cNvPicPr>
            <a:picLocks noChangeAspect="1"/>
          </p:cNvPicPr>
          <p:nvPr/>
        </p:nvPicPr>
        <p:blipFill>
          <a:blip r:embed="rId6">
            <a:extLst>
              <a:ext uri="{BEBA8EAE-BF5A-486C-A8C5-ECC9F3942E4B}">
                <a14:imgProps xmlns:a14="http://schemas.microsoft.com/office/drawing/2010/main">
                  <a14:imgLayer r:embed="rId7">
                    <a14:imgEffect>
                      <a14:brightnessContrast bright="-20000" contrast="40000"/>
                    </a14:imgEffect>
                  </a14:imgLayer>
                </a14:imgProps>
              </a:ext>
            </a:extLst>
          </a:blip>
          <a:stretch>
            <a:fillRect/>
          </a:stretch>
        </p:blipFill>
        <p:spPr>
          <a:xfrm>
            <a:off x="2612180" y="3279030"/>
            <a:ext cx="787976" cy="859611"/>
          </a:xfrm>
          <a:prstGeom prst="rect">
            <a:avLst/>
          </a:prstGeom>
          <a:ln>
            <a:noFill/>
          </a:ln>
          <a:effectLst>
            <a:outerShdw blurRad="292100" dist="139700" dir="2700000" algn="tl" rotWithShape="0">
              <a:srgbClr val="333333">
                <a:alpha val="65000"/>
              </a:srgbClr>
            </a:outerShdw>
          </a:effectLst>
        </p:spPr>
      </p:pic>
      <p:pic>
        <p:nvPicPr>
          <p:cNvPr id="11" name="Slika 10"/>
          <p:cNvPicPr>
            <a:picLocks noChangeAspect="1"/>
          </p:cNvPicPr>
          <p:nvPr/>
        </p:nvPicPr>
        <p:blipFill>
          <a:blip r:embed="rId8">
            <a:extLst>
              <a:ext uri="{BEBA8EAE-BF5A-486C-A8C5-ECC9F3942E4B}">
                <a14:imgProps xmlns:a14="http://schemas.microsoft.com/office/drawing/2010/main">
                  <a14:imgLayer r:embed="rId9">
                    <a14:imgEffect>
                      <a14:brightnessContrast bright="-20000" contrast="40000"/>
                    </a14:imgEffect>
                  </a14:imgLayer>
                </a14:imgProps>
              </a:ext>
            </a:extLst>
          </a:blip>
          <a:stretch>
            <a:fillRect/>
          </a:stretch>
        </p:blipFill>
        <p:spPr>
          <a:xfrm>
            <a:off x="6997148" y="4359349"/>
            <a:ext cx="1019331" cy="958087"/>
          </a:xfrm>
          <a:prstGeom prst="rect">
            <a:avLst/>
          </a:prstGeom>
          <a:ln>
            <a:noFill/>
          </a:ln>
          <a:effectLst>
            <a:outerShdw blurRad="292100" dist="139700" dir="2700000" algn="tl" rotWithShape="0">
              <a:srgbClr val="333333">
                <a:alpha val="65000"/>
              </a:srgbClr>
            </a:outerShdw>
          </a:effectLst>
        </p:spPr>
      </p:pic>
      <p:pic>
        <p:nvPicPr>
          <p:cNvPr id="12" name="Slika 11"/>
          <p:cNvPicPr>
            <a:picLocks noChangeAspect="1"/>
          </p:cNvPicPr>
          <p:nvPr/>
        </p:nvPicPr>
        <p:blipFill>
          <a:blip r:embed="rId10">
            <a:extLst>
              <a:ext uri="{BEBA8EAE-BF5A-486C-A8C5-ECC9F3942E4B}">
                <a14:imgProps xmlns:a14="http://schemas.microsoft.com/office/drawing/2010/main">
                  <a14:imgLayer r:embed="rId11">
                    <a14:imgEffect>
                      <a14:brightnessContrast bright="-20000" contrast="40000"/>
                    </a14:imgEffect>
                  </a14:imgLayer>
                </a14:imgProps>
              </a:ext>
            </a:extLst>
          </a:blip>
          <a:stretch>
            <a:fillRect/>
          </a:stretch>
        </p:blipFill>
        <p:spPr>
          <a:xfrm>
            <a:off x="2540545" y="2232141"/>
            <a:ext cx="859611" cy="871804"/>
          </a:xfrm>
          <a:prstGeom prst="rect">
            <a:avLst/>
          </a:prstGeom>
          <a:ln>
            <a:noFill/>
          </a:ln>
          <a:effectLst>
            <a:outerShdw blurRad="292100" dist="139700" dir="2700000" algn="tl" rotWithShape="0">
              <a:srgbClr val="333333">
                <a:alpha val="65000"/>
              </a:srgbClr>
            </a:outerShdw>
          </a:effectLst>
        </p:spPr>
      </p:pic>
      <p:pic>
        <p:nvPicPr>
          <p:cNvPr id="13" name="Slika 12"/>
          <p:cNvPicPr>
            <a:picLocks noChangeAspect="1"/>
          </p:cNvPicPr>
          <p:nvPr/>
        </p:nvPicPr>
        <p:blipFill>
          <a:blip r:embed="rId12">
            <a:extLst>
              <a:ext uri="{BEBA8EAE-BF5A-486C-A8C5-ECC9F3942E4B}">
                <a14:imgProps xmlns:a14="http://schemas.microsoft.com/office/drawing/2010/main">
                  <a14:imgLayer r:embed="rId13">
                    <a14:imgEffect>
                      <a14:brightnessContrast bright="-20000" contrast="40000"/>
                    </a14:imgEffect>
                  </a14:imgLayer>
                </a14:imgProps>
              </a:ext>
            </a:extLst>
          </a:blip>
          <a:stretch>
            <a:fillRect/>
          </a:stretch>
        </p:blipFill>
        <p:spPr>
          <a:xfrm>
            <a:off x="2609132" y="4359349"/>
            <a:ext cx="791024" cy="859611"/>
          </a:xfrm>
          <a:prstGeom prst="rect">
            <a:avLst/>
          </a:prstGeom>
          <a:ln>
            <a:noFill/>
          </a:ln>
          <a:effectLst>
            <a:outerShdw blurRad="292100" dist="139700" dir="2700000" algn="tl" rotWithShape="0">
              <a:srgbClr val="333333">
                <a:alpha val="65000"/>
              </a:srgbClr>
            </a:outerShdw>
          </a:effectLst>
        </p:spPr>
      </p:pic>
      <p:sp>
        <p:nvSpPr>
          <p:cNvPr id="15" name="PoljeZBesedilom 14"/>
          <p:cNvSpPr txBox="1"/>
          <p:nvPr/>
        </p:nvSpPr>
        <p:spPr>
          <a:xfrm>
            <a:off x="2431215" y="1366352"/>
            <a:ext cx="7364895" cy="369332"/>
          </a:xfrm>
          <a:prstGeom prst="rect">
            <a:avLst/>
          </a:prstGeom>
          <a:noFill/>
        </p:spPr>
        <p:txBody>
          <a:bodyPr wrap="square" rtlCol="0">
            <a:spAutoFit/>
          </a:bodyPr>
          <a:lstStyle/>
          <a:p>
            <a:r>
              <a:rPr lang="de-DE" dirty="0" smtClean="0"/>
              <a:t>Wie ist das Wetter heute? </a:t>
            </a:r>
            <a:endParaRPr lang="sl-SI" dirty="0"/>
          </a:p>
        </p:txBody>
      </p:sp>
      <p:sp>
        <p:nvSpPr>
          <p:cNvPr id="39" name="PoljeZBesedilom 38"/>
          <p:cNvSpPr txBox="1"/>
          <p:nvPr/>
        </p:nvSpPr>
        <p:spPr>
          <a:xfrm>
            <a:off x="3707296" y="2326254"/>
            <a:ext cx="2166730" cy="2862322"/>
          </a:xfrm>
          <a:prstGeom prst="rect">
            <a:avLst/>
          </a:prstGeom>
          <a:noFill/>
        </p:spPr>
        <p:txBody>
          <a:bodyPr wrap="square" rtlCol="0">
            <a:spAutoFit/>
          </a:bodyPr>
          <a:lstStyle/>
          <a:p>
            <a:r>
              <a:rPr lang="de-DE" dirty="0" smtClean="0"/>
              <a:t>Es blitzt und donnert. /Es gibt Gewitter. </a:t>
            </a:r>
          </a:p>
          <a:p>
            <a:endParaRPr lang="de-DE" dirty="0" smtClean="0"/>
          </a:p>
          <a:p>
            <a:r>
              <a:rPr lang="de-DE" dirty="0" smtClean="0"/>
              <a:t>Es ist windig. /Der wind weht. </a:t>
            </a:r>
          </a:p>
          <a:p>
            <a:endParaRPr lang="de-DE" dirty="0" smtClean="0"/>
          </a:p>
          <a:p>
            <a:endParaRPr lang="de-DE" dirty="0"/>
          </a:p>
          <a:p>
            <a:r>
              <a:rPr lang="de-DE" dirty="0" smtClean="0"/>
              <a:t>Es ist neblig. / Es gibt Nebel.</a:t>
            </a:r>
            <a:endParaRPr lang="sl-SI" dirty="0"/>
          </a:p>
        </p:txBody>
      </p:sp>
      <p:sp>
        <p:nvSpPr>
          <p:cNvPr id="40" name="PoljeZBesedilom 39"/>
          <p:cNvSpPr txBox="1"/>
          <p:nvPr/>
        </p:nvSpPr>
        <p:spPr>
          <a:xfrm>
            <a:off x="8309113" y="2326254"/>
            <a:ext cx="2584174" cy="3139321"/>
          </a:xfrm>
          <a:prstGeom prst="rect">
            <a:avLst/>
          </a:prstGeom>
          <a:noFill/>
        </p:spPr>
        <p:txBody>
          <a:bodyPr wrap="square" rtlCol="0">
            <a:spAutoFit/>
          </a:bodyPr>
          <a:lstStyle/>
          <a:p>
            <a:r>
              <a:rPr lang="de-DE" dirty="0" smtClean="0"/>
              <a:t>Es ist sonnig. / Die Sonne scheint. </a:t>
            </a:r>
          </a:p>
          <a:p>
            <a:endParaRPr lang="de-DE" dirty="0"/>
          </a:p>
          <a:p>
            <a:endParaRPr lang="de-DE" dirty="0" smtClean="0"/>
          </a:p>
          <a:p>
            <a:r>
              <a:rPr lang="de-DE" dirty="0" smtClean="0"/>
              <a:t>Es schneit. / Der Schnee fällt. </a:t>
            </a:r>
          </a:p>
          <a:p>
            <a:endParaRPr lang="de-DE" dirty="0"/>
          </a:p>
          <a:p>
            <a:endParaRPr lang="de-DE" dirty="0" smtClean="0"/>
          </a:p>
          <a:p>
            <a:r>
              <a:rPr lang="de-DE" dirty="0" smtClean="0"/>
              <a:t>Es regnet. </a:t>
            </a:r>
          </a:p>
          <a:p>
            <a:endParaRPr lang="de-DE" dirty="0"/>
          </a:p>
          <a:p>
            <a:endParaRPr lang="sl-SI" dirty="0"/>
          </a:p>
        </p:txBody>
      </p:sp>
    </p:spTree>
    <p:extLst>
      <p:ext uri="{BB962C8B-B14F-4D97-AF65-F5344CB8AC3E}">
        <p14:creationId xmlns:p14="http://schemas.microsoft.com/office/powerpoint/2010/main" val="16853667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značba mesta vsebine 3"/>
          <p:cNvPicPr>
            <a:picLocks noGrp="1" noChangeAspect="1"/>
          </p:cNvPicPr>
          <p:nvPr>
            <p:ph idx="1"/>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Lst>
          </a:blip>
          <a:stretch>
            <a:fillRect/>
          </a:stretch>
        </p:blipFill>
        <p:spPr>
          <a:xfrm>
            <a:off x="4346159" y="2236490"/>
            <a:ext cx="941458" cy="1021120"/>
          </a:xfrm>
          <a:prstGeom prst="rect">
            <a:avLst/>
          </a:prstGeom>
          <a:ln>
            <a:noFill/>
          </a:ln>
          <a:effectLst>
            <a:outerShdw blurRad="292100" dist="139700" dir="2700000" algn="tl" rotWithShape="0">
              <a:srgbClr val="333333">
                <a:alpha val="65000"/>
              </a:srgbClr>
            </a:outerShdw>
          </a:effectLst>
        </p:spPr>
      </p:pic>
      <p:pic>
        <p:nvPicPr>
          <p:cNvPr id="5" name="Slika 4"/>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Lst>
          </a:blip>
          <a:stretch>
            <a:fillRect/>
          </a:stretch>
        </p:blipFill>
        <p:spPr>
          <a:xfrm>
            <a:off x="8527774" y="2188870"/>
            <a:ext cx="1083366" cy="1046265"/>
          </a:xfrm>
          <a:prstGeom prst="rect">
            <a:avLst/>
          </a:prstGeom>
          <a:ln>
            <a:noFill/>
          </a:ln>
          <a:effectLst>
            <a:outerShdw blurRad="292100" dist="139700" dir="2700000" algn="tl" rotWithShape="0">
              <a:srgbClr val="333333">
                <a:alpha val="65000"/>
              </a:srgbClr>
            </a:outerShdw>
          </a:effectLst>
        </p:spPr>
      </p:pic>
      <p:pic>
        <p:nvPicPr>
          <p:cNvPr id="6" name="Slika 5"/>
          <p:cNvPicPr>
            <a:picLocks noChangeAspect="1"/>
          </p:cNvPicPr>
          <p:nvPr/>
        </p:nvPicPr>
        <p:blipFill>
          <a:blip r:embed="rId6">
            <a:extLst>
              <a:ext uri="{BEBA8EAE-BF5A-486C-A8C5-ECC9F3942E4B}">
                <a14:imgProps xmlns:a14="http://schemas.microsoft.com/office/drawing/2010/main">
                  <a14:imgLayer r:embed="rId7">
                    <a14:imgEffect>
                      <a14:brightnessContrast bright="-20000" contrast="40000"/>
                    </a14:imgEffect>
                  </a14:imgLayer>
                </a14:imgProps>
              </a:ext>
            </a:extLst>
          </a:blip>
          <a:stretch>
            <a:fillRect/>
          </a:stretch>
        </p:blipFill>
        <p:spPr>
          <a:xfrm>
            <a:off x="2659699" y="2261262"/>
            <a:ext cx="968083" cy="996349"/>
          </a:xfrm>
          <a:prstGeom prst="rect">
            <a:avLst/>
          </a:prstGeom>
          <a:ln>
            <a:noFill/>
          </a:ln>
          <a:effectLst>
            <a:outerShdw blurRad="292100" dist="139700" dir="2700000" algn="tl" rotWithShape="0">
              <a:srgbClr val="333333">
                <a:alpha val="65000"/>
              </a:srgbClr>
            </a:outerShdw>
          </a:effectLst>
        </p:spPr>
      </p:pic>
      <p:pic>
        <p:nvPicPr>
          <p:cNvPr id="7" name="Slika 6"/>
          <p:cNvPicPr>
            <a:picLocks noChangeAspect="1"/>
          </p:cNvPicPr>
          <p:nvPr/>
        </p:nvPicPr>
        <p:blipFill>
          <a:blip r:embed="rId8">
            <a:extLst>
              <a:ext uri="{BEBA8EAE-BF5A-486C-A8C5-ECC9F3942E4B}">
                <a14:imgProps xmlns:a14="http://schemas.microsoft.com/office/drawing/2010/main">
                  <a14:imgLayer r:embed="rId9">
                    <a14:imgEffect>
                      <a14:brightnessContrast bright="-20000" contrast="40000"/>
                    </a14:imgEffect>
                  </a14:imgLayer>
                </a14:imgProps>
              </a:ext>
            </a:extLst>
          </a:blip>
          <a:stretch>
            <a:fillRect/>
          </a:stretch>
        </p:blipFill>
        <p:spPr>
          <a:xfrm>
            <a:off x="6382826" y="2211345"/>
            <a:ext cx="1169008" cy="1023790"/>
          </a:xfrm>
          <a:prstGeom prst="rect">
            <a:avLst/>
          </a:prstGeom>
          <a:ln>
            <a:noFill/>
          </a:ln>
          <a:effectLst>
            <a:outerShdw blurRad="292100" dist="139700" dir="2700000" algn="tl" rotWithShape="0">
              <a:srgbClr val="333333">
                <a:alpha val="65000"/>
              </a:srgbClr>
            </a:outerShdw>
          </a:effectLst>
        </p:spPr>
      </p:pic>
      <p:sp>
        <p:nvSpPr>
          <p:cNvPr id="8" name="PoljeZBesedilom 7"/>
          <p:cNvSpPr txBox="1"/>
          <p:nvPr/>
        </p:nvSpPr>
        <p:spPr>
          <a:xfrm>
            <a:off x="2763078" y="1381539"/>
            <a:ext cx="6023113" cy="369332"/>
          </a:xfrm>
          <a:prstGeom prst="rect">
            <a:avLst/>
          </a:prstGeom>
          <a:noFill/>
        </p:spPr>
        <p:txBody>
          <a:bodyPr wrap="square" rtlCol="0">
            <a:spAutoFit/>
          </a:bodyPr>
          <a:lstStyle/>
          <a:p>
            <a:r>
              <a:rPr lang="sl-SI" dirty="0" err="1" smtClean="0"/>
              <a:t>Welche</a:t>
            </a:r>
            <a:r>
              <a:rPr lang="sl-SI" dirty="0" smtClean="0"/>
              <a:t> </a:t>
            </a:r>
            <a:r>
              <a:rPr lang="sl-SI" dirty="0" err="1" smtClean="0"/>
              <a:t>Jahreszeit</a:t>
            </a:r>
            <a:r>
              <a:rPr lang="sl-SI" dirty="0" smtClean="0"/>
              <a:t> </a:t>
            </a:r>
            <a:r>
              <a:rPr lang="sl-SI" dirty="0" err="1" smtClean="0"/>
              <a:t>ist</a:t>
            </a:r>
            <a:r>
              <a:rPr lang="sl-SI" dirty="0" smtClean="0"/>
              <a:t> </a:t>
            </a:r>
            <a:r>
              <a:rPr lang="sl-SI" dirty="0" err="1" smtClean="0"/>
              <a:t>das</a:t>
            </a:r>
            <a:r>
              <a:rPr lang="sl-SI" dirty="0" smtClean="0"/>
              <a:t>?</a:t>
            </a:r>
            <a:r>
              <a:rPr lang="de-DE" dirty="0" smtClean="0"/>
              <a:t> Das ist … im </a:t>
            </a:r>
            <a:endParaRPr lang="sl-SI" dirty="0"/>
          </a:p>
        </p:txBody>
      </p:sp>
    </p:spTree>
    <p:extLst>
      <p:ext uri="{BB962C8B-B14F-4D97-AF65-F5344CB8AC3E}">
        <p14:creationId xmlns:p14="http://schemas.microsoft.com/office/powerpoint/2010/main" val="322366980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značba mesta vsebine 3"/>
          <p:cNvPicPr>
            <a:picLocks noGrp="1" noChangeAspect="1"/>
          </p:cNvPicPr>
          <p:nvPr>
            <p:ph idx="1"/>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Lst>
          </a:blip>
          <a:stretch>
            <a:fillRect/>
          </a:stretch>
        </p:blipFill>
        <p:spPr>
          <a:xfrm>
            <a:off x="4346159" y="2236490"/>
            <a:ext cx="941458" cy="1021120"/>
          </a:xfrm>
          <a:prstGeom prst="rect">
            <a:avLst/>
          </a:prstGeom>
          <a:ln>
            <a:noFill/>
          </a:ln>
          <a:effectLst>
            <a:outerShdw blurRad="292100" dist="139700" dir="2700000" algn="tl" rotWithShape="0">
              <a:srgbClr val="333333">
                <a:alpha val="65000"/>
              </a:srgbClr>
            </a:outerShdw>
          </a:effectLst>
        </p:spPr>
      </p:pic>
      <p:pic>
        <p:nvPicPr>
          <p:cNvPr id="5" name="Slika 4"/>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Lst>
          </a:blip>
          <a:stretch>
            <a:fillRect/>
          </a:stretch>
        </p:blipFill>
        <p:spPr>
          <a:xfrm>
            <a:off x="7822095" y="2223917"/>
            <a:ext cx="1083366" cy="1046265"/>
          </a:xfrm>
          <a:prstGeom prst="rect">
            <a:avLst/>
          </a:prstGeom>
          <a:ln>
            <a:noFill/>
          </a:ln>
          <a:effectLst>
            <a:outerShdw blurRad="292100" dist="139700" dir="2700000" algn="tl" rotWithShape="0">
              <a:srgbClr val="333333">
                <a:alpha val="65000"/>
              </a:srgbClr>
            </a:outerShdw>
          </a:effectLst>
        </p:spPr>
      </p:pic>
      <p:pic>
        <p:nvPicPr>
          <p:cNvPr id="6" name="Slika 5"/>
          <p:cNvPicPr>
            <a:picLocks noChangeAspect="1"/>
          </p:cNvPicPr>
          <p:nvPr/>
        </p:nvPicPr>
        <p:blipFill>
          <a:blip r:embed="rId6">
            <a:extLst>
              <a:ext uri="{BEBA8EAE-BF5A-486C-A8C5-ECC9F3942E4B}">
                <a14:imgProps xmlns:a14="http://schemas.microsoft.com/office/drawing/2010/main">
                  <a14:imgLayer r:embed="rId7">
                    <a14:imgEffect>
                      <a14:brightnessContrast bright="-20000" contrast="40000"/>
                    </a14:imgEffect>
                  </a14:imgLayer>
                </a14:imgProps>
              </a:ext>
            </a:extLst>
          </a:blip>
          <a:stretch>
            <a:fillRect/>
          </a:stretch>
        </p:blipFill>
        <p:spPr>
          <a:xfrm>
            <a:off x="2659699" y="2261262"/>
            <a:ext cx="968083" cy="996349"/>
          </a:xfrm>
          <a:prstGeom prst="rect">
            <a:avLst/>
          </a:prstGeom>
          <a:ln>
            <a:noFill/>
          </a:ln>
          <a:effectLst>
            <a:outerShdw blurRad="292100" dist="139700" dir="2700000" algn="tl" rotWithShape="0">
              <a:srgbClr val="333333">
                <a:alpha val="65000"/>
              </a:srgbClr>
            </a:outerShdw>
          </a:effectLst>
        </p:spPr>
      </p:pic>
      <p:pic>
        <p:nvPicPr>
          <p:cNvPr id="7" name="Slika 6"/>
          <p:cNvPicPr>
            <a:picLocks noChangeAspect="1"/>
          </p:cNvPicPr>
          <p:nvPr/>
        </p:nvPicPr>
        <p:blipFill>
          <a:blip r:embed="rId8">
            <a:extLst>
              <a:ext uri="{BEBA8EAE-BF5A-486C-A8C5-ECC9F3942E4B}">
                <a14:imgProps xmlns:a14="http://schemas.microsoft.com/office/drawing/2010/main">
                  <a14:imgLayer r:embed="rId9">
                    <a14:imgEffect>
                      <a14:brightnessContrast bright="-20000" contrast="40000"/>
                    </a14:imgEffect>
                  </a14:imgLayer>
                </a14:imgProps>
              </a:ext>
            </a:extLst>
          </a:blip>
          <a:stretch>
            <a:fillRect/>
          </a:stretch>
        </p:blipFill>
        <p:spPr>
          <a:xfrm>
            <a:off x="6005994" y="2164952"/>
            <a:ext cx="1169008" cy="1023790"/>
          </a:xfrm>
          <a:prstGeom prst="rect">
            <a:avLst/>
          </a:prstGeom>
          <a:ln>
            <a:noFill/>
          </a:ln>
          <a:effectLst>
            <a:outerShdw blurRad="292100" dist="139700" dir="2700000" algn="tl" rotWithShape="0">
              <a:srgbClr val="333333">
                <a:alpha val="65000"/>
              </a:srgbClr>
            </a:outerShdw>
          </a:effectLst>
        </p:spPr>
      </p:pic>
      <p:sp>
        <p:nvSpPr>
          <p:cNvPr id="8" name="PoljeZBesedilom 7"/>
          <p:cNvSpPr txBox="1"/>
          <p:nvPr/>
        </p:nvSpPr>
        <p:spPr>
          <a:xfrm>
            <a:off x="2763078" y="1381539"/>
            <a:ext cx="6023113" cy="369332"/>
          </a:xfrm>
          <a:prstGeom prst="rect">
            <a:avLst/>
          </a:prstGeom>
          <a:noFill/>
        </p:spPr>
        <p:txBody>
          <a:bodyPr wrap="square" rtlCol="0">
            <a:spAutoFit/>
          </a:bodyPr>
          <a:lstStyle/>
          <a:p>
            <a:r>
              <a:rPr lang="sl-SI" dirty="0" err="1" smtClean="0"/>
              <a:t>Welche</a:t>
            </a:r>
            <a:r>
              <a:rPr lang="sl-SI" dirty="0" smtClean="0"/>
              <a:t> </a:t>
            </a:r>
            <a:r>
              <a:rPr lang="sl-SI" dirty="0" err="1" smtClean="0"/>
              <a:t>Jahreszeit</a:t>
            </a:r>
            <a:r>
              <a:rPr lang="sl-SI" dirty="0" smtClean="0"/>
              <a:t> </a:t>
            </a:r>
            <a:r>
              <a:rPr lang="sl-SI" dirty="0" err="1" smtClean="0"/>
              <a:t>ist</a:t>
            </a:r>
            <a:r>
              <a:rPr lang="sl-SI" dirty="0" smtClean="0"/>
              <a:t> </a:t>
            </a:r>
            <a:r>
              <a:rPr lang="sl-SI" dirty="0" err="1" smtClean="0"/>
              <a:t>das</a:t>
            </a:r>
            <a:r>
              <a:rPr lang="sl-SI" dirty="0" smtClean="0"/>
              <a:t>?</a:t>
            </a:r>
            <a:r>
              <a:rPr lang="de-DE" dirty="0" smtClean="0"/>
              <a:t> Das ist … im </a:t>
            </a:r>
            <a:endParaRPr lang="sl-SI" dirty="0"/>
          </a:p>
        </p:txBody>
      </p:sp>
      <p:sp>
        <p:nvSpPr>
          <p:cNvPr id="2" name="PoljeZBesedilom 1"/>
          <p:cNvSpPr txBox="1"/>
          <p:nvPr/>
        </p:nvSpPr>
        <p:spPr>
          <a:xfrm>
            <a:off x="2166730" y="3568148"/>
            <a:ext cx="7464287" cy="369332"/>
          </a:xfrm>
          <a:prstGeom prst="rect">
            <a:avLst/>
          </a:prstGeom>
          <a:noFill/>
        </p:spPr>
        <p:txBody>
          <a:bodyPr wrap="square" rtlCol="0">
            <a:spAutoFit/>
          </a:bodyPr>
          <a:lstStyle/>
          <a:p>
            <a:r>
              <a:rPr lang="de-DE" dirty="0" err="1"/>
              <a:t>i</a:t>
            </a:r>
            <a:r>
              <a:rPr lang="sl-SI" dirty="0" smtClean="0"/>
              <a:t>m </a:t>
            </a:r>
            <a:r>
              <a:rPr lang="sl-SI" dirty="0" err="1" smtClean="0"/>
              <a:t>Fr</a:t>
            </a:r>
            <a:r>
              <a:rPr lang="de-DE" dirty="0" err="1" smtClean="0"/>
              <a:t>ühling</a:t>
            </a:r>
            <a:r>
              <a:rPr lang="de-DE" dirty="0" smtClean="0"/>
              <a:t>			im Sommer		im Herbst 	     </a:t>
            </a:r>
            <a:r>
              <a:rPr lang="de-DE" dirty="0"/>
              <a:t>im Winter</a:t>
            </a:r>
            <a:endParaRPr lang="sl-SI" dirty="0"/>
          </a:p>
        </p:txBody>
      </p:sp>
    </p:spTree>
    <p:extLst>
      <p:ext uri="{BB962C8B-B14F-4D97-AF65-F5344CB8AC3E}">
        <p14:creationId xmlns:p14="http://schemas.microsoft.com/office/powerpoint/2010/main" val="388328901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1251679" y="382384"/>
            <a:ext cx="1173470" cy="6316590"/>
          </a:xfrm>
        </p:spPr>
        <p:txBody>
          <a:bodyPr vert="wordArtVert">
            <a:normAutofit fontScale="90000"/>
          </a:bodyPr>
          <a:lstStyle/>
          <a:p>
            <a:r>
              <a:rPr lang="de-DE" dirty="0" smtClean="0"/>
              <a:t>Kleidung </a:t>
            </a:r>
            <a:endParaRPr lang="sl-SI" dirty="0"/>
          </a:p>
        </p:txBody>
      </p:sp>
      <p:pic>
        <p:nvPicPr>
          <p:cNvPr id="6" name="Označba mesta vsebine 5"/>
          <p:cNvPicPr>
            <a:picLocks noGrp="1" noChangeAspect="1"/>
          </p:cNvPicPr>
          <p:nvPr>
            <p:ph idx="1"/>
          </p:nvPr>
        </p:nvPicPr>
        <p:blipFill rotWithShape="1">
          <a:blip r:embed="rId2">
            <a:extLst>
              <a:ext uri="{BEBA8EAE-BF5A-486C-A8C5-ECC9F3942E4B}">
                <a14:imgProps xmlns:a14="http://schemas.microsoft.com/office/drawing/2010/main">
                  <a14:imgLayer r:embed="rId3">
                    <a14:imgEffect>
                      <a14:artisticTexturizer/>
                    </a14:imgEffect>
                    <a14:imgEffect>
                      <a14:saturation sat="400000"/>
                    </a14:imgEffect>
                    <a14:imgEffect>
                      <a14:brightnessContrast bright="-20000" contrast="40000"/>
                    </a14:imgEffect>
                  </a14:imgLayer>
                </a14:imgProps>
              </a:ext>
            </a:extLst>
          </a:blip>
          <a:srcRect l="21642" t="15897" r="22886" b="5915"/>
          <a:stretch/>
        </p:blipFill>
        <p:spPr>
          <a:xfrm>
            <a:off x="3101007" y="248478"/>
            <a:ext cx="6818245" cy="630145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01674429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značba mesta vsebine 3"/>
          <p:cNvGraphicFramePr>
            <a:graphicFrameLocks noGrp="1"/>
          </p:cNvGraphicFramePr>
          <p:nvPr>
            <p:ph idx="1"/>
            <p:extLst>
              <p:ext uri="{D42A27DB-BD31-4B8C-83A1-F6EECF244321}">
                <p14:modId xmlns:p14="http://schemas.microsoft.com/office/powerpoint/2010/main" val="328626673"/>
              </p:ext>
            </p:extLst>
          </p:nvPr>
        </p:nvGraphicFramePr>
        <p:xfrm>
          <a:off x="3657600" y="1272207"/>
          <a:ext cx="5516217" cy="4880648"/>
        </p:xfrm>
        <a:graphic>
          <a:graphicData uri="http://schemas.openxmlformats.org/drawingml/2006/table">
            <a:tbl>
              <a:tblPr>
                <a:tableStyleId>{69C7853C-536D-4A76-A0AE-DD22124D55A5}</a:tableStyleId>
              </a:tblPr>
              <a:tblGrid>
                <a:gridCol w="1993541">
                  <a:extLst>
                    <a:ext uri="{9D8B030D-6E8A-4147-A177-3AD203B41FA5}">
                      <a16:colId xmlns:a16="http://schemas.microsoft.com/office/drawing/2014/main" val="3925324269"/>
                    </a:ext>
                  </a:extLst>
                </a:gridCol>
                <a:gridCol w="3522676">
                  <a:extLst>
                    <a:ext uri="{9D8B030D-6E8A-4147-A177-3AD203B41FA5}">
                      <a16:colId xmlns:a16="http://schemas.microsoft.com/office/drawing/2014/main" val="3436348422"/>
                    </a:ext>
                  </a:extLst>
                </a:gridCol>
              </a:tblGrid>
              <a:tr h="219367">
                <a:tc>
                  <a:txBody>
                    <a:bodyPr/>
                    <a:lstStyle/>
                    <a:p>
                      <a:pPr algn="just" rtl="0" fontAlgn="t">
                        <a:spcBef>
                          <a:spcPts val="0"/>
                        </a:spcBef>
                        <a:spcAft>
                          <a:spcPts val="0"/>
                        </a:spcAft>
                      </a:pPr>
                      <a:r>
                        <a:rPr lang="sl-SI" sz="2000" u="none" strike="noStrike">
                          <a:effectLst/>
                        </a:rPr>
                        <a:t>Singular</a:t>
                      </a:r>
                      <a:endParaRPr lang="sl-SI" sz="2000">
                        <a:effectLst/>
                      </a:endParaRPr>
                    </a:p>
                  </a:txBody>
                  <a:tcPr marL="34479" marR="34479" marT="34479" marB="34479"/>
                </a:tc>
                <a:tc>
                  <a:txBody>
                    <a:bodyPr/>
                    <a:lstStyle/>
                    <a:p>
                      <a:pPr algn="just" rtl="0" fontAlgn="t">
                        <a:spcBef>
                          <a:spcPts val="0"/>
                        </a:spcBef>
                        <a:spcAft>
                          <a:spcPts val="0"/>
                        </a:spcAft>
                      </a:pPr>
                      <a:r>
                        <a:rPr lang="sl-SI" sz="2000" u="none" strike="noStrike">
                          <a:effectLst/>
                        </a:rPr>
                        <a:t>Plural</a:t>
                      </a:r>
                      <a:endParaRPr lang="sl-SI" sz="2000">
                        <a:effectLst/>
                      </a:endParaRPr>
                    </a:p>
                  </a:txBody>
                  <a:tcPr marL="34479" marR="34479" marT="34479" marB="34479"/>
                </a:tc>
                <a:extLst>
                  <a:ext uri="{0D108BD9-81ED-4DB2-BD59-A6C34878D82A}">
                    <a16:rowId xmlns:a16="http://schemas.microsoft.com/office/drawing/2014/main" val="1776279528"/>
                  </a:ext>
                </a:extLst>
              </a:tr>
              <a:tr h="338190">
                <a:tc>
                  <a:txBody>
                    <a:bodyPr/>
                    <a:lstStyle/>
                    <a:p>
                      <a:pPr algn="just" rtl="0" fontAlgn="base">
                        <a:spcBef>
                          <a:spcPts val="0"/>
                        </a:spcBef>
                        <a:spcAft>
                          <a:spcPts val="0"/>
                        </a:spcAft>
                      </a:pPr>
                      <a:endParaRPr lang="sl-SI" sz="2000" b="1" i="0" u="none" strike="noStrike">
                        <a:solidFill>
                          <a:srgbClr val="000000"/>
                        </a:solidFill>
                        <a:effectLst/>
                        <a:latin typeface="Arial" panose="020B0604020202020204" pitchFamily="34" charset="0"/>
                      </a:endParaRPr>
                    </a:p>
                  </a:txBody>
                  <a:tcPr marL="34479" marR="34479" marT="34479" marB="34479"/>
                </a:tc>
                <a:tc>
                  <a:txBody>
                    <a:bodyPr/>
                    <a:lstStyle/>
                    <a:p>
                      <a:pPr algn="just" rtl="0" fontAlgn="t">
                        <a:spcBef>
                          <a:spcPts val="0"/>
                        </a:spcBef>
                        <a:spcAft>
                          <a:spcPts val="0"/>
                        </a:spcAft>
                      </a:pPr>
                      <a:r>
                        <a:rPr lang="sl-SI" sz="2000" u="none" strike="noStrike">
                          <a:effectLst/>
                        </a:rPr>
                        <a:t>die Anzüge</a:t>
                      </a:r>
                      <a:endParaRPr lang="sl-SI" sz="2000">
                        <a:effectLst/>
                      </a:endParaRPr>
                    </a:p>
                  </a:txBody>
                  <a:tcPr marL="34479" marR="34479" marT="34479" marB="34479"/>
                </a:tc>
                <a:extLst>
                  <a:ext uri="{0D108BD9-81ED-4DB2-BD59-A6C34878D82A}">
                    <a16:rowId xmlns:a16="http://schemas.microsoft.com/office/drawing/2014/main" val="4183825906"/>
                  </a:ext>
                </a:extLst>
              </a:tr>
              <a:tr h="395552">
                <a:tc>
                  <a:txBody>
                    <a:bodyPr/>
                    <a:lstStyle/>
                    <a:p>
                      <a:pPr algn="just" rtl="0" fontAlgn="base">
                        <a:spcBef>
                          <a:spcPts val="0"/>
                        </a:spcBef>
                        <a:spcAft>
                          <a:spcPts val="0"/>
                        </a:spcAft>
                      </a:pPr>
                      <a:endParaRPr lang="sl-SI" sz="2000" b="1" i="0" u="none" strike="noStrike">
                        <a:solidFill>
                          <a:srgbClr val="000000"/>
                        </a:solidFill>
                        <a:effectLst/>
                        <a:latin typeface="Arial" panose="020B0604020202020204" pitchFamily="34" charset="0"/>
                      </a:endParaRPr>
                    </a:p>
                  </a:txBody>
                  <a:tcPr marL="34479" marR="34479" marT="34479" marB="34479"/>
                </a:tc>
                <a:tc>
                  <a:txBody>
                    <a:bodyPr/>
                    <a:lstStyle/>
                    <a:p>
                      <a:pPr algn="just" rtl="0" fontAlgn="t">
                        <a:spcBef>
                          <a:spcPts val="0"/>
                        </a:spcBef>
                        <a:spcAft>
                          <a:spcPts val="0"/>
                        </a:spcAft>
                      </a:pPr>
                      <a:r>
                        <a:rPr lang="sl-SI" sz="2000" u="none" strike="noStrike">
                          <a:effectLst/>
                        </a:rPr>
                        <a:t>die Pullover</a:t>
                      </a:r>
                      <a:endParaRPr lang="sl-SI" sz="2000">
                        <a:effectLst/>
                      </a:endParaRPr>
                    </a:p>
                  </a:txBody>
                  <a:tcPr marL="34479" marR="34479" marT="34479" marB="34479"/>
                </a:tc>
                <a:extLst>
                  <a:ext uri="{0D108BD9-81ED-4DB2-BD59-A6C34878D82A}">
                    <a16:rowId xmlns:a16="http://schemas.microsoft.com/office/drawing/2014/main" val="4278014988"/>
                  </a:ext>
                </a:extLst>
              </a:tr>
              <a:tr h="338190">
                <a:tc>
                  <a:txBody>
                    <a:bodyPr/>
                    <a:lstStyle/>
                    <a:p>
                      <a:pPr algn="just" rtl="0" fontAlgn="base">
                        <a:spcBef>
                          <a:spcPts val="0"/>
                        </a:spcBef>
                        <a:spcAft>
                          <a:spcPts val="0"/>
                        </a:spcAft>
                      </a:pPr>
                      <a:endParaRPr lang="sl-SI" sz="2000" b="1" i="0" u="none" strike="noStrike">
                        <a:solidFill>
                          <a:srgbClr val="000000"/>
                        </a:solidFill>
                        <a:effectLst/>
                        <a:latin typeface="Arial" panose="020B0604020202020204" pitchFamily="34" charset="0"/>
                      </a:endParaRPr>
                    </a:p>
                  </a:txBody>
                  <a:tcPr marL="34479" marR="34479" marT="34479" marB="34479"/>
                </a:tc>
                <a:tc>
                  <a:txBody>
                    <a:bodyPr/>
                    <a:lstStyle/>
                    <a:p>
                      <a:pPr algn="just" rtl="0" fontAlgn="t">
                        <a:spcBef>
                          <a:spcPts val="0"/>
                        </a:spcBef>
                        <a:spcAft>
                          <a:spcPts val="0"/>
                        </a:spcAft>
                      </a:pPr>
                      <a:r>
                        <a:rPr lang="sl-SI" sz="2000" u="none" strike="noStrike">
                          <a:effectLst/>
                        </a:rPr>
                        <a:t>die Hosen</a:t>
                      </a:r>
                      <a:endParaRPr lang="sl-SI" sz="2000">
                        <a:effectLst/>
                      </a:endParaRPr>
                    </a:p>
                  </a:txBody>
                  <a:tcPr marL="34479" marR="34479" marT="34479" marB="34479"/>
                </a:tc>
                <a:extLst>
                  <a:ext uri="{0D108BD9-81ED-4DB2-BD59-A6C34878D82A}">
                    <a16:rowId xmlns:a16="http://schemas.microsoft.com/office/drawing/2014/main" val="1037096421"/>
                  </a:ext>
                </a:extLst>
              </a:tr>
              <a:tr h="338190">
                <a:tc>
                  <a:txBody>
                    <a:bodyPr/>
                    <a:lstStyle/>
                    <a:p>
                      <a:pPr algn="just" rtl="0" fontAlgn="base">
                        <a:spcBef>
                          <a:spcPts val="0"/>
                        </a:spcBef>
                        <a:spcAft>
                          <a:spcPts val="0"/>
                        </a:spcAft>
                      </a:pPr>
                      <a:endParaRPr lang="sl-SI" sz="2000" b="1" i="0" u="none" strike="noStrike">
                        <a:solidFill>
                          <a:srgbClr val="000000"/>
                        </a:solidFill>
                        <a:effectLst/>
                        <a:latin typeface="Arial" panose="020B0604020202020204" pitchFamily="34" charset="0"/>
                      </a:endParaRPr>
                    </a:p>
                  </a:txBody>
                  <a:tcPr marL="34479" marR="34479" marT="34479" marB="34479"/>
                </a:tc>
                <a:tc>
                  <a:txBody>
                    <a:bodyPr/>
                    <a:lstStyle/>
                    <a:p>
                      <a:pPr algn="just" rtl="0" fontAlgn="t">
                        <a:spcBef>
                          <a:spcPts val="0"/>
                        </a:spcBef>
                        <a:spcAft>
                          <a:spcPts val="0"/>
                        </a:spcAft>
                      </a:pPr>
                      <a:r>
                        <a:rPr lang="sl-SI" sz="2000" u="none" strike="noStrike">
                          <a:effectLst/>
                        </a:rPr>
                        <a:t>die Hemden</a:t>
                      </a:r>
                      <a:endParaRPr lang="sl-SI" sz="2000">
                        <a:effectLst/>
                      </a:endParaRPr>
                    </a:p>
                  </a:txBody>
                  <a:tcPr marL="34479" marR="34479" marT="34479" marB="34479"/>
                </a:tc>
                <a:extLst>
                  <a:ext uri="{0D108BD9-81ED-4DB2-BD59-A6C34878D82A}">
                    <a16:rowId xmlns:a16="http://schemas.microsoft.com/office/drawing/2014/main" val="759302623"/>
                  </a:ext>
                </a:extLst>
              </a:tr>
              <a:tr h="338190">
                <a:tc>
                  <a:txBody>
                    <a:bodyPr/>
                    <a:lstStyle/>
                    <a:p>
                      <a:pPr algn="just" rtl="0" fontAlgn="base">
                        <a:spcBef>
                          <a:spcPts val="0"/>
                        </a:spcBef>
                        <a:spcAft>
                          <a:spcPts val="0"/>
                        </a:spcAft>
                      </a:pPr>
                      <a:endParaRPr lang="sl-SI" sz="2000" b="1" i="0" u="none" strike="noStrike">
                        <a:solidFill>
                          <a:srgbClr val="000000"/>
                        </a:solidFill>
                        <a:effectLst/>
                        <a:latin typeface="Arial" panose="020B0604020202020204" pitchFamily="34" charset="0"/>
                      </a:endParaRPr>
                    </a:p>
                  </a:txBody>
                  <a:tcPr marL="34479" marR="34479" marT="34479" marB="34479"/>
                </a:tc>
                <a:tc>
                  <a:txBody>
                    <a:bodyPr/>
                    <a:lstStyle/>
                    <a:p>
                      <a:pPr algn="just" rtl="0" fontAlgn="t">
                        <a:spcBef>
                          <a:spcPts val="0"/>
                        </a:spcBef>
                        <a:spcAft>
                          <a:spcPts val="0"/>
                        </a:spcAft>
                      </a:pPr>
                      <a:r>
                        <a:rPr lang="sl-SI" sz="2000" u="none" strike="noStrike">
                          <a:effectLst/>
                        </a:rPr>
                        <a:t>die Blusen</a:t>
                      </a:r>
                      <a:endParaRPr lang="sl-SI" sz="2000">
                        <a:effectLst/>
                      </a:endParaRPr>
                    </a:p>
                  </a:txBody>
                  <a:tcPr marL="34479" marR="34479" marT="34479" marB="34479"/>
                </a:tc>
                <a:extLst>
                  <a:ext uri="{0D108BD9-81ED-4DB2-BD59-A6C34878D82A}">
                    <a16:rowId xmlns:a16="http://schemas.microsoft.com/office/drawing/2014/main" val="832022428"/>
                  </a:ext>
                </a:extLst>
              </a:tr>
              <a:tr h="338190">
                <a:tc>
                  <a:txBody>
                    <a:bodyPr/>
                    <a:lstStyle/>
                    <a:p>
                      <a:pPr algn="just" rtl="0" fontAlgn="base">
                        <a:spcBef>
                          <a:spcPts val="0"/>
                        </a:spcBef>
                        <a:spcAft>
                          <a:spcPts val="0"/>
                        </a:spcAft>
                      </a:pPr>
                      <a:endParaRPr lang="sl-SI" sz="2000" b="1" i="0" u="none" strike="noStrike">
                        <a:solidFill>
                          <a:srgbClr val="000000"/>
                        </a:solidFill>
                        <a:effectLst/>
                        <a:latin typeface="Arial" panose="020B0604020202020204" pitchFamily="34" charset="0"/>
                      </a:endParaRPr>
                    </a:p>
                  </a:txBody>
                  <a:tcPr marL="34479" marR="34479" marT="34479" marB="34479"/>
                </a:tc>
                <a:tc>
                  <a:txBody>
                    <a:bodyPr/>
                    <a:lstStyle/>
                    <a:p>
                      <a:pPr algn="just" rtl="0" fontAlgn="t">
                        <a:spcBef>
                          <a:spcPts val="0"/>
                        </a:spcBef>
                        <a:spcAft>
                          <a:spcPts val="0"/>
                        </a:spcAft>
                      </a:pPr>
                      <a:r>
                        <a:rPr lang="sl-SI" sz="2000" u="none" strike="noStrike">
                          <a:effectLst/>
                        </a:rPr>
                        <a:t>die Röcke</a:t>
                      </a:r>
                      <a:endParaRPr lang="sl-SI" sz="2000">
                        <a:effectLst/>
                      </a:endParaRPr>
                    </a:p>
                  </a:txBody>
                  <a:tcPr marL="34479" marR="34479" marT="34479" marB="34479"/>
                </a:tc>
                <a:extLst>
                  <a:ext uri="{0D108BD9-81ED-4DB2-BD59-A6C34878D82A}">
                    <a16:rowId xmlns:a16="http://schemas.microsoft.com/office/drawing/2014/main" val="3558449208"/>
                  </a:ext>
                </a:extLst>
              </a:tr>
              <a:tr h="338190">
                <a:tc>
                  <a:txBody>
                    <a:bodyPr/>
                    <a:lstStyle/>
                    <a:p>
                      <a:pPr algn="just" rtl="0" fontAlgn="base">
                        <a:spcBef>
                          <a:spcPts val="0"/>
                        </a:spcBef>
                        <a:spcAft>
                          <a:spcPts val="0"/>
                        </a:spcAft>
                      </a:pPr>
                      <a:endParaRPr lang="sl-SI" sz="2000" b="1" i="0" u="none" strike="noStrike">
                        <a:solidFill>
                          <a:srgbClr val="000000"/>
                        </a:solidFill>
                        <a:effectLst/>
                        <a:latin typeface="Arial" panose="020B0604020202020204" pitchFamily="34" charset="0"/>
                      </a:endParaRPr>
                    </a:p>
                  </a:txBody>
                  <a:tcPr marL="34479" marR="34479" marT="34479" marB="34479"/>
                </a:tc>
                <a:tc>
                  <a:txBody>
                    <a:bodyPr/>
                    <a:lstStyle/>
                    <a:p>
                      <a:pPr algn="just" rtl="0" fontAlgn="t">
                        <a:spcBef>
                          <a:spcPts val="0"/>
                        </a:spcBef>
                        <a:spcAft>
                          <a:spcPts val="0"/>
                        </a:spcAft>
                      </a:pPr>
                      <a:r>
                        <a:rPr lang="sl-SI" sz="2000" u="none" strike="noStrike">
                          <a:effectLst/>
                        </a:rPr>
                        <a:t>die T-Shirts</a:t>
                      </a:r>
                      <a:endParaRPr lang="sl-SI" sz="2000">
                        <a:effectLst/>
                      </a:endParaRPr>
                    </a:p>
                  </a:txBody>
                  <a:tcPr marL="34479" marR="34479" marT="34479" marB="34479"/>
                </a:tc>
                <a:extLst>
                  <a:ext uri="{0D108BD9-81ED-4DB2-BD59-A6C34878D82A}">
                    <a16:rowId xmlns:a16="http://schemas.microsoft.com/office/drawing/2014/main" val="3396402620"/>
                  </a:ext>
                </a:extLst>
              </a:tr>
              <a:tr h="338190">
                <a:tc>
                  <a:txBody>
                    <a:bodyPr/>
                    <a:lstStyle/>
                    <a:p>
                      <a:pPr algn="just" rtl="0" fontAlgn="base">
                        <a:spcBef>
                          <a:spcPts val="0"/>
                        </a:spcBef>
                        <a:spcAft>
                          <a:spcPts val="0"/>
                        </a:spcAft>
                      </a:pPr>
                      <a:endParaRPr lang="sl-SI" sz="2000" b="1" i="0" u="none" strike="noStrike">
                        <a:solidFill>
                          <a:srgbClr val="000000"/>
                        </a:solidFill>
                        <a:effectLst/>
                        <a:latin typeface="Arial" panose="020B0604020202020204" pitchFamily="34" charset="0"/>
                      </a:endParaRPr>
                    </a:p>
                  </a:txBody>
                  <a:tcPr marL="34479" marR="34479" marT="34479" marB="34479"/>
                </a:tc>
                <a:tc>
                  <a:txBody>
                    <a:bodyPr/>
                    <a:lstStyle/>
                    <a:p>
                      <a:pPr algn="just" rtl="0" fontAlgn="t">
                        <a:spcBef>
                          <a:spcPts val="0"/>
                        </a:spcBef>
                        <a:spcAft>
                          <a:spcPts val="0"/>
                        </a:spcAft>
                      </a:pPr>
                      <a:r>
                        <a:rPr lang="sl-SI" sz="2000" u="none" strike="noStrike">
                          <a:effectLst/>
                        </a:rPr>
                        <a:t>die Stiefel</a:t>
                      </a:r>
                      <a:endParaRPr lang="sl-SI" sz="2000">
                        <a:effectLst/>
                      </a:endParaRPr>
                    </a:p>
                  </a:txBody>
                  <a:tcPr marL="34479" marR="34479" marT="34479" marB="34479"/>
                </a:tc>
                <a:extLst>
                  <a:ext uri="{0D108BD9-81ED-4DB2-BD59-A6C34878D82A}">
                    <a16:rowId xmlns:a16="http://schemas.microsoft.com/office/drawing/2014/main" val="4212566768"/>
                  </a:ext>
                </a:extLst>
              </a:tr>
              <a:tr h="338190">
                <a:tc>
                  <a:txBody>
                    <a:bodyPr/>
                    <a:lstStyle/>
                    <a:p>
                      <a:pPr algn="just" rtl="0" fontAlgn="base">
                        <a:spcBef>
                          <a:spcPts val="0"/>
                        </a:spcBef>
                        <a:spcAft>
                          <a:spcPts val="0"/>
                        </a:spcAft>
                      </a:pPr>
                      <a:endParaRPr lang="sl-SI" sz="2000" b="1" i="0" u="none" strike="noStrike">
                        <a:solidFill>
                          <a:srgbClr val="000000"/>
                        </a:solidFill>
                        <a:effectLst/>
                        <a:latin typeface="Arial" panose="020B0604020202020204" pitchFamily="34" charset="0"/>
                      </a:endParaRPr>
                    </a:p>
                  </a:txBody>
                  <a:tcPr marL="34479" marR="34479" marT="34479" marB="34479"/>
                </a:tc>
                <a:tc>
                  <a:txBody>
                    <a:bodyPr/>
                    <a:lstStyle/>
                    <a:p>
                      <a:pPr algn="just" rtl="0" fontAlgn="t">
                        <a:spcBef>
                          <a:spcPts val="0"/>
                        </a:spcBef>
                        <a:spcAft>
                          <a:spcPts val="0"/>
                        </a:spcAft>
                      </a:pPr>
                      <a:r>
                        <a:rPr lang="sl-SI" sz="2000" u="none" strike="noStrike">
                          <a:effectLst/>
                        </a:rPr>
                        <a:t>die Kleider</a:t>
                      </a:r>
                      <a:endParaRPr lang="sl-SI" sz="2000">
                        <a:effectLst/>
                      </a:endParaRPr>
                    </a:p>
                  </a:txBody>
                  <a:tcPr marL="34479" marR="34479" marT="34479" marB="34479"/>
                </a:tc>
                <a:extLst>
                  <a:ext uri="{0D108BD9-81ED-4DB2-BD59-A6C34878D82A}">
                    <a16:rowId xmlns:a16="http://schemas.microsoft.com/office/drawing/2014/main" val="1641270704"/>
                  </a:ext>
                </a:extLst>
              </a:tr>
              <a:tr h="338190">
                <a:tc>
                  <a:txBody>
                    <a:bodyPr/>
                    <a:lstStyle/>
                    <a:p>
                      <a:pPr algn="just" rtl="0" fontAlgn="base">
                        <a:spcBef>
                          <a:spcPts val="0"/>
                        </a:spcBef>
                        <a:spcAft>
                          <a:spcPts val="0"/>
                        </a:spcAft>
                      </a:pPr>
                      <a:endParaRPr lang="sl-SI" sz="2000" b="1" i="0" u="none" strike="noStrike">
                        <a:solidFill>
                          <a:srgbClr val="000000"/>
                        </a:solidFill>
                        <a:effectLst/>
                        <a:latin typeface="Arial" panose="020B0604020202020204" pitchFamily="34" charset="0"/>
                      </a:endParaRPr>
                    </a:p>
                  </a:txBody>
                  <a:tcPr marL="34479" marR="34479" marT="34479" marB="34479"/>
                </a:tc>
                <a:tc>
                  <a:txBody>
                    <a:bodyPr/>
                    <a:lstStyle/>
                    <a:p>
                      <a:pPr algn="just" rtl="0" fontAlgn="t">
                        <a:spcBef>
                          <a:spcPts val="0"/>
                        </a:spcBef>
                        <a:spcAft>
                          <a:spcPts val="0"/>
                        </a:spcAft>
                      </a:pPr>
                      <a:r>
                        <a:rPr lang="sl-SI" sz="2000" u="none" strike="noStrike">
                          <a:effectLst/>
                        </a:rPr>
                        <a:t>die Jeans</a:t>
                      </a:r>
                      <a:endParaRPr lang="sl-SI" sz="2000">
                        <a:effectLst/>
                      </a:endParaRPr>
                    </a:p>
                  </a:txBody>
                  <a:tcPr marL="34479" marR="34479" marT="34479" marB="34479"/>
                </a:tc>
                <a:extLst>
                  <a:ext uri="{0D108BD9-81ED-4DB2-BD59-A6C34878D82A}">
                    <a16:rowId xmlns:a16="http://schemas.microsoft.com/office/drawing/2014/main" val="627784367"/>
                  </a:ext>
                </a:extLst>
              </a:tr>
              <a:tr h="338190">
                <a:tc>
                  <a:txBody>
                    <a:bodyPr/>
                    <a:lstStyle/>
                    <a:p>
                      <a:pPr algn="just" rtl="0" fontAlgn="base">
                        <a:spcBef>
                          <a:spcPts val="0"/>
                        </a:spcBef>
                        <a:spcAft>
                          <a:spcPts val="0"/>
                        </a:spcAft>
                      </a:pPr>
                      <a:endParaRPr lang="sl-SI" sz="2000" b="1" i="0" u="none" strike="noStrike" dirty="0">
                        <a:solidFill>
                          <a:srgbClr val="000000"/>
                        </a:solidFill>
                        <a:effectLst/>
                        <a:latin typeface="Arial" panose="020B0604020202020204" pitchFamily="34" charset="0"/>
                      </a:endParaRPr>
                    </a:p>
                  </a:txBody>
                  <a:tcPr marL="34479" marR="34479" marT="34479" marB="34479"/>
                </a:tc>
                <a:tc>
                  <a:txBody>
                    <a:bodyPr/>
                    <a:lstStyle/>
                    <a:p>
                      <a:pPr algn="just" rtl="0" fontAlgn="t">
                        <a:spcBef>
                          <a:spcPts val="0"/>
                        </a:spcBef>
                        <a:spcAft>
                          <a:spcPts val="0"/>
                        </a:spcAft>
                      </a:pPr>
                      <a:r>
                        <a:rPr lang="sl-SI" sz="2000" u="none" strike="noStrike">
                          <a:effectLst/>
                        </a:rPr>
                        <a:t>die Mützen</a:t>
                      </a:r>
                      <a:endParaRPr lang="sl-SI" sz="2000">
                        <a:effectLst/>
                      </a:endParaRPr>
                    </a:p>
                  </a:txBody>
                  <a:tcPr marL="34479" marR="34479" marT="34479" marB="34479"/>
                </a:tc>
                <a:extLst>
                  <a:ext uri="{0D108BD9-81ED-4DB2-BD59-A6C34878D82A}">
                    <a16:rowId xmlns:a16="http://schemas.microsoft.com/office/drawing/2014/main" val="3299408999"/>
                  </a:ext>
                </a:extLst>
              </a:tr>
              <a:tr h="338190">
                <a:tc>
                  <a:txBody>
                    <a:bodyPr/>
                    <a:lstStyle/>
                    <a:p>
                      <a:pPr algn="just" rtl="0" fontAlgn="base">
                        <a:spcBef>
                          <a:spcPts val="0"/>
                        </a:spcBef>
                        <a:spcAft>
                          <a:spcPts val="0"/>
                        </a:spcAft>
                      </a:pPr>
                      <a:endParaRPr lang="sl-SI" sz="2000" b="1" i="0" u="none" strike="noStrike">
                        <a:solidFill>
                          <a:srgbClr val="000000"/>
                        </a:solidFill>
                        <a:effectLst/>
                        <a:latin typeface="Arial" panose="020B0604020202020204" pitchFamily="34" charset="0"/>
                      </a:endParaRPr>
                    </a:p>
                  </a:txBody>
                  <a:tcPr marL="34479" marR="34479" marT="34479" marB="34479"/>
                </a:tc>
                <a:tc>
                  <a:txBody>
                    <a:bodyPr/>
                    <a:lstStyle/>
                    <a:p>
                      <a:pPr algn="just" rtl="0" fontAlgn="t">
                        <a:spcBef>
                          <a:spcPts val="0"/>
                        </a:spcBef>
                        <a:spcAft>
                          <a:spcPts val="0"/>
                        </a:spcAft>
                      </a:pPr>
                      <a:r>
                        <a:rPr lang="sl-SI" sz="2000" u="none" strike="noStrike" dirty="0">
                          <a:effectLst/>
                        </a:rPr>
                        <a:t>die </a:t>
                      </a:r>
                      <a:r>
                        <a:rPr lang="sl-SI" sz="2000" u="none" strike="noStrike" dirty="0" err="1">
                          <a:effectLst/>
                        </a:rPr>
                        <a:t>Schuhe</a:t>
                      </a:r>
                      <a:endParaRPr lang="sl-SI" sz="2000" dirty="0">
                        <a:effectLst/>
                      </a:endParaRPr>
                    </a:p>
                  </a:txBody>
                  <a:tcPr marL="34479" marR="34479" marT="34479" marB="34479"/>
                </a:tc>
                <a:extLst>
                  <a:ext uri="{0D108BD9-81ED-4DB2-BD59-A6C34878D82A}">
                    <a16:rowId xmlns:a16="http://schemas.microsoft.com/office/drawing/2014/main" val="2175041270"/>
                  </a:ext>
                </a:extLst>
              </a:tr>
            </a:tbl>
          </a:graphicData>
        </a:graphic>
      </p:graphicFrame>
      <p:sp>
        <p:nvSpPr>
          <p:cNvPr id="5" name="Rectangle 1"/>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sl-SI" altLang="sl-SI" sz="1800" b="0" i="0" u="none" strike="noStrike" cap="none" normalizeH="0" baseline="0" smtClean="0">
                <a:ln>
                  <a:noFill/>
                </a:ln>
                <a:solidFill>
                  <a:schemeClr val="tx1"/>
                </a:solidFill>
                <a:effectLst/>
                <a:latin typeface="Arial" panose="020B0604020202020204" pitchFamily="34" charset="0"/>
              </a:rPr>
              <a:t/>
            </a:r>
            <a:br>
              <a:rPr kumimoji="0" lang="sl-SI" altLang="sl-SI" sz="1800" b="0" i="0" u="none" strike="noStrike" cap="none" normalizeH="0" baseline="0" smtClean="0">
                <a:ln>
                  <a:noFill/>
                </a:ln>
                <a:solidFill>
                  <a:schemeClr val="tx1"/>
                </a:solidFill>
                <a:effectLst/>
                <a:latin typeface="Arial" panose="020B0604020202020204" pitchFamily="34" charset="0"/>
              </a:rPr>
            </a:br>
            <a:endParaRPr kumimoji="0" lang="sl-SI" altLang="sl-SI" sz="1800" b="0" i="0" u="none" strike="noStrike" cap="none" normalizeH="0" baseline="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sl-SI" altLang="sl-SI" sz="18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4442575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p:cNvPicPr>
            <a:picLocks noChangeAspect="1"/>
          </p:cNvPicPr>
          <p:nvPr/>
        </p:nvPicPr>
        <p:blipFill rotWithShape="1">
          <a:blip r:embed="rId2"/>
          <a:srcRect l="2943" r="-2943" b="12605"/>
          <a:stretch/>
        </p:blipFill>
        <p:spPr>
          <a:xfrm>
            <a:off x="1492469" y="1233223"/>
            <a:ext cx="2102069" cy="1432940"/>
          </a:xfrm>
          <a:prstGeom prst="rect">
            <a:avLst/>
          </a:prstGeom>
        </p:spPr>
      </p:pic>
      <p:sp>
        <p:nvSpPr>
          <p:cNvPr id="3" name="Označba mesta vsebine 2"/>
          <p:cNvSpPr>
            <a:spLocks noGrp="1"/>
          </p:cNvSpPr>
          <p:nvPr>
            <p:ph idx="1"/>
          </p:nvPr>
        </p:nvSpPr>
        <p:spPr>
          <a:xfrm>
            <a:off x="909977" y="681802"/>
            <a:ext cx="10178322" cy="5248971"/>
          </a:xfrm>
        </p:spPr>
        <p:txBody>
          <a:bodyPr>
            <a:normAutofit/>
          </a:bodyPr>
          <a:lstStyle/>
          <a:p>
            <a:pPr marL="0" indent="0">
              <a:buNone/>
            </a:pPr>
            <a:r>
              <a:rPr lang="de-DE" dirty="0" smtClean="0"/>
              <a:t> </a:t>
            </a:r>
            <a:endParaRPr lang="de-DE" dirty="0" smtClean="0"/>
          </a:p>
          <a:p>
            <a:pPr marL="0" indent="0">
              <a:buNone/>
            </a:pPr>
            <a:endParaRPr lang="de-DE" dirty="0" smtClean="0"/>
          </a:p>
          <a:p>
            <a:pPr marL="0" indent="0">
              <a:buNone/>
            </a:pPr>
            <a:endParaRPr lang="de-DE" dirty="0"/>
          </a:p>
          <a:p>
            <a:pPr marL="0" indent="0">
              <a:buNone/>
            </a:pPr>
            <a:endParaRPr lang="de-DE" dirty="0" smtClean="0"/>
          </a:p>
          <a:p>
            <a:pPr marL="0" indent="0">
              <a:buNone/>
            </a:pPr>
            <a:endParaRPr lang="de-DE" dirty="0"/>
          </a:p>
          <a:p>
            <a:pPr marL="0" indent="0">
              <a:buNone/>
            </a:pPr>
            <a:r>
              <a:rPr lang="sl-SI" dirty="0" err="1" smtClean="0"/>
              <a:t>Das</a:t>
            </a:r>
            <a:r>
              <a:rPr lang="sl-SI" dirty="0" smtClean="0"/>
              <a:t> </a:t>
            </a:r>
            <a:r>
              <a:rPr lang="sl-SI" dirty="0" err="1" smtClean="0"/>
              <a:t>ist</a:t>
            </a:r>
            <a:r>
              <a:rPr lang="sl-SI" dirty="0" smtClean="0"/>
              <a:t> Klaus </a:t>
            </a:r>
            <a:r>
              <a:rPr lang="sl-SI" dirty="0" err="1" smtClean="0"/>
              <a:t>Strassner</a:t>
            </a:r>
            <a:r>
              <a:rPr lang="sl-SI" dirty="0" smtClean="0"/>
              <a:t>. Er </a:t>
            </a:r>
            <a:r>
              <a:rPr lang="sl-SI" dirty="0" err="1" smtClean="0"/>
              <a:t>ist</a:t>
            </a:r>
            <a:r>
              <a:rPr lang="sl-SI" dirty="0" smtClean="0"/>
              <a:t> 42 </a:t>
            </a:r>
            <a:r>
              <a:rPr lang="sl-SI" dirty="0" err="1" smtClean="0"/>
              <a:t>Jahre</a:t>
            </a:r>
            <a:r>
              <a:rPr lang="sl-SI" dirty="0" smtClean="0"/>
              <a:t> alt. Er </a:t>
            </a:r>
            <a:r>
              <a:rPr lang="sl-SI" dirty="0" err="1" smtClean="0"/>
              <a:t>komm</a:t>
            </a:r>
            <a:r>
              <a:rPr lang="de-DE" dirty="0" smtClean="0"/>
              <a:t>t aus Deutschland. Er wohnt in München. Er arbeitet bei BMW. Er ist ein Verkäufer von Beruf. </a:t>
            </a:r>
          </a:p>
          <a:p>
            <a:pPr marL="0" indent="0">
              <a:buNone/>
            </a:pPr>
            <a:r>
              <a:rPr lang="de-DE" dirty="0" smtClean="0"/>
              <a:t>Sein Tag: Er wacht um 7.15 Uhr auf. Um 7.30 frühstückt er. Er arbeitet von 8.00 – 16.00 Uhr. Um 18.00 hat er das Abendessen. Um 20 Uhr trinkt er Bier mit Lorenz. Um 23 Uhr geht er ins Bett. </a:t>
            </a:r>
            <a:endParaRPr lang="sl-SI" dirty="0"/>
          </a:p>
        </p:txBody>
      </p:sp>
    </p:spTree>
    <p:extLst>
      <p:ext uri="{BB962C8B-B14F-4D97-AF65-F5344CB8AC3E}">
        <p14:creationId xmlns:p14="http://schemas.microsoft.com/office/powerpoint/2010/main" val="117683113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značba mesta vsebine 3"/>
          <p:cNvGraphicFramePr>
            <a:graphicFrameLocks noGrp="1"/>
          </p:cNvGraphicFramePr>
          <p:nvPr>
            <p:ph idx="1"/>
            <p:extLst>
              <p:ext uri="{D42A27DB-BD31-4B8C-83A1-F6EECF244321}">
                <p14:modId xmlns:p14="http://schemas.microsoft.com/office/powerpoint/2010/main" val="449956622"/>
              </p:ext>
            </p:extLst>
          </p:nvPr>
        </p:nvGraphicFramePr>
        <p:xfrm>
          <a:off x="3617844" y="1033667"/>
          <a:ext cx="5516217" cy="4880648"/>
        </p:xfrm>
        <a:graphic>
          <a:graphicData uri="http://schemas.openxmlformats.org/drawingml/2006/table">
            <a:tbl>
              <a:tblPr>
                <a:tableStyleId>{69C7853C-536D-4A76-A0AE-DD22124D55A5}</a:tableStyleId>
              </a:tblPr>
              <a:tblGrid>
                <a:gridCol w="1993541">
                  <a:extLst>
                    <a:ext uri="{9D8B030D-6E8A-4147-A177-3AD203B41FA5}">
                      <a16:colId xmlns:a16="http://schemas.microsoft.com/office/drawing/2014/main" val="3925324269"/>
                    </a:ext>
                  </a:extLst>
                </a:gridCol>
                <a:gridCol w="3522676">
                  <a:extLst>
                    <a:ext uri="{9D8B030D-6E8A-4147-A177-3AD203B41FA5}">
                      <a16:colId xmlns:a16="http://schemas.microsoft.com/office/drawing/2014/main" val="3436348422"/>
                    </a:ext>
                  </a:extLst>
                </a:gridCol>
              </a:tblGrid>
              <a:tr h="219367">
                <a:tc>
                  <a:txBody>
                    <a:bodyPr/>
                    <a:lstStyle/>
                    <a:p>
                      <a:pPr algn="just" rtl="0" fontAlgn="t">
                        <a:spcBef>
                          <a:spcPts val="0"/>
                        </a:spcBef>
                        <a:spcAft>
                          <a:spcPts val="0"/>
                        </a:spcAft>
                      </a:pPr>
                      <a:r>
                        <a:rPr lang="sl-SI" sz="2000" u="none" strike="noStrike">
                          <a:effectLst/>
                        </a:rPr>
                        <a:t>Singular</a:t>
                      </a:r>
                      <a:endParaRPr lang="sl-SI" sz="2000">
                        <a:effectLst/>
                      </a:endParaRPr>
                    </a:p>
                  </a:txBody>
                  <a:tcPr marL="34479" marR="34479" marT="34479" marB="34479"/>
                </a:tc>
                <a:tc>
                  <a:txBody>
                    <a:bodyPr/>
                    <a:lstStyle/>
                    <a:p>
                      <a:pPr algn="just" rtl="0" fontAlgn="t">
                        <a:spcBef>
                          <a:spcPts val="0"/>
                        </a:spcBef>
                        <a:spcAft>
                          <a:spcPts val="0"/>
                        </a:spcAft>
                      </a:pPr>
                      <a:r>
                        <a:rPr lang="sl-SI" sz="2000" u="none" strike="noStrike">
                          <a:effectLst/>
                        </a:rPr>
                        <a:t>Plural</a:t>
                      </a:r>
                      <a:endParaRPr lang="sl-SI" sz="2000">
                        <a:effectLst/>
                      </a:endParaRPr>
                    </a:p>
                  </a:txBody>
                  <a:tcPr marL="34479" marR="34479" marT="34479" marB="34479"/>
                </a:tc>
                <a:extLst>
                  <a:ext uri="{0D108BD9-81ED-4DB2-BD59-A6C34878D82A}">
                    <a16:rowId xmlns:a16="http://schemas.microsoft.com/office/drawing/2014/main" val="1776279528"/>
                  </a:ext>
                </a:extLst>
              </a:tr>
              <a:tr h="338190">
                <a:tc>
                  <a:txBody>
                    <a:bodyPr/>
                    <a:lstStyle/>
                    <a:p>
                      <a:pPr algn="just" rtl="0" fontAlgn="base">
                        <a:spcBef>
                          <a:spcPts val="0"/>
                        </a:spcBef>
                        <a:spcAft>
                          <a:spcPts val="0"/>
                        </a:spcAft>
                      </a:pPr>
                      <a:r>
                        <a:rPr lang="de-DE" sz="2000" b="1" i="0" u="none" strike="noStrike" dirty="0" smtClean="0">
                          <a:solidFill>
                            <a:srgbClr val="000000"/>
                          </a:solidFill>
                          <a:effectLst/>
                          <a:latin typeface="Arial" panose="020B0604020202020204" pitchFamily="34" charset="0"/>
                        </a:rPr>
                        <a:t>der Anzug</a:t>
                      </a:r>
                      <a:endParaRPr lang="sl-SI" sz="2000" b="1" i="0" u="none" strike="noStrike" dirty="0">
                        <a:solidFill>
                          <a:srgbClr val="000000"/>
                        </a:solidFill>
                        <a:effectLst/>
                        <a:latin typeface="Arial" panose="020B0604020202020204" pitchFamily="34" charset="0"/>
                      </a:endParaRPr>
                    </a:p>
                  </a:txBody>
                  <a:tcPr marL="34479" marR="34479" marT="34479" marB="34479"/>
                </a:tc>
                <a:tc>
                  <a:txBody>
                    <a:bodyPr/>
                    <a:lstStyle/>
                    <a:p>
                      <a:pPr algn="just" rtl="0" fontAlgn="t">
                        <a:spcBef>
                          <a:spcPts val="0"/>
                        </a:spcBef>
                        <a:spcAft>
                          <a:spcPts val="0"/>
                        </a:spcAft>
                      </a:pPr>
                      <a:r>
                        <a:rPr lang="sl-SI" sz="2000" u="none" strike="noStrike">
                          <a:effectLst/>
                        </a:rPr>
                        <a:t>die Anzüge</a:t>
                      </a:r>
                      <a:endParaRPr lang="sl-SI" sz="2000">
                        <a:effectLst/>
                      </a:endParaRPr>
                    </a:p>
                  </a:txBody>
                  <a:tcPr marL="34479" marR="34479" marT="34479" marB="34479"/>
                </a:tc>
                <a:extLst>
                  <a:ext uri="{0D108BD9-81ED-4DB2-BD59-A6C34878D82A}">
                    <a16:rowId xmlns:a16="http://schemas.microsoft.com/office/drawing/2014/main" val="4183825906"/>
                  </a:ext>
                </a:extLst>
              </a:tr>
              <a:tr h="395552">
                <a:tc>
                  <a:txBody>
                    <a:bodyPr/>
                    <a:lstStyle/>
                    <a:p>
                      <a:pPr algn="just" rtl="0" fontAlgn="base">
                        <a:spcBef>
                          <a:spcPts val="0"/>
                        </a:spcBef>
                        <a:spcAft>
                          <a:spcPts val="0"/>
                        </a:spcAft>
                      </a:pPr>
                      <a:r>
                        <a:rPr lang="de-DE" sz="2000" b="1" i="0" u="none" strike="noStrike" dirty="0" smtClean="0">
                          <a:solidFill>
                            <a:srgbClr val="000000"/>
                          </a:solidFill>
                          <a:effectLst/>
                          <a:latin typeface="Arial" panose="020B0604020202020204" pitchFamily="34" charset="0"/>
                        </a:rPr>
                        <a:t>der Pullover</a:t>
                      </a:r>
                      <a:endParaRPr lang="sl-SI" sz="2000" b="1" i="0" u="none" strike="noStrike" dirty="0">
                        <a:solidFill>
                          <a:srgbClr val="000000"/>
                        </a:solidFill>
                        <a:effectLst/>
                        <a:latin typeface="Arial" panose="020B0604020202020204" pitchFamily="34" charset="0"/>
                      </a:endParaRPr>
                    </a:p>
                  </a:txBody>
                  <a:tcPr marL="34479" marR="34479" marT="34479" marB="34479"/>
                </a:tc>
                <a:tc>
                  <a:txBody>
                    <a:bodyPr/>
                    <a:lstStyle/>
                    <a:p>
                      <a:pPr algn="just" rtl="0" fontAlgn="t">
                        <a:spcBef>
                          <a:spcPts val="0"/>
                        </a:spcBef>
                        <a:spcAft>
                          <a:spcPts val="0"/>
                        </a:spcAft>
                      </a:pPr>
                      <a:r>
                        <a:rPr lang="sl-SI" sz="2000" u="none" strike="noStrike">
                          <a:effectLst/>
                        </a:rPr>
                        <a:t>die Pullover</a:t>
                      </a:r>
                      <a:endParaRPr lang="sl-SI" sz="2000">
                        <a:effectLst/>
                      </a:endParaRPr>
                    </a:p>
                  </a:txBody>
                  <a:tcPr marL="34479" marR="34479" marT="34479" marB="34479"/>
                </a:tc>
                <a:extLst>
                  <a:ext uri="{0D108BD9-81ED-4DB2-BD59-A6C34878D82A}">
                    <a16:rowId xmlns:a16="http://schemas.microsoft.com/office/drawing/2014/main" val="4278014988"/>
                  </a:ext>
                </a:extLst>
              </a:tr>
              <a:tr h="338190">
                <a:tc>
                  <a:txBody>
                    <a:bodyPr/>
                    <a:lstStyle/>
                    <a:p>
                      <a:pPr algn="just" rtl="0" fontAlgn="base">
                        <a:spcBef>
                          <a:spcPts val="0"/>
                        </a:spcBef>
                        <a:spcAft>
                          <a:spcPts val="0"/>
                        </a:spcAft>
                      </a:pPr>
                      <a:r>
                        <a:rPr lang="de-DE" sz="2000" b="1" i="0" u="none" strike="noStrike" dirty="0" smtClean="0">
                          <a:solidFill>
                            <a:srgbClr val="000000"/>
                          </a:solidFill>
                          <a:effectLst/>
                          <a:latin typeface="Arial" panose="020B0604020202020204" pitchFamily="34" charset="0"/>
                        </a:rPr>
                        <a:t>die Hose</a:t>
                      </a:r>
                      <a:endParaRPr lang="sl-SI" sz="2000" b="1" i="0" u="none" strike="noStrike" dirty="0">
                        <a:solidFill>
                          <a:srgbClr val="000000"/>
                        </a:solidFill>
                        <a:effectLst/>
                        <a:latin typeface="Arial" panose="020B0604020202020204" pitchFamily="34" charset="0"/>
                      </a:endParaRPr>
                    </a:p>
                  </a:txBody>
                  <a:tcPr marL="34479" marR="34479" marT="34479" marB="34479"/>
                </a:tc>
                <a:tc>
                  <a:txBody>
                    <a:bodyPr/>
                    <a:lstStyle/>
                    <a:p>
                      <a:pPr algn="just" rtl="0" fontAlgn="t">
                        <a:spcBef>
                          <a:spcPts val="0"/>
                        </a:spcBef>
                        <a:spcAft>
                          <a:spcPts val="0"/>
                        </a:spcAft>
                      </a:pPr>
                      <a:r>
                        <a:rPr lang="sl-SI" sz="2000" u="none" strike="noStrike">
                          <a:effectLst/>
                        </a:rPr>
                        <a:t>die Hosen</a:t>
                      </a:r>
                      <a:endParaRPr lang="sl-SI" sz="2000">
                        <a:effectLst/>
                      </a:endParaRPr>
                    </a:p>
                  </a:txBody>
                  <a:tcPr marL="34479" marR="34479" marT="34479" marB="34479"/>
                </a:tc>
                <a:extLst>
                  <a:ext uri="{0D108BD9-81ED-4DB2-BD59-A6C34878D82A}">
                    <a16:rowId xmlns:a16="http://schemas.microsoft.com/office/drawing/2014/main" val="1037096421"/>
                  </a:ext>
                </a:extLst>
              </a:tr>
              <a:tr h="338190">
                <a:tc>
                  <a:txBody>
                    <a:bodyPr/>
                    <a:lstStyle/>
                    <a:p>
                      <a:pPr algn="just" rtl="0" fontAlgn="base">
                        <a:spcBef>
                          <a:spcPts val="0"/>
                        </a:spcBef>
                        <a:spcAft>
                          <a:spcPts val="0"/>
                        </a:spcAft>
                      </a:pPr>
                      <a:r>
                        <a:rPr lang="de-DE" sz="2000" b="1" i="0" u="none" strike="noStrike" dirty="0" smtClean="0">
                          <a:solidFill>
                            <a:srgbClr val="000000"/>
                          </a:solidFill>
                          <a:effectLst/>
                          <a:latin typeface="Arial" panose="020B0604020202020204" pitchFamily="34" charset="0"/>
                        </a:rPr>
                        <a:t>das Hemd</a:t>
                      </a:r>
                      <a:endParaRPr lang="sl-SI" sz="2000" b="1" i="0" u="none" strike="noStrike" dirty="0">
                        <a:solidFill>
                          <a:srgbClr val="000000"/>
                        </a:solidFill>
                        <a:effectLst/>
                        <a:latin typeface="Arial" panose="020B0604020202020204" pitchFamily="34" charset="0"/>
                      </a:endParaRPr>
                    </a:p>
                  </a:txBody>
                  <a:tcPr marL="34479" marR="34479" marT="34479" marB="34479"/>
                </a:tc>
                <a:tc>
                  <a:txBody>
                    <a:bodyPr/>
                    <a:lstStyle/>
                    <a:p>
                      <a:pPr algn="just" rtl="0" fontAlgn="t">
                        <a:spcBef>
                          <a:spcPts val="0"/>
                        </a:spcBef>
                        <a:spcAft>
                          <a:spcPts val="0"/>
                        </a:spcAft>
                      </a:pPr>
                      <a:r>
                        <a:rPr lang="sl-SI" sz="2000" u="none" strike="noStrike" dirty="0">
                          <a:effectLst/>
                        </a:rPr>
                        <a:t>die </a:t>
                      </a:r>
                      <a:r>
                        <a:rPr lang="sl-SI" sz="2000" u="none" strike="noStrike" dirty="0" err="1">
                          <a:effectLst/>
                        </a:rPr>
                        <a:t>Hemden</a:t>
                      </a:r>
                      <a:endParaRPr lang="sl-SI" sz="2000" dirty="0">
                        <a:effectLst/>
                      </a:endParaRPr>
                    </a:p>
                  </a:txBody>
                  <a:tcPr marL="34479" marR="34479" marT="34479" marB="34479"/>
                </a:tc>
                <a:extLst>
                  <a:ext uri="{0D108BD9-81ED-4DB2-BD59-A6C34878D82A}">
                    <a16:rowId xmlns:a16="http://schemas.microsoft.com/office/drawing/2014/main" val="759302623"/>
                  </a:ext>
                </a:extLst>
              </a:tr>
              <a:tr h="338190">
                <a:tc>
                  <a:txBody>
                    <a:bodyPr/>
                    <a:lstStyle/>
                    <a:p>
                      <a:pPr algn="just" rtl="0" fontAlgn="base">
                        <a:spcBef>
                          <a:spcPts val="0"/>
                        </a:spcBef>
                        <a:spcAft>
                          <a:spcPts val="0"/>
                        </a:spcAft>
                      </a:pPr>
                      <a:r>
                        <a:rPr lang="de-DE" sz="2000" b="1" i="0" u="none" strike="noStrike" dirty="0" smtClean="0">
                          <a:solidFill>
                            <a:srgbClr val="000000"/>
                          </a:solidFill>
                          <a:effectLst/>
                          <a:latin typeface="Arial" panose="020B0604020202020204" pitchFamily="34" charset="0"/>
                        </a:rPr>
                        <a:t>die Bluse</a:t>
                      </a:r>
                      <a:endParaRPr lang="sl-SI" sz="2000" b="1" i="0" u="none" strike="noStrike" dirty="0">
                        <a:solidFill>
                          <a:srgbClr val="000000"/>
                        </a:solidFill>
                        <a:effectLst/>
                        <a:latin typeface="Arial" panose="020B0604020202020204" pitchFamily="34" charset="0"/>
                      </a:endParaRPr>
                    </a:p>
                  </a:txBody>
                  <a:tcPr marL="34479" marR="34479" marT="34479" marB="34479"/>
                </a:tc>
                <a:tc>
                  <a:txBody>
                    <a:bodyPr/>
                    <a:lstStyle/>
                    <a:p>
                      <a:pPr algn="just" rtl="0" fontAlgn="t">
                        <a:spcBef>
                          <a:spcPts val="0"/>
                        </a:spcBef>
                        <a:spcAft>
                          <a:spcPts val="0"/>
                        </a:spcAft>
                      </a:pPr>
                      <a:r>
                        <a:rPr lang="sl-SI" sz="2000" u="none" strike="noStrike" dirty="0">
                          <a:effectLst/>
                        </a:rPr>
                        <a:t>die </a:t>
                      </a:r>
                      <a:r>
                        <a:rPr lang="sl-SI" sz="2000" u="none" strike="noStrike" dirty="0" err="1">
                          <a:effectLst/>
                        </a:rPr>
                        <a:t>Blusen</a:t>
                      </a:r>
                      <a:endParaRPr lang="sl-SI" sz="2000" dirty="0">
                        <a:effectLst/>
                      </a:endParaRPr>
                    </a:p>
                  </a:txBody>
                  <a:tcPr marL="34479" marR="34479" marT="34479" marB="34479"/>
                </a:tc>
                <a:extLst>
                  <a:ext uri="{0D108BD9-81ED-4DB2-BD59-A6C34878D82A}">
                    <a16:rowId xmlns:a16="http://schemas.microsoft.com/office/drawing/2014/main" val="832022428"/>
                  </a:ext>
                </a:extLst>
              </a:tr>
              <a:tr h="338190">
                <a:tc>
                  <a:txBody>
                    <a:bodyPr/>
                    <a:lstStyle/>
                    <a:p>
                      <a:pPr algn="just" rtl="0" fontAlgn="base">
                        <a:spcBef>
                          <a:spcPts val="0"/>
                        </a:spcBef>
                        <a:spcAft>
                          <a:spcPts val="0"/>
                        </a:spcAft>
                      </a:pPr>
                      <a:r>
                        <a:rPr lang="de-DE" sz="2000" b="1" i="0" u="none" strike="noStrike" dirty="0" smtClean="0">
                          <a:solidFill>
                            <a:srgbClr val="000000"/>
                          </a:solidFill>
                          <a:effectLst/>
                          <a:latin typeface="Arial" panose="020B0604020202020204" pitchFamily="34" charset="0"/>
                        </a:rPr>
                        <a:t>der Rock</a:t>
                      </a:r>
                      <a:endParaRPr lang="sl-SI" sz="2000" b="1" i="0" u="none" strike="noStrike" dirty="0">
                        <a:solidFill>
                          <a:srgbClr val="000000"/>
                        </a:solidFill>
                        <a:effectLst/>
                        <a:latin typeface="Arial" panose="020B0604020202020204" pitchFamily="34" charset="0"/>
                      </a:endParaRPr>
                    </a:p>
                  </a:txBody>
                  <a:tcPr marL="34479" marR="34479" marT="34479" marB="34479"/>
                </a:tc>
                <a:tc>
                  <a:txBody>
                    <a:bodyPr/>
                    <a:lstStyle/>
                    <a:p>
                      <a:pPr algn="just" rtl="0" fontAlgn="t">
                        <a:spcBef>
                          <a:spcPts val="0"/>
                        </a:spcBef>
                        <a:spcAft>
                          <a:spcPts val="0"/>
                        </a:spcAft>
                      </a:pPr>
                      <a:r>
                        <a:rPr lang="sl-SI" sz="2000" u="none" strike="noStrike" dirty="0">
                          <a:effectLst/>
                        </a:rPr>
                        <a:t>die </a:t>
                      </a:r>
                      <a:r>
                        <a:rPr lang="sl-SI" sz="2000" u="none" strike="noStrike" dirty="0" err="1">
                          <a:effectLst/>
                        </a:rPr>
                        <a:t>Röcke</a:t>
                      </a:r>
                      <a:endParaRPr lang="sl-SI" sz="2000" dirty="0">
                        <a:effectLst/>
                      </a:endParaRPr>
                    </a:p>
                  </a:txBody>
                  <a:tcPr marL="34479" marR="34479" marT="34479" marB="34479"/>
                </a:tc>
                <a:extLst>
                  <a:ext uri="{0D108BD9-81ED-4DB2-BD59-A6C34878D82A}">
                    <a16:rowId xmlns:a16="http://schemas.microsoft.com/office/drawing/2014/main" val="3558449208"/>
                  </a:ext>
                </a:extLst>
              </a:tr>
              <a:tr h="338190">
                <a:tc>
                  <a:txBody>
                    <a:bodyPr/>
                    <a:lstStyle/>
                    <a:p>
                      <a:pPr algn="just" rtl="0" fontAlgn="base">
                        <a:spcBef>
                          <a:spcPts val="0"/>
                        </a:spcBef>
                        <a:spcAft>
                          <a:spcPts val="0"/>
                        </a:spcAft>
                      </a:pPr>
                      <a:r>
                        <a:rPr lang="de-DE" sz="2000" b="1" i="0" u="none" strike="noStrike" dirty="0" smtClean="0">
                          <a:solidFill>
                            <a:srgbClr val="000000"/>
                          </a:solidFill>
                          <a:effectLst/>
                          <a:latin typeface="Arial" panose="020B0604020202020204" pitchFamily="34" charset="0"/>
                        </a:rPr>
                        <a:t>das T-Shirt</a:t>
                      </a:r>
                      <a:endParaRPr lang="sl-SI" sz="2000" b="1" i="0" u="none" strike="noStrike" dirty="0">
                        <a:solidFill>
                          <a:srgbClr val="000000"/>
                        </a:solidFill>
                        <a:effectLst/>
                        <a:latin typeface="Arial" panose="020B0604020202020204" pitchFamily="34" charset="0"/>
                      </a:endParaRPr>
                    </a:p>
                  </a:txBody>
                  <a:tcPr marL="34479" marR="34479" marT="34479" marB="34479"/>
                </a:tc>
                <a:tc>
                  <a:txBody>
                    <a:bodyPr/>
                    <a:lstStyle/>
                    <a:p>
                      <a:pPr algn="just" rtl="0" fontAlgn="t">
                        <a:spcBef>
                          <a:spcPts val="0"/>
                        </a:spcBef>
                        <a:spcAft>
                          <a:spcPts val="0"/>
                        </a:spcAft>
                      </a:pPr>
                      <a:r>
                        <a:rPr lang="sl-SI" sz="2000" u="none" strike="noStrike" dirty="0">
                          <a:effectLst/>
                        </a:rPr>
                        <a:t>die T-</a:t>
                      </a:r>
                      <a:r>
                        <a:rPr lang="sl-SI" sz="2000" u="none" strike="noStrike" dirty="0" err="1">
                          <a:effectLst/>
                        </a:rPr>
                        <a:t>Shirts</a:t>
                      </a:r>
                      <a:endParaRPr lang="sl-SI" sz="2000" dirty="0">
                        <a:effectLst/>
                      </a:endParaRPr>
                    </a:p>
                  </a:txBody>
                  <a:tcPr marL="34479" marR="34479" marT="34479" marB="34479"/>
                </a:tc>
                <a:extLst>
                  <a:ext uri="{0D108BD9-81ED-4DB2-BD59-A6C34878D82A}">
                    <a16:rowId xmlns:a16="http://schemas.microsoft.com/office/drawing/2014/main" val="3396402620"/>
                  </a:ext>
                </a:extLst>
              </a:tr>
              <a:tr h="338190">
                <a:tc>
                  <a:txBody>
                    <a:bodyPr/>
                    <a:lstStyle/>
                    <a:p>
                      <a:pPr algn="just" rtl="0" fontAlgn="base">
                        <a:spcBef>
                          <a:spcPts val="0"/>
                        </a:spcBef>
                        <a:spcAft>
                          <a:spcPts val="0"/>
                        </a:spcAft>
                      </a:pPr>
                      <a:r>
                        <a:rPr lang="de-DE" sz="2000" b="1" i="0" u="none" strike="noStrike" dirty="0" smtClean="0">
                          <a:solidFill>
                            <a:srgbClr val="000000"/>
                          </a:solidFill>
                          <a:effectLst/>
                          <a:latin typeface="Arial" panose="020B0604020202020204" pitchFamily="34" charset="0"/>
                        </a:rPr>
                        <a:t>der Stiefel</a:t>
                      </a:r>
                      <a:endParaRPr lang="sl-SI" sz="2000" b="1" i="0" u="none" strike="noStrike" dirty="0">
                        <a:solidFill>
                          <a:srgbClr val="000000"/>
                        </a:solidFill>
                        <a:effectLst/>
                        <a:latin typeface="Arial" panose="020B0604020202020204" pitchFamily="34" charset="0"/>
                      </a:endParaRPr>
                    </a:p>
                  </a:txBody>
                  <a:tcPr marL="34479" marR="34479" marT="34479" marB="34479"/>
                </a:tc>
                <a:tc>
                  <a:txBody>
                    <a:bodyPr/>
                    <a:lstStyle/>
                    <a:p>
                      <a:pPr algn="just" rtl="0" fontAlgn="t">
                        <a:spcBef>
                          <a:spcPts val="0"/>
                        </a:spcBef>
                        <a:spcAft>
                          <a:spcPts val="0"/>
                        </a:spcAft>
                      </a:pPr>
                      <a:r>
                        <a:rPr lang="sl-SI" sz="2000" u="none" strike="noStrike" dirty="0">
                          <a:effectLst/>
                        </a:rPr>
                        <a:t>die </a:t>
                      </a:r>
                      <a:r>
                        <a:rPr lang="sl-SI" sz="2000" u="none" strike="noStrike" dirty="0" err="1">
                          <a:effectLst/>
                        </a:rPr>
                        <a:t>Stiefel</a:t>
                      </a:r>
                      <a:endParaRPr lang="sl-SI" sz="2000" dirty="0">
                        <a:effectLst/>
                      </a:endParaRPr>
                    </a:p>
                  </a:txBody>
                  <a:tcPr marL="34479" marR="34479" marT="34479" marB="34479"/>
                </a:tc>
                <a:extLst>
                  <a:ext uri="{0D108BD9-81ED-4DB2-BD59-A6C34878D82A}">
                    <a16:rowId xmlns:a16="http://schemas.microsoft.com/office/drawing/2014/main" val="4212566768"/>
                  </a:ext>
                </a:extLst>
              </a:tr>
              <a:tr h="338190">
                <a:tc>
                  <a:txBody>
                    <a:bodyPr/>
                    <a:lstStyle/>
                    <a:p>
                      <a:pPr algn="just" rtl="0" fontAlgn="base">
                        <a:spcBef>
                          <a:spcPts val="0"/>
                        </a:spcBef>
                        <a:spcAft>
                          <a:spcPts val="0"/>
                        </a:spcAft>
                      </a:pPr>
                      <a:r>
                        <a:rPr lang="de-DE" sz="2000" b="1" i="0" u="none" strike="noStrike" dirty="0" smtClean="0">
                          <a:solidFill>
                            <a:srgbClr val="000000"/>
                          </a:solidFill>
                          <a:effectLst/>
                          <a:latin typeface="Arial" panose="020B0604020202020204" pitchFamily="34" charset="0"/>
                        </a:rPr>
                        <a:t>das Kleid</a:t>
                      </a:r>
                      <a:endParaRPr lang="sl-SI" sz="2000" b="1" i="0" u="none" strike="noStrike" dirty="0">
                        <a:solidFill>
                          <a:srgbClr val="000000"/>
                        </a:solidFill>
                        <a:effectLst/>
                        <a:latin typeface="Arial" panose="020B0604020202020204" pitchFamily="34" charset="0"/>
                      </a:endParaRPr>
                    </a:p>
                  </a:txBody>
                  <a:tcPr marL="34479" marR="34479" marT="34479" marB="34479"/>
                </a:tc>
                <a:tc>
                  <a:txBody>
                    <a:bodyPr/>
                    <a:lstStyle/>
                    <a:p>
                      <a:pPr algn="just" rtl="0" fontAlgn="t">
                        <a:spcBef>
                          <a:spcPts val="0"/>
                        </a:spcBef>
                        <a:spcAft>
                          <a:spcPts val="0"/>
                        </a:spcAft>
                      </a:pPr>
                      <a:r>
                        <a:rPr lang="sl-SI" sz="2000" u="none" strike="noStrike">
                          <a:effectLst/>
                        </a:rPr>
                        <a:t>die Kleider</a:t>
                      </a:r>
                      <a:endParaRPr lang="sl-SI" sz="2000">
                        <a:effectLst/>
                      </a:endParaRPr>
                    </a:p>
                  </a:txBody>
                  <a:tcPr marL="34479" marR="34479" marT="34479" marB="34479"/>
                </a:tc>
                <a:extLst>
                  <a:ext uri="{0D108BD9-81ED-4DB2-BD59-A6C34878D82A}">
                    <a16:rowId xmlns:a16="http://schemas.microsoft.com/office/drawing/2014/main" val="1641270704"/>
                  </a:ext>
                </a:extLst>
              </a:tr>
              <a:tr h="338190">
                <a:tc>
                  <a:txBody>
                    <a:bodyPr/>
                    <a:lstStyle/>
                    <a:p>
                      <a:pPr algn="just" rtl="0" fontAlgn="base">
                        <a:spcBef>
                          <a:spcPts val="0"/>
                        </a:spcBef>
                        <a:spcAft>
                          <a:spcPts val="0"/>
                        </a:spcAft>
                      </a:pPr>
                      <a:r>
                        <a:rPr lang="de-DE" sz="2000" b="1" i="0" u="none" strike="noStrike" dirty="0" smtClean="0">
                          <a:solidFill>
                            <a:srgbClr val="000000"/>
                          </a:solidFill>
                          <a:effectLst/>
                          <a:latin typeface="Arial" panose="020B0604020202020204" pitchFamily="34" charset="0"/>
                        </a:rPr>
                        <a:t>die Jeans</a:t>
                      </a:r>
                      <a:endParaRPr lang="sl-SI" sz="2000" b="1" i="0" u="none" strike="noStrike" dirty="0">
                        <a:solidFill>
                          <a:srgbClr val="000000"/>
                        </a:solidFill>
                        <a:effectLst/>
                        <a:latin typeface="Arial" panose="020B0604020202020204" pitchFamily="34" charset="0"/>
                      </a:endParaRPr>
                    </a:p>
                  </a:txBody>
                  <a:tcPr marL="34479" marR="34479" marT="34479" marB="34479"/>
                </a:tc>
                <a:tc>
                  <a:txBody>
                    <a:bodyPr/>
                    <a:lstStyle/>
                    <a:p>
                      <a:pPr algn="just" rtl="0" fontAlgn="t">
                        <a:spcBef>
                          <a:spcPts val="0"/>
                        </a:spcBef>
                        <a:spcAft>
                          <a:spcPts val="0"/>
                        </a:spcAft>
                      </a:pPr>
                      <a:r>
                        <a:rPr lang="sl-SI" sz="2000" u="none" strike="noStrike">
                          <a:effectLst/>
                        </a:rPr>
                        <a:t>die Jeans</a:t>
                      </a:r>
                      <a:endParaRPr lang="sl-SI" sz="2000">
                        <a:effectLst/>
                      </a:endParaRPr>
                    </a:p>
                  </a:txBody>
                  <a:tcPr marL="34479" marR="34479" marT="34479" marB="34479"/>
                </a:tc>
                <a:extLst>
                  <a:ext uri="{0D108BD9-81ED-4DB2-BD59-A6C34878D82A}">
                    <a16:rowId xmlns:a16="http://schemas.microsoft.com/office/drawing/2014/main" val="627784367"/>
                  </a:ext>
                </a:extLst>
              </a:tr>
              <a:tr h="338190">
                <a:tc>
                  <a:txBody>
                    <a:bodyPr/>
                    <a:lstStyle/>
                    <a:p>
                      <a:pPr algn="just" rtl="0" fontAlgn="base">
                        <a:spcBef>
                          <a:spcPts val="0"/>
                        </a:spcBef>
                        <a:spcAft>
                          <a:spcPts val="0"/>
                        </a:spcAft>
                      </a:pPr>
                      <a:r>
                        <a:rPr lang="de-DE" sz="2000" b="1" i="0" u="none" strike="noStrike" dirty="0" smtClean="0">
                          <a:solidFill>
                            <a:srgbClr val="000000"/>
                          </a:solidFill>
                          <a:effectLst/>
                          <a:latin typeface="Arial" panose="020B0604020202020204" pitchFamily="34" charset="0"/>
                        </a:rPr>
                        <a:t>die Mütze</a:t>
                      </a:r>
                      <a:endParaRPr lang="sl-SI" sz="2000" b="1" i="0" u="none" strike="noStrike" dirty="0">
                        <a:solidFill>
                          <a:srgbClr val="000000"/>
                        </a:solidFill>
                        <a:effectLst/>
                        <a:latin typeface="Arial" panose="020B0604020202020204" pitchFamily="34" charset="0"/>
                      </a:endParaRPr>
                    </a:p>
                  </a:txBody>
                  <a:tcPr marL="34479" marR="34479" marT="34479" marB="34479"/>
                </a:tc>
                <a:tc>
                  <a:txBody>
                    <a:bodyPr/>
                    <a:lstStyle/>
                    <a:p>
                      <a:pPr algn="just" rtl="0" fontAlgn="t">
                        <a:spcBef>
                          <a:spcPts val="0"/>
                        </a:spcBef>
                        <a:spcAft>
                          <a:spcPts val="0"/>
                        </a:spcAft>
                      </a:pPr>
                      <a:r>
                        <a:rPr lang="sl-SI" sz="2000" u="none" strike="noStrike">
                          <a:effectLst/>
                        </a:rPr>
                        <a:t>die Mützen</a:t>
                      </a:r>
                      <a:endParaRPr lang="sl-SI" sz="2000">
                        <a:effectLst/>
                      </a:endParaRPr>
                    </a:p>
                  </a:txBody>
                  <a:tcPr marL="34479" marR="34479" marT="34479" marB="34479"/>
                </a:tc>
                <a:extLst>
                  <a:ext uri="{0D108BD9-81ED-4DB2-BD59-A6C34878D82A}">
                    <a16:rowId xmlns:a16="http://schemas.microsoft.com/office/drawing/2014/main" val="3299408999"/>
                  </a:ext>
                </a:extLst>
              </a:tr>
              <a:tr h="338190">
                <a:tc>
                  <a:txBody>
                    <a:bodyPr/>
                    <a:lstStyle/>
                    <a:p>
                      <a:pPr algn="just" rtl="0" fontAlgn="base">
                        <a:spcBef>
                          <a:spcPts val="0"/>
                        </a:spcBef>
                        <a:spcAft>
                          <a:spcPts val="0"/>
                        </a:spcAft>
                      </a:pPr>
                      <a:r>
                        <a:rPr lang="de-DE" sz="2000" b="1" i="0" u="none" strike="noStrike" dirty="0" smtClean="0">
                          <a:solidFill>
                            <a:srgbClr val="000000"/>
                          </a:solidFill>
                          <a:effectLst/>
                          <a:latin typeface="Arial" panose="020B0604020202020204" pitchFamily="34" charset="0"/>
                        </a:rPr>
                        <a:t>der</a:t>
                      </a:r>
                      <a:r>
                        <a:rPr lang="de-DE" sz="2000" b="1" i="0" u="none" strike="noStrike" baseline="0" dirty="0" smtClean="0">
                          <a:solidFill>
                            <a:srgbClr val="000000"/>
                          </a:solidFill>
                          <a:effectLst/>
                          <a:latin typeface="Arial" panose="020B0604020202020204" pitchFamily="34" charset="0"/>
                        </a:rPr>
                        <a:t> Schuh </a:t>
                      </a:r>
                      <a:endParaRPr lang="sl-SI" sz="2000" b="1" i="0" u="none" strike="noStrike" dirty="0">
                        <a:solidFill>
                          <a:srgbClr val="000000"/>
                        </a:solidFill>
                        <a:effectLst/>
                        <a:latin typeface="Arial" panose="020B0604020202020204" pitchFamily="34" charset="0"/>
                      </a:endParaRPr>
                    </a:p>
                  </a:txBody>
                  <a:tcPr marL="34479" marR="34479" marT="34479" marB="34479"/>
                </a:tc>
                <a:tc>
                  <a:txBody>
                    <a:bodyPr/>
                    <a:lstStyle/>
                    <a:p>
                      <a:pPr algn="just" rtl="0" fontAlgn="t">
                        <a:spcBef>
                          <a:spcPts val="0"/>
                        </a:spcBef>
                        <a:spcAft>
                          <a:spcPts val="0"/>
                        </a:spcAft>
                      </a:pPr>
                      <a:r>
                        <a:rPr lang="sl-SI" sz="2000" u="none" strike="noStrike" dirty="0">
                          <a:effectLst/>
                        </a:rPr>
                        <a:t>die </a:t>
                      </a:r>
                      <a:r>
                        <a:rPr lang="sl-SI" sz="2000" u="none" strike="noStrike" dirty="0" err="1">
                          <a:effectLst/>
                        </a:rPr>
                        <a:t>Schuhe</a:t>
                      </a:r>
                      <a:endParaRPr lang="sl-SI" sz="2000" dirty="0">
                        <a:effectLst/>
                      </a:endParaRPr>
                    </a:p>
                  </a:txBody>
                  <a:tcPr marL="34479" marR="34479" marT="34479" marB="34479"/>
                </a:tc>
                <a:extLst>
                  <a:ext uri="{0D108BD9-81ED-4DB2-BD59-A6C34878D82A}">
                    <a16:rowId xmlns:a16="http://schemas.microsoft.com/office/drawing/2014/main" val="2175041270"/>
                  </a:ext>
                </a:extLst>
              </a:tr>
            </a:tbl>
          </a:graphicData>
        </a:graphic>
      </p:graphicFrame>
      <p:sp>
        <p:nvSpPr>
          <p:cNvPr id="5" name="Rectangle 1"/>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sl-SI" altLang="sl-SI" sz="1800" b="0" i="0" u="none" strike="noStrike" cap="none" normalizeH="0" baseline="0" smtClean="0">
                <a:ln>
                  <a:noFill/>
                </a:ln>
                <a:solidFill>
                  <a:schemeClr val="tx1"/>
                </a:solidFill>
                <a:effectLst/>
                <a:latin typeface="Arial" panose="020B0604020202020204" pitchFamily="34" charset="0"/>
              </a:rPr>
              <a:t/>
            </a:r>
            <a:br>
              <a:rPr kumimoji="0" lang="sl-SI" altLang="sl-SI" sz="1800" b="0" i="0" u="none" strike="noStrike" cap="none" normalizeH="0" baseline="0" smtClean="0">
                <a:ln>
                  <a:noFill/>
                </a:ln>
                <a:solidFill>
                  <a:schemeClr val="tx1"/>
                </a:solidFill>
                <a:effectLst/>
                <a:latin typeface="Arial" panose="020B0604020202020204" pitchFamily="34" charset="0"/>
              </a:rPr>
            </a:br>
            <a:endParaRPr kumimoji="0" lang="sl-SI" altLang="sl-SI" sz="1800" b="0" i="0" u="none" strike="noStrike" cap="none" normalizeH="0" baseline="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sl-SI" altLang="sl-SI" sz="18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66660011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ela 5"/>
          <p:cNvGraphicFramePr>
            <a:graphicFrameLocks noGrp="1"/>
          </p:cNvGraphicFramePr>
          <p:nvPr>
            <p:extLst>
              <p:ext uri="{D42A27DB-BD31-4B8C-83A1-F6EECF244321}">
                <p14:modId xmlns:p14="http://schemas.microsoft.com/office/powerpoint/2010/main" val="2503916366"/>
              </p:ext>
            </p:extLst>
          </p:nvPr>
        </p:nvGraphicFramePr>
        <p:xfrm>
          <a:off x="1222513" y="999678"/>
          <a:ext cx="3816626" cy="3408680"/>
        </p:xfrm>
        <a:graphic>
          <a:graphicData uri="http://schemas.openxmlformats.org/drawingml/2006/table">
            <a:tbl>
              <a:tblPr firstRow="1" bandRow="1">
                <a:tableStyleId>{F5AB1C69-6EDB-4FF4-983F-18BD219EF322}</a:tableStyleId>
              </a:tblPr>
              <a:tblGrid>
                <a:gridCol w="573856">
                  <a:extLst>
                    <a:ext uri="{9D8B030D-6E8A-4147-A177-3AD203B41FA5}">
                      <a16:colId xmlns:a16="http://schemas.microsoft.com/office/drawing/2014/main" val="2206685938"/>
                    </a:ext>
                  </a:extLst>
                </a:gridCol>
                <a:gridCol w="1225126">
                  <a:extLst>
                    <a:ext uri="{9D8B030D-6E8A-4147-A177-3AD203B41FA5}">
                      <a16:colId xmlns:a16="http://schemas.microsoft.com/office/drawing/2014/main" val="2892435877"/>
                    </a:ext>
                  </a:extLst>
                </a:gridCol>
                <a:gridCol w="2017644">
                  <a:extLst>
                    <a:ext uri="{9D8B030D-6E8A-4147-A177-3AD203B41FA5}">
                      <a16:colId xmlns:a16="http://schemas.microsoft.com/office/drawing/2014/main" val="2145868718"/>
                    </a:ext>
                  </a:extLst>
                </a:gridCol>
              </a:tblGrid>
              <a:tr h="370840">
                <a:tc>
                  <a:txBody>
                    <a:bodyPr/>
                    <a:lstStyle/>
                    <a:p>
                      <a:endParaRPr lang="sl-SI" b="1" dirty="0">
                        <a:latin typeface="Ink Free" panose="03080402000500000000" pitchFamily="66" charset="0"/>
                      </a:endParaRPr>
                    </a:p>
                  </a:txBody>
                  <a:tcPr/>
                </a:tc>
                <a:tc>
                  <a:txBody>
                    <a:bodyPr/>
                    <a:lstStyle/>
                    <a:p>
                      <a:r>
                        <a:rPr lang="de-DE" b="1" dirty="0" smtClean="0">
                          <a:latin typeface="Ink Free" panose="03080402000500000000" pitchFamily="66" charset="0"/>
                        </a:rPr>
                        <a:t>tragen</a:t>
                      </a:r>
                      <a:endParaRPr lang="sl-SI" b="1" dirty="0">
                        <a:latin typeface="Ink Free" panose="03080402000500000000" pitchFamily="66" charset="0"/>
                      </a:endParaRPr>
                    </a:p>
                  </a:txBody>
                  <a:tcPr/>
                </a:tc>
                <a:tc>
                  <a:txBody>
                    <a:bodyPr/>
                    <a:lstStyle/>
                    <a:p>
                      <a:r>
                        <a:rPr lang="de-DE" b="1" dirty="0" smtClean="0">
                          <a:latin typeface="Ink Free" panose="03080402000500000000" pitchFamily="66" charset="0"/>
                        </a:rPr>
                        <a:t>mögen</a:t>
                      </a:r>
                      <a:endParaRPr lang="sl-SI" b="1" dirty="0">
                        <a:latin typeface="Ink Free" panose="03080402000500000000" pitchFamily="66" charset="0"/>
                      </a:endParaRPr>
                    </a:p>
                  </a:txBody>
                  <a:tcPr/>
                </a:tc>
                <a:extLst>
                  <a:ext uri="{0D108BD9-81ED-4DB2-BD59-A6C34878D82A}">
                    <a16:rowId xmlns:a16="http://schemas.microsoft.com/office/drawing/2014/main" val="3076656927"/>
                  </a:ext>
                </a:extLst>
              </a:tr>
              <a:tr h="370840">
                <a:tc>
                  <a:txBody>
                    <a:bodyPr/>
                    <a:lstStyle/>
                    <a:p>
                      <a:r>
                        <a:rPr lang="de-DE" b="1" dirty="0" smtClean="0">
                          <a:latin typeface="Ink Free" panose="03080402000500000000" pitchFamily="66" charset="0"/>
                        </a:rPr>
                        <a:t>ich</a:t>
                      </a:r>
                      <a:endParaRPr lang="sl-SI" b="1" dirty="0">
                        <a:latin typeface="Ink Free" panose="03080402000500000000" pitchFamily="66" charset="0"/>
                      </a:endParaRPr>
                    </a:p>
                  </a:txBody>
                  <a:tcPr/>
                </a:tc>
                <a:tc>
                  <a:txBody>
                    <a:bodyPr/>
                    <a:lstStyle/>
                    <a:p>
                      <a:r>
                        <a:rPr lang="de-DE" b="1" dirty="0" smtClean="0">
                          <a:latin typeface="Ink Free" panose="03080402000500000000" pitchFamily="66" charset="0"/>
                        </a:rPr>
                        <a:t>trage</a:t>
                      </a:r>
                      <a:endParaRPr lang="sl-SI" b="1" dirty="0">
                        <a:latin typeface="Ink Free" panose="03080402000500000000" pitchFamily="66" charset="0"/>
                      </a:endParaRPr>
                    </a:p>
                  </a:txBody>
                  <a:tcPr/>
                </a:tc>
                <a:tc>
                  <a:txBody>
                    <a:bodyPr/>
                    <a:lstStyle/>
                    <a:p>
                      <a:r>
                        <a:rPr lang="de-DE" b="1" dirty="0" smtClean="0">
                          <a:latin typeface="Ink Free" panose="03080402000500000000" pitchFamily="66" charset="0"/>
                        </a:rPr>
                        <a:t>mag</a:t>
                      </a:r>
                      <a:endParaRPr lang="sl-SI" b="1" dirty="0">
                        <a:latin typeface="Ink Free" panose="03080402000500000000" pitchFamily="66" charset="0"/>
                      </a:endParaRPr>
                    </a:p>
                  </a:txBody>
                  <a:tcPr/>
                </a:tc>
                <a:extLst>
                  <a:ext uri="{0D108BD9-81ED-4DB2-BD59-A6C34878D82A}">
                    <a16:rowId xmlns:a16="http://schemas.microsoft.com/office/drawing/2014/main" val="2815842690"/>
                  </a:ext>
                </a:extLst>
              </a:tr>
              <a:tr h="370840">
                <a:tc>
                  <a:txBody>
                    <a:bodyPr/>
                    <a:lstStyle/>
                    <a:p>
                      <a:r>
                        <a:rPr lang="de-DE" b="1" dirty="0" smtClean="0">
                          <a:latin typeface="Ink Free" panose="03080402000500000000" pitchFamily="66" charset="0"/>
                        </a:rPr>
                        <a:t>du</a:t>
                      </a:r>
                      <a:endParaRPr lang="sl-SI" b="1" dirty="0">
                        <a:latin typeface="Ink Free" panose="03080402000500000000" pitchFamily="66" charset="0"/>
                      </a:endParaRPr>
                    </a:p>
                  </a:txBody>
                  <a:tcPr/>
                </a:tc>
                <a:tc>
                  <a:txBody>
                    <a:bodyPr/>
                    <a:lstStyle/>
                    <a:p>
                      <a:r>
                        <a:rPr lang="de-DE" b="1" dirty="0" smtClean="0">
                          <a:latin typeface="Ink Free" panose="03080402000500000000" pitchFamily="66" charset="0"/>
                        </a:rPr>
                        <a:t>trägst</a:t>
                      </a:r>
                      <a:endParaRPr lang="sl-SI" b="1" dirty="0">
                        <a:latin typeface="Ink Free" panose="03080402000500000000" pitchFamily="66" charset="0"/>
                      </a:endParaRPr>
                    </a:p>
                  </a:txBody>
                  <a:tcPr/>
                </a:tc>
                <a:tc>
                  <a:txBody>
                    <a:bodyPr/>
                    <a:lstStyle/>
                    <a:p>
                      <a:r>
                        <a:rPr lang="de-DE" b="1" dirty="0" smtClean="0">
                          <a:latin typeface="Ink Free" panose="03080402000500000000" pitchFamily="66" charset="0"/>
                        </a:rPr>
                        <a:t>magst</a:t>
                      </a:r>
                      <a:endParaRPr lang="sl-SI" b="1" dirty="0">
                        <a:latin typeface="Ink Free" panose="03080402000500000000" pitchFamily="66" charset="0"/>
                      </a:endParaRPr>
                    </a:p>
                  </a:txBody>
                  <a:tcPr/>
                </a:tc>
                <a:extLst>
                  <a:ext uri="{0D108BD9-81ED-4DB2-BD59-A6C34878D82A}">
                    <a16:rowId xmlns:a16="http://schemas.microsoft.com/office/drawing/2014/main" val="39119792"/>
                  </a:ext>
                </a:extLst>
              </a:tr>
              <a:tr h="370840">
                <a:tc>
                  <a:txBody>
                    <a:bodyPr/>
                    <a:lstStyle/>
                    <a:p>
                      <a:r>
                        <a:rPr lang="de-DE" b="1" dirty="0" smtClean="0">
                          <a:latin typeface="Ink Free" panose="03080402000500000000" pitchFamily="66" charset="0"/>
                        </a:rPr>
                        <a:t>er/sie/es</a:t>
                      </a:r>
                      <a:endParaRPr lang="sl-SI" b="1" dirty="0">
                        <a:latin typeface="Ink Free" panose="03080402000500000000" pitchFamily="66" charset="0"/>
                      </a:endParaRPr>
                    </a:p>
                  </a:txBody>
                  <a:tcPr/>
                </a:tc>
                <a:tc>
                  <a:txBody>
                    <a:bodyPr/>
                    <a:lstStyle/>
                    <a:p>
                      <a:r>
                        <a:rPr lang="de-DE" b="1" dirty="0" smtClean="0">
                          <a:latin typeface="Ink Free" panose="03080402000500000000" pitchFamily="66" charset="0"/>
                        </a:rPr>
                        <a:t>trägt</a:t>
                      </a:r>
                      <a:endParaRPr lang="sl-SI" b="1" dirty="0">
                        <a:latin typeface="Ink Free" panose="03080402000500000000" pitchFamily="66" charset="0"/>
                      </a:endParaRPr>
                    </a:p>
                  </a:txBody>
                  <a:tcPr/>
                </a:tc>
                <a:tc>
                  <a:txBody>
                    <a:bodyPr/>
                    <a:lstStyle/>
                    <a:p>
                      <a:r>
                        <a:rPr lang="de-DE" b="1" dirty="0" smtClean="0">
                          <a:latin typeface="Ink Free" panose="03080402000500000000" pitchFamily="66" charset="0"/>
                        </a:rPr>
                        <a:t>mag</a:t>
                      </a:r>
                      <a:endParaRPr lang="sl-SI" b="1" dirty="0">
                        <a:latin typeface="Ink Free" panose="03080402000500000000" pitchFamily="66" charset="0"/>
                      </a:endParaRPr>
                    </a:p>
                  </a:txBody>
                  <a:tcPr/>
                </a:tc>
                <a:extLst>
                  <a:ext uri="{0D108BD9-81ED-4DB2-BD59-A6C34878D82A}">
                    <a16:rowId xmlns:a16="http://schemas.microsoft.com/office/drawing/2014/main" val="1079540251"/>
                  </a:ext>
                </a:extLst>
              </a:tr>
              <a:tr h="370840">
                <a:tc>
                  <a:txBody>
                    <a:bodyPr/>
                    <a:lstStyle/>
                    <a:p>
                      <a:r>
                        <a:rPr lang="de-DE" b="1" dirty="0" smtClean="0">
                          <a:latin typeface="Ink Free" panose="03080402000500000000" pitchFamily="66" charset="0"/>
                        </a:rPr>
                        <a:t>wir</a:t>
                      </a:r>
                      <a:endParaRPr lang="sl-SI" b="1" dirty="0">
                        <a:latin typeface="Ink Free" panose="03080402000500000000" pitchFamily="66" charset="0"/>
                      </a:endParaRPr>
                    </a:p>
                  </a:txBody>
                  <a:tcPr/>
                </a:tc>
                <a:tc>
                  <a:txBody>
                    <a:bodyPr/>
                    <a:lstStyle/>
                    <a:p>
                      <a:r>
                        <a:rPr lang="de-DE" b="1" dirty="0" smtClean="0">
                          <a:latin typeface="Ink Free" panose="03080402000500000000" pitchFamily="66" charset="0"/>
                        </a:rPr>
                        <a:t>tragen</a:t>
                      </a:r>
                      <a:endParaRPr lang="sl-SI" b="1" dirty="0">
                        <a:latin typeface="Ink Free" panose="03080402000500000000" pitchFamily="66" charset="0"/>
                      </a:endParaRPr>
                    </a:p>
                  </a:txBody>
                  <a:tcPr/>
                </a:tc>
                <a:tc>
                  <a:txBody>
                    <a:bodyPr/>
                    <a:lstStyle/>
                    <a:p>
                      <a:r>
                        <a:rPr lang="de-DE" b="1" dirty="0" smtClean="0">
                          <a:latin typeface="Ink Free" panose="03080402000500000000" pitchFamily="66" charset="0"/>
                        </a:rPr>
                        <a:t>mögen</a:t>
                      </a:r>
                      <a:endParaRPr lang="sl-SI" b="1" dirty="0">
                        <a:latin typeface="Ink Free" panose="03080402000500000000" pitchFamily="66" charset="0"/>
                      </a:endParaRPr>
                    </a:p>
                  </a:txBody>
                  <a:tcPr/>
                </a:tc>
                <a:extLst>
                  <a:ext uri="{0D108BD9-81ED-4DB2-BD59-A6C34878D82A}">
                    <a16:rowId xmlns:a16="http://schemas.microsoft.com/office/drawing/2014/main" val="898499859"/>
                  </a:ext>
                </a:extLst>
              </a:tr>
              <a:tr h="370840">
                <a:tc>
                  <a:txBody>
                    <a:bodyPr/>
                    <a:lstStyle/>
                    <a:p>
                      <a:r>
                        <a:rPr lang="de-DE" b="1" dirty="0" smtClean="0">
                          <a:latin typeface="Ink Free" panose="03080402000500000000" pitchFamily="66" charset="0"/>
                        </a:rPr>
                        <a:t>ihr</a:t>
                      </a:r>
                      <a:endParaRPr lang="sl-SI" b="1" dirty="0">
                        <a:latin typeface="Ink Free" panose="03080402000500000000" pitchFamily="66" charset="0"/>
                      </a:endParaRPr>
                    </a:p>
                  </a:txBody>
                  <a:tcPr/>
                </a:tc>
                <a:tc>
                  <a:txBody>
                    <a:bodyPr/>
                    <a:lstStyle/>
                    <a:p>
                      <a:r>
                        <a:rPr lang="de-DE" b="1" dirty="0" smtClean="0">
                          <a:latin typeface="Ink Free" panose="03080402000500000000" pitchFamily="66" charset="0"/>
                        </a:rPr>
                        <a:t>tragt</a:t>
                      </a:r>
                      <a:endParaRPr lang="sl-SI" b="1" dirty="0">
                        <a:latin typeface="Ink Free" panose="03080402000500000000" pitchFamily="66" charset="0"/>
                      </a:endParaRPr>
                    </a:p>
                  </a:txBody>
                  <a:tcPr/>
                </a:tc>
                <a:tc>
                  <a:txBody>
                    <a:bodyPr/>
                    <a:lstStyle/>
                    <a:p>
                      <a:r>
                        <a:rPr lang="de-DE" b="1" dirty="0" smtClean="0">
                          <a:latin typeface="Ink Free" panose="03080402000500000000" pitchFamily="66" charset="0"/>
                        </a:rPr>
                        <a:t>mögt</a:t>
                      </a:r>
                      <a:endParaRPr lang="sl-SI" b="1" dirty="0">
                        <a:latin typeface="Ink Free" panose="03080402000500000000" pitchFamily="66" charset="0"/>
                      </a:endParaRPr>
                    </a:p>
                  </a:txBody>
                  <a:tcPr/>
                </a:tc>
                <a:extLst>
                  <a:ext uri="{0D108BD9-81ED-4DB2-BD59-A6C34878D82A}">
                    <a16:rowId xmlns:a16="http://schemas.microsoft.com/office/drawing/2014/main" val="1110723119"/>
                  </a:ext>
                </a:extLst>
              </a:tr>
              <a:tr h="370840">
                <a:tc>
                  <a:txBody>
                    <a:bodyPr/>
                    <a:lstStyle/>
                    <a:p>
                      <a:r>
                        <a:rPr lang="de-DE" b="1" dirty="0" smtClean="0">
                          <a:latin typeface="Ink Free" panose="03080402000500000000" pitchFamily="66" charset="0"/>
                        </a:rPr>
                        <a:t>sie/Sie</a:t>
                      </a:r>
                      <a:endParaRPr lang="sl-SI" b="1" dirty="0">
                        <a:latin typeface="Ink Free" panose="03080402000500000000" pitchFamily="66" charset="0"/>
                      </a:endParaRPr>
                    </a:p>
                  </a:txBody>
                  <a:tcPr/>
                </a:tc>
                <a:tc>
                  <a:txBody>
                    <a:bodyPr/>
                    <a:lstStyle/>
                    <a:p>
                      <a:r>
                        <a:rPr lang="de-DE" b="1" dirty="0" smtClean="0">
                          <a:latin typeface="Ink Free" panose="03080402000500000000" pitchFamily="66" charset="0"/>
                        </a:rPr>
                        <a:t>tragen</a:t>
                      </a:r>
                      <a:endParaRPr lang="sl-SI" b="1" dirty="0">
                        <a:latin typeface="Ink Free" panose="03080402000500000000" pitchFamily="66" charset="0"/>
                      </a:endParaRPr>
                    </a:p>
                  </a:txBody>
                  <a:tcPr/>
                </a:tc>
                <a:tc>
                  <a:txBody>
                    <a:bodyPr/>
                    <a:lstStyle/>
                    <a:p>
                      <a:r>
                        <a:rPr lang="de-DE" b="1" dirty="0" smtClean="0">
                          <a:latin typeface="Ink Free" panose="03080402000500000000" pitchFamily="66" charset="0"/>
                        </a:rPr>
                        <a:t>mögen </a:t>
                      </a:r>
                      <a:endParaRPr lang="sl-SI" b="1" dirty="0">
                        <a:latin typeface="Ink Free" panose="03080402000500000000" pitchFamily="66" charset="0"/>
                      </a:endParaRPr>
                    </a:p>
                  </a:txBody>
                  <a:tcPr/>
                </a:tc>
                <a:extLst>
                  <a:ext uri="{0D108BD9-81ED-4DB2-BD59-A6C34878D82A}">
                    <a16:rowId xmlns:a16="http://schemas.microsoft.com/office/drawing/2014/main" val="899324619"/>
                  </a:ext>
                </a:extLst>
              </a:tr>
            </a:tbl>
          </a:graphicData>
        </a:graphic>
      </p:graphicFrame>
      <p:sp>
        <p:nvSpPr>
          <p:cNvPr id="7" name="PoljeZBesedilom 6"/>
          <p:cNvSpPr txBox="1"/>
          <p:nvPr/>
        </p:nvSpPr>
        <p:spPr>
          <a:xfrm>
            <a:off x="5367130" y="1500233"/>
            <a:ext cx="3548270" cy="2585323"/>
          </a:xfrm>
          <a:prstGeom prst="rect">
            <a:avLst/>
          </a:prstGeom>
          <a:noFill/>
        </p:spPr>
        <p:txBody>
          <a:bodyPr wrap="square" rtlCol="0">
            <a:spAutoFit/>
          </a:bodyPr>
          <a:lstStyle/>
          <a:p>
            <a:r>
              <a:rPr lang="de-DE" dirty="0" smtClean="0"/>
              <a:t>Trägst du gern Kleider?</a:t>
            </a:r>
          </a:p>
          <a:p>
            <a:r>
              <a:rPr lang="de-DE" dirty="0" smtClean="0"/>
              <a:t>Ich trage gern Kleider.</a:t>
            </a:r>
          </a:p>
          <a:p>
            <a:endParaRPr lang="de-DE" dirty="0"/>
          </a:p>
          <a:p>
            <a:r>
              <a:rPr lang="de-DE" dirty="0" smtClean="0"/>
              <a:t>Mögen Sie grün?</a:t>
            </a:r>
          </a:p>
          <a:p>
            <a:r>
              <a:rPr lang="de-DE" dirty="0" smtClean="0"/>
              <a:t>Ja, ich mag grün. </a:t>
            </a:r>
          </a:p>
          <a:p>
            <a:endParaRPr lang="de-DE" dirty="0"/>
          </a:p>
          <a:p>
            <a:r>
              <a:rPr lang="de-DE" dirty="0" smtClean="0"/>
              <a:t>Magst du lila Blusen?</a:t>
            </a:r>
          </a:p>
          <a:p>
            <a:r>
              <a:rPr lang="de-DE" dirty="0" smtClean="0"/>
              <a:t>Ja, ich mag lila Blusen. </a:t>
            </a:r>
          </a:p>
          <a:p>
            <a:endParaRPr lang="sl-SI" dirty="0"/>
          </a:p>
        </p:txBody>
      </p:sp>
      <p:pic>
        <p:nvPicPr>
          <p:cNvPr id="9" name="Slika 8"/>
          <p:cNvPicPr>
            <a:picLocks noChangeAspect="1"/>
          </p:cNvPicPr>
          <p:nvPr/>
        </p:nvPicPr>
        <p:blipFill>
          <a:blip r:embed="rId2"/>
          <a:stretch>
            <a:fillRect/>
          </a:stretch>
        </p:blipFill>
        <p:spPr>
          <a:xfrm rot="21070264">
            <a:off x="7916478" y="1770791"/>
            <a:ext cx="2402032" cy="4932091"/>
          </a:xfrm>
          <a:prstGeom prst="rect">
            <a:avLst/>
          </a:prstGeom>
        </p:spPr>
      </p:pic>
    </p:spTree>
    <p:extLst>
      <p:ext uri="{BB962C8B-B14F-4D97-AF65-F5344CB8AC3E}">
        <p14:creationId xmlns:p14="http://schemas.microsoft.com/office/powerpoint/2010/main" val="254466072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1" name="Google Shape;251;p30"/>
          <p:cNvSpPr txBox="1">
            <a:spLocks noGrp="1"/>
          </p:cNvSpPr>
          <p:nvPr>
            <p:ph type="body" idx="1"/>
          </p:nvPr>
        </p:nvSpPr>
        <p:spPr>
          <a:xfrm>
            <a:off x="1984375" y="2973030"/>
            <a:ext cx="8115328" cy="1328734"/>
          </a:xfrm>
          <a:prstGeom prst="rect">
            <a:avLst/>
          </a:prstGeom>
          <a:noFill/>
          <a:ln>
            <a:noFill/>
          </a:ln>
        </p:spPr>
        <p:txBody>
          <a:bodyPr spcFirstLastPara="1" vert="horz" wrap="square" lIns="91425" tIns="45700" rIns="91425" bIns="45700" rtlCol="0" anchor="t" anchorCtr="0">
            <a:noAutofit/>
          </a:bodyPr>
          <a:lstStyle/>
          <a:p>
            <a:pPr marL="0" indent="0">
              <a:spcBef>
                <a:spcPts val="0"/>
              </a:spcBef>
              <a:buClr>
                <a:schemeClr val="dk1"/>
              </a:buClr>
              <a:buNone/>
            </a:pPr>
            <a:r>
              <a:rPr lang="de-DE" sz="3200" b="1" dirty="0">
                <a:solidFill>
                  <a:schemeClr val="dk1"/>
                </a:solidFill>
                <a:latin typeface="Calibri"/>
                <a:ea typeface="Calibri"/>
                <a:cs typeface="Calibri"/>
                <a:sym typeface="Calibri"/>
              </a:rPr>
              <a:t>Frühling</a:t>
            </a:r>
            <a:endParaRPr dirty="0"/>
          </a:p>
        </p:txBody>
      </p:sp>
      <p:pic>
        <p:nvPicPr>
          <p:cNvPr id="255" name="Google Shape;255;p30" descr="http://www.clker.com/cliparts/9/q/H/j/P/A/yellow-t-shirt-md.png"/>
          <p:cNvPicPr preferRelativeResize="0"/>
          <p:nvPr/>
        </p:nvPicPr>
        <p:blipFill rotWithShape="1">
          <a:blip r:embed="rId3">
            <a:alphaModFix/>
          </a:blip>
          <a:srcRect/>
          <a:stretch/>
        </p:blipFill>
        <p:spPr>
          <a:xfrm>
            <a:off x="4351307" y="2670179"/>
            <a:ext cx="1130894" cy="1234456"/>
          </a:xfrm>
          <a:prstGeom prst="rect">
            <a:avLst/>
          </a:prstGeom>
          <a:noFill/>
          <a:ln>
            <a:noFill/>
          </a:ln>
        </p:spPr>
      </p:pic>
      <p:sp>
        <p:nvSpPr>
          <p:cNvPr id="259" name="Google Shape;259;p30" descr="data:image/jpeg;base64,/9j/4AAQSkZJRgABAQAAAQABAAD/2wCEAAkGBxMTEhUSExMWFhUVFxcYGRgXFRgXFhYVFRUXFhcWGBUYHSggGBolHRUVITEhJSkrLi4uFx8zODMtNygtLisBCgoKDg0OGxAQGy8fICYvLS0vLS8wMDUtLS0tKy0tLy0yNTUtLS0tLSstLS0tLS0tLS4tLS0tLS0tKy0tLS0tLf/AABEIAMABAAMBIgACEQEDEQH/xAAcAAEAAgMBAQEAAAAAAAAAAAAABAUDBgcCAQj/xABPEAABAwICBQgHAwYLBwUAAAABAAIDBBEFIRIxQVFxBgcTImGBkaEyQlJykrHBIzPRFGKisuHwCBUkQ1OCk7PS0/E0RGNzg8LDJUVkdLT/xAAZAQACAwEAAAAAAAAAAAAAAAAAAgEDBAX/xAAtEQACAQMDBAAEBgMAAAAAAAAAAQIDESEEEjETMkFRcYGh8BQiQmGR8SNSsf/aAAwDAQACEQMRAD8A7iiIgAiIgAiIgDSOdvlBUUdGw012yzTMiElgRHpXOkbi2y2e9c05T0WL1bY2S1bJI2OJIjJiLgbXvlZxsMr710fna5VUdNRy09R15J43NZE2xdmLB59loOd+zJc15JxVQpmvka5rhkL+k5lhouI8s88ldRhGbsymtOUFdGvVHJuGI3kkqYO15Ab8YBbfvU+lp5GWMOJ1TR2SuLfJwBW1x4q61nAOG3Z+xVVdgtHKdJrXwPPrRZeLRkfBaXRt+lMzRrX/AFNHuh5Q4rHbRxMSW2SxNPmDcq9o+cTFGfeQ0s/a1z4j8iPJc0xzBJGOgEk7ZojK1uQMcmeu7eAOYKvJ8IohFI6MzRvaxzmgyutcAkbbFVOEc/lt8y/dK11K/wAv6Ol0XOmNU9DPH2xuZM3yLXH4VeUnOFh79c/R32TMfEf0wF+feTlVI6LSdIXEnf6IGVirhtY8esVCoxkrq6G3zXNmfoukropReKRkg3se1w8QVIX5oc8E3dHGTvLBfxGazx1jh6Lpmf8ALqJo/JrlD0/pk9R+j9IIvz1HjtS30a2rZ/1RJ/eAqdTcq60f+4yn344vowJehIOqvNzu6Li8XLTEB/vkR407fo8KUzlzXjXPAf8AoW+UiPw9T0R+Ih7+jOvIuTDnArP6SD+yP+YvLucOr/pIP7I/5iOhU9f8Drw9/RnW0XG5ecCu2VEI4U5PzkUCq5a17v8AftH3KZg+ZKOhP7aG6sftM7msFVVxxDSkkYwb3uDR4kr891mLVUv3mI1h36DmxX+ABVgoae+k6N0rjrdK8vJ43UqhLyQ6q8JnacZ51MLp9dQJXezCC833XGQ8VRYLz1U01SyGSnkgje7RbLI4WufR0mgdW++5stDp6oNyZE0djRY+QVXy8kkMLGdDIA57bOcLdaxs0N1k9ymVFRje4qqycktv1P1EiiYTC9kETJDd7Y2Ncd7g0Bx8bqWs5eEREAEREAEREAERa/y05X0+GwdNObl1xHGPTkcNg3DMXOy6AOHVrTPjVdPJ1jDLotDswLEtbkdwYe9bRHi59Zt+0G3zWvYPSSnpq2Vmg6rldLo59RrnOc0G/vFT10qEEoK5za9R9R2LCokikzuWO3kZHjZVcwc05Wd2fgVkRXpWKG7lFic/SSwNsRoue8j3Who/XWSqg6RjoxlpjRvuvkSvVVnUH8yNo75HEnyYPFe9MjMbFmeZM3Q/LTRNjwGgdYGDoyPWY5w8wbr7NyQNrwVTgN0jRI34hZw77rDHXj1hbtCl09UL9V1j2G3krHSj4wZo15LkpKvC62LXA2Ub4n5/A4XVU7Go2nRka+N257CCugRYo8awD5FZJMTa4WdHpDcbOHgQkdOXhly1EfJoTMThOqVnebfNZ2zsOYe0/wBYK8wCji/jCpLY2hroonaOiCAS4g2FrD0VYzUlFNlJBHfeWAebUqU2WOrFGnTVsbfSe0X7QpFlMxnkBRlpdE90brEtGlpMJ2XBzA4FYcP5O7amokkPsRfZtHF+s91lC334JdSCXJHkeG5uIA7SB81iZVNd6F3+41z/ANUFbTSx08X3dNGD7RGk7xIupjsVk2WHcrNkip6iJpkkdS4HoqWYm2RczQAO/rWKwYDyfZLG99TUzxysldG5rXA5gA6u/gt0dXyH1votVofvKg3veW9992NVc6dmr5Hp1d90sEfFMNEclOynqpHulc4HpfRAa0G5AFzrVrTYMQbyzl/5sTBGO97rkjgBxUKYgVMDj6rZT+oPqrxs99QJ7reZTU6ad7iVqsotJEqCURi0bQwbxm48XHMqPhdJ+UYvh7Hm7WuklzOt0YBb3ghpXsKr5QCWNjK2HKSkkbID2EgOad41XG5PXj/jdiqhN9RNn6PRQsFxJlTBFUR+jKxrx2aQvbu1dymrmHTCIiACIiACIiAC1LnJ5GNxOl6LSDJYzpxPOoOtYtP5pHyB2LbUQB+eXcrZKaQ0tdH0U7LA3BLX7nAjYdalOxaJ2f2Yvxb87KBjQL8ZxB8g67HNa3sYRkRuyDfFSbrpUN0o3Zz66ipWRmY8O9Eg8Df5L0qerweCTN0YB9pvVd4hVlbg1S1jmQ1LnNcLaMhztuD/APRWSlJeLlSpxfmxKw+oEpllGp8h0fdYA0fInvUuN/2sbd+l4Bv7QqPA6gQMEEwMbgTYu9F1zfJ2pZ5cTjZWR6bg1rI33J1XfbL9ELNGfDfs2zj+VpejaWUzSdTRxy816lwsjXH4D8FBixendqmj+ID5qfTVpHoSDucCPBarp8HP225RiEWjvHYf2r2pT66Q63HwUGpqGsaXvdZozJP75lNxyRb0Z8EylqpN0cLe8dK4/rNVfVVLmusLalm5MSl9HJORbp5nOtuaLMaPBix1VKXOuN2arhlXRZVw0vRjFa45Bov++xem0MzusL8bn6KVTxNYL24k5Dv7FObib7CxFtlgLW7E1mVq3kqPyaUetbjf8F96GT21anEJPa8gsT6h51uJ71NgdiudRuPpPv3ftUKKINfIB7Q/UarGvrWQsL5HWA8T2AbStfpcTaIumlcGl5c+17mxJsANZysFVVkk0jTpou7Zb0UGlMCBctY7Zf0nN/wlXTKJ22zfeIHktMwuuqnl8scI0X6Ib0jy3qt0s7DXfSVgDWn1oGcGucopzxhMKsLy5NqZBC30n6R3DUqTlfymhjgkhsLvaWhotfMayB6I4qtlw2d+T6t9t0bAzzuSqfFOSsbIxoF5kc9jAXG+b3huoDtUVHPa3b+QpxjuWf4O9czVNLHhNOJRYnSc2+vo3OLmX3ZFbssdNAGMaxos1jQ0DcGiw8gsi5x0AiIgAiIgAiIgAiIgD898pX6WN159kRt/RYfxU2OgJAOkM+xUvTdJiGJS76gsHCNz26+AC2qLJo4D5LpUMU0YK2ajK84c7eFjfRvGy/DNSpsQA9EX7diiSVjzttwyV+SnBHewEWIBG4i48Co0eGQt1RMF8/RCyVtWyJpfI6wG07TuG8rXcOrKqtnaYQY4WOGkb5EXuQ47SRsGpVznFNJ5Y8ISavwjYW0cY1Rs+Bv4IaOP+jZ8DfwUqUAGwztt3/sXhPtQl2eGwtGoW4ZfJQMSwSKf0y/s67jbgDceSskQ4Ras0Ck1lM1fAIZ2yzU7al4iiLbCwcDpZjI+jlfUrmugqC09HUaLu1jc+8avNTeTNE13TyuF9OZwHCPqfMFXD6Jm63eqacFtsWzk3K5oA5Lyym9RUOd2C7vAnIeCuaDD5IWhjJzojUHsDiOwEEZK1hi0nWGr5BTf4tHtHwCdUoRFdSUikMc39OP7Ef4l4fSynXUvHutY35gq6fhx2OB45KJLEW6xZNtX22Jdr+kUcnJqFx0pHSSHe95PyUylwiCPNsTQd5Fz4lZqqsZHYvdohxsCdV9xOxZ2m+YzB1HYe9QoQTwhnObWWEX0hfFYIF5DLzUo31dL/fsXpZKH/aKX/wC1T/3rQq6vY/gPS70d/REXJOmEREAEREAEREAFiqZwxjnnUxpceDRc/JZVrXOTX9BhlXJex6JzRxeNH6oA4LyQuYXSO9KWR7zxJt9FsMtQXAA6gNSo8PnZT0kTpDYBo2XzdnqCiScq2uOjBE+V3wj6n5LpxnGEUmznyhKcm0jYlXVGKi5bCBI4aze0bPef9B5KmkfLK4MmcXOOqnh2++7YOK2zCcB0QDMG5ejE37tnH2z5dijquWIk9KMMyK2i5OflH2k5LwRkbWFjsjb6o/O1rYpgyGMRxtDRawAyAG0qXNKGguP+qqWtdI797AJ4QSyJObeDAApcVA46+rx1+CnwU7Wate/alVNoNvt2cU9xLECoYxmQ6zu3UO5QZ5gxrnnU0Fx7hdS4KRz89QO07VArmBzo4dfSSNbq1tb1391m271EnZAldl3hNMY4Y2HWGi/vHN3mSvWISWZbfl+KlEqvmb0kujsbr+qiKsNJ3MuHQ2bc63fJSkRSQF8c0HI5hfUUElTimENkY5ttJrhm3bxBXPXCpoZQxhL43Hqg+i7st6ruC6woeI4ZHM0se0EHX+PFJUhuysMeE9uHlGu4RjjJurbReNcb9Y4arhWzejOvSb5j8Vq+M4bJTD7VvT041SD72Ldc692azU2IP0NKMioZ72jI3sJtZ3fYqI1bYkNKjfMDaYaRh9e/ZkFIljDHU9hqqqT/APTGFp0PKinJ0X6Ubtoe21uNldCryjeHXaJIXjO4s2Vjr+SaUlODs7iRi4yV0foRERcs6IREQAREQAREQAXMef8ArCKCKnb6VTOxgHY27r/FoeK6cuNc7svTYtQU+sQsfKewuI/y2qYq7sQ3ZXOfcrg5stPCIzJo3foAXLgLNbqByyOzaplFgFVN94W0sXsRgGQjdfU3j5Ldgi6DpXk22YVVajZEPC8Kip26MTA2+s63O952sqYixSsc7IHRG/Wf2K1JLCK27ldVyl7rDUMh29qsKSDQbbada+wU7Wah37VlU3ISCwGDSdpO2ah9Ss6IJMVU+zCez5rXcL69d2QQn4pSB8mq8xI9UDeVrnN+/pDVT/0koA91gJHk4JJvKX3gaK5f3k2yR9gTuCxUUVm3Ot2ZXjEn2ZbeVJZqHAfJOJ5Pq8sdcnsNvAL5NJotLjsXmlbZovrOZ4nNAGVERQSEREAFqeLcjhpdNSP6GTa3+bd/h8xwW2KNUTuZnogt3jK3FLKClyTGbjlHOsckIjcyqgMcoHUdo3a4/mvGrgp+HEtw6+0RucO4lw+S3NuJN2gjzVbjug+KTRyJjeDlvac0ipWbf7Dyrbkl+5+gQV9UPBptOnhf7UUbvFgKmLnG8IiIAIiIAIiIALg2I1H5RjtbLrEDWwjusCPEPXdppA1pccg0EngBcr86cgHmRtTUuHXnnc4+bvm9yuoK80VVnaDNqREXQMIREQASyIgCNR1OlkfSHn2qSqmtYWvuNuYUmCvGp2R37E1hUzDyjdaFxGxrz+iVUc2rLUd98jj8h9FdYm9j2WuDc5jeCCCtcZhkkNzSzGIHMxu60ZPYNbe5VSi9ykiyMlZo2HFX5gbh8/8ARWEZ6o4D5LVqaqnc600Vj7bHhze8HMeatJ6kuAbqAA77KxZQjwyTp9K+w9FufFSZqhrdZz3bVUsmcAQDYH99azUdJpZn0fmpsRcnQPL+sRZuwbT2lZ0CKCQiIoJCFEQBV11No5jUfIqIRfLer2RgcCDtVJaxsdhToVnZeQ0+nh9I7fBF5MA+ivFq/Nm++G04HqNcz4Hub9FtC4x1QiIgAiIgAiIgDXucKt6HDauQaxC8Di4aP1XGuQUWjSMG/rfFcroXPxV6GEyNvYySRs/S0j5NK0rk1HowtbuawforVpVlsz6h4SLVERbDIERfHtvqJCAPqKM9so1Fp7rFYH1UjdbfJTYi5MnhDhY/6Ksno3N7RvH4LIMRduHmvv8AGTvZHmpyRghIss8+l6oHBYlJAWalYC4A6iq5mEVVVM91LokUcXSSNJI0+kv1BYekRGbcFJpKgODZGm4NnDhrSRqKTcV4HlBxSfsumUbBs8c1nRFIBERQAREQAREQAVTXts89tirZVmKDrDh9UyIZ0LmikvQFvsz1A7jK5w8nBbque8zU14atnsVR8HQxO+d10JcmeJM6Ue1BERKMEREAEREAci/hHy/ySli9uov8Mbh/3qqwr1hut9QpP8Is/aYa06i+e/cacfUqHhrus4bx8itmkWJfIyanlFiiItRnCIiACIiAMb4GnW0LEaBnaO9SV5lkDQSdikgpJG2JG4kLyvpKg43UaFPK7aGkDicvqmbsrkJXdjp3MrSfyOSpIzqpnv1WPRs+zjHg0n+sVzyuoPySuqaK1msd0sI/4MvW0QNzSbLtXIih6DD6WL2YY78S0E+ZXOOfak6GajxADqgugl913WYf7zwC5dKptnuZ0akN0LEeifdg7MvBZlW4ZLYlu/McQrJdJnPQREUEhERABERABVmKekOH1VmqrEj1+4KUQzZ+Zab7bEY9zqd/xxvb/wCMLqS5DzPS2xCtZ7UMDvhc8f8AcuvLl1e9/E6NPsQRESDhERABEXN+e3lgaOkFPEft6rSaLa2R5B7stpuGjidyAOa85/KNmLYg2njdaCmEjWPAvpvOjpuG9p0Gge7favXJGscSYpPvIuqT7TSDou8lDw3knH0TA6Ml4Fy8Egh2vIjcpVHgMsU5m03uBbo2cLuFjcdYa/BbqVKUGmY6tSE00bciw0tSHjt2hZlpKAiIoAIi+OaCLHUgDBPWNb2ncPxVbPOXHPw2BWDqBnaO9OgZGC617b0ysK7lW5pGtU3KuMupy0a3PjaOJeArp7ySSdZUWoj05aWPX0lXTt7ukBPkCkq9jGpd6P0TGwNAaNQAA4DJarzp4R+U4XUx2u5rOkb70XX+hW2Ly9gIIIuCLEbwdYXKOmfmzk1WmSnjffrNGieLcvwW101SHjcd34LRuT9Kaaoq6N38zKQL6yGuLNLvAYVsC6lJ7oJnNqrbNov0VM2peNTj81kZVSE2BueAVlhLlqixwtIHWNz5BZEowREQAVNVuu9x7fkraeTRaT+99io0yFZcc08tsYnb7VKPJ7Su1rhXNe7/ANdeP/jH5tXdVy6ve/idKn2IIiKscIiIALnPOXzY/wAYyNqoqgxTsaAA4aUZDTcWtmw3OvPgujIgDgl6ijcI62IxEmwdrhe7eyTVc+ybFW4XYZoWvaWvaHNORDgCCNxB1rVa/kHAR/J3upzsaBpxf2ROQ90tWuGp8SM09P8A6mjOjB1jPft8V6CtK7k1Vxa4hKB60Jv3mN1nDgC5U7ahukWXs8a2OBa8cWOsfJaY1Iy4ZnlCUeUZEX1fEwpikm0dbTxFisIxBnb4KWsM1K12sZ7xrUkGM4gzt8FCqqkvO4DZ9SvtRRObmMx++xQ54WvaWuF2nWDtU/Aj4mKprooxd8jW8SL+CsubWhkr8QiqGscKWkLnabgQJJSC1oF9dtfZt1rVHYIylkbVwhhMN3mKZunE8AHI34/JfoLkDyjZX0UdQyPor3aWDU1zTYhpsLt3LFqKk+1qxsoU4dyybEiIshpPz5y+pOhx+QjVPE1/E6Nj+oiuedeSKTFacMcHSQwPEoHqXN2AnedI5cFUxPsQbXsdS6Ol7DBqe8zQUTnZnIefgrOGENFgPxKxNrWHbbiENa3ULk7gFdkqwSEXxp3iy+qCQsU1QG9p3DMrKotZiUURDXvGmdTG3dI47mxtzJ7kNpchZvghVUrnawQBssVV4jiLYrCxfI7JkbRd7ydQAGa3Gh5NYjV+i0UUZ/nJhpzEfmwAgN/rHuW9cluRNJQ3fG0vmd6U0h0pXb+t6o7BZZ6mqSxEvhp28yNU5qOQtRTyvr6x1ppWaLYh/NtJB6x35AWGrPM3y6eiLC3c2LAREQAREQAREQAREQAUWvw6KduhNEyRu57Q4d19SlIgDU63kFTu+6fLCfzXabOGhJcAcLKgquRldH6DoKgf1qd9uB02nxC6WisjVnHhiOnF8o4xXGSD/aKeaIZ9Yxl7ABtMkek1o4kLHSVscovHIx/uuB8gu1qjxnkhQ1Wc1NE53taIa+526bbG6tWpl5RU9OvDOcKqxCDRNxqPkVuWI815GdHXTRfmTfbx8LuIc3xK1HHMDxinadOljqmD1qcnSy29GRc8AFdHUw84KpaeXg1vlJhrp4S1jiCDpAbH22H6LvPITFoaqhglga1jNANMbRYRubk5ltliuAM5TRZh7JY3DItcw3B3ZfVbx/B/rHOmxBrQ7oC6ORtxaz3aYOXaAPhCp1LhK0ostoKUbxaOzIiLMaD8x4bI51fiJebu/KHX7pJRbgNSuVYV/Ntif5dVz07YBHPK5wL352c4uvogbyVZU3NdiLvvK2CP/lwueR8RatlKvGEEmZKtCUptopqenadbwOzb4lWFo4hclrRvcQPMrYKPmijy/KK2plO5hbC09zQT+kr7DubfDITcUrHuHrS3ld4vJUy1S8II6Z+Wc1bjsDnaETnTP9mBjpXeDAVb0eC4jP8Ad0gib7VTIG9/Rx6RPeQutU9OyNuixjWNGxrQ0eAWVUy1E3xgtVCK5yc9oebZzs6use//AIdO3oGcC+5e7uLVtuCcnKWkBFPBHHfW4N6zveecz4q1RUuTfJaklwERFBIREQAREQB//9k="/>
          <p:cNvSpPr/>
          <p:nvPr/>
        </p:nvSpPr>
        <p:spPr>
          <a:xfrm>
            <a:off x="1679575" y="-144463"/>
            <a:ext cx="304800" cy="304801"/>
          </a:xfrm>
          <a:prstGeom prst="rect">
            <a:avLst/>
          </a:prstGeom>
          <a:noFill/>
          <a:ln>
            <a:noFill/>
          </a:ln>
        </p:spPr>
        <p:txBody>
          <a:bodyPr spcFirstLastPara="1" wrap="square" lIns="91425" tIns="45700" rIns="91425" bIns="45700" anchor="t" anchorCtr="0">
            <a:noAutofit/>
          </a:bodyPr>
          <a:lstStyle/>
          <a:p>
            <a:endParaRPr>
              <a:solidFill>
                <a:schemeClr val="dk1"/>
              </a:solidFill>
              <a:latin typeface="Calibri"/>
              <a:ea typeface="Calibri"/>
              <a:cs typeface="Calibri"/>
              <a:sym typeface="Calibri"/>
            </a:endParaRPr>
          </a:p>
        </p:txBody>
      </p:sp>
      <p:sp>
        <p:nvSpPr>
          <p:cNvPr id="260" name="Google Shape;260;p30" descr="data:image/jpeg;base64,/9j/4AAQSkZJRgABAQAAAQABAAD/2wCEAAkGBxMTEhUSExMWFhUVFxcYGRgXFRgXFhYVFRUXFhcWGBUYHSggGBolHRUVITEhJSkrLi4uFx8zODMtNygtLisBCgoKDg0OGxAQGy8fICYvLS0vLS8wMDUtLS0tKy0tLy0yNTUtLS0tLSstLS0tLS0tLS4tLS0tLS0tKy0tLS0tLf/AABEIAMABAAMBIgACEQEDEQH/xAAcAAEAAgMBAQEAAAAAAAAAAAAABAUDBgcCAQj/xABPEAABAwICBQgHAwYLBwUAAAABAAIDBBEFIRIxQVFxBgcTImGBkaEyQlJykrHBIzPRFGKisuHwCBUkQ1OCk7PS0/E0RGNzg8LDJUVkdLT/xAAZAQACAwEAAAAAAAAAAAAAAAAAAgEDBAX/xAAtEQACAQMDBAAEBgMAAAAAAAAAAQIDESEEEjETMkFRcYGh8BQiQmGR8SNSsf/aAAwDAQACEQMRAD8A7iiIgAiIgAiIgDSOdvlBUUdGw012yzTMiElgRHpXOkbi2y2e9c05T0WL1bY2S1bJI2OJIjJiLgbXvlZxsMr710fna5VUdNRy09R15J43NZE2xdmLB59loOd+zJc15JxVQpmvka5rhkL+k5lhouI8s88ldRhGbsymtOUFdGvVHJuGI3kkqYO15Ab8YBbfvU+lp5GWMOJ1TR2SuLfJwBW1x4q61nAOG3Z+xVVdgtHKdJrXwPPrRZeLRkfBaXRt+lMzRrX/AFNHuh5Q4rHbRxMSW2SxNPmDcq9o+cTFGfeQ0s/a1z4j8iPJc0xzBJGOgEk7ZojK1uQMcmeu7eAOYKvJ8IohFI6MzRvaxzmgyutcAkbbFVOEc/lt8y/dK11K/wAv6Ol0XOmNU9DPH2xuZM3yLXH4VeUnOFh79c/R32TMfEf0wF+feTlVI6LSdIXEnf6IGVirhtY8esVCoxkrq6G3zXNmfoukropReKRkg3se1w8QVIX5oc8E3dHGTvLBfxGazx1jh6Lpmf8ALqJo/JrlD0/pk9R+j9IIvz1HjtS30a2rZ/1RJ/eAqdTcq60f+4yn344vowJehIOqvNzu6Li8XLTEB/vkR407fo8KUzlzXjXPAf8AoW+UiPw9T0R+Ih7+jOvIuTDnArP6SD+yP+YvLucOr/pIP7I/5iOhU9f8Drw9/RnW0XG5ecCu2VEI4U5PzkUCq5a17v8AftH3KZg+ZKOhP7aG6sftM7msFVVxxDSkkYwb3uDR4kr891mLVUv3mI1h36DmxX+ABVgoae+k6N0rjrdK8vJ43UqhLyQ6q8JnacZ51MLp9dQJXezCC833XGQ8VRYLz1U01SyGSnkgje7RbLI4WufR0mgdW++5stDp6oNyZE0djRY+QVXy8kkMLGdDIA57bOcLdaxs0N1k9ymVFRje4qqycktv1P1EiiYTC9kETJDd7Y2Ncd7g0Bx8bqWs5eEREAEREAEREAERa/y05X0+GwdNObl1xHGPTkcNg3DMXOy6AOHVrTPjVdPJ1jDLotDswLEtbkdwYe9bRHi59Zt+0G3zWvYPSSnpq2Vmg6rldLo59RrnOc0G/vFT10qEEoK5za9R9R2LCokikzuWO3kZHjZVcwc05Wd2fgVkRXpWKG7lFic/SSwNsRoue8j3Who/XWSqg6RjoxlpjRvuvkSvVVnUH8yNo75HEnyYPFe9MjMbFmeZM3Q/LTRNjwGgdYGDoyPWY5w8wbr7NyQNrwVTgN0jRI34hZw77rDHXj1hbtCl09UL9V1j2G3krHSj4wZo15LkpKvC62LXA2Ub4n5/A4XVU7Go2nRka+N257CCugRYo8awD5FZJMTa4WdHpDcbOHgQkdOXhly1EfJoTMThOqVnebfNZ2zsOYe0/wBYK8wCji/jCpLY2hroonaOiCAS4g2FrD0VYzUlFNlJBHfeWAebUqU2WOrFGnTVsbfSe0X7QpFlMxnkBRlpdE90brEtGlpMJ2XBzA4FYcP5O7amokkPsRfZtHF+s91lC334JdSCXJHkeG5uIA7SB81iZVNd6F3+41z/ANUFbTSx08X3dNGD7RGk7xIupjsVk2WHcrNkip6iJpkkdS4HoqWYm2RczQAO/rWKwYDyfZLG99TUzxysldG5rXA5gA6u/gt0dXyH1votVofvKg3veW9992NVc6dmr5Hp1d90sEfFMNEclOynqpHulc4HpfRAa0G5AFzrVrTYMQbyzl/5sTBGO97rkjgBxUKYgVMDj6rZT+oPqrxs99QJ7reZTU6ad7iVqsotJEqCURi0bQwbxm48XHMqPhdJ+UYvh7Hm7WuklzOt0YBb3ghpXsKr5QCWNjK2HKSkkbID2EgOad41XG5PXj/jdiqhN9RNn6PRQsFxJlTBFUR+jKxrx2aQvbu1dymrmHTCIiACIiACIiAC1LnJ5GNxOl6LSDJYzpxPOoOtYtP5pHyB2LbUQB+eXcrZKaQ0tdH0U7LA3BLX7nAjYdalOxaJ2f2Yvxb87KBjQL8ZxB8g67HNa3sYRkRuyDfFSbrpUN0o3Zz66ipWRmY8O9Eg8Df5L0qerweCTN0YB9pvVd4hVlbg1S1jmQ1LnNcLaMhztuD/APRWSlJeLlSpxfmxKw+oEpllGp8h0fdYA0fInvUuN/2sbd+l4Bv7QqPA6gQMEEwMbgTYu9F1zfJ2pZ5cTjZWR6bg1rI33J1XfbL9ELNGfDfs2zj+VpejaWUzSdTRxy816lwsjXH4D8FBixendqmj+ID5qfTVpHoSDucCPBarp8HP225RiEWjvHYf2r2pT66Q63HwUGpqGsaXvdZozJP75lNxyRb0Z8EylqpN0cLe8dK4/rNVfVVLmusLalm5MSl9HJORbp5nOtuaLMaPBix1VKXOuN2arhlXRZVw0vRjFa45Bov++xem0MzusL8bn6KVTxNYL24k5Dv7FObib7CxFtlgLW7E1mVq3kqPyaUetbjf8F96GT21anEJPa8gsT6h51uJ71NgdiudRuPpPv3ftUKKINfIB7Q/UarGvrWQsL5HWA8T2AbStfpcTaIumlcGl5c+17mxJsANZysFVVkk0jTpou7Zb0UGlMCBctY7Zf0nN/wlXTKJ22zfeIHktMwuuqnl8scI0X6Ib0jy3qt0s7DXfSVgDWn1oGcGucopzxhMKsLy5NqZBC30n6R3DUqTlfymhjgkhsLvaWhotfMayB6I4qtlw2d+T6t9t0bAzzuSqfFOSsbIxoF5kc9jAXG+b3huoDtUVHPa3b+QpxjuWf4O9czVNLHhNOJRYnSc2+vo3OLmX3ZFbssdNAGMaxos1jQ0DcGiw8gsi5x0AiIgAiIgAiIgAiIgD898pX6WN159kRt/RYfxU2OgJAOkM+xUvTdJiGJS76gsHCNz26+AC2qLJo4D5LpUMU0YK2ajK84c7eFjfRvGy/DNSpsQA9EX7diiSVjzttwyV+SnBHewEWIBG4i48Co0eGQt1RMF8/RCyVtWyJpfI6wG07TuG8rXcOrKqtnaYQY4WOGkb5EXuQ47SRsGpVznFNJ5Y8ISavwjYW0cY1Rs+Bv4IaOP+jZ8DfwUqUAGwztt3/sXhPtQl2eGwtGoW4ZfJQMSwSKf0y/s67jbgDceSskQ4Ras0Ck1lM1fAIZ2yzU7al4iiLbCwcDpZjI+jlfUrmugqC09HUaLu1jc+8avNTeTNE13TyuF9OZwHCPqfMFXD6Jm63eqacFtsWzk3K5oA5Lyym9RUOd2C7vAnIeCuaDD5IWhjJzojUHsDiOwEEZK1hi0nWGr5BTf4tHtHwCdUoRFdSUikMc39OP7Ef4l4fSynXUvHutY35gq6fhx2OB45KJLEW6xZNtX22Jdr+kUcnJqFx0pHSSHe95PyUylwiCPNsTQd5Fz4lZqqsZHYvdohxsCdV9xOxZ2m+YzB1HYe9QoQTwhnObWWEX0hfFYIF5DLzUo31dL/fsXpZKH/aKX/wC1T/3rQq6vY/gPS70d/REXJOmEREAEREAEREAFiqZwxjnnUxpceDRc/JZVrXOTX9BhlXJex6JzRxeNH6oA4LyQuYXSO9KWR7zxJt9FsMtQXAA6gNSo8PnZT0kTpDYBo2XzdnqCiScq2uOjBE+V3wj6n5LpxnGEUmznyhKcm0jYlXVGKi5bCBI4aze0bPef9B5KmkfLK4MmcXOOqnh2++7YOK2zCcB0QDMG5ejE37tnH2z5dijquWIk9KMMyK2i5OflH2k5LwRkbWFjsjb6o/O1rYpgyGMRxtDRawAyAG0qXNKGguP+qqWtdI797AJ4QSyJObeDAApcVA46+rx1+CnwU7Wate/alVNoNvt2cU9xLECoYxmQ6zu3UO5QZ5gxrnnU0Fx7hdS4KRz89QO07VArmBzo4dfSSNbq1tb1391m271EnZAldl3hNMY4Y2HWGi/vHN3mSvWISWZbfl+KlEqvmb0kujsbr+qiKsNJ3MuHQ2bc63fJSkRSQF8c0HI5hfUUElTimENkY5ttJrhm3bxBXPXCpoZQxhL43Hqg+i7st6ruC6woeI4ZHM0se0EHX+PFJUhuysMeE9uHlGu4RjjJurbReNcb9Y4arhWzejOvSb5j8Vq+M4bJTD7VvT041SD72Ldc692azU2IP0NKMioZ72jI3sJtZ3fYqI1bYkNKjfMDaYaRh9e/ZkFIljDHU9hqqqT/APTGFp0PKinJ0X6Ubtoe21uNldCryjeHXaJIXjO4s2Vjr+SaUlODs7iRi4yV0foRERcs6IREQAREQAREQAXMef8ArCKCKnb6VTOxgHY27r/FoeK6cuNc7svTYtQU+sQsfKewuI/y2qYq7sQ3ZXOfcrg5stPCIzJo3foAXLgLNbqByyOzaplFgFVN94W0sXsRgGQjdfU3j5Ldgi6DpXk22YVVajZEPC8Kip26MTA2+s63O952sqYixSsc7IHRG/Wf2K1JLCK27ldVyl7rDUMh29qsKSDQbbada+wU7Wah37VlU3ISCwGDSdpO2ah9Ss6IJMVU+zCez5rXcL69d2QQn4pSB8mq8xI9UDeVrnN+/pDVT/0koA91gJHk4JJvKX3gaK5f3k2yR9gTuCxUUVm3Ot2ZXjEn2ZbeVJZqHAfJOJ5Pq8sdcnsNvAL5NJotLjsXmlbZovrOZ4nNAGVERQSEREAFqeLcjhpdNSP6GTa3+bd/h8xwW2KNUTuZnogt3jK3FLKClyTGbjlHOsckIjcyqgMcoHUdo3a4/mvGrgp+HEtw6+0RucO4lw+S3NuJN2gjzVbjug+KTRyJjeDlvac0ipWbf7Dyrbkl+5+gQV9UPBptOnhf7UUbvFgKmLnG8IiIAIiIAIiIALg2I1H5RjtbLrEDWwjusCPEPXdppA1pccg0EngBcr86cgHmRtTUuHXnnc4+bvm9yuoK80VVnaDNqREXQMIREQASyIgCNR1OlkfSHn2qSqmtYWvuNuYUmCvGp2R37E1hUzDyjdaFxGxrz+iVUc2rLUd98jj8h9FdYm9j2WuDc5jeCCCtcZhkkNzSzGIHMxu60ZPYNbe5VSi9ykiyMlZo2HFX5gbh8/8ARWEZ6o4D5LVqaqnc600Vj7bHhze8HMeatJ6kuAbqAA77KxZQjwyTp9K+w9FufFSZqhrdZz3bVUsmcAQDYH99azUdJpZn0fmpsRcnQPL+sRZuwbT2lZ0CKCQiIoJCFEQBV11No5jUfIqIRfLer2RgcCDtVJaxsdhToVnZeQ0+nh9I7fBF5MA+ivFq/Nm++G04HqNcz4Hub9FtC4x1QiIgAiIgAiIgDXucKt6HDauQaxC8Di4aP1XGuQUWjSMG/rfFcroXPxV6GEyNvYySRs/S0j5NK0rk1HowtbuawforVpVlsz6h4SLVERbDIERfHtvqJCAPqKM9so1Fp7rFYH1UjdbfJTYi5MnhDhY/6Ksno3N7RvH4LIMRduHmvv8AGTvZHmpyRghIss8+l6oHBYlJAWalYC4A6iq5mEVVVM91LokUcXSSNJI0+kv1BYekRGbcFJpKgODZGm4NnDhrSRqKTcV4HlBxSfsumUbBs8c1nRFIBERQAREQAREQAVTXts89tirZVmKDrDh9UyIZ0LmikvQFvsz1A7jK5w8nBbque8zU14atnsVR8HQxO+d10JcmeJM6Ue1BERKMEREAEREAci/hHy/ySli9uov8Mbh/3qqwr1hut9QpP8Is/aYa06i+e/cacfUqHhrus4bx8itmkWJfIyanlFiiItRnCIiACIiAMb4GnW0LEaBnaO9SV5lkDQSdikgpJG2JG4kLyvpKg43UaFPK7aGkDicvqmbsrkJXdjp3MrSfyOSpIzqpnv1WPRs+zjHg0n+sVzyuoPySuqaK1msd0sI/4MvW0QNzSbLtXIih6DD6WL2YY78S0E+ZXOOfak6GajxADqgugl913WYf7zwC5dKptnuZ0akN0LEeifdg7MvBZlW4ZLYlu/McQrJdJnPQREUEhERABERABVmKekOH1VmqrEj1+4KUQzZ+Zab7bEY9zqd/xxvb/wCMLqS5DzPS2xCtZ7UMDvhc8f8AcuvLl1e9/E6NPsQRESDhERABEXN+e3lgaOkFPEft6rSaLa2R5B7stpuGjidyAOa85/KNmLYg2njdaCmEjWPAvpvOjpuG9p0Gge7favXJGscSYpPvIuqT7TSDou8lDw3knH0TA6Ml4Fy8Egh2vIjcpVHgMsU5m03uBbo2cLuFjcdYa/BbqVKUGmY6tSE00bciw0tSHjt2hZlpKAiIoAIi+OaCLHUgDBPWNb2ncPxVbPOXHPw2BWDqBnaO9OgZGC617b0ysK7lW5pGtU3KuMupy0a3PjaOJeArp7ySSdZUWoj05aWPX0lXTt7ukBPkCkq9jGpd6P0TGwNAaNQAA4DJarzp4R+U4XUx2u5rOkb70XX+hW2Ly9gIIIuCLEbwdYXKOmfmzk1WmSnjffrNGieLcvwW101SHjcd34LRuT9Kaaoq6N38zKQL6yGuLNLvAYVsC6lJ7oJnNqrbNov0VM2peNTj81kZVSE2BueAVlhLlqixwtIHWNz5BZEowREQAVNVuu9x7fkraeTRaT+99io0yFZcc08tsYnb7VKPJ7Su1rhXNe7/ANdeP/jH5tXdVy6ve/idKn2IIiKscIiIALnPOXzY/wAYyNqoqgxTsaAA4aUZDTcWtmw3OvPgujIgDgl6ijcI62IxEmwdrhe7eyTVc+ybFW4XYZoWvaWvaHNORDgCCNxB1rVa/kHAR/J3upzsaBpxf2ROQ90tWuGp8SM09P8A6mjOjB1jPft8V6CtK7k1Vxa4hKB60Jv3mN1nDgC5U7ahukWXs8a2OBa8cWOsfJaY1Iy4ZnlCUeUZEX1fEwpikm0dbTxFisIxBnb4KWsM1K12sZ7xrUkGM4gzt8FCqqkvO4DZ9SvtRRObmMx++xQ54WvaWuF2nWDtU/Aj4mKprooxd8jW8SL+CsubWhkr8QiqGscKWkLnabgQJJSC1oF9dtfZt1rVHYIylkbVwhhMN3mKZunE8AHI34/JfoLkDyjZX0UdQyPor3aWDU1zTYhpsLt3LFqKk+1qxsoU4dyybEiIshpPz5y+pOhx+QjVPE1/E6Nj+oiuedeSKTFacMcHSQwPEoHqXN2AnedI5cFUxPsQbXsdS6Ol7DBqe8zQUTnZnIefgrOGENFgPxKxNrWHbbiENa3ULk7gFdkqwSEXxp3iy+qCQsU1QG9p3DMrKotZiUURDXvGmdTG3dI47mxtzJ7kNpchZvghVUrnawQBssVV4jiLYrCxfI7JkbRd7ydQAGa3Gh5NYjV+i0UUZ/nJhpzEfmwAgN/rHuW9cluRNJQ3fG0vmd6U0h0pXb+t6o7BZZ6mqSxEvhp28yNU5qOQtRTyvr6x1ppWaLYh/NtJB6x35AWGrPM3y6eiLC3c2LAREQAREQAREQAREQAUWvw6KduhNEyRu57Q4d19SlIgDU63kFTu+6fLCfzXabOGhJcAcLKgquRldH6DoKgf1qd9uB02nxC6WisjVnHhiOnF8o4xXGSD/aKeaIZ9Yxl7ABtMkek1o4kLHSVscovHIx/uuB8gu1qjxnkhQ1Wc1NE53taIa+526bbG6tWpl5RU9OvDOcKqxCDRNxqPkVuWI815GdHXTRfmTfbx8LuIc3xK1HHMDxinadOljqmD1qcnSy29GRc8AFdHUw84KpaeXg1vlJhrp4S1jiCDpAbH22H6LvPITFoaqhglga1jNANMbRYRubk5ltliuAM5TRZh7JY3DItcw3B3ZfVbx/B/rHOmxBrQ7oC6ORtxaz3aYOXaAPhCp1LhK0ostoKUbxaOzIiLMaD8x4bI51fiJebu/KHX7pJRbgNSuVYV/Ntif5dVz07YBHPK5wL352c4uvogbyVZU3NdiLvvK2CP/lwueR8RatlKvGEEmZKtCUptopqenadbwOzb4lWFo4hclrRvcQPMrYKPmijy/KK2plO5hbC09zQT+kr7DubfDITcUrHuHrS3ld4vJUy1S8II6Z+Wc1bjsDnaETnTP9mBjpXeDAVb0eC4jP8Ad0gib7VTIG9/Rx6RPeQutU9OyNuixjWNGxrQ0eAWVUy1E3xgtVCK5yc9oebZzs6use//AIdO3oGcC+5e7uLVtuCcnKWkBFPBHHfW4N6zveecz4q1RUuTfJaklwERFBIREQAREQB//9k="/>
          <p:cNvSpPr/>
          <p:nvPr/>
        </p:nvSpPr>
        <p:spPr>
          <a:xfrm>
            <a:off x="1831975" y="7938"/>
            <a:ext cx="304800" cy="304801"/>
          </a:xfrm>
          <a:prstGeom prst="rect">
            <a:avLst/>
          </a:prstGeom>
          <a:noFill/>
          <a:ln>
            <a:noFill/>
          </a:ln>
        </p:spPr>
        <p:txBody>
          <a:bodyPr spcFirstLastPara="1" wrap="square" lIns="91425" tIns="45700" rIns="91425" bIns="45700" anchor="t" anchorCtr="0">
            <a:noAutofit/>
          </a:bodyPr>
          <a:lstStyle/>
          <a:p>
            <a:endParaRPr>
              <a:solidFill>
                <a:schemeClr val="dk1"/>
              </a:solidFill>
              <a:latin typeface="Calibri"/>
              <a:ea typeface="Calibri"/>
              <a:cs typeface="Calibri"/>
              <a:sym typeface="Calibri"/>
            </a:endParaRPr>
          </a:p>
        </p:txBody>
      </p:sp>
      <p:sp>
        <p:nvSpPr>
          <p:cNvPr id="263" name="Google Shape;263;p30" descr="data:image/png;base64,iVBORw0KGgoAAAANSUhEUgAAADgAAAB8CAMAAAALkYNWAAABX1BMVEX///8g4P///4AA3v8AAAAg4v///3T//3sA3f+MgX4CxOAh5v///3wh5P///4Qh6P+/87fl4eAAbH71/YtZ5e5P5PL//23i+Zzm+piR7NS8tbPq+5Q/4vfg4OR66eCn78eu8cPE9P/N9q1+fi8AnLPH9bEAKDWMjIyL69fs+//s7OxPOjVc5f+a7v9q5+f29vat8P8Se4wYqsLCwsIi7v+zs1Gzs7kAQUuC6v9m5v8dzuq7u7sWttA1NUfR0NBPTEtFLyiMjEbg4GvJyWUgICAEHCAAiJx5dnUeAAAlAACdnaEAAA0AACuTjj8fEApbUxE6MjAwJypFlpU3NztPRgpnsaN/jpJraW4AABhdV1UgIACAfofJ3IJraiFyfUCMgSiyyoM1NRQ4OAAAW2kuGhMyqLKUlHUALTWKrHdSUiVDVlpCIRZc0+mEdXJliJBVpLNaeFIPb3WPx9M/JzMjNBEWsWgzAAAH90lEQVRYhZ2Z/X8axxGH7273Xsy9AQdI6BAYDJKQQSD5HCSkiljYyHbbxI4SR47SvFhu00Rx0qb9/z+d3du9N/aQ3PlFwOlhd2dn5ju7SBK3UYmalGtvJpMJPl3+fGNSBsO53EY3cIMDwfONrmuaO/9dAdqyHGwJH6Cm8+4W8FL4oFJz3o3ywQEyr3fFoOb8eJEL/i4dmmWB8wC0e9b8T3ng8YYkDUXg6FBGdc1ZCQpHlIayjIp6HljCXRWJwT+mKqr38tZY2irYshi8V1Bl5D5/lAOWXXkFKLt4Wwzuls2VoDq9Jwbx/i1gIQ88sP8/cCuQbwE/CLnzibsalNVDYbTOwKmoUvl3Pmh3N0Tgw0BGzZr+/eZHg65s+JbzYBX4QpA60o2LWoqSCyIg3bIgdj5AOBb1XLBeryLZFtSV3bfwpb088I+Wpq3ZSA5+epl9dFyWVXnPE4OPfnAURfc7hjq9yTwavehCvBm+pojATx4rYJbWQ/b0TZq7DCDcIFsb/neC9Yegohdhmb8m97n0fGHKodn7grqaANXCb1Hgje7dLFzGyeYtoGxPC7/e0Gp//kuhgIjlgqVyzyJrtFrkf1TVPNmiFqi2p2m1JsoF/wVOU/QO5cgAqktNrq7p8IUhKQJ3y3s7Na0nk+eDdnvAl4V2NLoEZYcsofBsaY9/QSqkDXW7PJCkCKx6Vrx2CI5ZdsDryHVpsMIGDEE5+DSTrp8GMSejoyOUAy5VwZvEgCmze2yqvdCvi3RNenli54CgJxaY5jXo22wx+0CTWEy2/PV1v4HYJk3xcYI7nkyh/PP4SLzi78jbo+Eh/DEP7sXuGb2FtEHDdntId9/oFYs9Y2nkNggaJEAXx6Xl9TXkKXnQJhO67+u6rnWyJHlOFimXX3PuApO8QeN+f0xW0SEhpmg9lCGNNv0udx+zuZZuum68MvAidb+1VmUrjMcM9+cAP6XpWnq1SO4hquvhjmt1RIc5zI7snuALIEdP8VTNBcnCROTTkYTxszTYdBIhhvoxiKqVBn2pTp9hLOFJIR00qKhFaQQe41NF1R1PW6uTMdBhYQLgIpDTRvKSp7wchYK9ppEaCLuExtIhJPQpSG06UoicVSqZhSEvXLreQTD9NoC7+KBBRqg2sj5Igyy7LB+hdn9cngH4Fc1xje1b5v+j8OXgOpKRSsJudDVP7lvKjL1esWXQj1EtBkkMQLwe47Nw9kug4Xu6rvjUTahJh7R0j4BdUrIe5YHMH1atQt5VHQh93fNJvJqhal+dpaYa4cZ6WDQ0CqI9kmx7hFPR76cxqDPnqG1WqFDdURJgIr15+bg608A8O3SCFJXGhm+lwMiitu0/ZiIC1H6fgSgPdDEr5w9TpTH6CtTSwjU0MmDwkFWAh9lo5eR9CCltLRtS5uIVA1+V86oxCdoUR9bkbkVlbisPzFq1U6t15PjQckcQpk7c9f3XOWAmyWIzaLw6D+K6epmqVi3fZ5HNv4e96NDtmeO41+mHVQfJA8iZ+yAyOi8AYGNJYqEU7uvjT2LpKJEOH0rJuD8Aju56RILIcnBdAJJ4IxVtaPC88/mQ7fSIThLc/G7dM1AIJjKd2YDLeqMGQnm2ndDyzb9B1vWonKUyPbsdDVDKb6+kBPjNnGsF6rBq5ou2BBycUuTNB06cyFTz9VYzHWn8lboMstKB6iSya8m6ihpe08gHo9KBMkoOvRxsbFXUPLwE0PL2BIsCC3s5RQv7nDSInziaky36fEAutP6eAPxrrVnNUQC0kxLaDLhvL2H8g4qirALNJW54xEdcMdU/c22NC9WYti4J51CFRigFhmdD0hk1PVZhiAbyNLS9qJfrH6bAWQg2PE23WGEmGhhrgcd6OUkap3q5ECSHrlgKst0c/dOW+gMzcUwMwT1euJd1MrLhwGj8MzHiT2680QKdTA7d8R9f8mI1grYaRf1NCoR6nA4MEKJ5dG+1jd3BMFpjYqpUAlKhSM+QT3AEBsT55MOETnLRsbwESU+tT7hYbeOqRApScjvoLoTespxqFmRnj3PsHvbpx3EAsGll9ZEcsBXn5wtar44xDuJmXE59+5KwkiP92Y9hDADYFYmOEETNGnCnfKq4GyQ6SFY5UI9tbC0p5ajydxyd6M5nr/FBNChv6mWjo5HWRiH1LirKAU4dWErbL07cLCiTY0SxSPrWSAagOc4cr2f4wGSxfCRJPIlZwYuEB5q47HXnCOMfmC6iwSAbrVzqAtF1ximeK0ldTCYWe23vC29etvHcUWqsZCO1Xq9nJN1dvBdddUinj4DUW2HOtsClGnVMzHWf5933AqlQlUIti0qP0oxCCtkLnHuFStbZodUz7BOizSf9TW8/nyNjnqiJahCGG+1vUhIusItJkATJiKwZ/IfoRiq2EY14PlW9JbOmwfnmaiXHLn1SziFtyoor4sjoNVNyO8iIzrulq4ol251dB6kAQE3dmQtDJjvZ9+UgFXJGbY5Xe4bb+3Ise3Syi8/uBu7GLTPoJAKhybkfXprsmwIvkkjqHwXXb+82IHj28tuOwc8hw/KrVcGWMoh2vXY/PCSP3cn5XTmSmz1LC0m1kP8byLKVXn8BgRre4JRv3/uEXXwJqRHeGQnvjfPtLzsWBc0u/jjw68/PyFRVufz2zj6lBoduorDgmjtuPrcS3pqqS1dNdzGoIqBE9knezxG5tjnDgWkGeb9GrLBtvA/22cf5lNhohsHyXPo/DaDYjITI0s8AAAAASUVORK5CYII="/>
          <p:cNvSpPr/>
          <p:nvPr/>
        </p:nvSpPr>
        <p:spPr>
          <a:xfrm>
            <a:off x="1984375" y="160338"/>
            <a:ext cx="304800" cy="304801"/>
          </a:xfrm>
          <a:prstGeom prst="rect">
            <a:avLst/>
          </a:prstGeom>
          <a:noFill/>
          <a:ln>
            <a:noFill/>
          </a:ln>
        </p:spPr>
        <p:txBody>
          <a:bodyPr spcFirstLastPara="1" wrap="square" lIns="91425" tIns="45700" rIns="91425" bIns="45700" anchor="t" anchorCtr="0">
            <a:noAutofit/>
          </a:bodyPr>
          <a:lstStyle/>
          <a:p>
            <a:endParaRPr>
              <a:solidFill>
                <a:schemeClr val="dk1"/>
              </a:solidFill>
              <a:latin typeface="Calibri"/>
              <a:ea typeface="Calibri"/>
              <a:cs typeface="Calibri"/>
              <a:sym typeface="Calibri"/>
            </a:endParaRPr>
          </a:p>
        </p:txBody>
      </p:sp>
      <p:pic>
        <p:nvPicPr>
          <p:cNvPr id="266" name="Google Shape;266;p30" descr="https://openclipart.org/image/2400px/svg_to_png/213788/Hose.png"/>
          <p:cNvPicPr preferRelativeResize="0"/>
          <p:nvPr/>
        </p:nvPicPr>
        <p:blipFill rotWithShape="1">
          <a:blip r:embed="rId4">
            <a:alphaModFix/>
          </a:blip>
          <a:srcRect/>
          <a:stretch/>
        </p:blipFill>
        <p:spPr>
          <a:xfrm>
            <a:off x="6228175" y="2559179"/>
            <a:ext cx="1409727" cy="1456455"/>
          </a:xfrm>
          <a:prstGeom prst="rect">
            <a:avLst/>
          </a:prstGeom>
          <a:noFill/>
          <a:ln>
            <a:noFill/>
          </a:ln>
        </p:spPr>
      </p:pic>
      <p:pic>
        <p:nvPicPr>
          <p:cNvPr id="268" name="Google Shape;268;p30" descr="http://www.datagenetics.com/blog/december22010/mac.gif"/>
          <p:cNvPicPr preferRelativeResize="0"/>
          <p:nvPr/>
        </p:nvPicPr>
        <p:blipFill rotWithShape="1">
          <a:blip r:embed="rId5">
            <a:alphaModFix/>
          </a:blip>
          <a:srcRect/>
          <a:stretch/>
        </p:blipFill>
        <p:spPr>
          <a:xfrm>
            <a:off x="8463389" y="2709548"/>
            <a:ext cx="981075" cy="1285876"/>
          </a:xfrm>
          <a:prstGeom prst="rect">
            <a:avLst/>
          </a:prstGeom>
          <a:noFill/>
          <a:ln>
            <a:noFill/>
          </a:ln>
        </p:spPr>
      </p:pic>
    </p:spTree>
    <p:extLst>
      <p:ext uri="{BB962C8B-B14F-4D97-AF65-F5344CB8AC3E}">
        <p14:creationId xmlns:p14="http://schemas.microsoft.com/office/powerpoint/2010/main" val="234494530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1" name="Google Shape;251;p30"/>
          <p:cNvSpPr txBox="1">
            <a:spLocks noGrp="1"/>
          </p:cNvSpPr>
          <p:nvPr>
            <p:ph type="body" idx="1"/>
          </p:nvPr>
        </p:nvSpPr>
        <p:spPr>
          <a:xfrm>
            <a:off x="1984375" y="2973030"/>
            <a:ext cx="8115328" cy="1328734"/>
          </a:xfrm>
          <a:prstGeom prst="rect">
            <a:avLst/>
          </a:prstGeom>
          <a:noFill/>
          <a:ln>
            <a:noFill/>
          </a:ln>
        </p:spPr>
        <p:txBody>
          <a:bodyPr spcFirstLastPara="1" vert="horz" wrap="square" lIns="91425" tIns="45700" rIns="91425" bIns="45700" rtlCol="0" anchor="t" anchorCtr="0">
            <a:noAutofit/>
          </a:bodyPr>
          <a:lstStyle/>
          <a:p>
            <a:pPr marL="0" indent="0">
              <a:spcBef>
                <a:spcPts val="0"/>
              </a:spcBef>
              <a:buClr>
                <a:schemeClr val="dk1"/>
              </a:buClr>
              <a:buNone/>
            </a:pPr>
            <a:r>
              <a:rPr lang="de-DE" sz="3200" b="1" dirty="0" smtClean="0">
                <a:solidFill>
                  <a:schemeClr val="dk1"/>
                </a:solidFill>
                <a:latin typeface="Calibri"/>
                <a:ea typeface="Calibri"/>
                <a:cs typeface="Calibri"/>
                <a:sym typeface="Calibri"/>
              </a:rPr>
              <a:t>Frühling</a:t>
            </a:r>
          </a:p>
          <a:p>
            <a:pPr marL="0" indent="0">
              <a:spcBef>
                <a:spcPts val="0"/>
              </a:spcBef>
              <a:buClr>
                <a:schemeClr val="dk1"/>
              </a:buClr>
              <a:buNone/>
            </a:pPr>
            <a:endParaRPr lang="de-DE" sz="3200" b="1" dirty="0">
              <a:solidFill>
                <a:schemeClr val="dk1"/>
              </a:solidFill>
              <a:latin typeface="Calibri"/>
              <a:cs typeface="Calibri"/>
              <a:sym typeface="Calibri"/>
            </a:endParaRPr>
          </a:p>
          <a:p>
            <a:pPr marL="0" indent="0">
              <a:spcBef>
                <a:spcPts val="0"/>
              </a:spcBef>
              <a:buClr>
                <a:schemeClr val="dk1"/>
              </a:buClr>
              <a:buNone/>
            </a:pPr>
            <a:r>
              <a:rPr lang="de-DE" sz="3200" b="1" dirty="0" smtClean="0">
                <a:solidFill>
                  <a:schemeClr val="dk1"/>
                </a:solidFill>
                <a:latin typeface="Calibri"/>
                <a:cs typeface="Calibri"/>
                <a:sym typeface="Calibri"/>
              </a:rPr>
              <a:t>Im Frühling trage ich ein T-Shirt, eine Hose und einen Regenmantel. </a:t>
            </a:r>
            <a:endParaRPr dirty="0"/>
          </a:p>
        </p:txBody>
      </p:sp>
      <p:pic>
        <p:nvPicPr>
          <p:cNvPr id="255" name="Google Shape;255;p30" descr="http://www.clker.com/cliparts/9/q/H/j/P/A/yellow-t-shirt-md.png"/>
          <p:cNvPicPr preferRelativeResize="0"/>
          <p:nvPr/>
        </p:nvPicPr>
        <p:blipFill rotWithShape="1">
          <a:blip r:embed="rId3">
            <a:alphaModFix/>
          </a:blip>
          <a:srcRect/>
          <a:stretch/>
        </p:blipFill>
        <p:spPr>
          <a:xfrm>
            <a:off x="4351307" y="2670179"/>
            <a:ext cx="1130894" cy="1234456"/>
          </a:xfrm>
          <a:prstGeom prst="rect">
            <a:avLst/>
          </a:prstGeom>
          <a:noFill/>
          <a:ln>
            <a:noFill/>
          </a:ln>
        </p:spPr>
      </p:pic>
      <p:sp>
        <p:nvSpPr>
          <p:cNvPr id="259" name="Google Shape;259;p30" descr="data:image/jpeg;base64,/9j/4AAQSkZJRgABAQAAAQABAAD/2wCEAAkGBxMTEhUSExMWFhUVFxcYGRgXFRgXFhYVFRUXFhcWGBUYHSggGBolHRUVITEhJSkrLi4uFx8zODMtNygtLisBCgoKDg0OGxAQGy8fICYvLS0vLS8wMDUtLS0tKy0tLy0yNTUtLS0tLSstLS0tLS0tLS4tLS0tLS0tKy0tLS0tLf/AABEIAMABAAMBIgACEQEDEQH/xAAcAAEAAgMBAQEAAAAAAAAAAAAABAUDBgcCAQj/xABPEAABAwICBQgHAwYLBwUAAAABAAIDBBEFIRIxQVFxBgcTImGBkaEyQlJykrHBIzPRFGKisuHwCBUkQ1OCk7PS0/E0RGNzg8LDJUVkdLT/xAAZAQACAwEAAAAAAAAAAAAAAAAAAgEDBAX/xAAtEQACAQMDBAAEBgMAAAAAAAAAAQIDESEEEjETMkFRcYGh8BQiQmGR8SNSsf/aAAwDAQACEQMRAD8A7iiIgAiIgAiIgDSOdvlBUUdGw012yzTMiElgRHpXOkbi2y2e9c05T0WL1bY2S1bJI2OJIjJiLgbXvlZxsMr710fna5VUdNRy09R15J43NZE2xdmLB59loOd+zJc15JxVQpmvka5rhkL+k5lhouI8s88ldRhGbsymtOUFdGvVHJuGI3kkqYO15Ab8YBbfvU+lp5GWMOJ1TR2SuLfJwBW1x4q61nAOG3Z+xVVdgtHKdJrXwPPrRZeLRkfBaXRt+lMzRrX/AFNHuh5Q4rHbRxMSW2SxNPmDcq9o+cTFGfeQ0s/a1z4j8iPJc0xzBJGOgEk7ZojK1uQMcmeu7eAOYKvJ8IohFI6MzRvaxzmgyutcAkbbFVOEc/lt8y/dK11K/wAv6Ol0XOmNU9DPH2xuZM3yLXH4VeUnOFh79c/R32TMfEf0wF+feTlVI6LSdIXEnf6IGVirhtY8esVCoxkrq6G3zXNmfoukropReKRkg3se1w8QVIX5oc8E3dHGTvLBfxGazx1jh6Lpmf8ALqJo/JrlD0/pk9R+j9IIvz1HjtS30a2rZ/1RJ/eAqdTcq60f+4yn344vowJehIOqvNzu6Li8XLTEB/vkR407fo8KUzlzXjXPAf8AoW+UiPw9T0R+Ih7+jOvIuTDnArP6SD+yP+YvLucOr/pIP7I/5iOhU9f8Drw9/RnW0XG5ecCu2VEI4U5PzkUCq5a17v8AftH3KZg+ZKOhP7aG6sftM7msFVVxxDSkkYwb3uDR4kr891mLVUv3mI1h36DmxX+ABVgoae+k6N0rjrdK8vJ43UqhLyQ6q8JnacZ51MLp9dQJXezCC833XGQ8VRYLz1U01SyGSnkgje7RbLI4WufR0mgdW++5stDp6oNyZE0djRY+QVXy8kkMLGdDIA57bOcLdaxs0N1k9ymVFRje4qqycktv1P1EiiYTC9kETJDd7Y2Ncd7g0Bx8bqWs5eEREAEREAEREAERa/y05X0+GwdNObl1xHGPTkcNg3DMXOy6AOHVrTPjVdPJ1jDLotDswLEtbkdwYe9bRHi59Zt+0G3zWvYPSSnpq2Vmg6rldLo59RrnOc0G/vFT10qEEoK5za9R9R2LCokikzuWO3kZHjZVcwc05Wd2fgVkRXpWKG7lFic/SSwNsRoue8j3Who/XWSqg6RjoxlpjRvuvkSvVVnUH8yNo75HEnyYPFe9MjMbFmeZM3Q/LTRNjwGgdYGDoyPWY5w8wbr7NyQNrwVTgN0jRI34hZw77rDHXj1hbtCl09UL9V1j2G3krHSj4wZo15LkpKvC62LXA2Ub4n5/A4XVU7Go2nRka+N257CCugRYo8awD5FZJMTa4WdHpDcbOHgQkdOXhly1EfJoTMThOqVnebfNZ2zsOYe0/wBYK8wCji/jCpLY2hroonaOiCAS4g2FrD0VYzUlFNlJBHfeWAebUqU2WOrFGnTVsbfSe0X7QpFlMxnkBRlpdE90brEtGlpMJ2XBzA4FYcP5O7amokkPsRfZtHF+s91lC334JdSCXJHkeG5uIA7SB81iZVNd6F3+41z/ANUFbTSx08X3dNGD7RGk7xIupjsVk2WHcrNkip6iJpkkdS4HoqWYm2RczQAO/rWKwYDyfZLG99TUzxysldG5rXA5gA6u/gt0dXyH1votVofvKg3veW9992NVc6dmr5Hp1d90sEfFMNEclOynqpHulc4HpfRAa0G5AFzrVrTYMQbyzl/5sTBGO97rkjgBxUKYgVMDj6rZT+oPqrxs99QJ7reZTU6ad7iVqsotJEqCURi0bQwbxm48XHMqPhdJ+UYvh7Hm7WuklzOt0YBb3ghpXsKr5QCWNjK2HKSkkbID2EgOad41XG5PXj/jdiqhN9RNn6PRQsFxJlTBFUR+jKxrx2aQvbu1dymrmHTCIiACIiACIiAC1LnJ5GNxOl6LSDJYzpxPOoOtYtP5pHyB2LbUQB+eXcrZKaQ0tdH0U7LA3BLX7nAjYdalOxaJ2f2Yvxb87KBjQL8ZxB8g67HNa3sYRkRuyDfFSbrpUN0o3Zz66ipWRmY8O9Eg8Df5L0qerweCTN0YB9pvVd4hVlbg1S1jmQ1LnNcLaMhztuD/APRWSlJeLlSpxfmxKw+oEpllGp8h0fdYA0fInvUuN/2sbd+l4Bv7QqPA6gQMEEwMbgTYu9F1zfJ2pZ5cTjZWR6bg1rI33J1XfbL9ELNGfDfs2zj+VpejaWUzSdTRxy816lwsjXH4D8FBixendqmj+ID5qfTVpHoSDucCPBarp8HP225RiEWjvHYf2r2pT66Q63HwUGpqGsaXvdZozJP75lNxyRb0Z8EylqpN0cLe8dK4/rNVfVVLmusLalm5MSl9HJORbp5nOtuaLMaPBix1VKXOuN2arhlXRZVw0vRjFa45Bov++xem0MzusL8bn6KVTxNYL24k5Dv7FObib7CxFtlgLW7E1mVq3kqPyaUetbjf8F96GT21anEJPa8gsT6h51uJ71NgdiudRuPpPv3ftUKKINfIB7Q/UarGvrWQsL5HWA8T2AbStfpcTaIumlcGl5c+17mxJsANZysFVVkk0jTpou7Zb0UGlMCBctY7Zf0nN/wlXTKJ22zfeIHktMwuuqnl8scI0X6Ib0jy3qt0s7DXfSVgDWn1oGcGucopzxhMKsLy5NqZBC30n6R3DUqTlfymhjgkhsLvaWhotfMayB6I4qtlw2d+T6t9t0bAzzuSqfFOSsbIxoF5kc9jAXG+b3huoDtUVHPa3b+QpxjuWf4O9czVNLHhNOJRYnSc2+vo3OLmX3ZFbssdNAGMaxos1jQ0DcGiw8gsi5x0AiIgAiIgAiIgAiIgD898pX6WN159kRt/RYfxU2OgJAOkM+xUvTdJiGJS76gsHCNz26+AC2qLJo4D5LpUMU0YK2ajK84c7eFjfRvGy/DNSpsQA9EX7diiSVjzttwyV+SnBHewEWIBG4i48Co0eGQt1RMF8/RCyVtWyJpfI6wG07TuG8rXcOrKqtnaYQY4WOGkb5EXuQ47SRsGpVznFNJ5Y8ISavwjYW0cY1Rs+Bv4IaOP+jZ8DfwUqUAGwztt3/sXhPtQl2eGwtGoW4ZfJQMSwSKf0y/s67jbgDceSskQ4Ras0Ck1lM1fAIZ2yzU7al4iiLbCwcDpZjI+jlfUrmugqC09HUaLu1jc+8avNTeTNE13TyuF9OZwHCPqfMFXD6Jm63eqacFtsWzk3K5oA5Lyym9RUOd2C7vAnIeCuaDD5IWhjJzojUHsDiOwEEZK1hi0nWGr5BTf4tHtHwCdUoRFdSUikMc39OP7Ef4l4fSynXUvHutY35gq6fhx2OB45KJLEW6xZNtX22Jdr+kUcnJqFx0pHSSHe95PyUylwiCPNsTQd5Fz4lZqqsZHYvdohxsCdV9xOxZ2m+YzB1HYe9QoQTwhnObWWEX0hfFYIF5DLzUo31dL/fsXpZKH/aKX/wC1T/3rQq6vY/gPS70d/REXJOmEREAEREAEREAFiqZwxjnnUxpceDRc/JZVrXOTX9BhlXJex6JzRxeNH6oA4LyQuYXSO9KWR7zxJt9FsMtQXAA6gNSo8PnZT0kTpDYBo2XzdnqCiScq2uOjBE+V3wj6n5LpxnGEUmznyhKcm0jYlXVGKi5bCBI4aze0bPef9B5KmkfLK4MmcXOOqnh2++7YOK2zCcB0QDMG5ejE37tnH2z5dijquWIk9KMMyK2i5OflH2k5LwRkbWFjsjb6o/O1rYpgyGMRxtDRawAyAG0qXNKGguP+qqWtdI797AJ4QSyJObeDAApcVA46+rx1+CnwU7Wate/alVNoNvt2cU9xLECoYxmQ6zu3UO5QZ5gxrnnU0Fx7hdS4KRz89QO07VArmBzo4dfSSNbq1tb1391m271EnZAldl3hNMY4Y2HWGi/vHN3mSvWISWZbfl+KlEqvmb0kujsbr+qiKsNJ3MuHQ2bc63fJSkRSQF8c0HI5hfUUElTimENkY5ttJrhm3bxBXPXCpoZQxhL43Hqg+i7st6ruC6woeI4ZHM0se0EHX+PFJUhuysMeE9uHlGu4RjjJurbReNcb9Y4arhWzejOvSb5j8Vq+M4bJTD7VvT041SD72Ldc692azU2IP0NKMioZ72jI3sJtZ3fYqI1bYkNKjfMDaYaRh9e/ZkFIljDHU9hqqqT/APTGFp0PKinJ0X6Ubtoe21uNldCryjeHXaJIXjO4s2Vjr+SaUlODs7iRi4yV0foRERcs6IREQAREQAREQAXMef8ArCKCKnb6VTOxgHY27r/FoeK6cuNc7svTYtQU+sQsfKewuI/y2qYq7sQ3ZXOfcrg5stPCIzJo3foAXLgLNbqByyOzaplFgFVN94W0sXsRgGQjdfU3j5Ldgi6DpXk22YVVajZEPC8Kip26MTA2+s63O952sqYixSsc7IHRG/Wf2K1JLCK27ldVyl7rDUMh29qsKSDQbbada+wU7Wah37VlU3ISCwGDSdpO2ah9Ss6IJMVU+zCez5rXcL69d2QQn4pSB8mq8xI9UDeVrnN+/pDVT/0koA91gJHk4JJvKX3gaK5f3k2yR9gTuCxUUVm3Ot2ZXjEn2ZbeVJZqHAfJOJ5Pq8sdcnsNvAL5NJotLjsXmlbZovrOZ4nNAGVERQSEREAFqeLcjhpdNSP6GTa3+bd/h8xwW2KNUTuZnogt3jK3FLKClyTGbjlHOsckIjcyqgMcoHUdo3a4/mvGrgp+HEtw6+0RucO4lw+S3NuJN2gjzVbjug+KTRyJjeDlvac0ipWbf7Dyrbkl+5+gQV9UPBptOnhf7UUbvFgKmLnG8IiIAIiIAIiIALg2I1H5RjtbLrEDWwjusCPEPXdppA1pccg0EngBcr86cgHmRtTUuHXnnc4+bvm9yuoK80VVnaDNqREXQMIREQASyIgCNR1OlkfSHn2qSqmtYWvuNuYUmCvGp2R37E1hUzDyjdaFxGxrz+iVUc2rLUd98jj8h9FdYm9j2WuDc5jeCCCtcZhkkNzSzGIHMxu60ZPYNbe5VSi9ykiyMlZo2HFX5gbh8/8ARWEZ6o4D5LVqaqnc600Vj7bHhze8HMeatJ6kuAbqAA77KxZQjwyTp9K+w9FufFSZqhrdZz3bVUsmcAQDYH99azUdJpZn0fmpsRcnQPL+sRZuwbT2lZ0CKCQiIoJCFEQBV11No5jUfIqIRfLer2RgcCDtVJaxsdhToVnZeQ0+nh9I7fBF5MA+ivFq/Nm++G04HqNcz4Hub9FtC4x1QiIgAiIgAiIgDXucKt6HDauQaxC8Di4aP1XGuQUWjSMG/rfFcroXPxV6GEyNvYySRs/S0j5NK0rk1HowtbuawforVpVlsz6h4SLVERbDIERfHtvqJCAPqKM9so1Fp7rFYH1UjdbfJTYi5MnhDhY/6Ksno3N7RvH4LIMRduHmvv8AGTvZHmpyRghIss8+l6oHBYlJAWalYC4A6iq5mEVVVM91LokUcXSSNJI0+kv1BYekRGbcFJpKgODZGm4NnDhrSRqKTcV4HlBxSfsumUbBs8c1nRFIBERQAREQAREQAVTXts89tirZVmKDrDh9UyIZ0LmikvQFvsz1A7jK5w8nBbque8zU14atnsVR8HQxO+d10JcmeJM6Ue1BERKMEREAEREAci/hHy/ySli9uov8Mbh/3qqwr1hut9QpP8Is/aYa06i+e/cacfUqHhrus4bx8itmkWJfIyanlFiiItRnCIiACIiAMb4GnW0LEaBnaO9SV5lkDQSdikgpJG2JG4kLyvpKg43UaFPK7aGkDicvqmbsrkJXdjp3MrSfyOSpIzqpnv1WPRs+zjHg0n+sVzyuoPySuqaK1msd0sI/4MvW0QNzSbLtXIih6DD6WL2YY78S0E+ZXOOfak6GajxADqgugl913WYf7zwC5dKptnuZ0akN0LEeifdg7MvBZlW4ZLYlu/McQrJdJnPQREUEhERABERABVmKekOH1VmqrEj1+4KUQzZ+Zab7bEY9zqd/xxvb/wCMLqS5DzPS2xCtZ7UMDvhc8f8AcuvLl1e9/E6NPsQRESDhERABEXN+e3lgaOkFPEft6rSaLa2R5B7stpuGjidyAOa85/KNmLYg2njdaCmEjWPAvpvOjpuG9p0Gge7favXJGscSYpPvIuqT7TSDou8lDw3knH0TA6Ml4Fy8Egh2vIjcpVHgMsU5m03uBbo2cLuFjcdYa/BbqVKUGmY6tSE00bciw0tSHjt2hZlpKAiIoAIi+OaCLHUgDBPWNb2ncPxVbPOXHPw2BWDqBnaO9OgZGC617b0ysK7lW5pGtU3KuMupy0a3PjaOJeArp7ySSdZUWoj05aWPX0lXTt7ukBPkCkq9jGpd6P0TGwNAaNQAA4DJarzp4R+U4XUx2u5rOkb70XX+hW2Ly9gIIIuCLEbwdYXKOmfmzk1WmSnjffrNGieLcvwW101SHjcd34LRuT9Kaaoq6N38zKQL6yGuLNLvAYVsC6lJ7oJnNqrbNov0VM2peNTj81kZVSE2BueAVlhLlqixwtIHWNz5BZEowREQAVNVuu9x7fkraeTRaT+99io0yFZcc08tsYnb7VKPJ7Su1rhXNe7/ANdeP/jH5tXdVy6ve/idKn2IIiKscIiIALnPOXzY/wAYyNqoqgxTsaAA4aUZDTcWtmw3OvPgujIgDgl6ijcI62IxEmwdrhe7eyTVc+ybFW4XYZoWvaWvaHNORDgCCNxB1rVa/kHAR/J3upzsaBpxf2ROQ90tWuGp8SM09P8A6mjOjB1jPft8V6CtK7k1Vxa4hKB60Jv3mN1nDgC5U7ahukWXs8a2OBa8cWOsfJaY1Iy4ZnlCUeUZEX1fEwpikm0dbTxFisIxBnb4KWsM1K12sZ7xrUkGM4gzt8FCqqkvO4DZ9SvtRRObmMx++xQ54WvaWuF2nWDtU/Aj4mKprooxd8jW8SL+CsubWhkr8QiqGscKWkLnabgQJJSC1oF9dtfZt1rVHYIylkbVwhhMN3mKZunE8AHI34/JfoLkDyjZX0UdQyPor3aWDU1zTYhpsLt3LFqKk+1qxsoU4dyybEiIshpPz5y+pOhx+QjVPE1/E6Nj+oiuedeSKTFacMcHSQwPEoHqXN2AnedI5cFUxPsQbXsdS6Ol7DBqe8zQUTnZnIefgrOGENFgPxKxNrWHbbiENa3ULk7gFdkqwSEXxp3iy+qCQsU1QG9p3DMrKotZiUURDXvGmdTG3dI47mxtzJ7kNpchZvghVUrnawQBssVV4jiLYrCxfI7JkbRd7ydQAGa3Gh5NYjV+i0UUZ/nJhpzEfmwAgN/rHuW9cluRNJQ3fG0vmd6U0h0pXb+t6o7BZZ6mqSxEvhp28yNU5qOQtRTyvr6x1ppWaLYh/NtJB6x35AWGrPM3y6eiLC3c2LAREQAREQAREQAREQAUWvw6KduhNEyRu57Q4d19SlIgDU63kFTu+6fLCfzXabOGhJcAcLKgquRldH6DoKgf1qd9uB02nxC6WisjVnHhiOnF8o4xXGSD/aKeaIZ9Yxl7ABtMkek1o4kLHSVscovHIx/uuB8gu1qjxnkhQ1Wc1NE53taIa+526bbG6tWpl5RU9OvDOcKqxCDRNxqPkVuWI815GdHXTRfmTfbx8LuIc3xK1HHMDxinadOljqmD1qcnSy29GRc8AFdHUw84KpaeXg1vlJhrp4S1jiCDpAbH22H6LvPITFoaqhglga1jNANMbRYRubk5ltliuAM5TRZh7JY3DItcw3B3ZfVbx/B/rHOmxBrQ7oC6ORtxaz3aYOXaAPhCp1LhK0ostoKUbxaOzIiLMaD8x4bI51fiJebu/KHX7pJRbgNSuVYV/Ntif5dVz07YBHPK5wL352c4uvogbyVZU3NdiLvvK2CP/lwueR8RatlKvGEEmZKtCUptopqenadbwOzb4lWFo4hclrRvcQPMrYKPmijy/KK2plO5hbC09zQT+kr7DubfDITcUrHuHrS3ld4vJUy1S8II6Z+Wc1bjsDnaETnTP9mBjpXeDAVb0eC4jP8Ad0gib7VTIG9/Rx6RPeQutU9OyNuixjWNGxrQ0eAWVUy1E3xgtVCK5yc9oebZzs6use//AIdO3oGcC+5e7uLVtuCcnKWkBFPBHHfW4N6zveecz4q1RUuTfJaklwERFBIREQAREQB//9k="/>
          <p:cNvSpPr/>
          <p:nvPr/>
        </p:nvSpPr>
        <p:spPr>
          <a:xfrm>
            <a:off x="1679575" y="-144463"/>
            <a:ext cx="304800" cy="304801"/>
          </a:xfrm>
          <a:prstGeom prst="rect">
            <a:avLst/>
          </a:prstGeom>
          <a:noFill/>
          <a:ln>
            <a:noFill/>
          </a:ln>
        </p:spPr>
        <p:txBody>
          <a:bodyPr spcFirstLastPara="1" wrap="square" lIns="91425" tIns="45700" rIns="91425" bIns="45700" anchor="t" anchorCtr="0">
            <a:noAutofit/>
          </a:bodyPr>
          <a:lstStyle/>
          <a:p>
            <a:endParaRPr>
              <a:solidFill>
                <a:schemeClr val="dk1"/>
              </a:solidFill>
              <a:latin typeface="Calibri"/>
              <a:ea typeface="Calibri"/>
              <a:cs typeface="Calibri"/>
              <a:sym typeface="Calibri"/>
            </a:endParaRPr>
          </a:p>
        </p:txBody>
      </p:sp>
      <p:sp>
        <p:nvSpPr>
          <p:cNvPr id="260" name="Google Shape;260;p30" descr="data:image/jpeg;base64,/9j/4AAQSkZJRgABAQAAAQABAAD/2wCEAAkGBxMTEhUSExMWFhUVFxcYGRgXFRgXFhYVFRUXFhcWGBUYHSggGBolHRUVITEhJSkrLi4uFx8zODMtNygtLisBCgoKDg0OGxAQGy8fICYvLS0vLS8wMDUtLS0tKy0tLy0yNTUtLS0tLSstLS0tLS0tLS4tLS0tLS0tKy0tLS0tLf/AABEIAMABAAMBIgACEQEDEQH/xAAcAAEAAgMBAQEAAAAAAAAAAAAABAUDBgcCAQj/xABPEAABAwICBQgHAwYLBwUAAAABAAIDBBEFIRIxQVFxBgcTImGBkaEyQlJykrHBIzPRFGKisuHwCBUkQ1OCk7PS0/E0RGNzg8LDJUVkdLT/xAAZAQACAwEAAAAAAAAAAAAAAAAAAgEDBAX/xAAtEQACAQMDBAAEBgMAAAAAAAAAAQIDESEEEjETMkFRcYGh8BQiQmGR8SNSsf/aAAwDAQACEQMRAD8A7iiIgAiIgAiIgDSOdvlBUUdGw012yzTMiElgRHpXOkbi2y2e9c05T0WL1bY2S1bJI2OJIjJiLgbXvlZxsMr710fna5VUdNRy09R15J43NZE2xdmLB59loOd+zJc15JxVQpmvka5rhkL+k5lhouI8s88ldRhGbsymtOUFdGvVHJuGI3kkqYO15Ab8YBbfvU+lp5GWMOJ1TR2SuLfJwBW1x4q61nAOG3Z+xVVdgtHKdJrXwPPrRZeLRkfBaXRt+lMzRrX/AFNHuh5Q4rHbRxMSW2SxNPmDcq9o+cTFGfeQ0s/a1z4j8iPJc0xzBJGOgEk7ZojK1uQMcmeu7eAOYKvJ8IohFI6MzRvaxzmgyutcAkbbFVOEc/lt8y/dK11K/wAv6Ol0XOmNU9DPH2xuZM3yLXH4VeUnOFh79c/R32TMfEf0wF+feTlVI6LSdIXEnf6IGVirhtY8esVCoxkrq6G3zXNmfoukropReKRkg3se1w8QVIX5oc8E3dHGTvLBfxGazx1jh6Lpmf8ALqJo/JrlD0/pk9R+j9IIvz1HjtS30a2rZ/1RJ/eAqdTcq60f+4yn344vowJehIOqvNzu6Li8XLTEB/vkR407fo8KUzlzXjXPAf8AoW+UiPw9T0R+Ih7+jOvIuTDnArP6SD+yP+YvLucOr/pIP7I/5iOhU9f8Drw9/RnW0XG5ecCu2VEI4U5PzkUCq5a17v8AftH3KZg+ZKOhP7aG6sftM7msFVVxxDSkkYwb3uDR4kr891mLVUv3mI1h36DmxX+ABVgoae+k6N0rjrdK8vJ43UqhLyQ6q8JnacZ51MLp9dQJXezCC833XGQ8VRYLz1U01SyGSnkgje7RbLI4WufR0mgdW++5stDp6oNyZE0djRY+QVXy8kkMLGdDIA57bOcLdaxs0N1k9ymVFRje4qqycktv1P1EiiYTC9kETJDd7Y2Ncd7g0Bx8bqWs5eEREAEREAEREAERa/y05X0+GwdNObl1xHGPTkcNg3DMXOy6AOHVrTPjVdPJ1jDLotDswLEtbkdwYe9bRHi59Zt+0G3zWvYPSSnpq2Vmg6rldLo59RrnOc0G/vFT10qEEoK5za9R9R2LCokikzuWO3kZHjZVcwc05Wd2fgVkRXpWKG7lFic/SSwNsRoue8j3Who/XWSqg6RjoxlpjRvuvkSvVVnUH8yNo75HEnyYPFe9MjMbFmeZM3Q/LTRNjwGgdYGDoyPWY5w8wbr7NyQNrwVTgN0jRI34hZw77rDHXj1hbtCl09UL9V1j2G3krHSj4wZo15LkpKvC62LXA2Ub4n5/A4XVU7Go2nRka+N257CCugRYo8awD5FZJMTa4WdHpDcbOHgQkdOXhly1EfJoTMThOqVnebfNZ2zsOYe0/wBYK8wCji/jCpLY2hroonaOiCAS4g2FrD0VYzUlFNlJBHfeWAebUqU2WOrFGnTVsbfSe0X7QpFlMxnkBRlpdE90brEtGlpMJ2XBzA4FYcP5O7amokkPsRfZtHF+s91lC334JdSCXJHkeG5uIA7SB81iZVNd6F3+41z/ANUFbTSx08X3dNGD7RGk7xIupjsVk2WHcrNkip6iJpkkdS4HoqWYm2RczQAO/rWKwYDyfZLG99TUzxysldG5rXA5gA6u/gt0dXyH1votVofvKg3veW9992NVc6dmr5Hp1d90sEfFMNEclOynqpHulc4HpfRAa0G5AFzrVrTYMQbyzl/5sTBGO97rkjgBxUKYgVMDj6rZT+oPqrxs99QJ7reZTU6ad7iVqsotJEqCURi0bQwbxm48XHMqPhdJ+UYvh7Hm7WuklzOt0YBb3ghpXsKr5QCWNjK2HKSkkbID2EgOad41XG5PXj/jdiqhN9RNn6PRQsFxJlTBFUR+jKxrx2aQvbu1dymrmHTCIiACIiACIiAC1LnJ5GNxOl6LSDJYzpxPOoOtYtP5pHyB2LbUQB+eXcrZKaQ0tdH0U7LA3BLX7nAjYdalOxaJ2f2Yvxb87KBjQL8ZxB8g67HNa3sYRkRuyDfFSbrpUN0o3Zz66ipWRmY8O9Eg8Df5L0qerweCTN0YB9pvVd4hVlbg1S1jmQ1LnNcLaMhztuD/APRWSlJeLlSpxfmxKw+oEpllGp8h0fdYA0fInvUuN/2sbd+l4Bv7QqPA6gQMEEwMbgTYu9F1zfJ2pZ5cTjZWR6bg1rI33J1XfbL9ELNGfDfs2zj+VpejaWUzSdTRxy816lwsjXH4D8FBixendqmj+ID5qfTVpHoSDucCPBarp8HP225RiEWjvHYf2r2pT66Q63HwUGpqGsaXvdZozJP75lNxyRb0Z8EylqpN0cLe8dK4/rNVfVVLmusLalm5MSl9HJORbp5nOtuaLMaPBix1VKXOuN2arhlXRZVw0vRjFa45Bov++xem0MzusL8bn6KVTxNYL24k5Dv7FObib7CxFtlgLW7E1mVq3kqPyaUetbjf8F96GT21anEJPa8gsT6h51uJ71NgdiudRuPpPv3ftUKKINfIB7Q/UarGvrWQsL5HWA8T2AbStfpcTaIumlcGl5c+17mxJsANZysFVVkk0jTpou7Zb0UGlMCBctY7Zf0nN/wlXTKJ22zfeIHktMwuuqnl8scI0X6Ib0jy3qt0s7DXfSVgDWn1oGcGucopzxhMKsLy5NqZBC30n6R3DUqTlfymhjgkhsLvaWhotfMayB6I4qtlw2d+T6t9t0bAzzuSqfFOSsbIxoF5kc9jAXG+b3huoDtUVHPa3b+QpxjuWf4O9czVNLHhNOJRYnSc2+vo3OLmX3ZFbssdNAGMaxos1jQ0DcGiw8gsi5x0AiIgAiIgAiIgAiIgD898pX6WN159kRt/RYfxU2OgJAOkM+xUvTdJiGJS76gsHCNz26+AC2qLJo4D5LpUMU0YK2ajK84c7eFjfRvGy/DNSpsQA9EX7diiSVjzttwyV+SnBHewEWIBG4i48Co0eGQt1RMF8/RCyVtWyJpfI6wG07TuG8rXcOrKqtnaYQY4WOGkb5EXuQ47SRsGpVznFNJ5Y8ISavwjYW0cY1Rs+Bv4IaOP+jZ8DfwUqUAGwztt3/sXhPtQl2eGwtGoW4ZfJQMSwSKf0y/s67jbgDceSskQ4Ras0Ck1lM1fAIZ2yzU7al4iiLbCwcDpZjI+jlfUrmugqC09HUaLu1jc+8avNTeTNE13TyuF9OZwHCPqfMFXD6Jm63eqacFtsWzk3K5oA5Lyym9RUOd2C7vAnIeCuaDD5IWhjJzojUHsDiOwEEZK1hi0nWGr5BTf4tHtHwCdUoRFdSUikMc39OP7Ef4l4fSynXUvHutY35gq6fhx2OB45KJLEW6xZNtX22Jdr+kUcnJqFx0pHSSHe95PyUylwiCPNsTQd5Fz4lZqqsZHYvdohxsCdV9xOxZ2m+YzB1HYe9QoQTwhnObWWEX0hfFYIF5DLzUo31dL/fsXpZKH/aKX/wC1T/3rQq6vY/gPS70d/REXJOmEREAEREAEREAFiqZwxjnnUxpceDRc/JZVrXOTX9BhlXJex6JzRxeNH6oA4LyQuYXSO9KWR7zxJt9FsMtQXAA6gNSo8PnZT0kTpDYBo2XzdnqCiScq2uOjBE+V3wj6n5LpxnGEUmznyhKcm0jYlXVGKi5bCBI4aze0bPef9B5KmkfLK4MmcXOOqnh2++7YOK2zCcB0QDMG5ejE37tnH2z5dijquWIk9KMMyK2i5OflH2k5LwRkbWFjsjb6o/O1rYpgyGMRxtDRawAyAG0qXNKGguP+qqWtdI797AJ4QSyJObeDAApcVA46+rx1+CnwU7Wate/alVNoNvt2cU9xLECoYxmQ6zu3UO5QZ5gxrnnU0Fx7hdS4KRz89QO07VArmBzo4dfSSNbq1tb1391m271EnZAldl3hNMY4Y2HWGi/vHN3mSvWISWZbfl+KlEqvmb0kujsbr+qiKsNJ3MuHQ2bc63fJSkRSQF8c0HI5hfUUElTimENkY5ttJrhm3bxBXPXCpoZQxhL43Hqg+i7st6ruC6woeI4ZHM0se0EHX+PFJUhuysMeE9uHlGu4RjjJurbReNcb9Y4arhWzejOvSb5j8Vq+M4bJTD7VvT041SD72Ldc692azU2IP0NKMioZ72jI3sJtZ3fYqI1bYkNKjfMDaYaRh9e/ZkFIljDHU9hqqqT/APTGFp0PKinJ0X6Ubtoe21uNldCryjeHXaJIXjO4s2Vjr+SaUlODs7iRi4yV0foRERcs6IREQAREQAREQAXMef8ArCKCKnb6VTOxgHY27r/FoeK6cuNc7svTYtQU+sQsfKewuI/y2qYq7sQ3ZXOfcrg5stPCIzJo3foAXLgLNbqByyOzaplFgFVN94W0sXsRgGQjdfU3j5Ldgi6DpXk22YVVajZEPC8Kip26MTA2+s63O952sqYixSsc7IHRG/Wf2K1JLCK27ldVyl7rDUMh29qsKSDQbbada+wU7Wah37VlU3ISCwGDSdpO2ah9Ss6IJMVU+zCez5rXcL69d2QQn4pSB8mq8xI9UDeVrnN+/pDVT/0koA91gJHk4JJvKX3gaK5f3k2yR9gTuCxUUVm3Ot2ZXjEn2ZbeVJZqHAfJOJ5Pq8sdcnsNvAL5NJotLjsXmlbZovrOZ4nNAGVERQSEREAFqeLcjhpdNSP6GTa3+bd/h8xwW2KNUTuZnogt3jK3FLKClyTGbjlHOsckIjcyqgMcoHUdo3a4/mvGrgp+HEtw6+0RucO4lw+S3NuJN2gjzVbjug+KTRyJjeDlvac0ipWbf7Dyrbkl+5+gQV9UPBptOnhf7UUbvFgKmLnG8IiIAIiIAIiIALg2I1H5RjtbLrEDWwjusCPEPXdppA1pccg0EngBcr86cgHmRtTUuHXnnc4+bvm9yuoK80VVnaDNqREXQMIREQASyIgCNR1OlkfSHn2qSqmtYWvuNuYUmCvGp2R37E1hUzDyjdaFxGxrz+iVUc2rLUd98jj8h9FdYm9j2WuDc5jeCCCtcZhkkNzSzGIHMxu60ZPYNbe5VSi9ykiyMlZo2HFX5gbh8/8ARWEZ6o4D5LVqaqnc600Vj7bHhze8HMeatJ6kuAbqAA77KxZQjwyTp9K+w9FufFSZqhrdZz3bVUsmcAQDYH99azUdJpZn0fmpsRcnQPL+sRZuwbT2lZ0CKCQiIoJCFEQBV11No5jUfIqIRfLer2RgcCDtVJaxsdhToVnZeQ0+nh9I7fBF5MA+ivFq/Nm++G04HqNcz4Hub9FtC4x1QiIgAiIgAiIgDXucKt6HDauQaxC8Di4aP1XGuQUWjSMG/rfFcroXPxV6GEyNvYySRs/S0j5NK0rk1HowtbuawforVpVlsz6h4SLVERbDIERfHtvqJCAPqKM9so1Fp7rFYH1UjdbfJTYi5MnhDhY/6Ksno3N7RvH4LIMRduHmvv8AGTvZHmpyRghIss8+l6oHBYlJAWalYC4A6iq5mEVVVM91LokUcXSSNJI0+kv1BYekRGbcFJpKgODZGm4NnDhrSRqKTcV4HlBxSfsumUbBs8c1nRFIBERQAREQAREQAVTXts89tirZVmKDrDh9UyIZ0LmikvQFvsz1A7jK5w8nBbque8zU14atnsVR8HQxO+d10JcmeJM6Ue1BERKMEREAEREAci/hHy/ySli9uov8Mbh/3qqwr1hut9QpP8Is/aYa06i+e/cacfUqHhrus4bx8itmkWJfIyanlFiiItRnCIiACIiAMb4GnW0LEaBnaO9SV5lkDQSdikgpJG2JG4kLyvpKg43UaFPK7aGkDicvqmbsrkJXdjp3MrSfyOSpIzqpnv1WPRs+zjHg0n+sVzyuoPySuqaK1msd0sI/4MvW0QNzSbLtXIih6DD6WL2YY78S0E+ZXOOfak6GajxADqgugl913WYf7zwC5dKptnuZ0akN0LEeifdg7MvBZlW4ZLYlu/McQrJdJnPQREUEhERABERABVmKekOH1VmqrEj1+4KUQzZ+Zab7bEY9zqd/xxvb/wCMLqS5DzPS2xCtZ7UMDvhc8f8AcuvLl1e9/E6NPsQRESDhERABEXN+e3lgaOkFPEft6rSaLa2R5B7stpuGjidyAOa85/KNmLYg2njdaCmEjWPAvpvOjpuG9p0Gge7favXJGscSYpPvIuqT7TSDou8lDw3knH0TA6Ml4Fy8Egh2vIjcpVHgMsU5m03uBbo2cLuFjcdYa/BbqVKUGmY6tSE00bciw0tSHjt2hZlpKAiIoAIi+OaCLHUgDBPWNb2ncPxVbPOXHPw2BWDqBnaO9OgZGC617b0ysK7lW5pGtU3KuMupy0a3PjaOJeArp7ySSdZUWoj05aWPX0lXTt7ukBPkCkq9jGpd6P0TGwNAaNQAA4DJarzp4R+U4XUx2u5rOkb70XX+hW2Ly9gIIIuCLEbwdYXKOmfmzk1WmSnjffrNGieLcvwW101SHjcd34LRuT9Kaaoq6N38zKQL6yGuLNLvAYVsC6lJ7oJnNqrbNov0VM2peNTj81kZVSE2BueAVlhLlqixwtIHWNz5BZEowREQAVNVuu9x7fkraeTRaT+99io0yFZcc08tsYnb7VKPJ7Su1rhXNe7/ANdeP/jH5tXdVy6ve/idKn2IIiKscIiIALnPOXzY/wAYyNqoqgxTsaAA4aUZDTcWtmw3OvPgujIgDgl6ijcI62IxEmwdrhe7eyTVc+ybFW4XYZoWvaWvaHNORDgCCNxB1rVa/kHAR/J3upzsaBpxf2ROQ90tWuGp8SM09P8A6mjOjB1jPft8V6CtK7k1Vxa4hKB60Jv3mN1nDgC5U7ahukWXs8a2OBa8cWOsfJaY1Iy4ZnlCUeUZEX1fEwpikm0dbTxFisIxBnb4KWsM1K12sZ7xrUkGM4gzt8FCqqkvO4DZ9SvtRRObmMx++xQ54WvaWuF2nWDtU/Aj4mKprooxd8jW8SL+CsubWhkr8QiqGscKWkLnabgQJJSC1oF9dtfZt1rVHYIylkbVwhhMN3mKZunE8AHI34/JfoLkDyjZX0UdQyPor3aWDU1zTYhpsLt3LFqKk+1qxsoU4dyybEiIshpPz5y+pOhx+QjVPE1/E6Nj+oiuedeSKTFacMcHSQwPEoHqXN2AnedI5cFUxPsQbXsdS6Ol7DBqe8zQUTnZnIefgrOGENFgPxKxNrWHbbiENa3ULk7gFdkqwSEXxp3iy+qCQsU1QG9p3DMrKotZiUURDXvGmdTG3dI47mxtzJ7kNpchZvghVUrnawQBssVV4jiLYrCxfI7JkbRd7ydQAGa3Gh5NYjV+i0UUZ/nJhpzEfmwAgN/rHuW9cluRNJQ3fG0vmd6U0h0pXb+t6o7BZZ6mqSxEvhp28yNU5qOQtRTyvr6x1ppWaLYh/NtJB6x35AWGrPM3y6eiLC3c2LAREQAREQAREQAREQAUWvw6KduhNEyRu57Q4d19SlIgDU63kFTu+6fLCfzXabOGhJcAcLKgquRldH6DoKgf1qd9uB02nxC6WisjVnHhiOnF8o4xXGSD/aKeaIZ9Yxl7ABtMkek1o4kLHSVscovHIx/uuB8gu1qjxnkhQ1Wc1NE53taIa+526bbG6tWpl5RU9OvDOcKqxCDRNxqPkVuWI815GdHXTRfmTfbx8LuIc3xK1HHMDxinadOljqmD1qcnSy29GRc8AFdHUw84KpaeXg1vlJhrp4S1jiCDpAbH22H6LvPITFoaqhglga1jNANMbRYRubk5ltliuAM5TRZh7JY3DItcw3B3ZfVbx/B/rHOmxBrQ7oC6ORtxaz3aYOXaAPhCp1LhK0ostoKUbxaOzIiLMaD8x4bI51fiJebu/KHX7pJRbgNSuVYV/Ntif5dVz07YBHPK5wL352c4uvogbyVZU3NdiLvvK2CP/lwueR8RatlKvGEEmZKtCUptopqenadbwOzb4lWFo4hclrRvcQPMrYKPmijy/KK2plO5hbC09zQT+kr7DubfDITcUrHuHrS3ld4vJUy1S8II6Z+Wc1bjsDnaETnTP9mBjpXeDAVb0eC4jP8Ad0gib7VTIG9/Rx6RPeQutU9OyNuixjWNGxrQ0eAWVUy1E3xgtVCK5yc9oebZzs6use//AIdO3oGcC+5e7uLVtuCcnKWkBFPBHHfW4N6zveecz4q1RUuTfJaklwERFBIREQAREQB//9k="/>
          <p:cNvSpPr/>
          <p:nvPr/>
        </p:nvSpPr>
        <p:spPr>
          <a:xfrm>
            <a:off x="1831975" y="7938"/>
            <a:ext cx="304800" cy="304801"/>
          </a:xfrm>
          <a:prstGeom prst="rect">
            <a:avLst/>
          </a:prstGeom>
          <a:noFill/>
          <a:ln>
            <a:noFill/>
          </a:ln>
        </p:spPr>
        <p:txBody>
          <a:bodyPr spcFirstLastPara="1" wrap="square" lIns="91425" tIns="45700" rIns="91425" bIns="45700" anchor="t" anchorCtr="0">
            <a:noAutofit/>
          </a:bodyPr>
          <a:lstStyle/>
          <a:p>
            <a:endParaRPr>
              <a:solidFill>
                <a:schemeClr val="dk1"/>
              </a:solidFill>
              <a:latin typeface="Calibri"/>
              <a:ea typeface="Calibri"/>
              <a:cs typeface="Calibri"/>
              <a:sym typeface="Calibri"/>
            </a:endParaRPr>
          </a:p>
        </p:txBody>
      </p:sp>
      <p:sp>
        <p:nvSpPr>
          <p:cNvPr id="263" name="Google Shape;263;p30" descr="data:image/png;base64,iVBORw0KGgoAAAANSUhEUgAAADgAAAB8CAMAAAALkYNWAAABX1BMVEX///8g4P///4AA3v8AAAAg4v///3T//3sA3f+MgX4CxOAh5v///3wh5P///4Qh6P+/87fl4eAAbH71/YtZ5e5P5PL//23i+Zzm+piR7NS8tbPq+5Q/4vfg4OR66eCn78eu8cPE9P/N9q1+fi8AnLPH9bEAKDWMjIyL69fs+//s7OxPOjVc5f+a7v9q5+f29vat8P8Se4wYqsLCwsIi7v+zs1Gzs7kAQUuC6v9m5v8dzuq7u7sWttA1NUfR0NBPTEtFLyiMjEbg4GvJyWUgICAEHCAAiJx5dnUeAAAlAACdnaEAAA0AACuTjj8fEApbUxE6MjAwJypFlpU3NztPRgpnsaN/jpJraW4AABhdV1UgIACAfofJ3IJraiFyfUCMgSiyyoM1NRQ4OAAAW2kuGhMyqLKUlHUALTWKrHdSUiVDVlpCIRZc0+mEdXJliJBVpLNaeFIPb3WPx9M/JzMjNBEWsWgzAAAH90lEQVRYhZ2Z/X8axxGH7273Xsy9AQdI6BAYDJKQQSD5HCSkiljYyHbbxI4SR47SvFhu00Rx0qb9/z+d3du9N/aQ3PlFwOlhd2dn5ju7SBK3UYmalGtvJpMJPl3+fGNSBsO53EY3cIMDwfONrmuaO/9dAdqyHGwJH6Cm8+4W8FL4oFJz3o3ywQEyr3fFoOb8eJEL/i4dmmWB8wC0e9b8T3ng8YYkDUXg6FBGdc1ZCQpHlIayjIp6HljCXRWJwT+mKqr38tZY2irYshi8V1Bl5D5/lAOWXXkFKLt4Wwzuls2VoDq9Jwbx/i1gIQ88sP8/cCuQbwE/CLnzibsalNVDYbTOwKmoUvl3Pmh3N0Tgw0BGzZr+/eZHg65s+JbzYBX4QpA60o2LWoqSCyIg3bIgdj5AOBb1XLBeryLZFtSV3bfwpb088I+Wpq3ZSA5+epl9dFyWVXnPE4OPfnAURfc7hjq9yTwavehCvBm+pojATx4rYJbWQ/b0TZq7DCDcIFsb/neC9Yegohdhmb8m97n0fGHKodn7grqaANXCb1Hgje7dLFzGyeYtoGxPC7/e0Gp//kuhgIjlgqVyzyJrtFrkf1TVPNmiFqi2p2m1JsoF/wVOU/QO5cgAqktNrq7p8IUhKQJ3y3s7Na0nk+eDdnvAl4V2NLoEZYcsofBsaY9/QSqkDXW7PJCkCKx6Vrx2CI5ZdsDryHVpsMIGDEE5+DSTrp8GMSejoyOUAy5VwZvEgCmze2yqvdCvi3RNenli54CgJxaY5jXo22wx+0CTWEy2/PV1v4HYJk3xcYI7nkyh/PP4SLzi78jbo+Eh/DEP7sXuGb2FtEHDdntId9/oFYs9Y2nkNggaJEAXx6Xl9TXkKXnQJhO67+u6rnWyJHlOFimXX3PuApO8QeN+f0xW0SEhpmg9lCGNNv0udx+zuZZuum68MvAidb+1VmUrjMcM9+cAP6XpWnq1SO4hquvhjmt1RIc5zI7snuALIEdP8VTNBcnCROTTkYTxszTYdBIhhvoxiKqVBn2pTp9hLOFJIR00qKhFaQQe41NF1R1PW6uTMdBhYQLgIpDTRvKSp7wchYK9ppEaCLuExtIhJPQpSG06UoicVSqZhSEvXLreQTD9NoC7+KBBRqg2sj5Igyy7LB+hdn9cngH4Fc1xje1b5v+j8OXgOpKRSsJudDVP7lvKjL1esWXQj1EtBkkMQLwe47Nw9kug4Xu6rvjUTahJh7R0j4BdUrIe5YHMH1atQt5VHQh93fNJvJqhal+dpaYa4cZ6WDQ0CqI9kmx7hFPR76cxqDPnqG1WqFDdURJgIr15+bg608A8O3SCFJXGhm+lwMiitu0/ZiIC1H6fgSgPdDEr5w9TpTH6CtTSwjU0MmDwkFWAh9lo5eR9CCltLRtS5uIVA1+V86oxCdoUR9bkbkVlbisPzFq1U6t15PjQckcQpk7c9f3XOWAmyWIzaLw6D+K6epmqVi3fZ5HNv4e96NDtmeO41+mHVQfJA8iZ+yAyOi8AYGNJYqEU7uvjT2LpKJEOH0rJuD8Aju56RILIcnBdAJJ4IxVtaPC88/mQ7fSIThLc/G7dM1AIJjKd2YDLeqMGQnm2ndDyzb9B1vWonKUyPbsdDVDKb6+kBPjNnGsF6rBq5ou2BBycUuTNB06cyFTz9VYzHWn8lboMstKB6iSya8m6ihpe08gHo9KBMkoOvRxsbFXUPLwE0PL2BIsCC3s5RQv7nDSInziaky36fEAutP6eAPxrrVnNUQC0kxLaDLhvL2H8g4qirALNJW54xEdcMdU/c22NC9WYti4J51CFRigFhmdD0hk1PVZhiAbyNLS9qJfrH6bAWQg2PE23WGEmGhhrgcd6OUkap3q5ECSHrlgKst0c/dOW+gMzcUwMwT1euJd1MrLhwGj8MzHiT2680QKdTA7d8R9f8mI1grYaRf1NCoR6nA4MEKJ5dG+1jd3BMFpjYqpUAlKhSM+QT3AEBsT55MOETnLRsbwESU+tT7hYbeOqRApScjvoLoTespxqFmRnj3PsHvbpx3EAsGll9ZEcsBXn5wtar44xDuJmXE59+5KwkiP92Y9hDADYFYmOEETNGnCnfKq4GyQ6SFY5UI9tbC0p5ajydxyd6M5nr/FBNChv6mWjo5HWRiH1LirKAU4dWErbL07cLCiTY0SxSPrWSAagOc4cr2f4wGSxfCRJPIlZwYuEB5q47HXnCOMfmC6iwSAbrVzqAtF1ximeK0ldTCYWe23vC29etvHcUWqsZCO1Xq9nJN1dvBdddUinj4DUW2HOtsClGnVMzHWf5933AqlQlUIti0qP0oxCCtkLnHuFStbZodUz7BOizSf9TW8/nyNjnqiJahCGG+1vUhIusItJkATJiKwZ/IfoRiq2EY14PlW9JbOmwfnmaiXHLn1SziFtyoor4sjoNVNyO8iIzrulq4ol251dB6kAQE3dmQtDJjvZ9+UgFXJGbY5Xe4bb+3Ise3Syi8/uBu7GLTPoJAKhybkfXprsmwIvkkjqHwXXb+82IHj28tuOwc8hw/KrVcGWMoh2vXY/PCSP3cn5XTmSmz1LC0m1kP8byLKVXn8BgRre4JRv3/uEXXwJqRHeGQnvjfPtLzsWBc0u/jjw68/PyFRVufz2zj6lBoduorDgmjtuPrcS3pqqS1dNdzGoIqBE9knezxG5tjnDgWkGeb9GrLBtvA/22cf5lNhohsHyXPo/DaDYjITI0s8AAAAASUVORK5CYII="/>
          <p:cNvSpPr/>
          <p:nvPr/>
        </p:nvSpPr>
        <p:spPr>
          <a:xfrm>
            <a:off x="1984375" y="160338"/>
            <a:ext cx="304800" cy="304801"/>
          </a:xfrm>
          <a:prstGeom prst="rect">
            <a:avLst/>
          </a:prstGeom>
          <a:noFill/>
          <a:ln>
            <a:noFill/>
          </a:ln>
        </p:spPr>
        <p:txBody>
          <a:bodyPr spcFirstLastPara="1" wrap="square" lIns="91425" tIns="45700" rIns="91425" bIns="45700" anchor="t" anchorCtr="0">
            <a:noAutofit/>
          </a:bodyPr>
          <a:lstStyle/>
          <a:p>
            <a:endParaRPr>
              <a:solidFill>
                <a:schemeClr val="dk1"/>
              </a:solidFill>
              <a:latin typeface="Calibri"/>
              <a:ea typeface="Calibri"/>
              <a:cs typeface="Calibri"/>
              <a:sym typeface="Calibri"/>
            </a:endParaRPr>
          </a:p>
        </p:txBody>
      </p:sp>
      <p:pic>
        <p:nvPicPr>
          <p:cNvPr id="266" name="Google Shape;266;p30" descr="https://openclipart.org/image/2400px/svg_to_png/213788/Hose.png"/>
          <p:cNvPicPr preferRelativeResize="0"/>
          <p:nvPr/>
        </p:nvPicPr>
        <p:blipFill rotWithShape="1">
          <a:blip r:embed="rId4">
            <a:alphaModFix/>
          </a:blip>
          <a:srcRect/>
          <a:stretch/>
        </p:blipFill>
        <p:spPr>
          <a:xfrm>
            <a:off x="6228175" y="2559179"/>
            <a:ext cx="1409727" cy="1456455"/>
          </a:xfrm>
          <a:prstGeom prst="rect">
            <a:avLst/>
          </a:prstGeom>
          <a:noFill/>
          <a:ln>
            <a:noFill/>
          </a:ln>
        </p:spPr>
      </p:pic>
      <p:pic>
        <p:nvPicPr>
          <p:cNvPr id="268" name="Google Shape;268;p30" descr="http://www.datagenetics.com/blog/december22010/mac.gif"/>
          <p:cNvPicPr preferRelativeResize="0"/>
          <p:nvPr/>
        </p:nvPicPr>
        <p:blipFill rotWithShape="1">
          <a:blip r:embed="rId5">
            <a:alphaModFix/>
          </a:blip>
          <a:srcRect/>
          <a:stretch/>
        </p:blipFill>
        <p:spPr>
          <a:xfrm>
            <a:off x="8463389" y="2709548"/>
            <a:ext cx="981075" cy="1285876"/>
          </a:xfrm>
          <a:prstGeom prst="rect">
            <a:avLst/>
          </a:prstGeom>
          <a:noFill/>
          <a:ln>
            <a:noFill/>
          </a:ln>
        </p:spPr>
      </p:pic>
    </p:spTree>
    <p:extLst>
      <p:ext uri="{BB962C8B-B14F-4D97-AF65-F5344CB8AC3E}">
        <p14:creationId xmlns:p14="http://schemas.microsoft.com/office/powerpoint/2010/main" val="308919364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2" name="Google Shape;252;p30"/>
          <p:cNvSpPr txBox="1"/>
          <p:nvPr/>
        </p:nvSpPr>
        <p:spPr>
          <a:xfrm>
            <a:off x="2362945" y="2070595"/>
            <a:ext cx="1674269" cy="782590"/>
          </a:xfrm>
          <a:prstGeom prst="rect">
            <a:avLst/>
          </a:prstGeom>
          <a:noFill/>
          <a:ln>
            <a:noFill/>
          </a:ln>
        </p:spPr>
        <p:txBody>
          <a:bodyPr spcFirstLastPara="1" wrap="square" lIns="91425" tIns="45700" rIns="91425" bIns="45700" anchor="t" anchorCtr="0">
            <a:noAutofit/>
          </a:bodyPr>
          <a:lstStyle/>
          <a:p>
            <a:pPr>
              <a:lnSpc>
                <a:spcPct val="80000"/>
              </a:lnSpc>
            </a:pPr>
            <a:r>
              <a:rPr lang="de-DE" sz="2480" b="1" dirty="0">
                <a:solidFill>
                  <a:schemeClr val="dk1"/>
                </a:solidFill>
                <a:latin typeface="Calibri"/>
                <a:ea typeface="Calibri"/>
                <a:cs typeface="Calibri"/>
                <a:sym typeface="Calibri"/>
              </a:rPr>
              <a:t> </a:t>
            </a:r>
            <a:r>
              <a:rPr lang="de-DE" sz="3022" b="1" dirty="0">
                <a:solidFill>
                  <a:schemeClr val="dk1"/>
                </a:solidFill>
                <a:latin typeface="Calibri"/>
                <a:ea typeface="Calibri"/>
                <a:cs typeface="Calibri"/>
                <a:sym typeface="Calibri"/>
              </a:rPr>
              <a:t>Sommer</a:t>
            </a:r>
            <a:endParaRPr sz="3022" b="1" dirty="0">
              <a:solidFill>
                <a:schemeClr val="dk1"/>
              </a:solidFill>
              <a:latin typeface="Calibri"/>
              <a:ea typeface="Calibri"/>
              <a:cs typeface="Calibri"/>
              <a:sym typeface="Calibri"/>
            </a:endParaRPr>
          </a:p>
        </p:txBody>
      </p:sp>
      <p:sp>
        <p:nvSpPr>
          <p:cNvPr id="259" name="Google Shape;259;p30" descr="data:image/jpeg;base64,/9j/4AAQSkZJRgABAQAAAQABAAD/2wCEAAkGBxMTEhUSExMWFhUVFxcYGRgXFRgXFhYVFRUXFhcWGBUYHSggGBolHRUVITEhJSkrLi4uFx8zODMtNygtLisBCgoKDg0OGxAQGy8fICYvLS0vLS8wMDUtLS0tKy0tLy0yNTUtLS0tLSstLS0tLS0tLS4tLS0tLS0tKy0tLS0tLf/AABEIAMABAAMBIgACEQEDEQH/xAAcAAEAAgMBAQEAAAAAAAAAAAAABAUDBgcCAQj/xABPEAABAwICBQgHAwYLBwUAAAABAAIDBBEFIRIxQVFxBgcTImGBkaEyQlJykrHBIzPRFGKisuHwCBUkQ1OCk7PS0/E0RGNzg8LDJUVkdLT/xAAZAQACAwEAAAAAAAAAAAAAAAAAAgEDBAX/xAAtEQACAQMDBAAEBgMAAAAAAAAAAQIDESEEEjETMkFRcYGh8BQiQmGR8SNSsf/aAAwDAQACEQMRAD8A7iiIgAiIgAiIgDSOdvlBUUdGw012yzTMiElgRHpXOkbi2y2e9c05T0WL1bY2S1bJI2OJIjJiLgbXvlZxsMr710fna5VUdNRy09R15J43NZE2xdmLB59loOd+zJc15JxVQpmvka5rhkL+k5lhouI8s88ldRhGbsymtOUFdGvVHJuGI3kkqYO15Ab8YBbfvU+lp5GWMOJ1TR2SuLfJwBW1x4q61nAOG3Z+xVVdgtHKdJrXwPPrRZeLRkfBaXRt+lMzRrX/AFNHuh5Q4rHbRxMSW2SxNPmDcq9o+cTFGfeQ0s/a1z4j8iPJc0xzBJGOgEk7ZojK1uQMcmeu7eAOYKvJ8IohFI6MzRvaxzmgyutcAkbbFVOEc/lt8y/dK11K/wAv6Ol0XOmNU9DPH2xuZM3yLXH4VeUnOFh79c/R32TMfEf0wF+feTlVI6LSdIXEnf6IGVirhtY8esVCoxkrq6G3zXNmfoukropReKRkg3se1w8QVIX5oc8E3dHGTvLBfxGazx1jh6Lpmf8ALqJo/JrlD0/pk9R+j9IIvz1HjtS30a2rZ/1RJ/eAqdTcq60f+4yn344vowJehIOqvNzu6Li8XLTEB/vkR407fo8KUzlzXjXPAf8AoW+UiPw9T0R+Ih7+jOvIuTDnArP6SD+yP+YvLucOr/pIP7I/5iOhU9f8Drw9/RnW0XG5ecCu2VEI4U5PzkUCq5a17v8AftH3KZg+ZKOhP7aG6sftM7msFVVxxDSkkYwb3uDR4kr891mLVUv3mI1h36DmxX+ABVgoae+k6N0rjrdK8vJ43UqhLyQ6q8JnacZ51MLp9dQJXezCC833XGQ8VRYLz1U01SyGSnkgje7RbLI4WufR0mgdW++5stDp6oNyZE0djRY+QVXy8kkMLGdDIA57bOcLdaxs0N1k9ymVFRje4qqycktv1P1EiiYTC9kETJDd7Y2Ncd7g0Bx8bqWs5eEREAEREAEREAERa/y05X0+GwdNObl1xHGPTkcNg3DMXOy6AOHVrTPjVdPJ1jDLotDswLEtbkdwYe9bRHi59Zt+0G3zWvYPSSnpq2Vmg6rldLo59RrnOc0G/vFT10qEEoK5za9R9R2LCokikzuWO3kZHjZVcwc05Wd2fgVkRXpWKG7lFic/SSwNsRoue8j3Who/XWSqg6RjoxlpjRvuvkSvVVnUH8yNo75HEnyYPFe9MjMbFmeZM3Q/LTRNjwGgdYGDoyPWY5w8wbr7NyQNrwVTgN0jRI34hZw77rDHXj1hbtCl09UL9V1j2G3krHSj4wZo15LkpKvC62LXA2Ub4n5/A4XVU7Go2nRka+N257CCugRYo8awD5FZJMTa4WdHpDcbOHgQkdOXhly1EfJoTMThOqVnebfNZ2zsOYe0/wBYK8wCji/jCpLY2hroonaOiCAS4g2FrD0VYzUlFNlJBHfeWAebUqU2WOrFGnTVsbfSe0X7QpFlMxnkBRlpdE90brEtGlpMJ2XBzA4FYcP5O7amokkPsRfZtHF+s91lC334JdSCXJHkeG5uIA7SB81iZVNd6F3+41z/ANUFbTSx08X3dNGD7RGk7xIupjsVk2WHcrNkip6iJpkkdS4HoqWYm2RczQAO/rWKwYDyfZLG99TUzxysldG5rXA5gA6u/gt0dXyH1votVofvKg3veW9992NVc6dmr5Hp1d90sEfFMNEclOynqpHulc4HpfRAa0G5AFzrVrTYMQbyzl/5sTBGO97rkjgBxUKYgVMDj6rZT+oPqrxs99QJ7reZTU6ad7iVqsotJEqCURi0bQwbxm48XHMqPhdJ+UYvh7Hm7WuklzOt0YBb3ghpXsKr5QCWNjK2HKSkkbID2EgOad41XG5PXj/jdiqhN9RNn6PRQsFxJlTBFUR+jKxrx2aQvbu1dymrmHTCIiACIiACIiAC1LnJ5GNxOl6LSDJYzpxPOoOtYtP5pHyB2LbUQB+eXcrZKaQ0tdH0U7LA3BLX7nAjYdalOxaJ2f2Yvxb87KBjQL8ZxB8g67HNa3sYRkRuyDfFSbrpUN0o3Zz66ipWRmY8O9Eg8Df5L0qerweCTN0YB9pvVd4hVlbg1S1jmQ1LnNcLaMhztuD/APRWSlJeLlSpxfmxKw+oEpllGp8h0fdYA0fInvUuN/2sbd+l4Bv7QqPA6gQMEEwMbgTYu9F1zfJ2pZ5cTjZWR6bg1rI33J1XfbL9ELNGfDfs2zj+VpejaWUzSdTRxy816lwsjXH4D8FBixendqmj+ID5qfTVpHoSDucCPBarp8HP225RiEWjvHYf2r2pT66Q63HwUGpqGsaXvdZozJP75lNxyRb0Z8EylqpN0cLe8dK4/rNVfVVLmusLalm5MSl9HJORbp5nOtuaLMaPBix1VKXOuN2arhlXRZVw0vRjFa45Bov++xem0MzusL8bn6KVTxNYL24k5Dv7FObib7CxFtlgLW7E1mVq3kqPyaUetbjf8F96GT21anEJPa8gsT6h51uJ71NgdiudRuPpPv3ftUKKINfIB7Q/UarGvrWQsL5HWA8T2AbStfpcTaIumlcGl5c+17mxJsANZysFVVkk0jTpou7Zb0UGlMCBctY7Zf0nN/wlXTKJ22zfeIHktMwuuqnl8scI0X6Ib0jy3qt0s7DXfSVgDWn1oGcGucopzxhMKsLy5NqZBC30n6R3DUqTlfymhjgkhsLvaWhotfMayB6I4qtlw2d+T6t9t0bAzzuSqfFOSsbIxoF5kc9jAXG+b3huoDtUVHPa3b+QpxjuWf4O9czVNLHhNOJRYnSc2+vo3OLmX3ZFbssdNAGMaxos1jQ0DcGiw8gsi5x0AiIgAiIgAiIgAiIgD898pX6WN159kRt/RYfxU2OgJAOkM+xUvTdJiGJS76gsHCNz26+AC2qLJo4D5LpUMU0YK2ajK84c7eFjfRvGy/DNSpsQA9EX7diiSVjzttwyV+SnBHewEWIBG4i48Co0eGQt1RMF8/RCyVtWyJpfI6wG07TuG8rXcOrKqtnaYQY4WOGkb5EXuQ47SRsGpVznFNJ5Y8ISavwjYW0cY1Rs+Bv4IaOP+jZ8DfwUqUAGwztt3/sXhPtQl2eGwtGoW4ZfJQMSwSKf0y/s67jbgDceSskQ4Ras0Ck1lM1fAIZ2yzU7al4iiLbCwcDpZjI+jlfUrmugqC09HUaLu1jc+8avNTeTNE13TyuF9OZwHCPqfMFXD6Jm63eqacFtsWzk3K5oA5Lyym9RUOd2C7vAnIeCuaDD5IWhjJzojUHsDiOwEEZK1hi0nWGr5BTf4tHtHwCdUoRFdSUikMc39OP7Ef4l4fSynXUvHutY35gq6fhx2OB45KJLEW6xZNtX22Jdr+kUcnJqFx0pHSSHe95PyUylwiCPNsTQd5Fz4lZqqsZHYvdohxsCdV9xOxZ2m+YzB1HYe9QoQTwhnObWWEX0hfFYIF5DLzUo31dL/fsXpZKH/aKX/wC1T/3rQq6vY/gPS70d/REXJOmEREAEREAEREAFiqZwxjnnUxpceDRc/JZVrXOTX9BhlXJex6JzRxeNH6oA4LyQuYXSO9KWR7zxJt9FsMtQXAA6gNSo8PnZT0kTpDYBo2XzdnqCiScq2uOjBE+V3wj6n5LpxnGEUmznyhKcm0jYlXVGKi5bCBI4aze0bPef9B5KmkfLK4MmcXOOqnh2++7YOK2zCcB0QDMG5ejE37tnH2z5dijquWIk9KMMyK2i5OflH2k5LwRkbWFjsjb6o/O1rYpgyGMRxtDRawAyAG0qXNKGguP+qqWtdI797AJ4QSyJObeDAApcVA46+rx1+CnwU7Wate/alVNoNvt2cU9xLECoYxmQ6zu3UO5QZ5gxrnnU0Fx7hdS4KRz89QO07VArmBzo4dfSSNbq1tb1391m271EnZAldl3hNMY4Y2HWGi/vHN3mSvWISWZbfl+KlEqvmb0kujsbr+qiKsNJ3MuHQ2bc63fJSkRSQF8c0HI5hfUUElTimENkY5ttJrhm3bxBXPXCpoZQxhL43Hqg+i7st6ruC6woeI4ZHM0se0EHX+PFJUhuysMeE9uHlGu4RjjJurbReNcb9Y4arhWzejOvSb5j8Vq+M4bJTD7VvT041SD72Ldc692azU2IP0NKMioZ72jI3sJtZ3fYqI1bYkNKjfMDaYaRh9e/ZkFIljDHU9hqqqT/APTGFp0PKinJ0X6Ubtoe21uNldCryjeHXaJIXjO4s2Vjr+SaUlODs7iRi4yV0foRERcs6IREQAREQAREQAXMef8ArCKCKnb6VTOxgHY27r/FoeK6cuNc7svTYtQU+sQsfKewuI/y2qYq7sQ3ZXOfcrg5stPCIzJo3foAXLgLNbqByyOzaplFgFVN94W0sXsRgGQjdfU3j5Ldgi6DpXk22YVVajZEPC8Kip26MTA2+s63O952sqYixSsc7IHRG/Wf2K1JLCK27ldVyl7rDUMh29qsKSDQbbada+wU7Wah37VlU3ISCwGDSdpO2ah9Ss6IJMVU+zCez5rXcL69d2QQn4pSB8mq8xI9UDeVrnN+/pDVT/0koA91gJHk4JJvKX3gaK5f3k2yR9gTuCxUUVm3Ot2ZXjEn2ZbeVJZqHAfJOJ5Pq8sdcnsNvAL5NJotLjsXmlbZovrOZ4nNAGVERQSEREAFqeLcjhpdNSP6GTa3+bd/h8xwW2KNUTuZnogt3jK3FLKClyTGbjlHOsckIjcyqgMcoHUdo3a4/mvGrgp+HEtw6+0RucO4lw+S3NuJN2gjzVbjug+KTRyJjeDlvac0ipWbf7Dyrbkl+5+gQV9UPBptOnhf7UUbvFgKmLnG8IiIAIiIAIiIALg2I1H5RjtbLrEDWwjusCPEPXdppA1pccg0EngBcr86cgHmRtTUuHXnnc4+bvm9yuoK80VVnaDNqREXQMIREQASyIgCNR1OlkfSHn2qSqmtYWvuNuYUmCvGp2R37E1hUzDyjdaFxGxrz+iVUc2rLUd98jj8h9FdYm9j2WuDc5jeCCCtcZhkkNzSzGIHMxu60ZPYNbe5VSi9ykiyMlZo2HFX5gbh8/8ARWEZ6o4D5LVqaqnc600Vj7bHhze8HMeatJ6kuAbqAA77KxZQjwyTp9K+w9FufFSZqhrdZz3bVUsmcAQDYH99azUdJpZn0fmpsRcnQPL+sRZuwbT2lZ0CKCQiIoJCFEQBV11No5jUfIqIRfLer2RgcCDtVJaxsdhToVnZeQ0+nh9I7fBF5MA+ivFq/Nm++G04HqNcz4Hub9FtC4x1QiIgAiIgAiIgDXucKt6HDauQaxC8Di4aP1XGuQUWjSMG/rfFcroXPxV6GEyNvYySRs/S0j5NK0rk1HowtbuawforVpVlsz6h4SLVERbDIERfHtvqJCAPqKM9so1Fp7rFYH1UjdbfJTYi5MnhDhY/6Ksno3N7RvH4LIMRduHmvv8AGTvZHmpyRghIss8+l6oHBYlJAWalYC4A6iq5mEVVVM91LokUcXSSNJI0+kv1BYekRGbcFJpKgODZGm4NnDhrSRqKTcV4HlBxSfsumUbBs8c1nRFIBERQAREQAREQAVTXts89tirZVmKDrDh9UyIZ0LmikvQFvsz1A7jK5w8nBbque8zU14atnsVR8HQxO+d10JcmeJM6Ue1BERKMEREAEREAci/hHy/ySli9uov8Mbh/3qqwr1hut9QpP8Is/aYa06i+e/cacfUqHhrus4bx8itmkWJfIyanlFiiItRnCIiACIiAMb4GnW0LEaBnaO9SV5lkDQSdikgpJG2JG4kLyvpKg43UaFPK7aGkDicvqmbsrkJXdjp3MrSfyOSpIzqpnv1WPRs+zjHg0n+sVzyuoPySuqaK1msd0sI/4MvW0QNzSbLtXIih6DD6WL2YY78S0E+ZXOOfak6GajxADqgugl913WYf7zwC5dKptnuZ0akN0LEeifdg7MvBZlW4ZLYlu/McQrJdJnPQREUEhERABERABVmKekOH1VmqrEj1+4KUQzZ+Zab7bEY9zqd/xxvb/wCMLqS5DzPS2xCtZ7UMDvhc8f8AcuvLl1e9/E6NPsQRESDhERABEXN+e3lgaOkFPEft6rSaLa2R5B7stpuGjidyAOa85/KNmLYg2njdaCmEjWPAvpvOjpuG9p0Gge7favXJGscSYpPvIuqT7TSDou8lDw3knH0TA6Ml4Fy8Egh2vIjcpVHgMsU5m03uBbo2cLuFjcdYa/BbqVKUGmY6tSE00bciw0tSHjt2hZlpKAiIoAIi+OaCLHUgDBPWNb2ncPxVbPOXHPw2BWDqBnaO9OgZGC617b0ysK7lW5pGtU3KuMupy0a3PjaOJeArp7ySSdZUWoj05aWPX0lXTt7ukBPkCkq9jGpd6P0TGwNAaNQAA4DJarzp4R+U4XUx2u5rOkb70XX+hW2Ly9gIIIuCLEbwdYXKOmfmzk1WmSnjffrNGieLcvwW101SHjcd34LRuT9Kaaoq6N38zKQL6yGuLNLvAYVsC6lJ7oJnNqrbNov0VM2peNTj81kZVSE2BueAVlhLlqixwtIHWNz5BZEowREQAVNVuu9x7fkraeTRaT+99io0yFZcc08tsYnb7VKPJ7Su1rhXNe7/ANdeP/jH5tXdVy6ve/idKn2IIiKscIiIALnPOXzY/wAYyNqoqgxTsaAA4aUZDTcWtmw3OvPgujIgDgl6ijcI62IxEmwdrhe7eyTVc+ybFW4XYZoWvaWvaHNORDgCCNxB1rVa/kHAR/J3upzsaBpxf2ROQ90tWuGp8SM09P8A6mjOjB1jPft8V6CtK7k1Vxa4hKB60Jv3mN1nDgC5U7ahukWXs8a2OBa8cWOsfJaY1Iy4ZnlCUeUZEX1fEwpikm0dbTxFisIxBnb4KWsM1K12sZ7xrUkGM4gzt8FCqqkvO4DZ9SvtRRObmMx++xQ54WvaWuF2nWDtU/Aj4mKprooxd8jW8SL+CsubWhkr8QiqGscKWkLnabgQJJSC1oF9dtfZt1rVHYIylkbVwhhMN3mKZunE8AHI34/JfoLkDyjZX0UdQyPor3aWDU1zTYhpsLt3LFqKk+1qxsoU4dyybEiIshpPz5y+pOhx+QjVPE1/E6Nj+oiuedeSKTFacMcHSQwPEoHqXN2AnedI5cFUxPsQbXsdS6Ol7DBqe8zQUTnZnIefgrOGENFgPxKxNrWHbbiENa3ULk7gFdkqwSEXxp3iy+qCQsU1QG9p3DMrKotZiUURDXvGmdTG3dI47mxtzJ7kNpchZvghVUrnawQBssVV4jiLYrCxfI7JkbRd7ydQAGa3Gh5NYjV+i0UUZ/nJhpzEfmwAgN/rHuW9cluRNJQ3fG0vmd6U0h0pXb+t6o7BZZ6mqSxEvhp28yNU5qOQtRTyvr6x1ppWaLYh/NtJB6x35AWGrPM3y6eiLC3c2LAREQAREQAREQAREQAUWvw6KduhNEyRu57Q4d19SlIgDU63kFTu+6fLCfzXabOGhJcAcLKgquRldH6DoKgf1qd9uB02nxC6WisjVnHhiOnF8o4xXGSD/aKeaIZ9Yxl7ABtMkek1o4kLHSVscovHIx/uuB8gu1qjxnkhQ1Wc1NE53taIa+526bbG6tWpl5RU9OvDOcKqxCDRNxqPkVuWI815GdHXTRfmTfbx8LuIc3xK1HHMDxinadOljqmD1qcnSy29GRc8AFdHUw84KpaeXg1vlJhrp4S1jiCDpAbH22H6LvPITFoaqhglga1jNANMbRYRubk5ltliuAM5TRZh7JY3DItcw3B3ZfVbx/B/rHOmxBrQ7oC6ORtxaz3aYOXaAPhCp1LhK0ostoKUbxaOzIiLMaD8x4bI51fiJebu/KHX7pJRbgNSuVYV/Ntif5dVz07YBHPK5wL352c4uvogbyVZU3NdiLvvK2CP/lwueR8RatlKvGEEmZKtCUptopqenadbwOzb4lWFo4hclrRvcQPMrYKPmijy/KK2plO5hbC09zQT+kr7DubfDITcUrHuHrS3ld4vJUy1S8II6Z+Wc1bjsDnaETnTP9mBjpXeDAVb0eC4jP8Ad0gib7VTIG9/Rx6RPeQutU9OyNuixjWNGxrQ0eAWVUy1E3xgtVCK5yc9oebZzs6use//AIdO3oGcC+5e7uLVtuCcnKWkBFPBHHfW4N6zveecz4q1RUuTfJaklwERFBIREQAREQB//9k="/>
          <p:cNvSpPr/>
          <p:nvPr/>
        </p:nvSpPr>
        <p:spPr>
          <a:xfrm>
            <a:off x="1679575" y="-144463"/>
            <a:ext cx="304800" cy="304801"/>
          </a:xfrm>
          <a:prstGeom prst="rect">
            <a:avLst/>
          </a:prstGeom>
          <a:noFill/>
          <a:ln>
            <a:noFill/>
          </a:ln>
        </p:spPr>
        <p:txBody>
          <a:bodyPr spcFirstLastPara="1" wrap="square" lIns="91425" tIns="45700" rIns="91425" bIns="45700" anchor="t" anchorCtr="0">
            <a:noAutofit/>
          </a:bodyPr>
          <a:lstStyle/>
          <a:p>
            <a:endParaRPr>
              <a:solidFill>
                <a:schemeClr val="dk1"/>
              </a:solidFill>
              <a:latin typeface="Calibri"/>
              <a:ea typeface="Calibri"/>
              <a:cs typeface="Calibri"/>
              <a:sym typeface="Calibri"/>
            </a:endParaRPr>
          </a:p>
        </p:txBody>
      </p:sp>
      <p:sp>
        <p:nvSpPr>
          <p:cNvPr id="260" name="Google Shape;260;p30" descr="data:image/jpeg;base64,/9j/4AAQSkZJRgABAQAAAQABAAD/2wCEAAkGBxMTEhUSExMWFhUVFxcYGRgXFRgXFhYVFRUXFhcWGBUYHSggGBolHRUVITEhJSkrLi4uFx8zODMtNygtLisBCgoKDg0OGxAQGy8fICYvLS0vLS8wMDUtLS0tKy0tLy0yNTUtLS0tLSstLS0tLS0tLS4tLS0tLS0tKy0tLS0tLf/AABEIAMABAAMBIgACEQEDEQH/xAAcAAEAAgMBAQEAAAAAAAAAAAAABAUDBgcCAQj/xABPEAABAwICBQgHAwYLBwUAAAABAAIDBBEFIRIxQVFxBgcTImGBkaEyQlJykrHBIzPRFGKisuHwCBUkQ1OCk7PS0/E0RGNzg8LDJUVkdLT/xAAZAQACAwEAAAAAAAAAAAAAAAAAAgEDBAX/xAAtEQACAQMDBAAEBgMAAAAAAAAAAQIDESEEEjETMkFRcYGh8BQiQmGR8SNSsf/aAAwDAQACEQMRAD8A7iiIgAiIgAiIgDSOdvlBUUdGw012yzTMiElgRHpXOkbi2y2e9c05T0WL1bY2S1bJI2OJIjJiLgbXvlZxsMr710fna5VUdNRy09R15J43NZE2xdmLB59loOd+zJc15JxVQpmvka5rhkL+k5lhouI8s88ldRhGbsymtOUFdGvVHJuGI3kkqYO15Ab8YBbfvU+lp5GWMOJ1TR2SuLfJwBW1x4q61nAOG3Z+xVVdgtHKdJrXwPPrRZeLRkfBaXRt+lMzRrX/AFNHuh5Q4rHbRxMSW2SxNPmDcq9o+cTFGfeQ0s/a1z4j8iPJc0xzBJGOgEk7ZojK1uQMcmeu7eAOYKvJ8IohFI6MzRvaxzmgyutcAkbbFVOEc/lt8y/dK11K/wAv6Ol0XOmNU9DPH2xuZM3yLXH4VeUnOFh79c/R32TMfEf0wF+feTlVI6LSdIXEnf6IGVirhtY8esVCoxkrq6G3zXNmfoukropReKRkg3se1w8QVIX5oc8E3dHGTvLBfxGazx1jh6Lpmf8ALqJo/JrlD0/pk9R+j9IIvz1HjtS30a2rZ/1RJ/eAqdTcq60f+4yn344vowJehIOqvNzu6Li8XLTEB/vkR407fo8KUzlzXjXPAf8AoW+UiPw9T0R+Ih7+jOvIuTDnArP6SD+yP+YvLucOr/pIP7I/5iOhU9f8Drw9/RnW0XG5ecCu2VEI4U5PzkUCq5a17v8AftH3KZg+ZKOhP7aG6sftM7msFVVxxDSkkYwb3uDR4kr891mLVUv3mI1h36DmxX+ABVgoae+k6N0rjrdK8vJ43UqhLyQ6q8JnacZ51MLp9dQJXezCC833XGQ8VRYLz1U01SyGSnkgje7RbLI4WufR0mgdW++5stDp6oNyZE0djRY+QVXy8kkMLGdDIA57bOcLdaxs0N1k9ymVFRje4qqycktv1P1EiiYTC9kETJDd7Y2Ncd7g0Bx8bqWs5eEREAEREAEREAERa/y05X0+GwdNObl1xHGPTkcNg3DMXOy6AOHVrTPjVdPJ1jDLotDswLEtbkdwYe9bRHi59Zt+0G3zWvYPSSnpq2Vmg6rldLo59RrnOc0G/vFT10qEEoK5za9R9R2LCokikzuWO3kZHjZVcwc05Wd2fgVkRXpWKG7lFic/SSwNsRoue8j3Who/XWSqg6RjoxlpjRvuvkSvVVnUH8yNo75HEnyYPFe9MjMbFmeZM3Q/LTRNjwGgdYGDoyPWY5w8wbr7NyQNrwVTgN0jRI34hZw77rDHXj1hbtCl09UL9V1j2G3krHSj4wZo15LkpKvC62LXA2Ub4n5/A4XVU7Go2nRka+N257CCugRYo8awD5FZJMTa4WdHpDcbOHgQkdOXhly1EfJoTMThOqVnebfNZ2zsOYe0/wBYK8wCji/jCpLY2hroonaOiCAS4g2FrD0VYzUlFNlJBHfeWAebUqU2WOrFGnTVsbfSe0X7QpFlMxnkBRlpdE90brEtGlpMJ2XBzA4FYcP5O7amokkPsRfZtHF+s91lC334JdSCXJHkeG5uIA7SB81iZVNd6F3+41z/ANUFbTSx08X3dNGD7RGk7xIupjsVk2WHcrNkip6iJpkkdS4HoqWYm2RczQAO/rWKwYDyfZLG99TUzxysldG5rXA5gA6u/gt0dXyH1votVofvKg3veW9992NVc6dmr5Hp1d90sEfFMNEclOynqpHulc4HpfRAa0G5AFzrVrTYMQbyzl/5sTBGO97rkjgBxUKYgVMDj6rZT+oPqrxs99QJ7reZTU6ad7iVqsotJEqCURi0bQwbxm48XHMqPhdJ+UYvh7Hm7WuklzOt0YBb3ghpXsKr5QCWNjK2HKSkkbID2EgOad41XG5PXj/jdiqhN9RNn6PRQsFxJlTBFUR+jKxrx2aQvbu1dymrmHTCIiACIiACIiAC1LnJ5GNxOl6LSDJYzpxPOoOtYtP5pHyB2LbUQB+eXcrZKaQ0tdH0U7LA3BLX7nAjYdalOxaJ2f2Yvxb87KBjQL8ZxB8g67HNa3sYRkRuyDfFSbrpUN0o3Zz66ipWRmY8O9Eg8Df5L0qerweCTN0YB9pvVd4hVlbg1S1jmQ1LnNcLaMhztuD/APRWSlJeLlSpxfmxKw+oEpllGp8h0fdYA0fInvUuN/2sbd+l4Bv7QqPA6gQMEEwMbgTYu9F1zfJ2pZ5cTjZWR6bg1rI33J1XfbL9ELNGfDfs2zj+VpejaWUzSdTRxy816lwsjXH4D8FBixendqmj+ID5qfTVpHoSDucCPBarp8HP225RiEWjvHYf2r2pT66Q63HwUGpqGsaXvdZozJP75lNxyRb0Z8EylqpN0cLe8dK4/rNVfVVLmusLalm5MSl9HJORbp5nOtuaLMaPBix1VKXOuN2arhlXRZVw0vRjFa45Bov++xem0MzusL8bn6KVTxNYL24k5Dv7FObib7CxFtlgLW7E1mVq3kqPyaUetbjf8F96GT21anEJPa8gsT6h51uJ71NgdiudRuPpPv3ftUKKINfIB7Q/UarGvrWQsL5HWA8T2AbStfpcTaIumlcGl5c+17mxJsANZysFVVkk0jTpou7Zb0UGlMCBctY7Zf0nN/wlXTKJ22zfeIHktMwuuqnl8scI0X6Ib0jy3qt0s7DXfSVgDWn1oGcGucopzxhMKsLy5NqZBC30n6R3DUqTlfymhjgkhsLvaWhotfMayB6I4qtlw2d+T6t9t0bAzzuSqfFOSsbIxoF5kc9jAXG+b3huoDtUVHPa3b+QpxjuWf4O9czVNLHhNOJRYnSc2+vo3OLmX3ZFbssdNAGMaxos1jQ0DcGiw8gsi5x0AiIgAiIgAiIgAiIgD898pX6WN159kRt/RYfxU2OgJAOkM+xUvTdJiGJS76gsHCNz26+AC2qLJo4D5LpUMU0YK2ajK84c7eFjfRvGy/DNSpsQA9EX7diiSVjzttwyV+SnBHewEWIBG4i48Co0eGQt1RMF8/RCyVtWyJpfI6wG07TuG8rXcOrKqtnaYQY4WOGkb5EXuQ47SRsGpVznFNJ5Y8ISavwjYW0cY1Rs+Bv4IaOP+jZ8DfwUqUAGwztt3/sXhPtQl2eGwtGoW4ZfJQMSwSKf0y/s67jbgDceSskQ4Ras0Ck1lM1fAIZ2yzU7al4iiLbCwcDpZjI+jlfUrmugqC09HUaLu1jc+8avNTeTNE13TyuF9OZwHCPqfMFXD6Jm63eqacFtsWzk3K5oA5Lyym9RUOd2C7vAnIeCuaDD5IWhjJzojUHsDiOwEEZK1hi0nWGr5BTf4tHtHwCdUoRFdSUikMc39OP7Ef4l4fSynXUvHutY35gq6fhx2OB45KJLEW6xZNtX22Jdr+kUcnJqFx0pHSSHe95PyUylwiCPNsTQd5Fz4lZqqsZHYvdohxsCdV9xOxZ2m+YzB1HYe9QoQTwhnObWWEX0hfFYIF5DLzUo31dL/fsXpZKH/aKX/wC1T/3rQq6vY/gPS70d/REXJOmEREAEREAEREAFiqZwxjnnUxpceDRc/JZVrXOTX9BhlXJex6JzRxeNH6oA4LyQuYXSO9KWR7zxJt9FsMtQXAA6gNSo8PnZT0kTpDYBo2XzdnqCiScq2uOjBE+V3wj6n5LpxnGEUmznyhKcm0jYlXVGKi5bCBI4aze0bPef9B5KmkfLK4MmcXOOqnh2++7YOK2zCcB0QDMG5ejE37tnH2z5dijquWIk9KMMyK2i5OflH2k5LwRkbWFjsjb6o/O1rYpgyGMRxtDRawAyAG0qXNKGguP+qqWtdI797AJ4QSyJObeDAApcVA46+rx1+CnwU7Wate/alVNoNvt2cU9xLECoYxmQ6zu3UO5QZ5gxrnnU0Fx7hdS4KRz89QO07VArmBzo4dfSSNbq1tb1391m271EnZAldl3hNMY4Y2HWGi/vHN3mSvWISWZbfl+KlEqvmb0kujsbr+qiKsNJ3MuHQ2bc63fJSkRSQF8c0HI5hfUUElTimENkY5ttJrhm3bxBXPXCpoZQxhL43Hqg+i7st6ruC6woeI4ZHM0se0EHX+PFJUhuysMeE9uHlGu4RjjJurbReNcb9Y4arhWzejOvSb5j8Vq+M4bJTD7VvT041SD72Ldc692azU2IP0NKMioZ72jI3sJtZ3fYqI1bYkNKjfMDaYaRh9e/ZkFIljDHU9hqqqT/APTGFp0PKinJ0X6Ubtoe21uNldCryjeHXaJIXjO4s2Vjr+SaUlODs7iRi4yV0foRERcs6IREQAREQAREQAXMef8ArCKCKnb6VTOxgHY27r/FoeK6cuNc7svTYtQU+sQsfKewuI/y2qYq7sQ3ZXOfcrg5stPCIzJo3foAXLgLNbqByyOzaplFgFVN94W0sXsRgGQjdfU3j5Ldgi6DpXk22YVVajZEPC8Kip26MTA2+s63O952sqYixSsc7IHRG/Wf2K1JLCK27ldVyl7rDUMh29qsKSDQbbada+wU7Wah37VlU3ISCwGDSdpO2ah9Ss6IJMVU+zCez5rXcL69d2QQn4pSB8mq8xI9UDeVrnN+/pDVT/0koA91gJHk4JJvKX3gaK5f3k2yR9gTuCxUUVm3Ot2ZXjEn2ZbeVJZqHAfJOJ5Pq8sdcnsNvAL5NJotLjsXmlbZovrOZ4nNAGVERQSEREAFqeLcjhpdNSP6GTa3+bd/h8xwW2KNUTuZnogt3jK3FLKClyTGbjlHOsckIjcyqgMcoHUdo3a4/mvGrgp+HEtw6+0RucO4lw+S3NuJN2gjzVbjug+KTRyJjeDlvac0ipWbf7Dyrbkl+5+gQV9UPBptOnhf7UUbvFgKmLnG8IiIAIiIAIiIALg2I1H5RjtbLrEDWwjusCPEPXdppA1pccg0EngBcr86cgHmRtTUuHXnnc4+bvm9yuoK80VVnaDNqREXQMIREQASyIgCNR1OlkfSHn2qSqmtYWvuNuYUmCvGp2R37E1hUzDyjdaFxGxrz+iVUc2rLUd98jj8h9FdYm9j2WuDc5jeCCCtcZhkkNzSzGIHMxu60ZPYNbe5VSi9ykiyMlZo2HFX5gbh8/8ARWEZ6o4D5LVqaqnc600Vj7bHhze8HMeatJ6kuAbqAA77KxZQjwyTp9K+w9FufFSZqhrdZz3bVUsmcAQDYH99azUdJpZn0fmpsRcnQPL+sRZuwbT2lZ0CKCQiIoJCFEQBV11No5jUfIqIRfLer2RgcCDtVJaxsdhToVnZeQ0+nh9I7fBF5MA+ivFq/Nm++G04HqNcz4Hub9FtC4x1QiIgAiIgAiIgDXucKt6HDauQaxC8Di4aP1XGuQUWjSMG/rfFcroXPxV6GEyNvYySRs/S0j5NK0rk1HowtbuawforVpVlsz6h4SLVERbDIERfHtvqJCAPqKM9so1Fp7rFYH1UjdbfJTYi5MnhDhY/6Ksno3N7RvH4LIMRduHmvv8AGTvZHmpyRghIss8+l6oHBYlJAWalYC4A6iq5mEVVVM91LokUcXSSNJI0+kv1BYekRGbcFJpKgODZGm4NnDhrSRqKTcV4HlBxSfsumUbBs8c1nRFIBERQAREQAREQAVTXts89tirZVmKDrDh9UyIZ0LmikvQFvsz1A7jK5w8nBbque8zU14atnsVR8HQxO+d10JcmeJM6Ue1BERKMEREAEREAci/hHy/ySli9uov8Mbh/3qqwr1hut9QpP8Is/aYa06i+e/cacfUqHhrus4bx8itmkWJfIyanlFiiItRnCIiACIiAMb4GnW0LEaBnaO9SV5lkDQSdikgpJG2JG4kLyvpKg43UaFPK7aGkDicvqmbsrkJXdjp3MrSfyOSpIzqpnv1WPRs+zjHg0n+sVzyuoPySuqaK1msd0sI/4MvW0QNzSbLtXIih6DD6WL2YY78S0E+ZXOOfak6GajxADqgugl913WYf7zwC5dKptnuZ0akN0LEeifdg7MvBZlW4ZLYlu/McQrJdJnPQREUEhERABERABVmKekOH1VmqrEj1+4KUQzZ+Zab7bEY9zqd/xxvb/wCMLqS5DzPS2xCtZ7UMDvhc8f8AcuvLl1e9/E6NPsQRESDhERABEXN+e3lgaOkFPEft6rSaLa2R5B7stpuGjidyAOa85/KNmLYg2njdaCmEjWPAvpvOjpuG9p0Gge7favXJGscSYpPvIuqT7TSDou8lDw3knH0TA6Ml4Fy8Egh2vIjcpVHgMsU5m03uBbo2cLuFjcdYa/BbqVKUGmY6tSE00bciw0tSHjt2hZlpKAiIoAIi+OaCLHUgDBPWNb2ncPxVbPOXHPw2BWDqBnaO9OgZGC617b0ysK7lW5pGtU3KuMupy0a3PjaOJeArp7ySSdZUWoj05aWPX0lXTt7ukBPkCkq9jGpd6P0TGwNAaNQAA4DJarzp4R+U4XUx2u5rOkb70XX+hW2Ly9gIIIuCLEbwdYXKOmfmzk1WmSnjffrNGieLcvwW101SHjcd34LRuT9Kaaoq6N38zKQL6yGuLNLvAYVsC6lJ7oJnNqrbNov0VM2peNTj81kZVSE2BueAVlhLlqixwtIHWNz5BZEowREQAVNVuu9x7fkraeTRaT+99io0yFZcc08tsYnb7VKPJ7Su1rhXNe7/ANdeP/jH5tXdVy6ve/idKn2IIiKscIiIALnPOXzY/wAYyNqoqgxTsaAA4aUZDTcWtmw3OvPgujIgDgl6ijcI62IxEmwdrhe7eyTVc+ybFW4XYZoWvaWvaHNORDgCCNxB1rVa/kHAR/J3upzsaBpxf2ROQ90tWuGp8SM09P8A6mjOjB1jPft8V6CtK7k1Vxa4hKB60Jv3mN1nDgC5U7ahukWXs8a2OBa8cWOsfJaY1Iy4ZnlCUeUZEX1fEwpikm0dbTxFisIxBnb4KWsM1K12sZ7xrUkGM4gzt8FCqqkvO4DZ9SvtRRObmMx++xQ54WvaWuF2nWDtU/Aj4mKprooxd8jW8SL+CsubWhkr8QiqGscKWkLnabgQJJSC1oF9dtfZt1rVHYIylkbVwhhMN3mKZunE8AHI34/JfoLkDyjZX0UdQyPor3aWDU1zTYhpsLt3LFqKk+1qxsoU4dyybEiIshpPz5y+pOhx+QjVPE1/E6Nj+oiuedeSKTFacMcHSQwPEoHqXN2AnedI5cFUxPsQbXsdS6Ol7DBqe8zQUTnZnIefgrOGENFgPxKxNrWHbbiENa3ULk7gFdkqwSEXxp3iy+qCQsU1QG9p3DMrKotZiUURDXvGmdTG3dI47mxtzJ7kNpchZvghVUrnawQBssVV4jiLYrCxfI7JkbRd7ydQAGa3Gh5NYjV+i0UUZ/nJhpzEfmwAgN/rHuW9cluRNJQ3fG0vmd6U0h0pXb+t6o7BZZ6mqSxEvhp28yNU5qOQtRTyvr6x1ppWaLYh/NtJB6x35AWGrPM3y6eiLC3c2LAREQAREQAREQAREQAUWvw6KduhNEyRu57Q4d19SlIgDU63kFTu+6fLCfzXabOGhJcAcLKgquRldH6DoKgf1qd9uB02nxC6WisjVnHhiOnF8o4xXGSD/aKeaIZ9Yxl7ABtMkek1o4kLHSVscovHIx/uuB8gu1qjxnkhQ1Wc1NE53taIa+526bbG6tWpl5RU9OvDOcKqxCDRNxqPkVuWI815GdHXTRfmTfbx8LuIc3xK1HHMDxinadOljqmD1qcnSy29GRc8AFdHUw84KpaeXg1vlJhrp4S1jiCDpAbH22H6LvPITFoaqhglga1jNANMbRYRubk5ltliuAM5TRZh7JY3DItcw3B3ZfVbx/B/rHOmxBrQ7oC6ORtxaz3aYOXaAPhCp1LhK0ostoKUbxaOzIiLMaD8x4bI51fiJebu/KHX7pJRbgNSuVYV/Ntif5dVz07YBHPK5wL352c4uvogbyVZU3NdiLvvK2CP/lwueR8RatlKvGEEmZKtCUptopqenadbwOzb4lWFo4hclrRvcQPMrYKPmijy/KK2plO5hbC09zQT+kr7DubfDITcUrHuHrS3ld4vJUy1S8II6Z+Wc1bjsDnaETnTP9mBjpXeDAVb0eC4jP8Ad0gib7VTIG9/Rx6RPeQutU9OyNuixjWNGxrQ0eAWVUy1E3xgtVCK5yc9oebZzs6use//AIdO3oGcC+5e7uLVtuCcnKWkBFPBHHfW4N6zveecz4q1RUuTfJaklwERFBIREQAREQB//9k="/>
          <p:cNvSpPr/>
          <p:nvPr/>
        </p:nvSpPr>
        <p:spPr>
          <a:xfrm>
            <a:off x="1831975" y="7938"/>
            <a:ext cx="304800" cy="304801"/>
          </a:xfrm>
          <a:prstGeom prst="rect">
            <a:avLst/>
          </a:prstGeom>
          <a:noFill/>
          <a:ln>
            <a:noFill/>
          </a:ln>
        </p:spPr>
        <p:txBody>
          <a:bodyPr spcFirstLastPara="1" wrap="square" lIns="91425" tIns="45700" rIns="91425" bIns="45700" anchor="t" anchorCtr="0">
            <a:noAutofit/>
          </a:bodyPr>
          <a:lstStyle/>
          <a:p>
            <a:endParaRPr>
              <a:solidFill>
                <a:schemeClr val="dk1"/>
              </a:solidFill>
              <a:latin typeface="Calibri"/>
              <a:ea typeface="Calibri"/>
              <a:cs typeface="Calibri"/>
              <a:sym typeface="Calibri"/>
            </a:endParaRPr>
          </a:p>
        </p:txBody>
      </p:sp>
      <p:pic>
        <p:nvPicPr>
          <p:cNvPr id="261" name="Google Shape;261;p30" descr="http://www.allthingsclipart.com/04/shorts.02.jpg"/>
          <p:cNvPicPr preferRelativeResize="0"/>
          <p:nvPr/>
        </p:nvPicPr>
        <p:blipFill rotWithShape="1">
          <a:blip r:embed="rId3">
            <a:alphaModFix/>
          </a:blip>
          <a:srcRect/>
          <a:stretch/>
        </p:blipFill>
        <p:spPr>
          <a:xfrm>
            <a:off x="6852286" y="1848297"/>
            <a:ext cx="1085850" cy="1004888"/>
          </a:xfrm>
          <a:prstGeom prst="rect">
            <a:avLst/>
          </a:prstGeom>
          <a:noFill/>
          <a:ln>
            <a:noFill/>
          </a:ln>
        </p:spPr>
      </p:pic>
      <p:sp>
        <p:nvSpPr>
          <p:cNvPr id="263" name="Google Shape;263;p30" descr="data:image/png;base64,iVBORw0KGgoAAAANSUhEUgAAADgAAAB8CAMAAAALkYNWAAABX1BMVEX///8g4P///4AA3v8AAAAg4v///3T//3sA3f+MgX4CxOAh5v///3wh5P///4Qh6P+/87fl4eAAbH71/YtZ5e5P5PL//23i+Zzm+piR7NS8tbPq+5Q/4vfg4OR66eCn78eu8cPE9P/N9q1+fi8AnLPH9bEAKDWMjIyL69fs+//s7OxPOjVc5f+a7v9q5+f29vat8P8Se4wYqsLCwsIi7v+zs1Gzs7kAQUuC6v9m5v8dzuq7u7sWttA1NUfR0NBPTEtFLyiMjEbg4GvJyWUgICAEHCAAiJx5dnUeAAAlAACdnaEAAA0AACuTjj8fEApbUxE6MjAwJypFlpU3NztPRgpnsaN/jpJraW4AABhdV1UgIACAfofJ3IJraiFyfUCMgSiyyoM1NRQ4OAAAW2kuGhMyqLKUlHUALTWKrHdSUiVDVlpCIRZc0+mEdXJliJBVpLNaeFIPb3WPx9M/JzMjNBEWsWgzAAAH90lEQVRYhZ2Z/X8axxGH7273Xsy9AQdI6BAYDJKQQSD5HCSkiljYyHbbxI4SR47SvFhu00Rx0qb9/z+d3du9N/aQ3PlFwOlhd2dn5ju7SBK3UYmalGtvJpMJPl3+fGNSBsO53EY3cIMDwfONrmuaO/9dAdqyHGwJH6Cm8+4W8FL4oFJz3o3ywQEyr3fFoOb8eJEL/i4dmmWB8wC0e9b8T3ng8YYkDUXg6FBGdc1ZCQpHlIayjIp6HljCXRWJwT+mKqr38tZY2irYshi8V1Bl5D5/lAOWXXkFKLt4Wwzuls2VoDq9Jwbx/i1gIQ88sP8/cCuQbwE/CLnzibsalNVDYbTOwKmoUvl3Pmh3N0Tgw0BGzZr+/eZHg65s+JbzYBX4QpA60o2LWoqSCyIg3bIgdj5AOBb1XLBeryLZFtSV3bfwpb088I+Wpq3ZSA5+epl9dFyWVXnPE4OPfnAURfc7hjq9yTwavehCvBm+pojATx4rYJbWQ/b0TZq7DCDcIFsb/neC9Yegohdhmb8m97n0fGHKodn7grqaANXCb1Hgje7dLFzGyeYtoGxPC7/e0Gp//kuhgIjlgqVyzyJrtFrkf1TVPNmiFqi2p2m1JsoF/wVOU/QO5cgAqktNrq7p8IUhKQJ3y3s7Na0nk+eDdnvAl4V2NLoEZYcsofBsaY9/QSqkDXW7PJCkCKx6Vrx2CI5ZdsDryHVpsMIGDEE5+DSTrp8GMSejoyOUAy5VwZvEgCmze2yqvdCvi3RNenli54CgJxaY5jXo22wx+0CTWEy2/PV1v4HYJk3xcYI7nkyh/PP4SLzi78jbo+Eh/DEP7sXuGb2FtEHDdntId9/oFYs9Y2nkNggaJEAXx6Xl9TXkKXnQJhO67+u6rnWyJHlOFimXX3PuApO8QeN+f0xW0SEhpmg9lCGNNv0udx+zuZZuum68MvAidb+1VmUrjMcM9+cAP6XpWnq1SO4hquvhjmt1RIc5zI7snuALIEdP8VTNBcnCROTTkYTxszTYdBIhhvoxiKqVBn2pTp9hLOFJIR00qKhFaQQe41NF1R1PW6uTMdBhYQLgIpDTRvKSp7wchYK9ppEaCLuExtIhJPQpSG06UoicVSqZhSEvXLreQTD9NoC7+KBBRqg2sj5Igyy7LB+hdn9cngH4Fc1xje1b5v+j8OXgOpKRSsJudDVP7lvKjL1esWXQj1EtBkkMQLwe47Nw9kug4Xu6rvjUTahJh7R0j4BdUrIe5YHMH1atQt5VHQh93fNJvJqhal+dpaYa4cZ6WDQ0CqI9kmx7hFPR76cxqDPnqG1WqFDdURJgIr15+bg608A8O3SCFJXGhm+lwMiitu0/ZiIC1H6fgSgPdDEr5w9TpTH6CtTSwjU0MmDwkFWAh9lo5eR9CCltLRtS5uIVA1+V86oxCdoUR9bkbkVlbisPzFq1U6t15PjQckcQpk7c9f3XOWAmyWIzaLw6D+K6epmqVi3fZ5HNv4e96NDtmeO41+mHVQfJA8iZ+yAyOi8AYGNJYqEU7uvjT2LpKJEOH0rJuD8Aju56RILIcnBdAJJ4IxVtaPC88/mQ7fSIThLc/G7dM1AIJjKd2YDLeqMGQnm2ndDyzb9B1vWonKUyPbsdDVDKb6+kBPjNnGsF6rBq5ou2BBycUuTNB06cyFTz9VYzHWn8lboMstKB6iSya8m6ihpe08gHo9KBMkoOvRxsbFXUPLwE0PL2BIsCC3s5RQv7nDSInziaky36fEAutP6eAPxrrVnNUQC0kxLaDLhvL2H8g4qirALNJW54xEdcMdU/c22NC9WYti4J51CFRigFhmdD0hk1PVZhiAbyNLS9qJfrH6bAWQg2PE23WGEmGhhrgcd6OUkap3q5ECSHrlgKst0c/dOW+gMzcUwMwT1euJd1MrLhwGj8MzHiT2680QKdTA7d8R9f8mI1grYaRf1NCoR6nA4MEKJ5dG+1jd3BMFpjYqpUAlKhSM+QT3AEBsT55MOETnLRsbwESU+tT7hYbeOqRApScjvoLoTespxqFmRnj3PsHvbpx3EAsGll9ZEcsBXn5wtar44xDuJmXE59+5KwkiP92Y9hDADYFYmOEETNGnCnfKq4GyQ6SFY5UI9tbC0p5ajydxyd6M5nr/FBNChv6mWjo5HWRiH1LirKAU4dWErbL07cLCiTY0SxSPrWSAagOc4cr2f4wGSxfCRJPIlZwYuEB5q47HXnCOMfmC6iwSAbrVzqAtF1ximeK0ldTCYWe23vC29etvHcUWqsZCO1Xq9nJN1dvBdddUinj4DUW2HOtsClGnVMzHWf5933AqlQlUIti0qP0oxCCtkLnHuFStbZodUz7BOizSf9TW8/nyNjnqiJahCGG+1vUhIusItJkATJiKwZ/IfoRiq2EY14PlW9JbOmwfnmaiXHLn1SziFtyoor4sjoNVNyO8iIzrulq4ol251dB6kAQE3dmQtDJjvZ9+UgFXJGbY5Xe4bb+3Ise3Syi8/uBu7GLTPoJAKhybkfXprsmwIvkkjqHwXXb+82IHj28tuOwc8hw/KrVcGWMoh2vXY/PCSP3cn5XTmSmz1LC0m1kP8byLKVXn8BgRre4JRv3/uEXXwJqRHeGQnvjfPtLzsWBc0u/jjw68/PyFRVufz2zj6lBoduorDgmjtuPrcS3pqqS1dNdzGoIqBE9knezxG5tjnDgWkGeb9GrLBtvA/22cf5lNhohsHyXPo/DaDYjITI0s8AAAAASUVORK5CYII="/>
          <p:cNvSpPr/>
          <p:nvPr/>
        </p:nvSpPr>
        <p:spPr>
          <a:xfrm>
            <a:off x="1984375" y="160338"/>
            <a:ext cx="304800" cy="304801"/>
          </a:xfrm>
          <a:prstGeom prst="rect">
            <a:avLst/>
          </a:prstGeom>
          <a:noFill/>
          <a:ln>
            <a:noFill/>
          </a:ln>
        </p:spPr>
        <p:txBody>
          <a:bodyPr spcFirstLastPara="1" wrap="square" lIns="91425" tIns="45700" rIns="91425" bIns="45700" anchor="t" anchorCtr="0">
            <a:noAutofit/>
          </a:bodyPr>
          <a:lstStyle/>
          <a:p>
            <a:endParaRPr>
              <a:solidFill>
                <a:schemeClr val="dk1"/>
              </a:solidFill>
              <a:latin typeface="Calibri"/>
              <a:ea typeface="Calibri"/>
              <a:cs typeface="Calibri"/>
              <a:sym typeface="Calibri"/>
            </a:endParaRPr>
          </a:p>
        </p:txBody>
      </p:sp>
      <p:pic>
        <p:nvPicPr>
          <p:cNvPr id="264" name="Google Shape;264;p30" descr="http://sr.photos3.fotosearch.com/bthumb/CSP/CSP229/k2299101.jpg"/>
          <p:cNvPicPr preferRelativeResize="0"/>
          <p:nvPr/>
        </p:nvPicPr>
        <p:blipFill rotWithShape="1">
          <a:blip r:embed="rId4">
            <a:alphaModFix/>
          </a:blip>
          <a:srcRect/>
          <a:stretch/>
        </p:blipFill>
        <p:spPr>
          <a:xfrm>
            <a:off x="4832638" y="1578519"/>
            <a:ext cx="937802" cy="1328553"/>
          </a:xfrm>
          <a:prstGeom prst="rect">
            <a:avLst/>
          </a:prstGeom>
          <a:noFill/>
          <a:ln>
            <a:noFill/>
          </a:ln>
        </p:spPr>
      </p:pic>
      <p:pic>
        <p:nvPicPr>
          <p:cNvPr id="269" name="Google Shape;269;p30" descr="http://www.publicdomainpictures.net/download-picture.php?adresar=50000&amp;soubor=vintage-orange-dress-clipart.jpg&amp;id=42354"/>
          <p:cNvPicPr preferRelativeResize="0"/>
          <p:nvPr/>
        </p:nvPicPr>
        <p:blipFill rotWithShape="1">
          <a:blip r:embed="rId5">
            <a:alphaModFix/>
          </a:blip>
          <a:srcRect/>
          <a:stretch/>
        </p:blipFill>
        <p:spPr>
          <a:xfrm>
            <a:off x="8687039" y="1750910"/>
            <a:ext cx="1068179" cy="1199662"/>
          </a:xfrm>
          <a:prstGeom prst="rect">
            <a:avLst/>
          </a:prstGeom>
          <a:noFill/>
          <a:ln>
            <a:noFill/>
          </a:ln>
        </p:spPr>
      </p:pic>
    </p:spTree>
    <p:extLst>
      <p:ext uri="{BB962C8B-B14F-4D97-AF65-F5344CB8AC3E}">
        <p14:creationId xmlns:p14="http://schemas.microsoft.com/office/powerpoint/2010/main" val="370802534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2" name="Google Shape;252;p30"/>
          <p:cNvSpPr txBox="1"/>
          <p:nvPr/>
        </p:nvSpPr>
        <p:spPr>
          <a:xfrm>
            <a:off x="2362945" y="2070595"/>
            <a:ext cx="1674269" cy="782590"/>
          </a:xfrm>
          <a:prstGeom prst="rect">
            <a:avLst/>
          </a:prstGeom>
          <a:noFill/>
          <a:ln>
            <a:noFill/>
          </a:ln>
        </p:spPr>
        <p:txBody>
          <a:bodyPr spcFirstLastPara="1" wrap="square" lIns="91425" tIns="45700" rIns="91425" bIns="45700" anchor="t" anchorCtr="0">
            <a:noAutofit/>
          </a:bodyPr>
          <a:lstStyle/>
          <a:p>
            <a:pPr>
              <a:lnSpc>
                <a:spcPct val="80000"/>
              </a:lnSpc>
            </a:pPr>
            <a:r>
              <a:rPr lang="de-DE" sz="2480" b="1" dirty="0">
                <a:solidFill>
                  <a:schemeClr val="dk1"/>
                </a:solidFill>
                <a:latin typeface="Calibri"/>
                <a:ea typeface="Calibri"/>
                <a:cs typeface="Calibri"/>
                <a:sym typeface="Calibri"/>
              </a:rPr>
              <a:t> </a:t>
            </a:r>
            <a:r>
              <a:rPr lang="de-DE" sz="3022" b="1" dirty="0">
                <a:solidFill>
                  <a:schemeClr val="dk1"/>
                </a:solidFill>
                <a:latin typeface="Calibri"/>
                <a:ea typeface="Calibri"/>
                <a:cs typeface="Calibri"/>
                <a:sym typeface="Calibri"/>
              </a:rPr>
              <a:t>Sommer</a:t>
            </a:r>
            <a:endParaRPr sz="3022" b="1" dirty="0">
              <a:solidFill>
                <a:schemeClr val="dk1"/>
              </a:solidFill>
              <a:latin typeface="Calibri"/>
              <a:ea typeface="Calibri"/>
              <a:cs typeface="Calibri"/>
              <a:sym typeface="Calibri"/>
            </a:endParaRPr>
          </a:p>
        </p:txBody>
      </p:sp>
      <p:sp>
        <p:nvSpPr>
          <p:cNvPr id="259" name="Google Shape;259;p30" descr="data:image/jpeg;base64,/9j/4AAQSkZJRgABAQAAAQABAAD/2wCEAAkGBxMTEhUSExMWFhUVFxcYGRgXFRgXFhYVFRUXFhcWGBUYHSggGBolHRUVITEhJSkrLi4uFx8zODMtNygtLisBCgoKDg0OGxAQGy8fICYvLS0vLS8wMDUtLS0tKy0tLy0yNTUtLS0tLSstLS0tLS0tLS4tLS0tLS0tKy0tLS0tLf/AABEIAMABAAMBIgACEQEDEQH/xAAcAAEAAgMBAQEAAAAAAAAAAAAABAUDBgcCAQj/xABPEAABAwICBQgHAwYLBwUAAAABAAIDBBEFIRIxQVFxBgcTImGBkaEyQlJykrHBIzPRFGKisuHwCBUkQ1OCk7PS0/E0RGNzg8LDJUVkdLT/xAAZAQACAwEAAAAAAAAAAAAAAAAAAgEDBAX/xAAtEQACAQMDBAAEBgMAAAAAAAAAAQIDESEEEjETMkFRcYGh8BQiQmGR8SNSsf/aAAwDAQACEQMRAD8A7iiIgAiIgAiIgDSOdvlBUUdGw012yzTMiElgRHpXOkbi2y2e9c05T0WL1bY2S1bJI2OJIjJiLgbXvlZxsMr710fna5VUdNRy09R15J43NZE2xdmLB59loOd+zJc15JxVQpmvka5rhkL+k5lhouI8s88ldRhGbsymtOUFdGvVHJuGI3kkqYO15Ab8YBbfvU+lp5GWMOJ1TR2SuLfJwBW1x4q61nAOG3Z+xVVdgtHKdJrXwPPrRZeLRkfBaXRt+lMzRrX/AFNHuh5Q4rHbRxMSW2SxNPmDcq9o+cTFGfeQ0s/a1z4j8iPJc0xzBJGOgEk7ZojK1uQMcmeu7eAOYKvJ8IohFI6MzRvaxzmgyutcAkbbFVOEc/lt8y/dK11K/wAv6Ol0XOmNU9DPH2xuZM3yLXH4VeUnOFh79c/R32TMfEf0wF+feTlVI6LSdIXEnf6IGVirhtY8esVCoxkrq6G3zXNmfoukropReKRkg3se1w8QVIX5oc8E3dHGTvLBfxGazx1jh6Lpmf8ALqJo/JrlD0/pk9R+j9IIvz1HjtS30a2rZ/1RJ/eAqdTcq60f+4yn344vowJehIOqvNzu6Li8XLTEB/vkR407fo8KUzlzXjXPAf8AoW+UiPw9T0R+Ih7+jOvIuTDnArP6SD+yP+YvLucOr/pIP7I/5iOhU9f8Drw9/RnW0XG5ecCu2VEI4U5PzkUCq5a17v8AftH3KZg+ZKOhP7aG6sftM7msFVVxxDSkkYwb3uDR4kr891mLVUv3mI1h36DmxX+ABVgoae+k6N0rjrdK8vJ43UqhLyQ6q8JnacZ51MLp9dQJXezCC833XGQ8VRYLz1U01SyGSnkgje7RbLI4WufR0mgdW++5stDp6oNyZE0djRY+QVXy8kkMLGdDIA57bOcLdaxs0N1k9ymVFRje4qqycktv1P1EiiYTC9kETJDd7Y2Ncd7g0Bx8bqWs5eEREAEREAEREAERa/y05X0+GwdNObl1xHGPTkcNg3DMXOy6AOHVrTPjVdPJ1jDLotDswLEtbkdwYe9bRHi59Zt+0G3zWvYPSSnpq2Vmg6rldLo59RrnOc0G/vFT10qEEoK5za9R9R2LCokikzuWO3kZHjZVcwc05Wd2fgVkRXpWKG7lFic/SSwNsRoue8j3Who/XWSqg6RjoxlpjRvuvkSvVVnUH8yNo75HEnyYPFe9MjMbFmeZM3Q/LTRNjwGgdYGDoyPWY5w8wbr7NyQNrwVTgN0jRI34hZw77rDHXj1hbtCl09UL9V1j2G3krHSj4wZo15LkpKvC62LXA2Ub4n5/A4XVU7Go2nRka+N257CCugRYo8awD5FZJMTa4WdHpDcbOHgQkdOXhly1EfJoTMThOqVnebfNZ2zsOYe0/wBYK8wCji/jCpLY2hroonaOiCAS4g2FrD0VYzUlFNlJBHfeWAebUqU2WOrFGnTVsbfSe0X7QpFlMxnkBRlpdE90brEtGlpMJ2XBzA4FYcP5O7amokkPsRfZtHF+s91lC334JdSCXJHkeG5uIA7SB81iZVNd6F3+41z/ANUFbTSx08X3dNGD7RGk7xIupjsVk2WHcrNkip6iJpkkdS4HoqWYm2RczQAO/rWKwYDyfZLG99TUzxysldG5rXA5gA6u/gt0dXyH1votVofvKg3veW9992NVc6dmr5Hp1d90sEfFMNEclOynqpHulc4HpfRAa0G5AFzrVrTYMQbyzl/5sTBGO97rkjgBxUKYgVMDj6rZT+oPqrxs99QJ7reZTU6ad7iVqsotJEqCURi0bQwbxm48XHMqPhdJ+UYvh7Hm7WuklzOt0YBb3ghpXsKr5QCWNjK2HKSkkbID2EgOad41XG5PXj/jdiqhN9RNn6PRQsFxJlTBFUR+jKxrx2aQvbu1dymrmHTCIiACIiACIiAC1LnJ5GNxOl6LSDJYzpxPOoOtYtP5pHyB2LbUQB+eXcrZKaQ0tdH0U7LA3BLX7nAjYdalOxaJ2f2Yvxb87KBjQL8ZxB8g67HNa3sYRkRuyDfFSbrpUN0o3Zz66ipWRmY8O9Eg8Df5L0qerweCTN0YB9pvVd4hVlbg1S1jmQ1LnNcLaMhztuD/APRWSlJeLlSpxfmxKw+oEpllGp8h0fdYA0fInvUuN/2sbd+l4Bv7QqPA6gQMEEwMbgTYu9F1zfJ2pZ5cTjZWR6bg1rI33J1XfbL9ELNGfDfs2zj+VpejaWUzSdTRxy816lwsjXH4D8FBixendqmj+ID5qfTVpHoSDucCPBarp8HP225RiEWjvHYf2r2pT66Q63HwUGpqGsaXvdZozJP75lNxyRb0Z8EylqpN0cLe8dK4/rNVfVVLmusLalm5MSl9HJORbp5nOtuaLMaPBix1VKXOuN2arhlXRZVw0vRjFa45Bov++xem0MzusL8bn6KVTxNYL24k5Dv7FObib7CxFtlgLW7E1mVq3kqPyaUetbjf8F96GT21anEJPa8gsT6h51uJ71NgdiudRuPpPv3ftUKKINfIB7Q/UarGvrWQsL5HWA8T2AbStfpcTaIumlcGl5c+17mxJsANZysFVVkk0jTpou7Zb0UGlMCBctY7Zf0nN/wlXTKJ22zfeIHktMwuuqnl8scI0X6Ib0jy3qt0s7DXfSVgDWn1oGcGucopzxhMKsLy5NqZBC30n6R3DUqTlfymhjgkhsLvaWhotfMayB6I4qtlw2d+T6t9t0bAzzuSqfFOSsbIxoF5kc9jAXG+b3huoDtUVHPa3b+QpxjuWf4O9czVNLHhNOJRYnSc2+vo3OLmX3ZFbssdNAGMaxos1jQ0DcGiw8gsi5x0AiIgAiIgAiIgAiIgD898pX6WN159kRt/RYfxU2OgJAOkM+xUvTdJiGJS76gsHCNz26+AC2qLJo4D5LpUMU0YK2ajK84c7eFjfRvGy/DNSpsQA9EX7diiSVjzttwyV+SnBHewEWIBG4i48Co0eGQt1RMF8/RCyVtWyJpfI6wG07TuG8rXcOrKqtnaYQY4WOGkb5EXuQ47SRsGpVznFNJ5Y8ISavwjYW0cY1Rs+Bv4IaOP+jZ8DfwUqUAGwztt3/sXhPtQl2eGwtGoW4ZfJQMSwSKf0y/s67jbgDceSskQ4Ras0Ck1lM1fAIZ2yzU7al4iiLbCwcDpZjI+jlfUrmugqC09HUaLu1jc+8avNTeTNE13TyuF9OZwHCPqfMFXD6Jm63eqacFtsWzk3K5oA5Lyym9RUOd2C7vAnIeCuaDD5IWhjJzojUHsDiOwEEZK1hi0nWGr5BTf4tHtHwCdUoRFdSUikMc39OP7Ef4l4fSynXUvHutY35gq6fhx2OB45KJLEW6xZNtX22Jdr+kUcnJqFx0pHSSHe95PyUylwiCPNsTQd5Fz4lZqqsZHYvdohxsCdV9xOxZ2m+YzB1HYe9QoQTwhnObWWEX0hfFYIF5DLzUo31dL/fsXpZKH/aKX/wC1T/3rQq6vY/gPS70d/REXJOmEREAEREAEREAFiqZwxjnnUxpceDRc/JZVrXOTX9BhlXJex6JzRxeNH6oA4LyQuYXSO9KWR7zxJt9FsMtQXAA6gNSo8PnZT0kTpDYBo2XzdnqCiScq2uOjBE+V3wj6n5LpxnGEUmznyhKcm0jYlXVGKi5bCBI4aze0bPef9B5KmkfLK4MmcXOOqnh2++7YOK2zCcB0QDMG5ejE37tnH2z5dijquWIk9KMMyK2i5OflH2k5LwRkbWFjsjb6o/O1rYpgyGMRxtDRawAyAG0qXNKGguP+qqWtdI797AJ4QSyJObeDAApcVA46+rx1+CnwU7Wate/alVNoNvt2cU9xLECoYxmQ6zu3UO5QZ5gxrnnU0Fx7hdS4KRz89QO07VArmBzo4dfSSNbq1tb1391m271EnZAldl3hNMY4Y2HWGi/vHN3mSvWISWZbfl+KlEqvmb0kujsbr+qiKsNJ3MuHQ2bc63fJSkRSQF8c0HI5hfUUElTimENkY5ttJrhm3bxBXPXCpoZQxhL43Hqg+i7st6ruC6woeI4ZHM0se0EHX+PFJUhuysMeE9uHlGu4RjjJurbReNcb9Y4arhWzejOvSb5j8Vq+M4bJTD7VvT041SD72Ldc692azU2IP0NKMioZ72jI3sJtZ3fYqI1bYkNKjfMDaYaRh9e/ZkFIljDHU9hqqqT/APTGFp0PKinJ0X6Ubtoe21uNldCryjeHXaJIXjO4s2Vjr+SaUlODs7iRi4yV0foRERcs6IREQAREQAREQAXMef8ArCKCKnb6VTOxgHY27r/FoeK6cuNc7svTYtQU+sQsfKewuI/y2qYq7sQ3ZXOfcrg5stPCIzJo3foAXLgLNbqByyOzaplFgFVN94W0sXsRgGQjdfU3j5Ldgi6DpXk22YVVajZEPC8Kip26MTA2+s63O952sqYixSsc7IHRG/Wf2K1JLCK27ldVyl7rDUMh29qsKSDQbbada+wU7Wah37VlU3ISCwGDSdpO2ah9Ss6IJMVU+zCez5rXcL69d2QQn4pSB8mq8xI9UDeVrnN+/pDVT/0koA91gJHk4JJvKX3gaK5f3k2yR9gTuCxUUVm3Ot2ZXjEn2ZbeVJZqHAfJOJ5Pq8sdcnsNvAL5NJotLjsXmlbZovrOZ4nNAGVERQSEREAFqeLcjhpdNSP6GTa3+bd/h8xwW2KNUTuZnogt3jK3FLKClyTGbjlHOsckIjcyqgMcoHUdo3a4/mvGrgp+HEtw6+0RucO4lw+S3NuJN2gjzVbjug+KTRyJjeDlvac0ipWbf7Dyrbkl+5+gQV9UPBptOnhf7UUbvFgKmLnG8IiIAIiIAIiIALg2I1H5RjtbLrEDWwjusCPEPXdppA1pccg0EngBcr86cgHmRtTUuHXnnc4+bvm9yuoK80VVnaDNqREXQMIREQASyIgCNR1OlkfSHn2qSqmtYWvuNuYUmCvGp2R37E1hUzDyjdaFxGxrz+iVUc2rLUd98jj8h9FdYm9j2WuDc5jeCCCtcZhkkNzSzGIHMxu60ZPYNbe5VSi9ykiyMlZo2HFX5gbh8/8ARWEZ6o4D5LVqaqnc600Vj7bHhze8HMeatJ6kuAbqAA77KxZQjwyTp9K+w9FufFSZqhrdZz3bVUsmcAQDYH99azUdJpZn0fmpsRcnQPL+sRZuwbT2lZ0CKCQiIoJCFEQBV11No5jUfIqIRfLer2RgcCDtVJaxsdhToVnZeQ0+nh9I7fBF5MA+ivFq/Nm++G04HqNcz4Hub9FtC4x1QiIgAiIgAiIgDXucKt6HDauQaxC8Di4aP1XGuQUWjSMG/rfFcroXPxV6GEyNvYySRs/S0j5NK0rk1HowtbuawforVpVlsz6h4SLVERbDIERfHtvqJCAPqKM9so1Fp7rFYH1UjdbfJTYi5MnhDhY/6Ksno3N7RvH4LIMRduHmvv8AGTvZHmpyRghIss8+l6oHBYlJAWalYC4A6iq5mEVVVM91LokUcXSSNJI0+kv1BYekRGbcFJpKgODZGm4NnDhrSRqKTcV4HlBxSfsumUbBs8c1nRFIBERQAREQAREQAVTXts89tirZVmKDrDh9UyIZ0LmikvQFvsz1A7jK5w8nBbque8zU14atnsVR8HQxO+d10JcmeJM6Ue1BERKMEREAEREAci/hHy/ySli9uov8Mbh/3qqwr1hut9QpP8Is/aYa06i+e/cacfUqHhrus4bx8itmkWJfIyanlFiiItRnCIiACIiAMb4GnW0LEaBnaO9SV5lkDQSdikgpJG2JG4kLyvpKg43UaFPK7aGkDicvqmbsrkJXdjp3MrSfyOSpIzqpnv1WPRs+zjHg0n+sVzyuoPySuqaK1msd0sI/4MvW0QNzSbLtXIih6DD6WL2YY78S0E+ZXOOfak6GajxADqgugl913WYf7zwC5dKptnuZ0akN0LEeifdg7MvBZlW4ZLYlu/McQrJdJnPQREUEhERABERABVmKekOH1VmqrEj1+4KUQzZ+Zab7bEY9zqd/xxvb/wCMLqS5DzPS2xCtZ7UMDvhc8f8AcuvLl1e9/E6NPsQRESDhERABEXN+e3lgaOkFPEft6rSaLa2R5B7stpuGjidyAOa85/KNmLYg2njdaCmEjWPAvpvOjpuG9p0Gge7favXJGscSYpPvIuqT7TSDou8lDw3knH0TA6Ml4Fy8Egh2vIjcpVHgMsU5m03uBbo2cLuFjcdYa/BbqVKUGmY6tSE00bciw0tSHjt2hZlpKAiIoAIi+OaCLHUgDBPWNb2ncPxVbPOXHPw2BWDqBnaO9OgZGC617b0ysK7lW5pGtU3KuMupy0a3PjaOJeArp7ySSdZUWoj05aWPX0lXTt7ukBPkCkq9jGpd6P0TGwNAaNQAA4DJarzp4R+U4XUx2u5rOkb70XX+hW2Ly9gIIIuCLEbwdYXKOmfmzk1WmSnjffrNGieLcvwW101SHjcd34LRuT9Kaaoq6N38zKQL6yGuLNLvAYVsC6lJ7oJnNqrbNov0VM2peNTj81kZVSE2BueAVlhLlqixwtIHWNz5BZEowREQAVNVuu9x7fkraeTRaT+99io0yFZcc08tsYnb7VKPJ7Su1rhXNe7/ANdeP/jH5tXdVy6ve/idKn2IIiKscIiIALnPOXzY/wAYyNqoqgxTsaAA4aUZDTcWtmw3OvPgujIgDgl6ijcI62IxEmwdrhe7eyTVc+ybFW4XYZoWvaWvaHNORDgCCNxB1rVa/kHAR/J3upzsaBpxf2ROQ90tWuGp8SM09P8A6mjOjB1jPft8V6CtK7k1Vxa4hKB60Jv3mN1nDgC5U7ahukWXs8a2OBa8cWOsfJaY1Iy4ZnlCUeUZEX1fEwpikm0dbTxFisIxBnb4KWsM1K12sZ7xrUkGM4gzt8FCqqkvO4DZ9SvtRRObmMx++xQ54WvaWuF2nWDtU/Aj4mKprooxd8jW8SL+CsubWhkr8QiqGscKWkLnabgQJJSC1oF9dtfZt1rVHYIylkbVwhhMN3mKZunE8AHI34/JfoLkDyjZX0UdQyPor3aWDU1zTYhpsLt3LFqKk+1qxsoU4dyybEiIshpPz5y+pOhx+QjVPE1/E6Nj+oiuedeSKTFacMcHSQwPEoHqXN2AnedI5cFUxPsQbXsdS6Ol7DBqe8zQUTnZnIefgrOGENFgPxKxNrWHbbiENa3ULk7gFdkqwSEXxp3iy+qCQsU1QG9p3DMrKotZiUURDXvGmdTG3dI47mxtzJ7kNpchZvghVUrnawQBssVV4jiLYrCxfI7JkbRd7ydQAGa3Gh5NYjV+i0UUZ/nJhpzEfmwAgN/rHuW9cluRNJQ3fG0vmd6U0h0pXb+t6o7BZZ6mqSxEvhp28yNU5qOQtRTyvr6x1ppWaLYh/NtJB6x35AWGrPM3y6eiLC3c2LAREQAREQAREQAREQAUWvw6KduhNEyRu57Q4d19SlIgDU63kFTu+6fLCfzXabOGhJcAcLKgquRldH6DoKgf1qd9uB02nxC6WisjVnHhiOnF8o4xXGSD/aKeaIZ9Yxl7ABtMkek1o4kLHSVscovHIx/uuB8gu1qjxnkhQ1Wc1NE53taIa+526bbG6tWpl5RU9OvDOcKqxCDRNxqPkVuWI815GdHXTRfmTfbx8LuIc3xK1HHMDxinadOljqmD1qcnSy29GRc8AFdHUw84KpaeXg1vlJhrp4S1jiCDpAbH22H6LvPITFoaqhglga1jNANMbRYRubk5ltliuAM5TRZh7JY3DItcw3B3ZfVbx/B/rHOmxBrQ7oC6ORtxaz3aYOXaAPhCp1LhK0ostoKUbxaOzIiLMaD8x4bI51fiJebu/KHX7pJRbgNSuVYV/Ntif5dVz07YBHPK5wL352c4uvogbyVZU3NdiLvvK2CP/lwueR8RatlKvGEEmZKtCUptopqenadbwOzb4lWFo4hclrRvcQPMrYKPmijy/KK2plO5hbC09zQT+kr7DubfDITcUrHuHrS3ld4vJUy1S8II6Z+Wc1bjsDnaETnTP9mBjpXeDAVb0eC4jP8Ad0gib7VTIG9/Rx6RPeQutU9OyNuixjWNGxrQ0eAWVUy1E3xgtVCK5yc9oebZzs6use//AIdO3oGcC+5e7uLVtuCcnKWkBFPBHHfW4N6zveecz4q1RUuTfJaklwERFBIREQAREQB//9k="/>
          <p:cNvSpPr/>
          <p:nvPr/>
        </p:nvSpPr>
        <p:spPr>
          <a:xfrm>
            <a:off x="1679575" y="-144463"/>
            <a:ext cx="304800" cy="304801"/>
          </a:xfrm>
          <a:prstGeom prst="rect">
            <a:avLst/>
          </a:prstGeom>
          <a:noFill/>
          <a:ln>
            <a:noFill/>
          </a:ln>
        </p:spPr>
        <p:txBody>
          <a:bodyPr spcFirstLastPara="1" wrap="square" lIns="91425" tIns="45700" rIns="91425" bIns="45700" anchor="t" anchorCtr="0">
            <a:noAutofit/>
          </a:bodyPr>
          <a:lstStyle/>
          <a:p>
            <a:endParaRPr>
              <a:solidFill>
                <a:schemeClr val="dk1"/>
              </a:solidFill>
              <a:latin typeface="Calibri"/>
              <a:ea typeface="Calibri"/>
              <a:cs typeface="Calibri"/>
              <a:sym typeface="Calibri"/>
            </a:endParaRPr>
          </a:p>
        </p:txBody>
      </p:sp>
      <p:sp>
        <p:nvSpPr>
          <p:cNvPr id="260" name="Google Shape;260;p30" descr="data:image/jpeg;base64,/9j/4AAQSkZJRgABAQAAAQABAAD/2wCEAAkGBxMTEhUSExMWFhUVFxcYGRgXFRgXFhYVFRUXFhcWGBUYHSggGBolHRUVITEhJSkrLi4uFx8zODMtNygtLisBCgoKDg0OGxAQGy8fICYvLS0vLS8wMDUtLS0tKy0tLy0yNTUtLS0tLSstLS0tLS0tLS4tLS0tLS0tKy0tLS0tLf/AABEIAMABAAMBIgACEQEDEQH/xAAcAAEAAgMBAQEAAAAAAAAAAAAABAUDBgcCAQj/xABPEAABAwICBQgHAwYLBwUAAAABAAIDBBEFIRIxQVFxBgcTImGBkaEyQlJykrHBIzPRFGKisuHwCBUkQ1OCk7PS0/E0RGNzg8LDJUVkdLT/xAAZAQACAwEAAAAAAAAAAAAAAAAAAgEDBAX/xAAtEQACAQMDBAAEBgMAAAAAAAAAAQIDESEEEjETMkFRcYGh8BQiQmGR8SNSsf/aAAwDAQACEQMRAD8A7iiIgAiIgAiIgDSOdvlBUUdGw012yzTMiElgRHpXOkbi2y2e9c05T0WL1bY2S1bJI2OJIjJiLgbXvlZxsMr710fna5VUdNRy09R15J43NZE2xdmLB59loOd+zJc15JxVQpmvka5rhkL+k5lhouI8s88ldRhGbsymtOUFdGvVHJuGI3kkqYO15Ab8YBbfvU+lp5GWMOJ1TR2SuLfJwBW1x4q61nAOG3Z+xVVdgtHKdJrXwPPrRZeLRkfBaXRt+lMzRrX/AFNHuh5Q4rHbRxMSW2SxNPmDcq9o+cTFGfeQ0s/a1z4j8iPJc0xzBJGOgEk7ZojK1uQMcmeu7eAOYKvJ8IohFI6MzRvaxzmgyutcAkbbFVOEc/lt8y/dK11K/wAv6Ol0XOmNU9DPH2xuZM3yLXH4VeUnOFh79c/R32TMfEf0wF+feTlVI6LSdIXEnf6IGVirhtY8esVCoxkrq6G3zXNmfoukropReKRkg3se1w8QVIX5oc8E3dHGTvLBfxGazx1jh6Lpmf8ALqJo/JrlD0/pk9R+j9IIvz1HjtS30a2rZ/1RJ/eAqdTcq60f+4yn344vowJehIOqvNzu6Li8XLTEB/vkR407fo8KUzlzXjXPAf8AoW+UiPw9T0R+Ih7+jOvIuTDnArP6SD+yP+YvLucOr/pIP7I/5iOhU9f8Drw9/RnW0XG5ecCu2VEI4U5PzkUCq5a17v8AftH3KZg+ZKOhP7aG6sftM7msFVVxxDSkkYwb3uDR4kr891mLVUv3mI1h36DmxX+ABVgoae+k6N0rjrdK8vJ43UqhLyQ6q8JnacZ51MLp9dQJXezCC833XGQ8VRYLz1U01SyGSnkgje7RbLI4WufR0mgdW++5stDp6oNyZE0djRY+QVXy8kkMLGdDIA57bOcLdaxs0N1k9ymVFRje4qqycktv1P1EiiYTC9kETJDd7Y2Ncd7g0Bx8bqWs5eEREAEREAEREAERa/y05X0+GwdNObl1xHGPTkcNg3DMXOy6AOHVrTPjVdPJ1jDLotDswLEtbkdwYe9bRHi59Zt+0G3zWvYPSSnpq2Vmg6rldLo59RrnOc0G/vFT10qEEoK5za9R9R2LCokikzuWO3kZHjZVcwc05Wd2fgVkRXpWKG7lFic/SSwNsRoue8j3Who/XWSqg6RjoxlpjRvuvkSvVVnUH8yNo75HEnyYPFe9MjMbFmeZM3Q/LTRNjwGgdYGDoyPWY5w8wbr7NyQNrwVTgN0jRI34hZw77rDHXj1hbtCl09UL9V1j2G3krHSj4wZo15LkpKvC62LXA2Ub4n5/A4XVU7Go2nRka+N257CCugRYo8awD5FZJMTa4WdHpDcbOHgQkdOXhly1EfJoTMThOqVnebfNZ2zsOYe0/wBYK8wCji/jCpLY2hroonaOiCAS4g2FrD0VYzUlFNlJBHfeWAebUqU2WOrFGnTVsbfSe0X7QpFlMxnkBRlpdE90brEtGlpMJ2XBzA4FYcP5O7amokkPsRfZtHF+s91lC334JdSCXJHkeG5uIA7SB81iZVNd6F3+41z/ANUFbTSx08X3dNGD7RGk7xIupjsVk2WHcrNkip6iJpkkdS4HoqWYm2RczQAO/rWKwYDyfZLG99TUzxysldG5rXA5gA6u/gt0dXyH1votVofvKg3veW9992NVc6dmr5Hp1d90sEfFMNEclOynqpHulc4HpfRAa0G5AFzrVrTYMQbyzl/5sTBGO97rkjgBxUKYgVMDj6rZT+oPqrxs99QJ7reZTU6ad7iVqsotJEqCURi0bQwbxm48XHMqPhdJ+UYvh7Hm7WuklzOt0YBb3ghpXsKr5QCWNjK2HKSkkbID2EgOad41XG5PXj/jdiqhN9RNn6PRQsFxJlTBFUR+jKxrx2aQvbu1dymrmHTCIiACIiACIiAC1LnJ5GNxOl6LSDJYzpxPOoOtYtP5pHyB2LbUQB+eXcrZKaQ0tdH0U7LA3BLX7nAjYdalOxaJ2f2Yvxb87KBjQL8ZxB8g67HNa3sYRkRuyDfFSbrpUN0o3Zz66ipWRmY8O9Eg8Df5L0qerweCTN0YB9pvVd4hVlbg1S1jmQ1LnNcLaMhztuD/APRWSlJeLlSpxfmxKw+oEpllGp8h0fdYA0fInvUuN/2sbd+l4Bv7QqPA6gQMEEwMbgTYu9F1zfJ2pZ5cTjZWR6bg1rI33J1XfbL9ELNGfDfs2zj+VpejaWUzSdTRxy816lwsjXH4D8FBixendqmj+ID5qfTVpHoSDucCPBarp8HP225RiEWjvHYf2r2pT66Q63HwUGpqGsaXvdZozJP75lNxyRb0Z8EylqpN0cLe8dK4/rNVfVVLmusLalm5MSl9HJORbp5nOtuaLMaPBix1VKXOuN2arhlXRZVw0vRjFa45Bov++xem0MzusL8bn6KVTxNYL24k5Dv7FObib7CxFtlgLW7E1mVq3kqPyaUetbjf8F96GT21anEJPa8gsT6h51uJ71NgdiudRuPpPv3ftUKKINfIB7Q/UarGvrWQsL5HWA8T2AbStfpcTaIumlcGl5c+17mxJsANZysFVVkk0jTpou7Zb0UGlMCBctY7Zf0nN/wlXTKJ22zfeIHktMwuuqnl8scI0X6Ib0jy3qt0s7DXfSVgDWn1oGcGucopzxhMKsLy5NqZBC30n6R3DUqTlfymhjgkhsLvaWhotfMayB6I4qtlw2d+T6t9t0bAzzuSqfFOSsbIxoF5kc9jAXG+b3huoDtUVHPa3b+QpxjuWf4O9czVNLHhNOJRYnSc2+vo3OLmX3ZFbssdNAGMaxos1jQ0DcGiw8gsi5x0AiIgAiIgAiIgAiIgD898pX6WN159kRt/RYfxU2OgJAOkM+xUvTdJiGJS76gsHCNz26+AC2qLJo4D5LpUMU0YK2ajK84c7eFjfRvGy/DNSpsQA9EX7diiSVjzttwyV+SnBHewEWIBG4i48Co0eGQt1RMF8/RCyVtWyJpfI6wG07TuG8rXcOrKqtnaYQY4WOGkb5EXuQ47SRsGpVznFNJ5Y8ISavwjYW0cY1Rs+Bv4IaOP+jZ8DfwUqUAGwztt3/sXhPtQl2eGwtGoW4ZfJQMSwSKf0y/s67jbgDceSskQ4Ras0Ck1lM1fAIZ2yzU7al4iiLbCwcDpZjI+jlfUrmugqC09HUaLu1jc+8avNTeTNE13TyuF9OZwHCPqfMFXD6Jm63eqacFtsWzk3K5oA5Lyym9RUOd2C7vAnIeCuaDD5IWhjJzojUHsDiOwEEZK1hi0nWGr5BTf4tHtHwCdUoRFdSUikMc39OP7Ef4l4fSynXUvHutY35gq6fhx2OB45KJLEW6xZNtX22Jdr+kUcnJqFx0pHSSHe95PyUylwiCPNsTQd5Fz4lZqqsZHYvdohxsCdV9xOxZ2m+YzB1HYe9QoQTwhnObWWEX0hfFYIF5DLzUo31dL/fsXpZKH/aKX/wC1T/3rQq6vY/gPS70d/REXJOmEREAEREAEREAFiqZwxjnnUxpceDRc/JZVrXOTX9BhlXJex6JzRxeNH6oA4LyQuYXSO9KWR7zxJt9FsMtQXAA6gNSo8PnZT0kTpDYBo2XzdnqCiScq2uOjBE+V3wj6n5LpxnGEUmznyhKcm0jYlXVGKi5bCBI4aze0bPef9B5KmkfLK4MmcXOOqnh2++7YOK2zCcB0QDMG5ejE37tnH2z5dijquWIk9KMMyK2i5OflH2k5LwRkbWFjsjb6o/O1rYpgyGMRxtDRawAyAG0qXNKGguP+qqWtdI797AJ4QSyJObeDAApcVA46+rx1+CnwU7Wate/alVNoNvt2cU9xLECoYxmQ6zu3UO5QZ5gxrnnU0Fx7hdS4KRz89QO07VArmBzo4dfSSNbq1tb1391m271EnZAldl3hNMY4Y2HWGi/vHN3mSvWISWZbfl+KlEqvmb0kujsbr+qiKsNJ3MuHQ2bc63fJSkRSQF8c0HI5hfUUElTimENkY5ttJrhm3bxBXPXCpoZQxhL43Hqg+i7st6ruC6woeI4ZHM0se0EHX+PFJUhuysMeE9uHlGu4RjjJurbReNcb9Y4arhWzejOvSb5j8Vq+M4bJTD7VvT041SD72Ldc692azU2IP0NKMioZ72jI3sJtZ3fYqI1bYkNKjfMDaYaRh9e/ZkFIljDHU9hqqqT/APTGFp0PKinJ0X6Ubtoe21uNldCryjeHXaJIXjO4s2Vjr+SaUlODs7iRi4yV0foRERcs6IREQAREQAREQAXMef8ArCKCKnb6VTOxgHY27r/FoeK6cuNc7svTYtQU+sQsfKewuI/y2qYq7sQ3ZXOfcrg5stPCIzJo3foAXLgLNbqByyOzaplFgFVN94W0sXsRgGQjdfU3j5Ldgi6DpXk22YVVajZEPC8Kip26MTA2+s63O952sqYixSsc7IHRG/Wf2K1JLCK27ldVyl7rDUMh29qsKSDQbbada+wU7Wah37VlU3ISCwGDSdpO2ah9Ss6IJMVU+zCez5rXcL69d2QQn4pSB8mq8xI9UDeVrnN+/pDVT/0koA91gJHk4JJvKX3gaK5f3k2yR9gTuCxUUVm3Ot2ZXjEn2ZbeVJZqHAfJOJ5Pq8sdcnsNvAL5NJotLjsXmlbZovrOZ4nNAGVERQSEREAFqeLcjhpdNSP6GTa3+bd/h8xwW2KNUTuZnogt3jK3FLKClyTGbjlHOsckIjcyqgMcoHUdo3a4/mvGrgp+HEtw6+0RucO4lw+S3NuJN2gjzVbjug+KTRyJjeDlvac0ipWbf7Dyrbkl+5+gQV9UPBptOnhf7UUbvFgKmLnG8IiIAIiIAIiIALg2I1H5RjtbLrEDWwjusCPEPXdppA1pccg0EngBcr86cgHmRtTUuHXnnc4+bvm9yuoK80VVnaDNqREXQMIREQASyIgCNR1OlkfSHn2qSqmtYWvuNuYUmCvGp2R37E1hUzDyjdaFxGxrz+iVUc2rLUd98jj8h9FdYm9j2WuDc5jeCCCtcZhkkNzSzGIHMxu60ZPYNbe5VSi9ykiyMlZo2HFX5gbh8/8ARWEZ6o4D5LVqaqnc600Vj7bHhze8HMeatJ6kuAbqAA77KxZQjwyTp9K+w9FufFSZqhrdZz3bVUsmcAQDYH99azUdJpZn0fmpsRcnQPL+sRZuwbT2lZ0CKCQiIoJCFEQBV11No5jUfIqIRfLer2RgcCDtVJaxsdhToVnZeQ0+nh9I7fBF5MA+ivFq/Nm++G04HqNcz4Hub9FtC4x1QiIgAiIgAiIgDXucKt6HDauQaxC8Di4aP1XGuQUWjSMG/rfFcroXPxV6GEyNvYySRs/S0j5NK0rk1HowtbuawforVpVlsz6h4SLVERbDIERfHtvqJCAPqKM9so1Fp7rFYH1UjdbfJTYi5MnhDhY/6Ksno3N7RvH4LIMRduHmvv8AGTvZHmpyRghIss8+l6oHBYlJAWalYC4A6iq5mEVVVM91LokUcXSSNJI0+kv1BYekRGbcFJpKgODZGm4NnDhrSRqKTcV4HlBxSfsumUbBs8c1nRFIBERQAREQAREQAVTXts89tirZVmKDrDh9UyIZ0LmikvQFvsz1A7jK5w8nBbque8zU14atnsVR8HQxO+d10JcmeJM6Ue1BERKMEREAEREAci/hHy/ySli9uov8Mbh/3qqwr1hut9QpP8Is/aYa06i+e/cacfUqHhrus4bx8itmkWJfIyanlFiiItRnCIiACIiAMb4GnW0LEaBnaO9SV5lkDQSdikgpJG2JG4kLyvpKg43UaFPK7aGkDicvqmbsrkJXdjp3MrSfyOSpIzqpnv1WPRs+zjHg0n+sVzyuoPySuqaK1msd0sI/4MvW0QNzSbLtXIih6DD6WL2YY78S0E+ZXOOfak6GajxADqgugl913WYf7zwC5dKptnuZ0akN0LEeifdg7MvBZlW4ZLYlu/McQrJdJnPQREUEhERABERABVmKekOH1VmqrEj1+4KUQzZ+Zab7bEY9zqd/xxvb/wCMLqS5DzPS2xCtZ7UMDvhc8f8AcuvLl1e9/E6NPsQRESDhERABEXN+e3lgaOkFPEft6rSaLa2R5B7stpuGjidyAOa85/KNmLYg2njdaCmEjWPAvpvOjpuG9p0Gge7favXJGscSYpPvIuqT7TSDou8lDw3knH0TA6Ml4Fy8Egh2vIjcpVHgMsU5m03uBbo2cLuFjcdYa/BbqVKUGmY6tSE00bciw0tSHjt2hZlpKAiIoAIi+OaCLHUgDBPWNb2ncPxVbPOXHPw2BWDqBnaO9OgZGC617b0ysK7lW5pGtU3KuMupy0a3PjaOJeArp7ySSdZUWoj05aWPX0lXTt7ukBPkCkq9jGpd6P0TGwNAaNQAA4DJarzp4R+U4XUx2u5rOkb70XX+hW2Ly9gIIIuCLEbwdYXKOmfmzk1WmSnjffrNGieLcvwW101SHjcd34LRuT9Kaaoq6N38zKQL6yGuLNLvAYVsC6lJ7oJnNqrbNov0VM2peNTj81kZVSE2BueAVlhLlqixwtIHWNz5BZEowREQAVNVuu9x7fkraeTRaT+99io0yFZcc08tsYnb7VKPJ7Su1rhXNe7/ANdeP/jH5tXdVy6ve/idKn2IIiKscIiIALnPOXzY/wAYyNqoqgxTsaAA4aUZDTcWtmw3OvPgujIgDgl6ijcI62IxEmwdrhe7eyTVc+ybFW4XYZoWvaWvaHNORDgCCNxB1rVa/kHAR/J3upzsaBpxf2ROQ90tWuGp8SM09P8A6mjOjB1jPft8V6CtK7k1Vxa4hKB60Jv3mN1nDgC5U7ahukWXs8a2OBa8cWOsfJaY1Iy4ZnlCUeUZEX1fEwpikm0dbTxFisIxBnb4KWsM1K12sZ7xrUkGM4gzt8FCqqkvO4DZ9SvtRRObmMx++xQ54WvaWuF2nWDtU/Aj4mKprooxd8jW8SL+CsubWhkr8QiqGscKWkLnabgQJJSC1oF9dtfZt1rVHYIylkbVwhhMN3mKZunE8AHI34/JfoLkDyjZX0UdQyPor3aWDU1zTYhpsLt3LFqKk+1qxsoU4dyybEiIshpPz5y+pOhx+QjVPE1/E6Nj+oiuedeSKTFacMcHSQwPEoHqXN2AnedI5cFUxPsQbXsdS6Ol7DBqe8zQUTnZnIefgrOGENFgPxKxNrWHbbiENa3ULk7gFdkqwSEXxp3iy+qCQsU1QG9p3DMrKotZiUURDXvGmdTG3dI47mxtzJ7kNpchZvghVUrnawQBssVV4jiLYrCxfI7JkbRd7ydQAGa3Gh5NYjV+i0UUZ/nJhpzEfmwAgN/rHuW9cluRNJQ3fG0vmd6U0h0pXb+t6o7BZZ6mqSxEvhp28yNU5qOQtRTyvr6x1ppWaLYh/NtJB6x35AWGrPM3y6eiLC3c2LAREQAREQAREQAREQAUWvw6KduhNEyRu57Q4d19SlIgDU63kFTu+6fLCfzXabOGhJcAcLKgquRldH6DoKgf1qd9uB02nxC6WisjVnHhiOnF8o4xXGSD/aKeaIZ9Yxl7ABtMkek1o4kLHSVscovHIx/uuB8gu1qjxnkhQ1Wc1NE53taIa+526bbG6tWpl5RU9OvDOcKqxCDRNxqPkVuWI815GdHXTRfmTfbx8LuIc3xK1HHMDxinadOljqmD1qcnSy29GRc8AFdHUw84KpaeXg1vlJhrp4S1jiCDpAbH22H6LvPITFoaqhglga1jNANMbRYRubk5ltliuAM5TRZh7JY3DItcw3B3ZfVbx/B/rHOmxBrQ7oC6ORtxaz3aYOXaAPhCp1LhK0ostoKUbxaOzIiLMaD8x4bI51fiJebu/KHX7pJRbgNSuVYV/Ntif5dVz07YBHPK5wL352c4uvogbyVZU3NdiLvvK2CP/lwueR8RatlKvGEEmZKtCUptopqenadbwOzb4lWFo4hclrRvcQPMrYKPmijy/KK2plO5hbC09zQT+kr7DubfDITcUrHuHrS3ld4vJUy1S8II6Z+Wc1bjsDnaETnTP9mBjpXeDAVb0eC4jP8Ad0gib7VTIG9/Rx6RPeQutU9OyNuixjWNGxrQ0eAWVUy1E3xgtVCK5yc9oebZzs6use//AIdO3oGcC+5e7uLVtuCcnKWkBFPBHHfW4N6zveecz4q1RUuTfJaklwERFBIREQAREQB//9k="/>
          <p:cNvSpPr/>
          <p:nvPr/>
        </p:nvSpPr>
        <p:spPr>
          <a:xfrm>
            <a:off x="1831975" y="7938"/>
            <a:ext cx="304800" cy="304801"/>
          </a:xfrm>
          <a:prstGeom prst="rect">
            <a:avLst/>
          </a:prstGeom>
          <a:noFill/>
          <a:ln>
            <a:noFill/>
          </a:ln>
        </p:spPr>
        <p:txBody>
          <a:bodyPr spcFirstLastPara="1" wrap="square" lIns="91425" tIns="45700" rIns="91425" bIns="45700" anchor="t" anchorCtr="0">
            <a:noAutofit/>
          </a:bodyPr>
          <a:lstStyle/>
          <a:p>
            <a:endParaRPr>
              <a:solidFill>
                <a:schemeClr val="dk1"/>
              </a:solidFill>
              <a:latin typeface="Calibri"/>
              <a:ea typeface="Calibri"/>
              <a:cs typeface="Calibri"/>
              <a:sym typeface="Calibri"/>
            </a:endParaRPr>
          </a:p>
        </p:txBody>
      </p:sp>
      <p:pic>
        <p:nvPicPr>
          <p:cNvPr id="261" name="Google Shape;261;p30" descr="http://www.allthingsclipart.com/04/shorts.02.jpg"/>
          <p:cNvPicPr preferRelativeResize="0"/>
          <p:nvPr/>
        </p:nvPicPr>
        <p:blipFill rotWithShape="1">
          <a:blip r:embed="rId3">
            <a:alphaModFix/>
          </a:blip>
          <a:srcRect/>
          <a:stretch/>
        </p:blipFill>
        <p:spPr>
          <a:xfrm>
            <a:off x="6852286" y="1848297"/>
            <a:ext cx="1085850" cy="1004888"/>
          </a:xfrm>
          <a:prstGeom prst="rect">
            <a:avLst/>
          </a:prstGeom>
          <a:noFill/>
          <a:ln>
            <a:noFill/>
          </a:ln>
        </p:spPr>
      </p:pic>
      <p:sp>
        <p:nvSpPr>
          <p:cNvPr id="263" name="Google Shape;263;p30" descr="data:image/png;base64,iVBORw0KGgoAAAANSUhEUgAAADgAAAB8CAMAAAALkYNWAAABX1BMVEX///8g4P///4AA3v8AAAAg4v///3T//3sA3f+MgX4CxOAh5v///3wh5P///4Qh6P+/87fl4eAAbH71/YtZ5e5P5PL//23i+Zzm+piR7NS8tbPq+5Q/4vfg4OR66eCn78eu8cPE9P/N9q1+fi8AnLPH9bEAKDWMjIyL69fs+//s7OxPOjVc5f+a7v9q5+f29vat8P8Se4wYqsLCwsIi7v+zs1Gzs7kAQUuC6v9m5v8dzuq7u7sWttA1NUfR0NBPTEtFLyiMjEbg4GvJyWUgICAEHCAAiJx5dnUeAAAlAACdnaEAAA0AACuTjj8fEApbUxE6MjAwJypFlpU3NztPRgpnsaN/jpJraW4AABhdV1UgIACAfofJ3IJraiFyfUCMgSiyyoM1NRQ4OAAAW2kuGhMyqLKUlHUALTWKrHdSUiVDVlpCIRZc0+mEdXJliJBVpLNaeFIPb3WPx9M/JzMjNBEWsWgzAAAH90lEQVRYhZ2Z/X8axxGH7273Xsy9AQdI6BAYDJKQQSD5HCSkiljYyHbbxI4SR47SvFhu00Rx0qb9/z+d3du9N/aQ3PlFwOlhd2dn5ju7SBK3UYmalGtvJpMJPl3+fGNSBsO53EY3cIMDwfONrmuaO/9dAdqyHGwJH6Cm8+4W8FL4oFJz3o3ywQEyr3fFoOb8eJEL/i4dmmWB8wC0e9b8T3ng8YYkDUXg6FBGdc1ZCQpHlIayjIp6HljCXRWJwT+mKqr38tZY2irYshi8V1Bl5D5/lAOWXXkFKLt4Wwzuls2VoDq9Jwbx/i1gIQ88sP8/cCuQbwE/CLnzibsalNVDYbTOwKmoUvl3Pmh3N0Tgw0BGzZr+/eZHg65s+JbzYBX4QpA60o2LWoqSCyIg3bIgdj5AOBb1XLBeryLZFtSV3bfwpb088I+Wpq3ZSA5+epl9dFyWVXnPE4OPfnAURfc7hjq9yTwavehCvBm+pojATx4rYJbWQ/b0TZq7DCDcIFsb/neC9Yegohdhmb8m97n0fGHKodn7grqaANXCb1Hgje7dLFzGyeYtoGxPC7/e0Gp//kuhgIjlgqVyzyJrtFrkf1TVPNmiFqi2p2m1JsoF/wVOU/QO5cgAqktNrq7p8IUhKQJ3y3s7Na0nk+eDdnvAl4V2NLoEZYcsofBsaY9/QSqkDXW7PJCkCKx6Vrx2CI5ZdsDryHVpsMIGDEE5+DSTrp8GMSejoyOUAy5VwZvEgCmze2yqvdCvi3RNenli54CgJxaY5jXo22wx+0CTWEy2/PV1v4HYJk3xcYI7nkyh/PP4SLzi78jbo+Eh/DEP7sXuGb2FtEHDdntId9/oFYs9Y2nkNggaJEAXx6Xl9TXkKXnQJhO67+u6rnWyJHlOFimXX3PuApO8QeN+f0xW0SEhpmg9lCGNNv0udx+zuZZuum68MvAidb+1VmUrjMcM9+cAP6XpWnq1SO4hquvhjmt1RIc5zI7snuALIEdP8VTNBcnCROTTkYTxszTYdBIhhvoxiKqVBn2pTp9hLOFJIR00qKhFaQQe41NF1R1PW6uTMdBhYQLgIpDTRvKSp7wchYK9ppEaCLuExtIhJPQpSG06UoicVSqZhSEvXLreQTD9NoC7+KBBRqg2sj5Igyy7LB+hdn9cngH4Fc1xje1b5v+j8OXgOpKRSsJudDVP7lvKjL1esWXQj1EtBkkMQLwe47Nw9kug4Xu6rvjUTahJh7R0j4BdUrIe5YHMH1atQt5VHQh93fNJvJqhal+dpaYa4cZ6WDQ0CqI9kmx7hFPR76cxqDPnqG1WqFDdURJgIr15+bg608A8O3SCFJXGhm+lwMiitu0/ZiIC1H6fgSgPdDEr5w9TpTH6CtTSwjU0MmDwkFWAh9lo5eR9CCltLRtS5uIVA1+V86oxCdoUR9bkbkVlbisPzFq1U6t15PjQckcQpk7c9f3XOWAmyWIzaLw6D+K6epmqVi3fZ5HNv4e96NDtmeO41+mHVQfJA8iZ+yAyOi8AYGNJYqEU7uvjT2LpKJEOH0rJuD8Aju56RILIcnBdAJJ4IxVtaPC88/mQ7fSIThLc/G7dM1AIJjKd2YDLeqMGQnm2ndDyzb9B1vWonKUyPbsdDVDKb6+kBPjNnGsF6rBq5ou2BBycUuTNB06cyFTz9VYzHWn8lboMstKB6iSya8m6ihpe08gHo9KBMkoOvRxsbFXUPLwE0PL2BIsCC3s5RQv7nDSInziaky36fEAutP6eAPxrrVnNUQC0kxLaDLhvL2H8g4qirALNJW54xEdcMdU/c22NC9WYti4J51CFRigFhmdD0hk1PVZhiAbyNLS9qJfrH6bAWQg2PE23WGEmGhhrgcd6OUkap3q5ECSHrlgKst0c/dOW+gMzcUwMwT1euJd1MrLhwGj8MzHiT2680QKdTA7d8R9f8mI1grYaRf1NCoR6nA4MEKJ5dG+1jd3BMFpjYqpUAlKhSM+QT3AEBsT55MOETnLRsbwESU+tT7hYbeOqRApScjvoLoTespxqFmRnj3PsHvbpx3EAsGll9ZEcsBXn5wtar44xDuJmXE59+5KwkiP92Y9hDADYFYmOEETNGnCnfKq4GyQ6SFY5UI9tbC0p5ajydxyd6M5nr/FBNChv6mWjo5HWRiH1LirKAU4dWErbL07cLCiTY0SxSPrWSAagOc4cr2f4wGSxfCRJPIlZwYuEB5q47HXnCOMfmC6iwSAbrVzqAtF1ximeK0ldTCYWe23vC29etvHcUWqsZCO1Xq9nJN1dvBdddUinj4DUW2HOtsClGnVMzHWf5933AqlQlUIti0qP0oxCCtkLnHuFStbZodUz7BOizSf9TW8/nyNjnqiJahCGG+1vUhIusItJkATJiKwZ/IfoRiq2EY14PlW9JbOmwfnmaiXHLn1SziFtyoor4sjoNVNyO8iIzrulq4ol251dB6kAQE3dmQtDJjvZ9+UgFXJGbY5Xe4bb+3Ise3Syi8/uBu7GLTPoJAKhybkfXprsmwIvkkjqHwXXb+82IHj28tuOwc8hw/KrVcGWMoh2vXY/PCSP3cn5XTmSmz1LC0m1kP8byLKVXn8BgRre4JRv3/uEXXwJqRHeGQnvjfPtLzsWBc0u/jjw68/PyFRVufz2zj6lBoduorDgmjtuPrcS3pqqS1dNdzGoIqBE9knezxG5tjnDgWkGeb9GrLBtvA/22cf5lNhohsHyXPo/DaDYjITI0s8AAAAASUVORK5CYII="/>
          <p:cNvSpPr/>
          <p:nvPr/>
        </p:nvSpPr>
        <p:spPr>
          <a:xfrm>
            <a:off x="1984375" y="160338"/>
            <a:ext cx="304800" cy="304801"/>
          </a:xfrm>
          <a:prstGeom prst="rect">
            <a:avLst/>
          </a:prstGeom>
          <a:noFill/>
          <a:ln>
            <a:noFill/>
          </a:ln>
        </p:spPr>
        <p:txBody>
          <a:bodyPr spcFirstLastPara="1" wrap="square" lIns="91425" tIns="45700" rIns="91425" bIns="45700" anchor="t" anchorCtr="0">
            <a:noAutofit/>
          </a:bodyPr>
          <a:lstStyle/>
          <a:p>
            <a:endParaRPr>
              <a:solidFill>
                <a:schemeClr val="dk1"/>
              </a:solidFill>
              <a:latin typeface="Calibri"/>
              <a:ea typeface="Calibri"/>
              <a:cs typeface="Calibri"/>
              <a:sym typeface="Calibri"/>
            </a:endParaRPr>
          </a:p>
        </p:txBody>
      </p:sp>
      <p:pic>
        <p:nvPicPr>
          <p:cNvPr id="264" name="Google Shape;264;p30" descr="http://sr.photos3.fotosearch.com/bthumb/CSP/CSP229/k2299101.jpg"/>
          <p:cNvPicPr preferRelativeResize="0"/>
          <p:nvPr/>
        </p:nvPicPr>
        <p:blipFill rotWithShape="1">
          <a:blip r:embed="rId4">
            <a:alphaModFix/>
          </a:blip>
          <a:srcRect/>
          <a:stretch/>
        </p:blipFill>
        <p:spPr>
          <a:xfrm>
            <a:off x="4832638" y="1578519"/>
            <a:ext cx="937802" cy="1328553"/>
          </a:xfrm>
          <a:prstGeom prst="rect">
            <a:avLst/>
          </a:prstGeom>
          <a:noFill/>
          <a:ln>
            <a:noFill/>
          </a:ln>
        </p:spPr>
      </p:pic>
      <p:pic>
        <p:nvPicPr>
          <p:cNvPr id="269" name="Google Shape;269;p30" descr="http://www.publicdomainpictures.net/download-picture.php?adresar=50000&amp;soubor=vintage-orange-dress-clipart.jpg&amp;id=42354"/>
          <p:cNvPicPr preferRelativeResize="0"/>
          <p:nvPr/>
        </p:nvPicPr>
        <p:blipFill rotWithShape="1">
          <a:blip r:embed="rId5">
            <a:alphaModFix/>
          </a:blip>
          <a:srcRect/>
          <a:stretch/>
        </p:blipFill>
        <p:spPr>
          <a:xfrm>
            <a:off x="8687039" y="1750910"/>
            <a:ext cx="1068179" cy="1199662"/>
          </a:xfrm>
          <a:prstGeom prst="rect">
            <a:avLst/>
          </a:prstGeom>
          <a:noFill/>
          <a:ln>
            <a:noFill/>
          </a:ln>
        </p:spPr>
      </p:pic>
      <p:sp>
        <p:nvSpPr>
          <p:cNvPr id="2" name="PoljeZBesedilom 1"/>
          <p:cNvSpPr txBox="1"/>
          <p:nvPr/>
        </p:nvSpPr>
        <p:spPr>
          <a:xfrm>
            <a:off x="3289852" y="3329609"/>
            <a:ext cx="7444409" cy="369332"/>
          </a:xfrm>
          <a:prstGeom prst="rect">
            <a:avLst/>
          </a:prstGeom>
          <a:noFill/>
        </p:spPr>
        <p:txBody>
          <a:bodyPr wrap="square" rtlCol="0">
            <a:spAutoFit/>
          </a:bodyPr>
          <a:lstStyle/>
          <a:p>
            <a:r>
              <a:rPr lang="de-DE" dirty="0" smtClean="0"/>
              <a:t>Im Sommer trage ich einen Bikini, eine kurze Hose und ein Kleid. </a:t>
            </a:r>
            <a:endParaRPr lang="sl-SI" dirty="0"/>
          </a:p>
        </p:txBody>
      </p:sp>
    </p:spTree>
    <p:extLst>
      <p:ext uri="{BB962C8B-B14F-4D97-AF65-F5344CB8AC3E}">
        <p14:creationId xmlns:p14="http://schemas.microsoft.com/office/powerpoint/2010/main" val="195133519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4" name="Google Shape;254;p30"/>
          <p:cNvSpPr txBox="1"/>
          <p:nvPr/>
        </p:nvSpPr>
        <p:spPr>
          <a:xfrm>
            <a:off x="2289175" y="1748274"/>
            <a:ext cx="1766716" cy="664367"/>
          </a:xfrm>
          <a:prstGeom prst="rect">
            <a:avLst/>
          </a:prstGeom>
          <a:noFill/>
          <a:ln>
            <a:noFill/>
          </a:ln>
        </p:spPr>
        <p:txBody>
          <a:bodyPr spcFirstLastPara="1" wrap="square" lIns="91425" tIns="45700" rIns="91425" bIns="45700" anchor="t" anchorCtr="0">
            <a:noAutofit/>
          </a:bodyPr>
          <a:lstStyle/>
          <a:p>
            <a:r>
              <a:rPr lang="de-DE" sz="3200" b="1" dirty="0">
                <a:solidFill>
                  <a:schemeClr val="dk1"/>
                </a:solidFill>
                <a:latin typeface="Calibri"/>
                <a:ea typeface="Calibri"/>
                <a:cs typeface="Calibri"/>
                <a:sym typeface="Calibri"/>
              </a:rPr>
              <a:t>Winter</a:t>
            </a:r>
            <a:endParaRPr sz="3200" b="1" dirty="0">
              <a:solidFill>
                <a:schemeClr val="dk1"/>
              </a:solidFill>
              <a:latin typeface="Calibri"/>
              <a:ea typeface="Calibri"/>
              <a:cs typeface="Calibri"/>
              <a:sym typeface="Calibri"/>
            </a:endParaRPr>
          </a:p>
        </p:txBody>
      </p:sp>
      <p:pic>
        <p:nvPicPr>
          <p:cNvPr id="256" name="Google Shape;256;p30" descr="http://image.shutterstock.com/display_pic_with_logo/483673/483673,1328923127,1/stock-photo-winter-boots-cartoon-95607874.jpg"/>
          <p:cNvPicPr preferRelativeResize="0"/>
          <p:nvPr/>
        </p:nvPicPr>
        <p:blipFill rotWithShape="1">
          <a:blip r:embed="rId3">
            <a:alphaModFix/>
          </a:blip>
          <a:srcRect/>
          <a:stretch/>
        </p:blipFill>
        <p:spPr>
          <a:xfrm>
            <a:off x="6997147" y="1453246"/>
            <a:ext cx="1215365" cy="1164969"/>
          </a:xfrm>
          <a:prstGeom prst="rect">
            <a:avLst/>
          </a:prstGeom>
          <a:noFill/>
          <a:ln>
            <a:noFill/>
          </a:ln>
        </p:spPr>
      </p:pic>
      <p:sp>
        <p:nvSpPr>
          <p:cNvPr id="259" name="Google Shape;259;p30" descr="data:image/jpeg;base64,/9j/4AAQSkZJRgABAQAAAQABAAD/2wCEAAkGBxMTEhUSExMWFhUVFxcYGRgXFRgXFhYVFRUXFhcWGBUYHSggGBolHRUVITEhJSkrLi4uFx8zODMtNygtLisBCgoKDg0OGxAQGy8fICYvLS0vLS8wMDUtLS0tKy0tLy0yNTUtLS0tLSstLS0tLS0tLS4tLS0tLS0tKy0tLS0tLf/AABEIAMABAAMBIgACEQEDEQH/xAAcAAEAAgMBAQEAAAAAAAAAAAAABAUDBgcCAQj/xABPEAABAwICBQgHAwYLBwUAAAABAAIDBBEFIRIxQVFxBgcTImGBkaEyQlJykrHBIzPRFGKisuHwCBUkQ1OCk7PS0/E0RGNzg8LDJUVkdLT/xAAZAQACAwEAAAAAAAAAAAAAAAAAAgEDBAX/xAAtEQACAQMDBAAEBgMAAAAAAAAAAQIDESEEEjETMkFRcYGh8BQiQmGR8SNSsf/aAAwDAQACEQMRAD8A7iiIgAiIgAiIgDSOdvlBUUdGw012yzTMiElgRHpXOkbi2y2e9c05T0WL1bY2S1bJI2OJIjJiLgbXvlZxsMr710fna5VUdNRy09R15J43NZE2xdmLB59loOd+zJc15JxVQpmvka5rhkL+k5lhouI8s88ldRhGbsymtOUFdGvVHJuGI3kkqYO15Ab8YBbfvU+lp5GWMOJ1TR2SuLfJwBW1x4q61nAOG3Z+xVVdgtHKdJrXwPPrRZeLRkfBaXRt+lMzRrX/AFNHuh5Q4rHbRxMSW2SxNPmDcq9o+cTFGfeQ0s/a1z4j8iPJc0xzBJGOgEk7ZojK1uQMcmeu7eAOYKvJ8IohFI6MzRvaxzmgyutcAkbbFVOEc/lt8y/dK11K/wAv6Ol0XOmNU9DPH2xuZM3yLXH4VeUnOFh79c/R32TMfEf0wF+feTlVI6LSdIXEnf6IGVirhtY8esVCoxkrq6G3zXNmfoukropReKRkg3se1w8QVIX5oc8E3dHGTvLBfxGazx1jh6Lpmf8ALqJo/JrlD0/pk9R+j9IIvz1HjtS30a2rZ/1RJ/eAqdTcq60f+4yn344vowJehIOqvNzu6Li8XLTEB/vkR407fo8KUzlzXjXPAf8AoW+UiPw9T0R+Ih7+jOvIuTDnArP6SD+yP+YvLucOr/pIP7I/5iOhU9f8Drw9/RnW0XG5ecCu2VEI4U5PzkUCq5a17v8AftH3KZg+ZKOhP7aG6sftM7msFVVxxDSkkYwb3uDR4kr891mLVUv3mI1h36DmxX+ABVgoae+k6N0rjrdK8vJ43UqhLyQ6q8JnacZ51MLp9dQJXezCC833XGQ8VRYLz1U01SyGSnkgje7RbLI4WufR0mgdW++5stDp6oNyZE0djRY+QVXy8kkMLGdDIA57bOcLdaxs0N1k9ymVFRje4qqycktv1P1EiiYTC9kETJDd7Y2Ncd7g0Bx8bqWs5eEREAEREAEREAERa/y05X0+GwdNObl1xHGPTkcNg3DMXOy6AOHVrTPjVdPJ1jDLotDswLEtbkdwYe9bRHi59Zt+0G3zWvYPSSnpq2Vmg6rldLo59RrnOc0G/vFT10qEEoK5za9R9R2LCokikzuWO3kZHjZVcwc05Wd2fgVkRXpWKG7lFic/SSwNsRoue8j3Who/XWSqg6RjoxlpjRvuvkSvVVnUH8yNo75HEnyYPFe9MjMbFmeZM3Q/LTRNjwGgdYGDoyPWY5w8wbr7NyQNrwVTgN0jRI34hZw77rDHXj1hbtCl09UL9V1j2G3krHSj4wZo15LkpKvC62LXA2Ub4n5/A4XVU7Go2nRka+N257CCugRYo8awD5FZJMTa4WdHpDcbOHgQkdOXhly1EfJoTMThOqVnebfNZ2zsOYe0/wBYK8wCji/jCpLY2hroonaOiCAS4g2FrD0VYzUlFNlJBHfeWAebUqU2WOrFGnTVsbfSe0X7QpFlMxnkBRlpdE90brEtGlpMJ2XBzA4FYcP5O7amokkPsRfZtHF+s91lC334JdSCXJHkeG5uIA7SB81iZVNd6F3+41z/ANUFbTSx08X3dNGD7RGk7xIupjsVk2WHcrNkip6iJpkkdS4HoqWYm2RczQAO/rWKwYDyfZLG99TUzxysldG5rXA5gA6u/gt0dXyH1votVofvKg3veW9992NVc6dmr5Hp1d90sEfFMNEclOynqpHulc4HpfRAa0G5AFzrVrTYMQbyzl/5sTBGO97rkjgBxUKYgVMDj6rZT+oPqrxs99QJ7reZTU6ad7iVqsotJEqCURi0bQwbxm48XHMqPhdJ+UYvh7Hm7WuklzOt0YBb3ghpXsKr5QCWNjK2HKSkkbID2EgOad41XG5PXj/jdiqhN9RNn6PRQsFxJlTBFUR+jKxrx2aQvbu1dymrmHTCIiACIiACIiAC1LnJ5GNxOl6LSDJYzpxPOoOtYtP5pHyB2LbUQB+eXcrZKaQ0tdH0U7LA3BLX7nAjYdalOxaJ2f2Yvxb87KBjQL8ZxB8g67HNa3sYRkRuyDfFSbrpUN0o3Zz66ipWRmY8O9Eg8Df5L0qerweCTN0YB9pvVd4hVlbg1S1jmQ1LnNcLaMhztuD/APRWSlJeLlSpxfmxKw+oEpllGp8h0fdYA0fInvUuN/2sbd+l4Bv7QqPA6gQMEEwMbgTYu9F1zfJ2pZ5cTjZWR6bg1rI33J1XfbL9ELNGfDfs2zj+VpejaWUzSdTRxy816lwsjXH4D8FBixendqmj+ID5qfTVpHoSDucCPBarp8HP225RiEWjvHYf2r2pT66Q63HwUGpqGsaXvdZozJP75lNxyRb0Z8EylqpN0cLe8dK4/rNVfVVLmusLalm5MSl9HJORbp5nOtuaLMaPBix1VKXOuN2arhlXRZVw0vRjFa45Bov++xem0MzusL8bn6KVTxNYL24k5Dv7FObib7CxFtlgLW7E1mVq3kqPyaUetbjf8F96GT21anEJPa8gsT6h51uJ71NgdiudRuPpPv3ftUKKINfIB7Q/UarGvrWQsL5HWA8T2AbStfpcTaIumlcGl5c+17mxJsANZysFVVkk0jTpou7Zb0UGlMCBctY7Zf0nN/wlXTKJ22zfeIHktMwuuqnl8scI0X6Ib0jy3qt0s7DXfSVgDWn1oGcGucopzxhMKsLy5NqZBC30n6R3DUqTlfymhjgkhsLvaWhotfMayB6I4qtlw2d+T6t9t0bAzzuSqfFOSsbIxoF5kc9jAXG+b3huoDtUVHPa3b+QpxjuWf4O9czVNLHhNOJRYnSc2+vo3OLmX3ZFbssdNAGMaxos1jQ0DcGiw8gsi5x0AiIgAiIgAiIgAiIgD898pX6WN159kRt/RYfxU2OgJAOkM+xUvTdJiGJS76gsHCNz26+AC2qLJo4D5LpUMU0YK2ajK84c7eFjfRvGy/DNSpsQA9EX7diiSVjzttwyV+SnBHewEWIBG4i48Co0eGQt1RMF8/RCyVtWyJpfI6wG07TuG8rXcOrKqtnaYQY4WOGkb5EXuQ47SRsGpVznFNJ5Y8ISavwjYW0cY1Rs+Bv4IaOP+jZ8DfwUqUAGwztt3/sXhPtQl2eGwtGoW4ZfJQMSwSKf0y/s67jbgDceSskQ4Ras0Ck1lM1fAIZ2yzU7al4iiLbCwcDpZjI+jlfUrmugqC09HUaLu1jc+8avNTeTNE13TyuF9OZwHCPqfMFXD6Jm63eqacFtsWzk3K5oA5Lyym9RUOd2C7vAnIeCuaDD5IWhjJzojUHsDiOwEEZK1hi0nWGr5BTf4tHtHwCdUoRFdSUikMc39OP7Ef4l4fSynXUvHutY35gq6fhx2OB45KJLEW6xZNtX22Jdr+kUcnJqFx0pHSSHe95PyUylwiCPNsTQd5Fz4lZqqsZHYvdohxsCdV9xOxZ2m+YzB1HYe9QoQTwhnObWWEX0hfFYIF5DLzUo31dL/fsXpZKH/aKX/wC1T/3rQq6vY/gPS70d/REXJOmEREAEREAEREAFiqZwxjnnUxpceDRc/JZVrXOTX9BhlXJex6JzRxeNH6oA4LyQuYXSO9KWR7zxJt9FsMtQXAA6gNSo8PnZT0kTpDYBo2XzdnqCiScq2uOjBE+V3wj6n5LpxnGEUmznyhKcm0jYlXVGKi5bCBI4aze0bPef9B5KmkfLK4MmcXOOqnh2++7YOK2zCcB0QDMG5ejE37tnH2z5dijquWIk9KMMyK2i5OflH2k5LwRkbWFjsjb6o/O1rYpgyGMRxtDRawAyAG0qXNKGguP+qqWtdI797AJ4QSyJObeDAApcVA46+rx1+CnwU7Wate/alVNoNvt2cU9xLECoYxmQ6zu3UO5QZ5gxrnnU0Fx7hdS4KRz89QO07VArmBzo4dfSSNbq1tb1391m271EnZAldl3hNMY4Y2HWGi/vHN3mSvWISWZbfl+KlEqvmb0kujsbr+qiKsNJ3MuHQ2bc63fJSkRSQF8c0HI5hfUUElTimENkY5ttJrhm3bxBXPXCpoZQxhL43Hqg+i7st6ruC6woeI4ZHM0se0EHX+PFJUhuysMeE9uHlGu4RjjJurbReNcb9Y4arhWzejOvSb5j8Vq+M4bJTD7VvT041SD72Ldc692azU2IP0NKMioZ72jI3sJtZ3fYqI1bYkNKjfMDaYaRh9e/ZkFIljDHU9hqqqT/APTGFp0PKinJ0X6Ubtoe21uNldCryjeHXaJIXjO4s2Vjr+SaUlODs7iRi4yV0foRERcs6IREQAREQAREQAXMef8ArCKCKnb6VTOxgHY27r/FoeK6cuNc7svTYtQU+sQsfKewuI/y2qYq7sQ3ZXOfcrg5stPCIzJo3foAXLgLNbqByyOzaplFgFVN94W0sXsRgGQjdfU3j5Ldgi6DpXk22YVVajZEPC8Kip26MTA2+s63O952sqYixSsc7IHRG/Wf2K1JLCK27ldVyl7rDUMh29qsKSDQbbada+wU7Wah37VlU3ISCwGDSdpO2ah9Ss6IJMVU+zCez5rXcL69d2QQn4pSB8mq8xI9UDeVrnN+/pDVT/0koA91gJHk4JJvKX3gaK5f3k2yR9gTuCxUUVm3Ot2ZXjEn2ZbeVJZqHAfJOJ5Pq8sdcnsNvAL5NJotLjsXmlbZovrOZ4nNAGVERQSEREAFqeLcjhpdNSP6GTa3+bd/h8xwW2KNUTuZnogt3jK3FLKClyTGbjlHOsckIjcyqgMcoHUdo3a4/mvGrgp+HEtw6+0RucO4lw+S3NuJN2gjzVbjug+KTRyJjeDlvac0ipWbf7Dyrbkl+5+gQV9UPBptOnhf7UUbvFgKmLnG8IiIAIiIAIiIALg2I1H5RjtbLrEDWwjusCPEPXdppA1pccg0EngBcr86cgHmRtTUuHXnnc4+bvm9yuoK80VVnaDNqREXQMIREQASyIgCNR1OlkfSHn2qSqmtYWvuNuYUmCvGp2R37E1hUzDyjdaFxGxrz+iVUc2rLUd98jj8h9FdYm9j2WuDc5jeCCCtcZhkkNzSzGIHMxu60ZPYNbe5VSi9ykiyMlZo2HFX5gbh8/8ARWEZ6o4D5LVqaqnc600Vj7bHhze8HMeatJ6kuAbqAA77KxZQjwyTp9K+w9FufFSZqhrdZz3bVUsmcAQDYH99azUdJpZn0fmpsRcnQPL+sRZuwbT2lZ0CKCQiIoJCFEQBV11No5jUfIqIRfLer2RgcCDtVJaxsdhToVnZeQ0+nh9I7fBF5MA+ivFq/Nm++G04HqNcz4Hub9FtC4x1QiIgAiIgAiIgDXucKt6HDauQaxC8Di4aP1XGuQUWjSMG/rfFcroXPxV6GEyNvYySRs/S0j5NK0rk1HowtbuawforVpVlsz6h4SLVERbDIERfHtvqJCAPqKM9so1Fp7rFYH1UjdbfJTYi5MnhDhY/6Ksno3N7RvH4LIMRduHmvv8AGTvZHmpyRghIss8+l6oHBYlJAWalYC4A6iq5mEVVVM91LokUcXSSNJI0+kv1BYekRGbcFJpKgODZGm4NnDhrSRqKTcV4HlBxSfsumUbBs8c1nRFIBERQAREQAREQAVTXts89tirZVmKDrDh9UyIZ0LmikvQFvsz1A7jK5w8nBbque8zU14atnsVR8HQxO+d10JcmeJM6Ue1BERKMEREAEREAci/hHy/ySli9uov8Mbh/3qqwr1hut9QpP8Is/aYa06i+e/cacfUqHhrus4bx8itmkWJfIyanlFiiItRnCIiACIiAMb4GnW0LEaBnaO9SV5lkDQSdikgpJG2JG4kLyvpKg43UaFPK7aGkDicvqmbsrkJXdjp3MrSfyOSpIzqpnv1WPRs+zjHg0n+sVzyuoPySuqaK1msd0sI/4MvW0QNzSbLtXIih6DD6WL2YY78S0E+ZXOOfak6GajxADqgugl913WYf7zwC5dKptnuZ0akN0LEeifdg7MvBZlW4ZLYlu/McQrJdJnPQREUEhERABERABVmKekOH1VmqrEj1+4KUQzZ+Zab7bEY9zqd/xxvb/wCMLqS5DzPS2xCtZ7UMDvhc8f8AcuvLl1e9/E6NPsQRESDhERABEXN+e3lgaOkFPEft6rSaLa2R5B7stpuGjidyAOa85/KNmLYg2njdaCmEjWPAvpvOjpuG9p0Gge7favXJGscSYpPvIuqT7TSDou8lDw3knH0TA6Ml4Fy8Egh2vIjcpVHgMsU5m03uBbo2cLuFjcdYa/BbqVKUGmY6tSE00bciw0tSHjt2hZlpKAiIoAIi+OaCLHUgDBPWNb2ncPxVbPOXHPw2BWDqBnaO9OgZGC617b0ysK7lW5pGtU3KuMupy0a3PjaOJeArp7ySSdZUWoj05aWPX0lXTt7ukBPkCkq9jGpd6P0TGwNAaNQAA4DJarzp4R+U4XUx2u5rOkb70XX+hW2Ly9gIIIuCLEbwdYXKOmfmzk1WmSnjffrNGieLcvwW101SHjcd34LRuT9Kaaoq6N38zKQL6yGuLNLvAYVsC6lJ7oJnNqrbNov0VM2peNTj81kZVSE2BueAVlhLlqixwtIHWNz5BZEowREQAVNVuu9x7fkraeTRaT+99io0yFZcc08tsYnb7VKPJ7Su1rhXNe7/ANdeP/jH5tXdVy6ve/idKn2IIiKscIiIALnPOXzY/wAYyNqoqgxTsaAA4aUZDTcWtmw3OvPgujIgDgl6ijcI62IxEmwdrhe7eyTVc+ybFW4XYZoWvaWvaHNORDgCCNxB1rVa/kHAR/J3upzsaBpxf2ROQ90tWuGp8SM09P8A6mjOjB1jPft8V6CtK7k1Vxa4hKB60Jv3mN1nDgC5U7ahukWXs8a2OBa8cWOsfJaY1Iy4ZnlCUeUZEX1fEwpikm0dbTxFisIxBnb4KWsM1K12sZ7xrUkGM4gzt8FCqqkvO4DZ9SvtRRObmMx++xQ54WvaWuF2nWDtU/Aj4mKprooxd8jW8SL+CsubWhkr8QiqGscKWkLnabgQJJSC1oF9dtfZt1rVHYIylkbVwhhMN3mKZunE8AHI34/JfoLkDyjZX0UdQyPor3aWDU1zTYhpsLt3LFqKk+1qxsoU4dyybEiIshpPz5y+pOhx+QjVPE1/E6Nj+oiuedeSKTFacMcHSQwPEoHqXN2AnedI5cFUxPsQbXsdS6Ol7DBqe8zQUTnZnIefgrOGENFgPxKxNrWHbbiENa3ULk7gFdkqwSEXxp3iy+qCQsU1QG9p3DMrKotZiUURDXvGmdTG3dI47mxtzJ7kNpchZvghVUrnawQBssVV4jiLYrCxfI7JkbRd7ydQAGa3Gh5NYjV+i0UUZ/nJhpzEfmwAgN/rHuW9cluRNJQ3fG0vmd6U0h0pXb+t6o7BZZ6mqSxEvhp28yNU5qOQtRTyvr6x1ppWaLYh/NtJB6x35AWGrPM3y6eiLC3c2LAREQAREQAREQAREQAUWvw6KduhNEyRu57Q4d19SlIgDU63kFTu+6fLCfzXabOGhJcAcLKgquRldH6DoKgf1qd9uB02nxC6WisjVnHhiOnF8o4xXGSD/aKeaIZ9Yxl7ABtMkek1o4kLHSVscovHIx/uuB8gu1qjxnkhQ1Wc1NE53taIa+526bbG6tWpl5RU9OvDOcKqxCDRNxqPkVuWI815GdHXTRfmTfbx8LuIc3xK1HHMDxinadOljqmD1qcnSy29GRc8AFdHUw84KpaeXg1vlJhrp4S1jiCDpAbH22H6LvPITFoaqhglga1jNANMbRYRubk5ltliuAM5TRZh7JY3DItcw3B3ZfVbx/B/rHOmxBrQ7oC6ORtxaz3aYOXaAPhCp1LhK0ostoKUbxaOzIiLMaD8x4bI51fiJebu/KHX7pJRbgNSuVYV/Ntif5dVz07YBHPK5wL352c4uvogbyVZU3NdiLvvK2CP/lwueR8RatlKvGEEmZKtCUptopqenadbwOzb4lWFo4hclrRvcQPMrYKPmijy/KK2plO5hbC09zQT+kr7DubfDITcUrHuHrS3ld4vJUy1S8II6Z+Wc1bjsDnaETnTP9mBjpXeDAVb0eC4jP8Ad0gib7VTIG9/Rx6RPeQutU9OyNuixjWNGxrQ0eAWVUy1E3xgtVCK5yc9oebZzs6use//AIdO3oGcC+5e7uLVtuCcnKWkBFPBHHfW4N6zveecz4q1RUuTfJaklwERFBIREQAREQB//9k="/>
          <p:cNvSpPr/>
          <p:nvPr/>
        </p:nvSpPr>
        <p:spPr>
          <a:xfrm>
            <a:off x="1679575" y="-144463"/>
            <a:ext cx="304800" cy="304801"/>
          </a:xfrm>
          <a:prstGeom prst="rect">
            <a:avLst/>
          </a:prstGeom>
          <a:noFill/>
          <a:ln>
            <a:noFill/>
          </a:ln>
        </p:spPr>
        <p:txBody>
          <a:bodyPr spcFirstLastPara="1" wrap="square" lIns="91425" tIns="45700" rIns="91425" bIns="45700" anchor="t" anchorCtr="0">
            <a:noAutofit/>
          </a:bodyPr>
          <a:lstStyle/>
          <a:p>
            <a:endParaRPr>
              <a:solidFill>
                <a:schemeClr val="dk1"/>
              </a:solidFill>
              <a:latin typeface="Calibri"/>
              <a:ea typeface="Calibri"/>
              <a:cs typeface="Calibri"/>
              <a:sym typeface="Calibri"/>
            </a:endParaRPr>
          </a:p>
        </p:txBody>
      </p:sp>
      <p:sp>
        <p:nvSpPr>
          <p:cNvPr id="260" name="Google Shape;260;p30" descr="data:image/jpeg;base64,/9j/4AAQSkZJRgABAQAAAQABAAD/2wCEAAkGBxMTEhUSExMWFhUVFxcYGRgXFRgXFhYVFRUXFhcWGBUYHSggGBolHRUVITEhJSkrLi4uFx8zODMtNygtLisBCgoKDg0OGxAQGy8fICYvLS0vLS8wMDUtLS0tKy0tLy0yNTUtLS0tLSstLS0tLS0tLS4tLS0tLS0tKy0tLS0tLf/AABEIAMABAAMBIgACEQEDEQH/xAAcAAEAAgMBAQEAAAAAAAAAAAAABAUDBgcCAQj/xABPEAABAwICBQgHAwYLBwUAAAABAAIDBBEFIRIxQVFxBgcTImGBkaEyQlJykrHBIzPRFGKisuHwCBUkQ1OCk7PS0/E0RGNzg8LDJUVkdLT/xAAZAQACAwEAAAAAAAAAAAAAAAAAAgEDBAX/xAAtEQACAQMDBAAEBgMAAAAAAAAAAQIDESEEEjETMkFRcYGh8BQiQmGR8SNSsf/aAAwDAQACEQMRAD8A7iiIgAiIgAiIgDSOdvlBUUdGw012yzTMiElgRHpXOkbi2y2e9c05T0WL1bY2S1bJI2OJIjJiLgbXvlZxsMr710fna5VUdNRy09R15J43NZE2xdmLB59loOd+zJc15JxVQpmvka5rhkL+k5lhouI8s88ldRhGbsymtOUFdGvVHJuGI3kkqYO15Ab8YBbfvU+lp5GWMOJ1TR2SuLfJwBW1x4q61nAOG3Z+xVVdgtHKdJrXwPPrRZeLRkfBaXRt+lMzRrX/AFNHuh5Q4rHbRxMSW2SxNPmDcq9o+cTFGfeQ0s/a1z4j8iPJc0xzBJGOgEk7ZojK1uQMcmeu7eAOYKvJ8IohFI6MzRvaxzmgyutcAkbbFVOEc/lt8y/dK11K/wAv6Ol0XOmNU9DPH2xuZM3yLXH4VeUnOFh79c/R32TMfEf0wF+feTlVI6LSdIXEnf6IGVirhtY8esVCoxkrq6G3zXNmfoukropReKRkg3se1w8QVIX5oc8E3dHGTvLBfxGazx1jh6Lpmf8ALqJo/JrlD0/pk9R+j9IIvz1HjtS30a2rZ/1RJ/eAqdTcq60f+4yn344vowJehIOqvNzu6Li8XLTEB/vkR407fo8KUzlzXjXPAf8AoW+UiPw9T0R+Ih7+jOvIuTDnArP6SD+yP+YvLucOr/pIP7I/5iOhU9f8Drw9/RnW0XG5ecCu2VEI4U5PzkUCq5a17v8AftH3KZg+ZKOhP7aG6sftM7msFVVxxDSkkYwb3uDR4kr891mLVUv3mI1h36DmxX+ABVgoae+k6N0rjrdK8vJ43UqhLyQ6q8JnacZ51MLp9dQJXezCC833XGQ8VRYLz1U01SyGSnkgje7RbLI4WufR0mgdW++5stDp6oNyZE0djRY+QVXy8kkMLGdDIA57bOcLdaxs0N1k9ymVFRje4qqycktv1P1EiiYTC9kETJDd7Y2Ncd7g0Bx8bqWs5eEREAEREAEREAERa/y05X0+GwdNObl1xHGPTkcNg3DMXOy6AOHVrTPjVdPJ1jDLotDswLEtbkdwYe9bRHi59Zt+0G3zWvYPSSnpq2Vmg6rldLo59RrnOc0G/vFT10qEEoK5za9R9R2LCokikzuWO3kZHjZVcwc05Wd2fgVkRXpWKG7lFic/SSwNsRoue8j3Who/XWSqg6RjoxlpjRvuvkSvVVnUH8yNo75HEnyYPFe9MjMbFmeZM3Q/LTRNjwGgdYGDoyPWY5w8wbr7NyQNrwVTgN0jRI34hZw77rDHXj1hbtCl09UL9V1j2G3krHSj4wZo15LkpKvC62LXA2Ub4n5/A4XVU7Go2nRka+N257CCugRYo8awD5FZJMTa4WdHpDcbOHgQkdOXhly1EfJoTMThOqVnebfNZ2zsOYe0/wBYK8wCji/jCpLY2hroonaOiCAS4g2FrD0VYzUlFNlJBHfeWAebUqU2WOrFGnTVsbfSe0X7QpFlMxnkBRlpdE90brEtGlpMJ2XBzA4FYcP5O7amokkPsRfZtHF+s91lC334JdSCXJHkeG5uIA7SB81iZVNd6F3+41z/ANUFbTSx08X3dNGD7RGk7xIupjsVk2WHcrNkip6iJpkkdS4HoqWYm2RczQAO/rWKwYDyfZLG99TUzxysldG5rXA5gA6u/gt0dXyH1votVofvKg3veW9992NVc6dmr5Hp1d90sEfFMNEclOynqpHulc4HpfRAa0G5AFzrVrTYMQbyzl/5sTBGO97rkjgBxUKYgVMDj6rZT+oPqrxs99QJ7reZTU6ad7iVqsotJEqCURi0bQwbxm48XHMqPhdJ+UYvh7Hm7WuklzOt0YBb3ghpXsKr5QCWNjK2HKSkkbID2EgOad41XG5PXj/jdiqhN9RNn6PRQsFxJlTBFUR+jKxrx2aQvbu1dymrmHTCIiACIiACIiAC1LnJ5GNxOl6LSDJYzpxPOoOtYtP5pHyB2LbUQB+eXcrZKaQ0tdH0U7LA3BLX7nAjYdalOxaJ2f2Yvxb87KBjQL8ZxB8g67HNa3sYRkRuyDfFSbrpUN0o3Zz66ipWRmY8O9Eg8Df5L0qerweCTN0YB9pvVd4hVlbg1S1jmQ1LnNcLaMhztuD/APRWSlJeLlSpxfmxKw+oEpllGp8h0fdYA0fInvUuN/2sbd+l4Bv7QqPA6gQMEEwMbgTYu9F1zfJ2pZ5cTjZWR6bg1rI33J1XfbL9ELNGfDfs2zj+VpejaWUzSdTRxy816lwsjXH4D8FBixendqmj+ID5qfTVpHoSDucCPBarp8HP225RiEWjvHYf2r2pT66Q63HwUGpqGsaXvdZozJP75lNxyRb0Z8EylqpN0cLe8dK4/rNVfVVLmusLalm5MSl9HJORbp5nOtuaLMaPBix1VKXOuN2arhlXRZVw0vRjFa45Bov++xem0MzusL8bn6KVTxNYL24k5Dv7FObib7CxFtlgLW7E1mVq3kqPyaUetbjf8F96GT21anEJPa8gsT6h51uJ71NgdiudRuPpPv3ftUKKINfIB7Q/UarGvrWQsL5HWA8T2AbStfpcTaIumlcGl5c+17mxJsANZysFVVkk0jTpou7Zb0UGlMCBctY7Zf0nN/wlXTKJ22zfeIHktMwuuqnl8scI0X6Ib0jy3qt0s7DXfSVgDWn1oGcGucopzxhMKsLy5NqZBC30n6R3DUqTlfymhjgkhsLvaWhotfMayB6I4qtlw2d+T6t9t0bAzzuSqfFOSsbIxoF5kc9jAXG+b3huoDtUVHPa3b+QpxjuWf4O9czVNLHhNOJRYnSc2+vo3OLmX3ZFbssdNAGMaxos1jQ0DcGiw8gsi5x0AiIgAiIgAiIgAiIgD898pX6WN159kRt/RYfxU2OgJAOkM+xUvTdJiGJS76gsHCNz26+AC2qLJo4D5LpUMU0YK2ajK84c7eFjfRvGy/DNSpsQA9EX7diiSVjzttwyV+SnBHewEWIBG4i48Co0eGQt1RMF8/RCyVtWyJpfI6wG07TuG8rXcOrKqtnaYQY4WOGkb5EXuQ47SRsGpVznFNJ5Y8ISavwjYW0cY1Rs+Bv4IaOP+jZ8DfwUqUAGwztt3/sXhPtQl2eGwtGoW4ZfJQMSwSKf0y/s67jbgDceSskQ4Ras0Ck1lM1fAIZ2yzU7al4iiLbCwcDpZjI+jlfUrmugqC09HUaLu1jc+8avNTeTNE13TyuF9OZwHCPqfMFXD6Jm63eqacFtsWzk3K5oA5Lyym9RUOd2C7vAnIeCuaDD5IWhjJzojUHsDiOwEEZK1hi0nWGr5BTf4tHtHwCdUoRFdSUikMc39OP7Ef4l4fSynXUvHutY35gq6fhx2OB45KJLEW6xZNtX22Jdr+kUcnJqFx0pHSSHe95PyUylwiCPNsTQd5Fz4lZqqsZHYvdohxsCdV9xOxZ2m+YzB1HYe9QoQTwhnObWWEX0hfFYIF5DLzUo31dL/fsXpZKH/aKX/wC1T/3rQq6vY/gPS70d/REXJOmEREAEREAEREAFiqZwxjnnUxpceDRc/JZVrXOTX9BhlXJex6JzRxeNH6oA4LyQuYXSO9KWR7zxJt9FsMtQXAA6gNSo8PnZT0kTpDYBo2XzdnqCiScq2uOjBE+V3wj6n5LpxnGEUmznyhKcm0jYlXVGKi5bCBI4aze0bPef9B5KmkfLK4MmcXOOqnh2++7YOK2zCcB0QDMG5ejE37tnH2z5dijquWIk9KMMyK2i5OflH2k5LwRkbWFjsjb6o/O1rYpgyGMRxtDRawAyAG0qXNKGguP+qqWtdI797AJ4QSyJObeDAApcVA46+rx1+CnwU7Wate/alVNoNvt2cU9xLECoYxmQ6zu3UO5QZ5gxrnnU0Fx7hdS4KRz89QO07VArmBzo4dfSSNbq1tb1391m271EnZAldl3hNMY4Y2HWGi/vHN3mSvWISWZbfl+KlEqvmb0kujsbr+qiKsNJ3MuHQ2bc63fJSkRSQF8c0HI5hfUUElTimENkY5ttJrhm3bxBXPXCpoZQxhL43Hqg+i7st6ruC6woeI4ZHM0se0EHX+PFJUhuysMeE9uHlGu4RjjJurbReNcb9Y4arhWzejOvSb5j8Vq+M4bJTD7VvT041SD72Ldc692azU2IP0NKMioZ72jI3sJtZ3fYqI1bYkNKjfMDaYaRh9e/ZkFIljDHU9hqqqT/APTGFp0PKinJ0X6Ubtoe21uNldCryjeHXaJIXjO4s2Vjr+SaUlODs7iRi4yV0foRERcs6IREQAREQAREQAXMef8ArCKCKnb6VTOxgHY27r/FoeK6cuNc7svTYtQU+sQsfKewuI/y2qYq7sQ3ZXOfcrg5stPCIzJo3foAXLgLNbqByyOzaplFgFVN94W0sXsRgGQjdfU3j5Ldgi6DpXk22YVVajZEPC8Kip26MTA2+s63O952sqYixSsc7IHRG/Wf2K1JLCK27ldVyl7rDUMh29qsKSDQbbada+wU7Wah37VlU3ISCwGDSdpO2ah9Ss6IJMVU+zCez5rXcL69d2QQn4pSB8mq8xI9UDeVrnN+/pDVT/0koA91gJHk4JJvKX3gaK5f3k2yR9gTuCxUUVm3Ot2ZXjEn2ZbeVJZqHAfJOJ5Pq8sdcnsNvAL5NJotLjsXmlbZovrOZ4nNAGVERQSEREAFqeLcjhpdNSP6GTa3+bd/h8xwW2KNUTuZnogt3jK3FLKClyTGbjlHOsckIjcyqgMcoHUdo3a4/mvGrgp+HEtw6+0RucO4lw+S3NuJN2gjzVbjug+KTRyJjeDlvac0ipWbf7Dyrbkl+5+gQV9UPBptOnhf7UUbvFgKmLnG8IiIAIiIAIiIALg2I1H5RjtbLrEDWwjusCPEPXdppA1pccg0EngBcr86cgHmRtTUuHXnnc4+bvm9yuoK80VVnaDNqREXQMIREQASyIgCNR1OlkfSHn2qSqmtYWvuNuYUmCvGp2R37E1hUzDyjdaFxGxrz+iVUc2rLUd98jj8h9FdYm9j2WuDc5jeCCCtcZhkkNzSzGIHMxu60ZPYNbe5VSi9ykiyMlZo2HFX5gbh8/8ARWEZ6o4D5LVqaqnc600Vj7bHhze8HMeatJ6kuAbqAA77KxZQjwyTp9K+w9FufFSZqhrdZz3bVUsmcAQDYH99azUdJpZn0fmpsRcnQPL+sRZuwbT2lZ0CKCQiIoJCFEQBV11No5jUfIqIRfLer2RgcCDtVJaxsdhToVnZeQ0+nh9I7fBF5MA+ivFq/Nm++G04HqNcz4Hub9FtC4x1QiIgAiIgAiIgDXucKt6HDauQaxC8Di4aP1XGuQUWjSMG/rfFcroXPxV6GEyNvYySRs/S0j5NK0rk1HowtbuawforVpVlsz6h4SLVERbDIERfHtvqJCAPqKM9so1Fp7rFYH1UjdbfJTYi5MnhDhY/6Ksno3N7RvH4LIMRduHmvv8AGTvZHmpyRghIss8+l6oHBYlJAWalYC4A6iq5mEVVVM91LokUcXSSNJI0+kv1BYekRGbcFJpKgODZGm4NnDhrSRqKTcV4HlBxSfsumUbBs8c1nRFIBERQAREQAREQAVTXts89tirZVmKDrDh9UyIZ0LmikvQFvsz1A7jK5w8nBbque8zU14atnsVR8HQxO+d10JcmeJM6Ue1BERKMEREAEREAci/hHy/ySli9uov8Mbh/3qqwr1hut9QpP8Is/aYa06i+e/cacfUqHhrus4bx8itmkWJfIyanlFiiItRnCIiACIiAMb4GnW0LEaBnaO9SV5lkDQSdikgpJG2JG4kLyvpKg43UaFPK7aGkDicvqmbsrkJXdjp3MrSfyOSpIzqpnv1WPRs+zjHg0n+sVzyuoPySuqaK1msd0sI/4MvW0QNzSbLtXIih6DD6WL2YY78S0E+ZXOOfak6GajxADqgugl913WYf7zwC5dKptnuZ0akN0LEeifdg7MvBZlW4ZLYlu/McQrJdJnPQREUEhERABERABVmKekOH1VmqrEj1+4KUQzZ+Zab7bEY9zqd/xxvb/wCMLqS5DzPS2xCtZ7UMDvhc8f8AcuvLl1e9/E6NPsQRESDhERABEXN+e3lgaOkFPEft6rSaLa2R5B7stpuGjidyAOa85/KNmLYg2njdaCmEjWPAvpvOjpuG9p0Gge7favXJGscSYpPvIuqT7TSDou8lDw3knH0TA6Ml4Fy8Egh2vIjcpVHgMsU5m03uBbo2cLuFjcdYa/BbqVKUGmY6tSE00bciw0tSHjt2hZlpKAiIoAIi+OaCLHUgDBPWNb2ncPxVbPOXHPw2BWDqBnaO9OgZGC617b0ysK7lW5pGtU3KuMupy0a3PjaOJeArp7ySSdZUWoj05aWPX0lXTt7ukBPkCkq9jGpd6P0TGwNAaNQAA4DJarzp4R+U4XUx2u5rOkb70XX+hW2Ly9gIIIuCLEbwdYXKOmfmzk1WmSnjffrNGieLcvwW101SHjcd34LRuT9Kaaoq6N38zKQL6yGuLNLvAYVsC6lJ7oJnNqrbNov0VM2peNTj81kZVSE2BueAVlhLlqixwtIHWNz5BZEowREQAVNVuu9x7fkraeTRaT+99io0yFZcc08tsYnb7VKPJ7Su1rhXNe7/ANdeP/jH5tXdVy6ve/idKn2IIiKscIiIALnPOXzY/wAYyNqoqgxTsaAA4aUZDTcWtmw3OvPgujIgDgl6ijcI62IxEmwdrhe7eyTVc+ybFW4XYZoWvaWvaHNORDgCCNxB1rVa/kHAR/J3upzsaBpxf2ROQ90tWuGp8SM09P8A6mjOjB1jPft8V6CtK7k1Vxa4hKB60Jv3mN1nDgC5U7ahukWXs8a2OBa8cWOsfJaY1Iy4ZnlCUeUZEX1fEwpikm0dbTxFisIxBnb4KWsM1K12sZ7xrUkGM4gzt8FCqqkvO4DZ9SvtRRObmMx++xQ54WvaWuF2nWDtU/Aj4mKprooxd8jW8SL+CsubWhkr8QiqGscKWkLnabgQJJSC1oF9dtfZt1rVHYIylkbVwhhMN3mKZunE8AHI34/JfoLkDyjZX0UdQyPor3aWDU1zTYhpsLt3LFqKk+1qxsoU4dyybEiIshpPz5y+pOhx+QjVPE1/E6Nj+oiuedeSKTFacMcHSQwPEoHqXN2AnedI5cFUxPsQbXsdS6Ol7DBqe8zQUTnZnIefgrOGENFgPxKxNrWHbbiENa3ULk7gFdkqwSEXxp3iy+qCQsU1QG9p3DMrKotZiUURDXvGmdTG3dI47mxtzJ7kNpchZvghVUrnawQBssVV4jiLYrCxfI7JkbRd7ydQAGa3Gh5NYjV+i0UUZ/nJhpzEfmwAgN/rHuW9cluRNJQ3fG0vmd6U0h0pXb+t6o7BZZ6mqSxEvhp28yNU5qOQtRTyvr6x1ppWaLYh/NtJB6x35AWGrPM3y6eiLC3c2LAREQAREQAREQAREQAUWvw6KduhNEyRu57Q4d19SlIgDU63kFTu+6fLCfzXabOGhJcAcLKgquRldH6DoKgf1qd9uB02nxC6WisjVnHhiOnF8o4xXGSD/aKeaIZ9Yxl7ABtMkek1o4kLHSVscovHIx/uuB8gu1qjxnkhQ1Wc1NE53taIa+526bbG6tWpl5RU9OvDOcKqxCDRNxqPkVuWI815GdHXTRfmTfbx8LuIc3xK1HHMDxinadOljqmD1qcnSy29GRc8AFdHUw84KpaeXg1vlJhrp4S1jiCDpAbH22H6LvPITFoaqhglga1jNANMbRYRubk5ltliuAM5TRZh7JY3DItcw3B3ZfVbx/B/rHOmxBrQ7oC6ORtxaz3aYOXaAPhCp1LhK0ostoKUbxaOzIiLMaD8x4bI51fiJebu/KHX7pJRbgNSuVYV/Ntif5dVz07YBHPK5wL352c4uvogbyVZU3NdiLvvK2CP/lwueR8RatlKvGEEmZKtCUptopqenadbwOzb4lWFo4hclrRvcQPMrYKPmijy/KK2plO5hbC09zQT+kr7DubfDITcUrHuHrS3ld4vJUy1S8II6Z+Wc1bjsDnaETnTP9mBjpXeDAVb0eC4jP8Ad0gib7VTIG9/Rx6RPeQutU9OyNuixjWNGxrQ0eAWVUy1E3xgtVCK5yc9oebZzs6use//AIdO3oGcC+5e7uLVtuCcnKWkBFPBHHfW4N6zveecz4q1RUuTfJaklwERFBIREQAREQB//9k="/>
          <p:cNvSpPr/>
          <p:nvPr/>
        </p:nvSpPr>
        <p:spPr>
          <a:xfrm>
            <a:off x="1831975" y="7938"/>
            <a:ext cx="304800" cy="304801"/>
          </a:xfrm>
          <a:prstGeom prst="rect">
            <a:avLst/>
          </a:prstGeom>
          <a:noFill/>
          <a:ln>
            <a:noFill/>
          </a:ln>
        </p:spPr>
        <p:txBody>
          <a:bodyPr spcFirstLastPara="1" wrap="square" lIns="91425" tIns="45700" rIns="91425" bIns="45700" anchor="t" anchorCtr="0">
            <a:noAutofit/>
          </a:bodyPr>
          <a:lstStyle/>
          <a:p>
            <a:endParaRPr>
              <a:solidFill>
                <a:schemeClr val="dk1"/>
              </a:solidFill>
              <a:latin typeface="Calibri"/>
              <a:ea typeface="Calibri"/>
              <a:cs typeface="Calibri"/>
              <a:sym typeface="Calibri"/>
            </a:endParaRPr>
          </a:p>
        </p:txBody>
      </p:sp>
      <p:pic>
        <p:nvPicPr>
          <p:cNvPr id="262" name="Google Shape;262;p30" descr="http://images.clipartpanda.com/sweatshirt-clipart-designer-247643.jpg"/>
          <p:cNvPicPr preferRelativeResize="0"/>
          <p:nvPr/>
        </p:nvPicPr>
        <p:blipFill rotWithShape="1">
          <a:blip r:embed="rId4">
            <a:alphaModFix/>
          </a:blip>
          <a:srcRect/>
          <a:stretch/>
        </p:blipFill>
        <p:spPr>
          <a:xfrm>
            <a:off x="9504119" y="1453246"/>
            <a:ext cx="1108514" cy="1108514"/>
          </a:xfrm>
          <a:prstGeom prst="rect">
            <a:avLst/>
          </a:prstGeom>
          <a:noFill/>
          <a:ln>
            <a:noFill/>
          </a:ln>
        </p:spPr>
      </p:pic>
      <p:sp>
        <p:nvSpPr>
          <p:cNvPr id="263" name="Google Shape;263;p30" descr="data:image/png;base64,iVBORw0KGgoAAAANSUhEUgAAADgAAAB8CAMAAAALkYNWAAABX1BMVEX///8g4P///4AA3v8AAAAg4v///3T//3sA3f+MgX4CxOAh5v///3wh5P///4Qh6P+/87fl4eAAbH71/YtZ5e5P5PL//23i+Zzm+piR7NS8tbPq+5Q/4vfg4OR66eCn78eu8cPE9P/N9q1+fi8AnLPH9bEAKDWMjIyL69fs+//s7OxPOjVc5f+a7v9q5+f29vat8P8Se4wYqsLCwsIi7v+zs1Gzs7kAQUuC6v9m5v8dzuq7u7sWttA1NUfR0NBPTEtFLyiMjEbg4GvJyWUgICAEHCAAiJx5dnUeAAAlAACdnaEAAA0AACuTjj8fEApbUxE6MjAwJypFlpU3NztPRgpnsaN/jpJraW4AABhdV1UgIACAfofJ3IJraiFyfUCMgSiyyoM1NRQ4OAAAW2kuGhMyqLKUlHUALTWKrHdSUiVDVlpCIRZc0+mEdXJliJBVpLNaeFIPb3WPx9M/JzMjNBEWsWgzAAAH90lEQVRYhZ2Z/X8axxGH7273Xsy9AQdI6BAYDJKQQSD5HCSkiljYyHbbxI4SR47SvFhu00Rx0qb9/z+d3du9N/aQ3PlFwOlhd2dn5ju7SBK3UYmalGtvJpMJPl3+fGNSBsO53EY3cIMDwfONrmuaO/9dAdqyHGwJH6Cm8+4W8FL4oFJz3o3ywQEyr3fFoOb8eJEL/i4dmmWB8wC0e9b8T3ng8YYkDUXg6FBGdc1ZCQpHlIayjIp6HljCXRWJwT+mKqr38tZY2irYshi8V1Bl5D5/lAOWXXkFKLt4Wwzuls2VoDq9Jwbx/i1gIQ88sP8/cCuQbwE/CLnzibsalNVDYbTOwKmoUvl3Pmh3N0Tgw0BGzZr+/eZHg65s+JbzYBX4QpA60o2LWoqSCyIg3bIgdj5AOBb1XLBeryLZFtSV3bfwpb088I+Wpq3ZSA5+epl9dFyWVXnPE4OPfnAURfc7hjq9yTwavehCvBm+pojATx4rYJbWQ/b0TZq7DCDcIFsb/neC9Yegohdhmb8m97n0fGHKodn7grqaANXCb1Hgje7dLFzGyeYtoGxPC7/e0Gp//kuhgIjlgqVyzyJrtFrkf1TVPNmiFqi2p2m1JsoF/wVOU/QO5cgAqktNrq7p8IUhKQJ3y3s7Na0nk+eDdnvAl4V2NLoEZYcsofBsaY9/QSqkDXW7PJCkCKx6Vrx2CI5ZdsDryHVpsMIGDEE5+DSTrp8GMSejoyOUAy5VwZvEgCmze2yqvdCvi3RNenli54CgJxaY5jXo22wx+0CTWEy2/PV1v4HYJk3xcYI7nkyh/PP4SLzi78jbo+Eh/DEP7sXuGb2FtEHDdntId9/oFYs9Y2nkNggaJEAXx6Xl9TXkKXnQJhO67+u6rnWyJHlOFimXX3PuApO8QeN+f0xW0SEhpmg9lCGNNv0udx+zuZZuum68MvAidb+1VmUrjMcM9+cAP6XpWnq1SO4hquvhjmt1RIc5zI7snuALIEdP8VTNBcnCROTTkYTxszTYdBIhhvoxiKqVBn2pTp9hLOFJIR00qKhFaQQe41NF1R1PW6uTMdBhYQLgIpDTRvKSp7wchYK9ppEaCLuExtIhJPQpSG06UoicVSqZhSEvXLreQTD9NoC7+KBBRqg2sj5Igyy7LB+hdn9cngH4Fc1xje1b5v+j8OXgOpKRSsJudDVP7lvKjL1esWXQj1EtBkkMQLwe47Nw9kug4Xu6rvjUTahJh7R0j4BdUrIe5YHMH1atQt5VHQh93fNJvJqhal+dpaYa4cZ6WDQ0CqI9kmx7hFPR76cxqDPnqG1WqFDdURJgIr15+bg608A8O3SCFJXGhm+lwMiitu0/ZiIC1H6fgSgPdDEr5w9TpTH6CtTSwjU0MmDwkFWAh9lo5eR9CCltLRtS5uIVA1+V86oxCdoUR9bkbkVlbisPzFq1U6t15PjQckcQpk7c9f3XOWAmyWIzaLw6D+K6epmqVi3fZ5HNv4e96NDtmeO41+mHVQfJA8iZ+yAyOi8AYGNJYqEU7uvjT2LpKJEOH0rJuD8Aju56RILIcnBdAJJ4IxVtaPC88/mQ7fSIThLc/G7dM1AIJjKd2YDLeqMGQnm2ndDyzb9B1vWonKUyPbsdDVDKb6+kBPjNnGsF6rBq5ou2BBycUuTNB06cyFTz9VYzHWn8lboMstKB6iSya8m6ihpe08gHo9KBMkoOvRxsbFXUPLwE0PL2BIsCC3s5RQv7nDSInziaky36fEAutP6eAPxrrVnNUQC0kxLaDLhvL2H8g4qirALNJW54xEdcMdU/c22NC9WYti4J51CFRigFhmdD0hk1PVZhiAbyNLS9qJfrH6bAWQg2PE23WGEmGhhrgcd6OUkap3q5ECSHrlgKst0c/dOW+gMzcUwMwT1euJd1MrLhwGj8MzHiT2680QKdTA7d8R9f8mI1grYaRf1NCoR6nA4MEKJ5dG+1jd3BMFpjYqpUAlKhSM+QT3AEBsT55MOETnLRsbwESU+tT7hYbeOqRApScjvoLoTespxqFmRnj3PsHvbpx3EAsGll9ZEcsBXn5wtar44xDuJmXE59+5KwkiP92Y9hDADYFYmOEETNGnCnfKq4GyQ6SFY5UI9tbC0p5ajydxyd6M5nr/FBNChv6mWjo5HWRiH1LirKAU4dWErbL07cLCiTY0SxSPrWSAagOc4cr2f4wGSxfCRJPIlZwYuEB5q47HXnCOMfmC6iwSAbrVzqAtF1ximeK0ldTCYWe23vC29etvHcUWqsZCO1Xq9nJN1dvBdddUinj4DUW2HOtsClGnVMzHWf5933AqlQlUIti0qP0oxCCtkLnHuFStbZodUz7BOizSf9TW8/nyNjnqiJahCGG+1vUhIusItJkATJiKwZ/IfoRiq2EY14PlW9JbOmwfnmaiXHLn1SziFtyoor4sjoNVNyO8iIzrulq4ol251dB6kAQE3dmQtDJjvZ9+UgFXJGbY5Xe4bb+3Ise3Syi8/uBu7GLTPoJAKhybkfXprsmwIvkkjqHwXXb+82IHj28tuOwc8hw/KrVcGWMoh2vXY/PCSP3cn5XTmSmz1LC0m1kP8byLKVXn8BgRre4JRv3/uEXXwJqRHeGQnvjfPtLzsWBc0u/jjw68/PyFRVufz2zj6lBoduorDgmjtuPrcS3pqqS1dNdzGoIqBE9knezxG5tjnDgWkGeb9GrLBtvA/22cf5lNhohsHyXPo/DaDYjITI0s8AAAAASUVORK5CYII="/>
          <p:cNvSpPr/>
          <p:nvPr/>
        </p:nvSpPr>
        <p:spPr>
          <a:xfrm>
            <a:off x="1984375" y="160338"/>
            <a:ext cx="304800" cy="304801"/>
          </a:xfrm>
          <a:prstGeom prst="rect">
            <a:avLst/>
          </a:prstGeom>
          <a:noFill/>
          <a:ln>
            <a:noFill/>
          </a:ln>
        </p:spPr>
        <p:txBody>
          <a:bodyPr spcFirstLastPara="1" wrap="square" lIns="91425" tIns="45700" rIns="91425" bIns="45700" anchor="t" anchorCtr="0">
            <a:noAutofit/>
          </a:bodyPr>
          <a:lstStyle/>
          <a:p>
            <a:endParaRPr>
              <a:solidFill>
                <a:schemeClr val="dk1"/>
              </a:solidFill>
              <a:latin typeface="Calibri"/>
              <a:ea typeface="Calibri"/>
              <a:cs typeface="Calibri"/>
              <a:sym typeface="Calibri"/>
            </a:endParaRPr>
          </a:p>
        </p:txBody>
      </p:sp>
      <p:pic>
        <p:nvPicPr>
          <p:cNvPr id="267" name="Google Shape;267;p30" descr="http://www.etab.ac-caen.fr/circofalaise/Didapage/habits/anorak.jpg"/>
          <p:cNvPicPr preferRelativeResize="0"/>
          <p:nvPr/>
        </p:nvPicPr>
        <p:blipFill rotWithShape="1">
          <a:blip r:embed="rId5">
            <a:alphaModFix/>
          </a:blip>
          <a:srcRect/>
          <a:stretch/>
        </p:blipFill>
        <p:spPr>
          <a:xfrm>
            <a:off x="4512365" y="1380292"/>
            <a:ext cx="1332323" cy="1254422"/>
          </a:xfrm>
          <a:prstGeom prst="rect">
            <a:avLst/>
          </a:prstGeom>
          <a:noFill/>
          <a:ln>
            <a:noFill/>
          </a:ln>
        </p:spPr>
      </p:pic>
    </p:spTree>
    <p:extLst>
      <p:ext uri="{BB962C8B-B14F-4D97-AF65-F5344CB8AC3E}">
        <p14:creationId xmlns:p14="http://schemas.microsoft.com/office/powerpoint/2010/main" val="282992194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4" name="Google Shape;254;p30"/>
          <p:cNvSpPr txBox="1"/>
          <p:nvPr/>
        </p:nvSpPr>
        <p:spPr>
          <a:xfrm>
            <a:off x="2289175" y="1748274"/>
            <a:ext cx="1766716" cy="664367"/>
          </a:xfrm>
          <a:prstGeom prst="rect">
            <a:avLst/>
          </a:prstGeom>
          <a:noFill/>
          <a:ln>
            <a:noFill/>
          </a:ln>
        </p:spPr>
        <p:txBody>
          <a:bodyPr spcFirstLastPara="1" wrap="square" lIns="91425" tIns="45700" rIns="91425" bIns="45700" anchor="t" anchorCtr="0">
            <a:noAutofit/>
          </a:bodyPr>
          <a:lstStyle/>
          <a:p>
            <a:r>
              <a:rPr lang="de-DE" sz="3200" b="1" dirty="0">
                <a:solidFill>
                  <a:schemeClr val="dk1"/>
                </a:solidFill>
                <a:latin typeface="Calibri"/>
                <a:ea typeface="Calibri"/>
                <a:cs typeface="Calibri"/>
                <a:sym typeface="Calibri"/>
              </a:rPr>
              <a:t>Winter</a:t>
            </a:r>
            <a:endParaRPr sz="3200" b="1" dirty="0">
              <a:solidFill>
                <a:schemeClr val="dk1"/>
              </a:solidFill>
              <a:latin typeface="Calibri"/>
              <a:ea typeface="Calibri"/>
              <a:cs typeface="Calibri"/>
              <a:sym typeface="Calibri"/>
            </a:endParaRPr>
          </a:p>
        </p:txBody>
      </p:sp>
      <p:pic>
        <p:nvPicPr>
          <p:cNvPr id="256" name="Google Shape;256;p30" descr="http://image.shutterstock.com/display_pic_with_logo/483673/483673,1328923127,1/stock-photo-winter-boots-cartoon-95607874.jpg"/>
          <p:cNvPicPr preferRelativeResize="0"/>
          <p:nvPr/>
        </p:nvPicPr>
        <p:blipFill rotWithShape="1">
          <a:blip r:embed="rId3">
            <a:alphaModFix/>
          </a:blip>
          <a:srcRect/>
          <a:stretch/>
        </p:blipFill>
        <p:spPr>
          <a:xfrm>
            <a:off x="6997147" y="1453246"/>
            <a:ext cx="1215365" cy="1164969"/>
          </a:xfrm>
          <a:prstGeom prst="rect">
            <a:avLst/>
          </a:prstGeom>
          <a:noFill/>
          <a:ln>
            <a:noFill/>
          </a:ln>
        </p:spPr>
      </p:pic>
      <p:sp>
        <p:nvSpPr>
          <p:cNvPr id="259" name="Google Shape;259;p30" descr="data:image/jpeg;base64,/9j/4AAQSkZJRgABAQAAAQABAAD/2wCEAAkGBxMTEhUSExMWFhUVFxcYGRgXFRgXFhYVFRUXFhcWGBUYHSggGBolHRUVITEhJSkrLi4uFx8zODMtNygtLisBCgoKDg0OGxAQGy8fICYvLS0vLS8wMDUtLS0tKy0tLy0yNTUtLS0tLSstLS0tLS0tLS4tLS0tLS0tKy0tLS0tLf/AABEIAMABAAMBIgACEQEDEQH/xAAcAAEAAgMBAQEAAAAAAAAAAAAABAUDBgcCAQj/xABPEAABAwICBQgHAwYLBwUAAAABAAIDBBEFIRIxQVFxBgcTImGBkaEyQlJykrHBIzPRFGKisuHwCBUkQ1OCk7PS0/E0RGNzg8LDJUVkdLT/xAAZAQACAwEAAAAAAAAAAAAAAAAAAgEDBAX/xAAtEQACAQMDBAAEBgMAAAAAAAAAAQIDESEEEjETMkFRcYGh8BQiQmGR8SNSsf/aAAwDAQACEQMRAD8A7iiIgAiIgAiIgDSOdvlBUUdGw012yzTMiElgRHpXOkbi2y2e9c05T0WL1bY2S1bJI2OJIjJiLgbXvlZxsMr710fna5VUdNRy09R15J43NZE2xdmLB59loOd+zJc15JxVQpmvka5rhkL+k5lhouI8s88ldRhGbsymtOUFdGvVHJuGI3kkqYO15Ab8YBbfvU+lp5GWMOJ1TR2SuLfJwBW1x4q61nAOG3Z+xVVdgtHKdJrXwPPrRZeLRkfBaXRt+lMzRrX/AFNHuh5Q4rHbRxMSW2SxNPmDcq9o+cTFGfeQ0s/a1z4j8iPJc0xzBJGOgEk7ZojK1uQMcmeu7eAOYKvJ8IohFI6MzRvaxzmgyutcAkbbFVOEc/lt8y/dK11K/wAv6Ol0XOmNU9DPH2xuZM3yLXH4VeUnOFh79c/R32TMfEf0wF+feTlVI6LSdIXEnf6IGVirhtY8esVCoxkrq6G3zXNmfoukropReKRkg3se1w8QVIX5oc8E3dHGTvLBfxGazx1jh6Lpmf8ALqJo/JrlD0/pk9R+j9IIvz1HjtS30a2rZ/1RJ/eAqdTcq60f+4yn344vowJehIOqvNzu6Li8XLTEB/vkR407fo8KUzlzXjXPAf8AoW+UiPw9T0R+Ih7+jOvIuTDnArP6SD+yP+YvLucOr/pIP7I/5iOhU9f8Drw9/RnW0XG5ecCu2VEI4U5PzkUCq5a17v8AftH3KZg+ZKOhP7aG6sftM7msFVVxxDSkkYwb3uDR4kr891mLVUv3mI1h36DmxX+ABVgoae+k6N0rjrdK8vJ43UqhLyQ6q8JnacZ51MLp9dQJXezCC833XGQ8VRYLz1U01SyGSnkgje7RbLI4WufR0mgdW++5stDp6oNyZE0djRY+QVXy8kkMLGdDIA57bOcLdaxs0N1k9ymVFRje4qqycktv1P1EiiYTC9kETJDd7Y2Ncd7g0Bx8bqWs5eEREAEREAEREAERa/y05X0+GwdNObl1xHGPTkcNg3DMXOy6AOHVrTPjVdPJ1jDLotDswLEtbkdwYe9bRHi59Zt+0G3zWvYPSSnpq2Vmg6rldLo59RrnOc0G/vFT10qEEoK5za9R9R2LCokikzuWO3kZHjZVcwc05Wd2fgVkRXpWKG7lFic/SSwNsRoue8j3Who/XWSqg6RjoxlpjRvuvkSvVVnUH8yNo75HEnyYPFe9MjMbFmeZM3Q/LTRNjwGgdYGDoyPWY5w8wbr7NyQNrwVTgN0jRI34hZw77rDHXj1hbtCl09UL9V1j2G3krHSj4wZo15LkpKvC62LXA2Ub4n5/A4XVU7Go2nRka+N257CCugRYo8awD5FZJMTa4WdHpDcbOHgQkdOXhly1EfJoTMThOqVnebfNZ2zsOYe0/wBYK8wCji/jCpLY2hroonaOiCAS4g2FrD0VYzUlFNlJBHfeWAebUqU2WOrFGnTVsbfSe0X7QpFlMxnkBRlpdE90brEtGlpMJ2XBzA4FYcP5O7amokkPsRfZtHF+s91lC334JdSCXJHkeG5uIA7SB81iZVNd6F3+41z/ANUFbTSx08X3dNGD7RGk7xIupjsVk2WHcrNkip6iJpkkdS4HoqWYm2RczQAO/rWKwYDyfZLG99TUzxysldG5rXA5gA6u/gt0dXyH1votVofvKg3veW9992NVc6dmr5Hp1d90sEfFMNEclOynqpHulc4HpfRAa0G5AFzrVrTYMQbyzl/5sTBGO97rkjgBxUKYgVMDj6rZT+oPqrxs99QJ7reZTU6ad7iVqsotJEqCURi0bQwbxm48XHMqPhdJ+UYvh7Hm7WuklzOt0YBb3ghpXsKr5QCWNjK2HKSkkbID2EgOad41XG5PXj/jdiqhN9RNn6PRQsFxJlTBFUR+jKxrx2aQvbu1dymrmHTCIiACIiACIiAC1LnJ5GNxOl6LSDJYzpxPOoOtYtP5pHyB2LbUQB+eXcrZKaQ0tdH0U7LA3BLX7nAjYdalOxaJ2f2Yvxb87KBjQL8ZxB8g67HNa3sYRkRuyDfFSbrpUN0o3Zz66ipWRmY8O9Eg8Df5L0qerweCTN0YB9pvVd4hVlbg1S1jmQ1LnNcLaMhztuD/APRWSlJeLlSpxfmxKw+oEpllGp8h0fdYA0fInvUuN/2sbd+l4Bv7QqPA6gQMEEwMbgTYu9F1zfJ2pZ5cTjZWR6bg1rI33J1XfbL9ELNGfDfs2zj+VpejaWUzSdTRxy816lwsjXH4D8FBixendqmj+ID5qfTVpHoSDucCPBarp8HP225RiEWjvHYf2r2pT66Q63HwUGpqGsaXvdZozJP75lNxyRb0Z8EylqpN0cLe8dK4/rNVfVVLmusLalm5MSl9HJORbp5nOtuaLMaPBix1VKXOuN2arhlXRZVw0vRjFa45Bov++xem0MzusL8bn6KVTxNYL24k5Dv7FObib7CxFtlgLW7E1mVq3kqPyaUetbjf8F96GT21anEJPa8gsT6h51uJ71NgdiudRuPpPv3ftUKKINfIB7Q/UarGvrWQsL5HWA8T2AbStfpcTaIumlcGl5c+17mxJsANZysFVVkk0jTpou7Zb0UGlMCBctY7Zf0nN/wlXTKJ22zfeIHktMwuuqnl8scI0X6Ib0jy3qt0s7DXfSVgDWn1oGcGucopzxhMKsLy5NqZBC30n6R3DUqTlfymhjgkhsLvaWhotfMayB6I4qtlw2d+T6t9t0bAzzuSqfFOSsbIxoF5kc9jAXG+b3huoDtUVHPa3b+QpxjuWf4O9czVNLHhNOJRYnSc2+vo3OLmX3ZFbssdNAGMaxos1jQ0DcGiw8gsi5x0AiIgAiIgAiIgAiIgD898pX6WN159kRt/RYfxU2OgJAOkM+xUvTdJiGJS76gsHCNz26+AC2qLJo4D5LpUMU0YK2ajK84c7eFjfRvGy/DNSpsQA9EX7diiSVjzttwyV+SnBHewEWIBG4i48Co0eGQt1RMF8/RCyVtWyJpfI6wG07TuG8rXcOrKqtnaYQY4WOGkb5EXuQ47SRsGpVznFNJ5Y8ISavwjYW0cY1Rs+Bv4IaOP+jZ8DfwUqUAGwztt3/sXhPtQl2eGwtGoW4ZfJQMSwSKf0y/s67jbgDceSskQ4Ras0Ck1lM1fAIZ2yzU7al4iiLbCwcDpZjI+jlfUrmugqC09HUaLu1jc+8avNTeTNE13TyuF9OZwHCPqfMFXD6Jm63eqacFtsWzk3K5oA5Lyym9RUOd2C7vAnIeCuaDD5IWhjJzojUHsDiOwEEZK1hi0nWGr5BTf4tHtHwCdUoRFdSUikMc39OP7Ef4l4fSynXUvHutY35gq6fhx2OB45KJLEW6xZNtX22Jdr+kUcnJqFx0pHSSHe95PyUylwiCPNsTQd5Fz4lZqqsZHYvdohxsCdV9xOxZ2m+YzB1HYe9QoQTwhnObWWEX0hfFYIF5DLzUo31dL/fsXpZKH/aKX/wC1T/3rQq6vY/gPS70d/REXJOmEREAEREAEREAFiqZwxjnnUxpceDRc/JZVrXOTX9BhlXJex6JzRxeNH6oA4LyQuYXSO9KWR7zxJt9FsMtQXAA6gNSo8PnZT0kTpDYBo2XzdnqCiScq2uOjBE+V3wj6n5LpxnGEUmznyhKcm0jYlXVGKi5bCBI4aze0bPef9B5KmkfLK4MmcXOOqnh2++7YOK2zCcB0QDMG5ejE37tnH2z5dijquWIk9KMMyK2i5OflH2k5LwRkbWFjsjb6o/O1rYpgyGMRxtDRawAyAG0qXNKGguP+qqWtdI797AJ4QSyJObeDAApcVA46+rx1+CnwU7Wate/alVNoNvt2cU9xLECoYxmQ6zu3UO5QZ5gxrnnU0Fx7hdS4KRz89QO07VArmBzo4dfSSNbq1tb1391m271EnZAldl3hNMY4Y2HWGi/vHN3mSvWISWZbfl+KlEqvmb0kujsbr+qiKsNJ3MuHQ2bc63fJSkRSQF8c0HI5hfUUElTimENkY5ttJrhm3bxBXPXCpoZQxhL43Hqg+i7st6ruC6woeI4ZHM0se0EHX+PFJUhuysMeE9uHlGu4RjjJurbReNcb9Y4arhWzejOvSb5j8Vq+M4bJTD7VvT041SD72Ldc692azU2IP0NKMioZ72jI3sJtZ3fYqI1bYkNKjfMDaYaRh9e/ZkFIljDHU9hqqqT/APTGFp0PKinJ0X6Ubtoe21uNldCryjeHXaJIXjO4s2Vjr+SaUlODs7iRi4yV0foRERcs6IREQAREQAREQAXMef8ArCKCKnb6VTOxgHY27r/FoeK6cuNc7svTYtQU+sQsfKewuI/y2qYq7sQ3ZXOfcrg5stPCIzJo3foAXLgLNbqByyOzaplFgFVN94W0sXsRgGQjdfU3j5Ldgi6DpXk22YVVajZEPC8Kip26MTA2+s63O952sqYixSsc7IHRG/Wf2K1JLCK27ldVyl7rDUMh29qsKSDQbbada+wU7Wah37VlU3ISCwGDSdpO2ah9Ss6IJMVU+zCez5rXcL69d2QQn4pSB8mq8xI9UDeVrnN+/pDVT/0koA91gJHk4JJvKX3gaK5f3k2yR9gTuCxUUVm3Ot2ZXjEn2ZbeVJZqHAfJOJ5Pq8sdcnsNvAL5NJotLjsXmlbZovrOZ4nNAGVERQSEREAFqeLcjhpdNSP6GTa3+bd/h8xwW2KNUTuZnogt3jK3FLKClyTGbjlHOsckIjcyqgMcoHUdo3a4/mvGrgp+HEtw6+0RucO4lw+S3NuJN2gjzVbjug+KTRyJjeDlvac0ipWbf7Dyrbkl+5+gQV9UPBptOnhf7UUbvFgKmLnG8IiIAIiIAIiIALg2I1H5RjtbLrEDWwjusCPEPXdppA1pccg0EngBcr86cgHmRtTUuHXnnc4+bvm9yuoK80VVnaDNqREXQMIREQASyIgCNR1OlkfSHn2qSqmtYWvuNuYUmCvGp2R37E1hUzDyjdaFxGxrz+iVUc2rLUd98jj8h9FdYm9j2WuDc5jeCCCtcZhkkNzSzGIHMxu60ZPYNbe5VSi9ykiyMlZo2HFX5gbh8/8ARWEZ6o4D5LVqaqnc600Vj7bHhze8HMeatJ6kuAbqAA77KxZQjwyTp9K+w9FufFSZqhrdZz3bVUsmcAQDYH99azUdJpZn0fmpsRcnQPL+sRZuwbT2lZ0CKCQiIoJCFEQBV11No5jUfIqIRfLer2RgcCDtVJaxsdhToVnZeQ0+nh9I7fBF5MA+ivFq/Nm++G04HqNcz4Hub9FtC4x1QiIgAiIgAiIgDXucKt6HDauQaxC8Di4aP1XGuQUWjSMG/rfFcroXPxV6GEyNvYySRs/S0j5NK0rk1HowtbuawforVpVlsz6h4SLVERbDIERfHtvqJCAPqKM9so1Fp7rFYH1UjdbfJTYi5MnhDhY/6Ksno3N7RvH4LIMRduHmvv8AGTvZHmpyRghIss8+l6oHBYlJAWalYC4A6iq5mEVVVM91LokUcXSSNJI0+kv1BYekRGbcFJpKgODZGm4NnDhrSRqKTcV4HlBxSfsumUbBs8c1nRFIBERQAREQAREQAVTXts89tirZVmKDrDh9UyIZ0LmikvQFvsz1A7jK5w8nBbque8zU14atnsVR8HQxO+d10JcmeJM6Ue1BERKMEREAEREAci/hHy/ySli9uov8Mbh/3qqwr1hut9QpP8Is/aYa06i+e/cacfUqHhrus4bx8itmkWJfIyanlFiiItRnCIiACIiAMb4GnW0LEaBnaO9SV5lkDQSdikgpJG2JG4kLyvpKg43UaFPK7aGkDicvqmbsrkJXdjp3MrSfyOSpIzqpnv1WPRs+zjHg0n+sVzyuoPySuqaK1msd0sI/4MvW0QNzSbLtXIih6DD6WL2YY78S0E+ZXOOfak6GajxADqgugl913WYf7zwC5dKptnuZ0akN0LEeifdg7MvBZlW4ZLYlu/McQrJdJnPQREUEhERABERABVmKekOH1VmqrEj1+4KUQzZ+Zab7bEY9zqd/xxvb/wCMLqS5DzPS2xCtZ7UMDvhc8f8AcuvLl1e9/E6NPsQRESDhERABEXN+e3lgaOkFPEft6rSaLa2R5B7stpuGjidyAOa85/KNmLYg2njdaCmEjWPAvpvOjpuG9p0Gge7favXJGscSYpPvIuqT7TSDou8lDw3knH0TA6Ml4Fy8Egh2vIjcpVHgMsU5m03uBbo2cLuFjcdYa/BbqVKUGmY6tSE00bciw0tSHjt2hZlpKAiIoAIi+OaCLHUgDBPWNb2ncPxVbPOXHPw2BWDqBnaO9OgZGC617b0ysK7lW5pGtU3KuMupy0a3PjaOJeArp7ySSdZUWoj05aWPX0lXTt7ukBPkCkq9jGpd6P0TGwNAaNQAA4DJarzp4R+U4XUx2u5rOkb70XX+hW2Ly9gIIIuCLEbwdYXKOmfmzk1WmSnjffrNGieLcvwW101SHjcd34LRuT9Kaaoq6N38zKQL6yGuLNLvAYVsC6lJ7oJnNqrbNov0VM2peNTj81kZVSE2BueAVlhLlqixwtIHWNz5BZEowREQAVNVuu9x7fkraeTRaT+99io0yFZcc08tsYnb7VKPJ7Su1rhXNe7/ANdeP/jH5tXdVy6ve/idKn2IIiKscIiIALnPOXzY/wAYyNqoqgxTsaAA4aUZDTcWtmw3OvPgujIgDgl6ijcI62IxEmwdrhe7eyTVc+ybFW4XYZoWvaWvaHNORDgCCNxB1rVa/kHAR/J3upzsaBpxf2ROQ90tWuGp8SM09P8A6mjOjB1jPft8V6CtK7k1Vxa4hKB60Jv3mN1nDgC5U7ahukWXs8a2OBa8cWOsfJaY1Iy4ZnlCUeUZEX1fEwpikm0dbTxFisIxBnb4KWsM1K12sZ7xrUkGM4gzt8FCqqkvO4DZ9SvtRRObmMx++xQ54WvaWuF2nWDtU/Aj4mKprooxd8jW8SL+CsubWhkr8QiqGscKWkLnabgQJJSC1oF9dtfZt1rVHYIylkbVwhhMN3mKZunE8AHI34/JfoLkDyjZX0UdQyPor3aWDU1zTYhpsLt3LFqKk+1qxsoU4dyybEiIshpPz5y+pOhx+QjVPE1/E6Nj+oiuedeSKTFacMcHSQwPEoHqXN2AnedI5cFUxPsQbXsdS6Ol7DBqe8zQUTnZnIefgrOGENFgPxKxNrWHbbiENa3ULk7gFdkqwSEXxp3iy+qCQsU1QG9p3DMrKotZiUURDXvGmdTG3dI47mxtzJ7kNpchZvghVUrnawQBssVV4jiLYrCxfI7JkbRd7ydQAGa3Gh5NYjV+i0UUZ/nJhpzEfmwAgN/rHuW9cluRNJQ3fG0vmd6U0h0pXb+t6o7BZZ6mqSxEvhp28yNU5qOQtRTyvr6x1ppWaLYh/NtJB6x35AWGrPM3y6eiLC3c2LAREQAREQAREQAREQAUWvw6KduhNEyRu57Q4d19SlIgDU63kFTu+6fLCfzXabOGhJcAcLKgquRldH6DoKgf1qd9uB02nxC6WisjVnHhiOnF8o4xXGSD/aKeaIZ9Yxl7ABtMkek1o4kLHSVscovHIx/uuB8gu1qjxnkhQ1Wc1NE53taIa+526bbG6tWpl5RU9OvDOcKqxCDRNxqPkVuWI815GdHXTRfmTfbx8LuIc3xK1HHMDxinadOljqmD1qcnSy29GRc8AFdHUw84KpaeXg1vlJhrp4S1jiCDpAbH22H6LvPITFoaqhglga1jNANMbRYRubk5ltliuAM5TRZh7JY3DItcw3B3ZfVbx/B/rHOmxBrQ7oC6ORtxaz3aYOXaAPhCp1LhK0ostoKUbxaOzIiLMaD8x4bI51fiJebu/KHX7pJRbgNSuVYV/Ntif5dVz07YBHPK5wL352c4uvogbyVZU3NdiLvvK2CP/lwueR8RatlKvGEEmZKtCUptopqenadbwOzb4lWFo4hclrRvcQPMrYKPmijy/KK2plO5hbC09zQT+kr7DubfDITcUrHuHrS3ld4vJUy1S8II6Z+Wc1bjsDnaETnTP9mBjpXeDAVb0eC4jP8Ad0gib7VTIG9/Rx6RPeQutU9OyNuixjWNGxrQ0eAWVUy1E3xgtVCK5yc9oebZzs6use//AIdO3oGcC+5e7uLVtuCcnKWkBFPBHHfW4N6zveecz4q1RUuTfJaklwERFBIREQAREQB//9k="/>
          <p:cNvSpPr/>
          <p:nvPr/>
        </p:nvSpPr>
        <p:spPr>
          <a:xfrm>
            <a:off x="1679575" y="-144463"/>
            <a:ext cx="304800" cy="304801"/>
          </a:xfrm>
          <a:prstGeom prst="rect">
            <a:avLst/>
          </a:prstGeom>
          <a:noFill/>
          <a:ln>
            <a:noFill/>
          </a:ln>
        </p:spPr>
        <p:txBody>
          <a:bodyPr spcFirstLastPara="1" wrap="square" lIns="91425" tIns="45700" rIns="91425" bIns="45700" anchor="t" anchorCtr="0">
            <a:noAutofit/>
          </a:bodyPr>
          <a:lstStyle/>
          <a:p>
            <a:endParaRPr>
              <a:solidFill>
                <a:schemeClr val="dk1"/>
              </a:solidFill>
              <a:latin typeface="Calibri"/>
              <a:ea typeface="Calibri"/>
              <a:cs typeface="Calibri"/>
              <a:sym typeface="Calibri"/>
            </a:endParaRPr>
          </a:p>
        </p:txBody>
      </p:sp>
      <p:sp>
        <p:nvSpPr>
          <p:cNvPr id="260" name="Google Shape;260;p30" descr="data:image/jpeg;base64,/9j/4AAQSkZJRgABAQAAAQABAAD/2wCEAAkGBxMTEhUSExMWFhUVFxcYGRgXFRgXFhYVFRUXFhcWGBUYHSggGBolHRUVITEhJSkrLi4uFx8zODMtNygtLisBCgoKDg0OGxAQGy8fICYvLS0vLS8wMDUtLS0tKy0tLy0yNTUtLS0tLSstLS0tLS0tLS4tLS0tLS0tKy0tLS0tLf/AABEIAMABAAMBIgACEQEDEQH/xAAcAAEAAgMBAQEAAAAAAAAAAAAABAUDBgcCAQj/xABPEAABAwICBQgHAwYLBwUAAAABAAIDBBEFIRIxQVFxBgcTImGBkaEyQlJykrHBIzPRFGKisuHwCBUkQ1OCk7PS0/E0RGNzg8LDJUVkdLT/xAAZAQACAwEAAAAAAAAAAAAAAAAAAgEDBAX/xAAtEQACAQMDBAAEBgMAAAAAAAAAAQIDESEEEjETMkFRcYGh8BQiQmGR8SNSsf/aAAwDAQACEQMRAD8A7iiIgAiIgAiIgDSOdvlBUUdGw012yzTMiElgRHpXOkbi2y2e9c05T0WL1bY2S1bJI2OJIjJiLgbXvlZxsMr710fna5VUdNRy09R15J43NZE2xdmLB59loOd+zJc15JxVQpmvka5rhkL+k5lhouI8s88ldRhGbsymtOUFdGvVHJuGI3kkqYO15Ab8YBbfvU+lp5GWMOJ1TR2SuLfJwBW1x4q61nAOG3Z+xVVdgtHKdJrXwPPrRZeLRkfBaXRt+lMzRrX/AFNHuh5Q4rHbRxMSW2SxNPmDcq9o+cTFGfeQ0s/a1z4j8iPJc0xzBJGOgEk7ZojK1uQMcmeu7eAOYKvJ8IohFI6MzRvaxzmgyutcAkbbFVOEc/lt8y/dK11K/wAv6Ol0XOmNU9DPH2xuZM3yLXH4VeUnOFh79c/R32TMfEf0wF+feTlVI6LSdIXEnf6IGVirhtY8esVCoxkrq6G3zXNmfoukropReKRkg3se1w8QVIX5oc8E3dHGTvLBfxGazx1jh6Lpmf8ALqJo/JrlD0/pk9R+j9IIvz1HjtS30a2rZ/1RJ/eAqdTcq60f+4yn344vowJehIOqvNzu6Li8XLTEB/vkR407fo8KUzlzXjXPAf8AoW+UiPw9T0R+Ih7+jOvIuTDnArP6SD+yP+YvLucOr/pIP7I/5iOhU9f8Drw9/RnW0XG5ecCu2VEI4U5PzkUCq5a17v8AftH3KZg+ZKOhP7aG6sftM7msFVVxxDSkkYwb3uDR4kr891mLVUv3mI1h36DmxX+ABVgoae+k6N0rjrdK8vJ43UqhLyQ6q8JnacZ51MLp9dQJXezCC833XGQ8VRYLz1U01SyGSnkgje7RbLI4WufR0mgdW++5stDp6oNyZE0djRY+QVXy8kkMLGdDIA57bOcLdaxs0N1k9ymVFRje4qqycktv1P1EiiYTC9kETJDd7Y2Ncd7g0Bx8bqWs5eEREAEREAEREAERa/y05X0+GwdNObl1xHGPTkcNg3DMXOy6AOHVrTPjVdPJ1jDLotDswLEtbkdwYe9bRHi59Zt+0G3zWvYPSSnpq2Vmg6rldLo59RrnOc0G/vFT10qEEoK5za9R9R2LCokikzuWO3kZHjZVcwc05Wd2fgVkRXpWKG7lFic/SSwNsRoue8j3Who/XWSqg6RjoxlpjRvuvkSvVVnUH8yNo75HEnyYPFe9MjMbFmeZM3Q/LTRNjwGgdYGDoyPWY5w8wbr7NyQNrwVTgN0jRI34hZw77rDHXj1hbtCl09UL9V1j2G3krHSj4wZo15LkpKvC62LXA2Ub4n5/A4XVU7Go2nRka+N257CCugRYo8awD5FZJMTa4WdHpDcbOHgQkdOXhly1EfJoTMThOqVnebfNZ2zsOYe0/wBYK8wCji/jCpLY2hroonaOiCAS4g2FrD0VYzUlFNlJBHfeWAebUqU2WOrFGnTVsbfSe0X7QpFlMxnkBRlpdE90brEtGlpMJ2XBzA4FYcP5O7amokkPsRfZtHF+s91lC334JdSCXJHkeG5uIA7SB81iZVNd6F3+41z/ANUFbTSx08X3dNGD7RGk7xIupjsVk2WHcrNkip6iJpkkdS4HoqWYm2RczQAO/rWKwYDyfZLG99TUzxysldG5rXA5gA6u/gt0dXyH1votVofvKg3veW9992NVc6dmr5Hp1d90sEfFMNEclOynqpHulc4HpfRAa0G5AFzrVrTYMQbyzl/5sTBGO97rkjgBxUKYgVMDj6rZT+oPqrxs99QJ7reZTU6ad7iVqsotJEqCURi0bQwbxm48XHMqPhdJ+UYvh7Hm7WuklzOt0YBb3ghpXsKr5QCWNjK2HKSkkbID2EgOad41XG5PXj/jdiqhN9RNn6PRQsFxJlTBFUR+jKxrx2aQvbu1dymrmHTCIiACIiACIiAC1LnJ5GNxOl6LSDJYzpxPOoOtYtP5pHyB2LbUQB+eXcrZKaQ0tdH0U7LA3BLX7nAjYdalOxaJ2f2Yvxb87KBjQL8ZxB8g67HNa3sYRkRuyDfFSbrpUN0o3Zz66ipWRmY8O9Eg8Df5L0qerweCTN0YB9pvVd4hVlbg1S1jmQ1LnNcLaMhztuD/APRWSlJeLlSpxfmxKw+oEpllGp8h0fdYA0fInvUuN/2sbd+l4Bv7QqPA6gQMEEwMbgTYu9F1zfJ2pZ5cTjZWR6bg1rI33J1XfbL9ELNGfDfs2zj+VpejaWUzSdTRxy816lwsjXH4D8FBixendqmj+ID5qfTVpHoSDucCPBarp8HP225RiEWjvHYf2r2pT66Q63HwUGpqGsaXvdZozJP75lNxyRb0Z8EylqpN0cLe8dK4/rNVfVVLmusLalm5MSl9HJORbp5nOtuaLMaPBix1VKXOuN2arhlXRZVw0vRjFa45Bov++xem0MzusL8bn6KVTxNYL24k5Dv7FObib7CxFtlgLW7E1mVq3kqPyaUetbjf8F96GT21anEJPa8gsT6h51uJ71NgdiudRuPpPv3ftUKKINfIB7Q/UarGvrWQsL5HWA8T2AbStfpcTaIumlcGl5c+17mxJsANZysFVVkk0jTpou7Zb0UGlMCBctY7Zf0nN/wlXTKJ22zfeIHktMwuuqnl8scI0X6Ib0jy3qt0s7DXfSVgDWn1oGcGucopzxhMKsLy5NqZBC30n6R3DUqTlfymhjgkhsLvaWhotfMayB6I4qtlw2d+T6t9t0bAzzuSqfFOSsbIxoF5kc9jAXG+b3huoDtUVHPa3b+QpxjuWf4O9czVNLHhNOJRYnSc2+vo3OLmX3ZFbssdNAGMaxos1jQ0DcGiw8gsi5x0AiIgAiIgAiIgAiIgD898pX6WN159kRt/RYfxU2OgJAOkM+xUvTdJiGJS76gsHCNz26+AC2qLJo4D5LpUMU0YK2ajK84c7eFjfRvGy/DNSpsQA9EX7diiSVjzttwyV+SnBHewEWIBG4i48Co0eGQt1RMF8/RCyVtWyJpfI6wG07TuG8rXcOrKqtnaYQY4WOGkb5EXuQ47SRsGpVznFNJ5Y8ISavwjYW0cY1Rs+Bv4IaOP+jZ8DfwUqUAGwztt3/sXhPtQl2eGwtGoW4ZfJQMSwSKf0y/s67jbgDceSskQ4Ras0Ck1lM1fAIZ2yzU7al4iiLbCwcDpZjI+jlfUrmugqC09HUaLu1jc+8avNTeTNE13TyuF9OZwHCPqfMFXD6Jm63eqacFtsWzk3K5oA5Lyym9RUOd2C7vAnIeCuaDD5IWhjJzojUHsDiOwEEZK1hi0nWGr5BTf4tHtHwCdUoRFdSUikMc39OP7Ef4l4fSynXUvHutY35gq6fhx2OB45KJLEW6xZNtX22Jdr+kUcnJqFx0pHSSHe95PyUylwiCPNsTQd5Fz4lZqqsZHYvdohxsCdV9xOxZ2m+YzB1HYe9QoQTwhnObWWEX0hfFYIF5DLzUo31dL/fsXpZKH/aKX/wC1T/3rQq6vY/gPS70d/REXJOmEREAEREAEREAFiqZwxjnnUxpceDRc/JZVrXOTX9BhlXJex6JzRxeNH6oA4LyQuYXSO9KWR7zxJt9FsMtQXAA6gNSo8PnZT0kTpDYBo2XzdnqCiScq2uOjBE+V3wj6n5LpxnGEUmznyhKcm0jYlXVGKi5bCBI4aze0bPef9B5KmkfLK4MmcXOOqnh2++7YOK2zCcB0QDMG5ejE37tnH2z5dijquWIk9KMMyK2i5OflH2k5LwRkbWFjsjb6o/O1rYpgyGMRxtDRawAyAG0qXNKGguP+qqWtdI797AJ4QSyJObeDAApcVA46+rx1+CnwU7Wate/alVNoNvt2cU9xLECoYxmQ6zu3UO5QZ5gxrnnU0Fx7hdS4KRz89QO07VArmBzo4dfSSNbq1tb1391m271EnZAldl3hNMY4Y2HWGi/vHN3mSvWISWZbfl+KlEqvmb0kujsbr+qiKsNJ3MuHQ2bc63fJSkRSQF8c0HI5hfUUElTimENkY5ttJrhm3bxBXPXCpoZQxhL43Hqg+i7st6ruC6woeI4ZHM0se0EHX+PFJUhuysMeE9uHlGu4RjjJurbReNcb9Y4arhWzejOvSb5j8Vq+M4bJTD7VvT041SD72Ldc692azU2IP0NKMioZ72jI3sJtZ3fYqI1bYkNKjfMDaYaRh9e/ZkFIljDHU9hqqqT/APTGFp0PKinJ0X6Ubtoe21uNldCryjeHXaJIXjO4s2Vjr+SaUlODs7iRi4yV0foRERcs6IREQAREQAREQAXMef8ArCKCKnb6VTOxgHY27r/FoeK6cuNc7svTYtQU+sQsfKewuI/y2qYq7sQ3ZXOfcrg5stPCIzJo3foAXLgLNbqByyOzaplFgFVN94W0sXsRgGQjdfU3j5Ldgi6DpXk22YVVajZEPC8Kip26MTA2+s63O952sqYixSsc7IHRG/Wf2K1JLCK27ldVyl7rDUMh29qsKSDQbbada+wU7Wah37VlU3ISCwGDSdpO2ah9Ss6IJMVU+zCez5rXcL69d2QQn4pSB8mq8xI9UDeVrnN+/pDVT/0koA91gJHk4JJvKX3gaK5f3k2yR9gTuCxUUVm3Ot2ZXjEn2ZbeVJZqHAfJOJ5Pq8sdcnsNvAL5NJotLjsXmlbZovrOZ4nNAGVERQSEREAFqeLcjhpdNSP6GTa3+bd/h8xwW2KNUTuZnogt3jK3FLKClyTGbjlHOsckIjcyqgMcoHUdo3a4/mvGrgp+HEtw6+0RucO4lw+S3NuJN2gjzVbjug+KTRyJjeDlvac0ipWbf7Dyrbkl+5+gQV9UPBptOnhf7UUbvFgKmLnG8IiIAIiIAIiIALg2I1H5RjtbLrEDWwjusCPEPXdppA1pccg0EngBcr86cgHmRtTUuHXnnc4+bvm9yuoK80VVnaDNqREXQMIREQASyIgCNR1OlkfSHn2qSqmtYWvuNuYUmCvGp2R37E1hUzDyjdaFxGxrz+iVUc2rLUd98jj8h9FdYm9j2WuDc5jeCCCtcZhkkNzSzGIHMxu60ZPYNbe5VSi9ykiyMlZo2HFX5gbh8/8ARWEZ6o4D5LVqaqnc600Vj7bHhze8HMeatJ6kuAbqAA77KxZQjwyTp9K+w9FufFSZqhrdZz3bVUsmcAQDYH99azUdJpZn0fmpsRcnQPL+sRZuwbT2lZ0CKCQiIoJCFEQBV11No5jUfIqIRfLer2RgcCDtVJaxsdhToVnZeQ0+nh9I7fBF5MA+ivFq/Nm++G04HqNcz4Hub9FtC4x1QiIgAiIgAiIgDXucKt6HDauQaxC8Di4aP1XGuQUWjSMG/rfFcroXPxV6GEyNvYySRs/S0j5NK0rk1HowtbuawforVpVlsz6h4SLVERbDIERfHtvqJCAPqKM9so1Fp7rFYH1UjdbfJTYi5MnhDhY/6Ksno3N7RvH4LIMRduHmvv8AGTvZHmpyRghIss8+l6oHBYlJAWalYC4A6iq5mEVVVM91LokUcXSSNJI0+kv1BYekRGbcFJpKgODZGm4NnDhrSRqKTcV4HlBxSfsumUbBs8c1nRFIBERQAREQAREQAVTXts89tirZVmKDrDh9UyIZ0LmikvQFvsz1A7jK5w8nBbque8zU14atnsVR8HQxO+d10JcmeJM6Ue1BERKMEREAEREAci/hHy/ySli9uov8Mbh/3qqwr1hut9QpP8Is/aYa06i+e/cacfUqHhrus4bx8itmkWJfIyanlFiiItRnCIiACIiAMb4GnW0LEaBnaO9SV5lkDQSdikgpJG2JG4kLyvpKg43UaFPK7aGkDicvqmbsrkJXdjp3MrSfyOSpIzqpnv1WPRs+zjHg0n+sVzyuoPySuqaK1msd0sI/4MvW0QNzSbLtXIih6DD6WL2YY78S0E+ZXOOfak6GajxADqgugl913WYf7zwC5dKptnuZ0akN0LEeifdg7MvBZlW4ZLYlu/McQrJdJnPQREUEhERABERABVmKekOH1VmqrEj1+4KUQzZ+Zab7bEY9zqd/xxvb/wCMLqS5DzPS2xCtZ7UMDvhc8f8AcuvLl1e9/E6NPsQRESDhERABEXN+e3lgaOkFPEft6rSaLa2R5B7stpuGjidyAOa85/KNmLYg2njdaCmEjWPAvpvOjpuG9p0Gge7favXJGscSYpPvIuqT7TSDou8lDw3knH0TA6Ml4Fy8Egh2vIjcpVHgMsU5m03uBbo2cLuFjcdYa/BbqVKUGmY6tSE00bciw0tSHjt2hZlpKAiIoAIi+OaCLHUgDBPWNb2ncPxVbPOXHPw2BWDqBnaO9OgZGC617b0ysK7lW5pGtU3KuMupy0a3PjaOJeArp7ySSdZUWoj05aWPX0lXTt7ukBPkCkq9jGpd6P0TGwNAaNQAA4DJarzp4R+U4XUx2u5rOkb70XX+hW2Ly9gIIIuCLEbwdYXKOmfmzk1WmSnjffrNGieLcvwW101SHjcd34LRuT9Kaaoq6N38zKQL6yGuLNLvAYVsC6lJ7oJnNqrbNov0VM2peNTj81kZVSE2BueAVlhLlqixwtIHWNz5BZEowREQAVNVuu9x7fkraeTRaT+99io0yFZcc08tsYnb7VKPJ7Su1rhXNe7/ANdeP/jH5tXdVy6ve/idKn2IIiKscIiIALnPOXzY/wAYyNqoqgxTsaAA4aUZDTcWtmw3OvPgujIgDgl6ijcI62IxEmwdrhe7eyTVc+ybFW4XYZoWvaWvaHNORDgCCNxB1rVa/kHAR/J3upzsaBpxf2ROQ90tWuGp8SM09P8A6mjOjB1jPft8V6CtK7k1Vxa4hKB60Jv3mN1nDgC5U7ahukWXs8a2OBa8cWOsfJaY1Iy4ZnlCUeUZEX1fEwpikm0dbTxFisIxBnb4KWsM1K12sZ7xrUkGM4gzt8FCqqkvO4DZ9SvtRRObmMx++xQ54WvaWuF2nWDtU/Aj4mKprooxd8jW8SL+CsubWhkr8QiqGscKWkLnabgQJJSC1oF9dtfZt1rVHYIylkbVwhhMN3mKZunE8AHI34/JfoLkDyjZX0UdQyPor3aWDU1zTYhpsLt3LFqKk+1qxsoU4dyybEiIshpPz5y+pOhx+QjVPE1/E6Nj+oiuedeSKTFacMcHSQwPEoHqXN2AnedI5cFUxPsQbXsdS6Ol7DBqe8zQUTnZnIefgrOGENFgPxKxNrWHbbiENa3ULk7gFdkqwSEXxp3iy+qCQsU1QG9p3DMrKotZiUURDXvGmdTG3dI47mxtzJ7kNpchZvghVUrnawQBssVV4jiLYrCxfI7JkbRd7ydQAGa3Gh5NYjV+i0UUZ/nJhpzEfmwAgN/rHuW9cluRNJQ3fG0vmd6U0h0pXb+t6o7BZZ6mqSxEvhp28yNU5qOQtRTyvr6x1ppWaLYh/NtJB6x35AWGrPM3y6eiLC3c2LAREQAREQAREQAREQAUWvw6KduhNEyRu57Q4d19SlIgDU63kFTu+6fLCfzXabOGhJcAcLKgquRldH6DoKgf1qd9uB02nxC6WisjVnHhiOnF8o4xXGSD/aKeaIZ9Yxl7ABtMkek1o4kLHSVscovHIx/uuB8gu1qjxnkhQ1Wc1NE53taIa+526bbG6tWpl5RU9OvDOcKqxCDRNxqPkVuWI815GdHXTRfmTfbx8LuIc3xK1HHMDxinadOljqmD1qcnSy29GRc8AFdHUw84KpaeXg1vlJhrp4S1jiCDpAbH22H6LvPITFoaqhglga1jNANMbRYRubk5ltliuAM5TRZh7JY3DItcw3B3ZfVbx/B/rHOmxBrQ7oC6ORtxaz3aYOXaAPhCp1LhK0ostoKUbxaOzIiLMaD8x4bI51fiJebu/KHX7pJRbgNSuVYV/Ntif5dVz07YBHPK5wL352c4uvogbyVZU3NdiLvvK2CP/lwueR8RatlKvGEEmZKtCUptopqenadbwOzb4lWFo4hclrRvcQPMrYKPmijy/KK2plO5hbC09zQT+kr7DubfDITcUrHuHrS3ld4vJUy1S8II6Z+Wc1bjsDnaETnTP9mBjpXeDAVb0eC4jP8Ad0gib7VTIG9/Rx6RPeQutU9OyNuixjWNGxrQ0eAWVUy1E3xgtVCK5yc9oebZzs6use//AIdO3oGcC+5e7uLVtuCcnKWkBFPBHHfW4N6zveecz4q1RUuTfJaklwERFBIREQAREQB//9k="/>
          <p:cNvSpPr/>
          <p:nvPr/>
        </p:nvSpPr>
        <p:spPr>
          <a:xfrm>
            <a:off x="1831975" y="7938"/>
            <a:ext cx="304800" cy="304801"/>
          </a:xfrm>
          <a:prstGeom prst="rect">
            <a:avLst/>
          </a:prstGeom>
          <a:noFill/>
          <a:ln>
            <a:noFill/>
          </a:ln>
        </p:spPr>
        <p:txBody>
          <a:bodyPr spcFirstLastPara="1" wrap="square" lIns="91425" tIns="45700" rIns="91425" bIns="45700" anchor="t" anchorCtr="0">
            <a:noAutofit/>
          </a:bodyPr>
          <a:lstStyle/>
          <a:p>
            <a:endParaRPr>
              <a:solidFill>
                <a:schemeClr val="dk1"/>
              </a:solidFill>
              <a:latin typeface="Calibri"/>
              <a:ea typeface="Calibri"/>
              <a:cs typeface="Calibri"/>
              <a:sym typeface="Calibri"/>
            </a:endParaRPr>
          </a:p>
        </p:txBody>
      </p:sp>
      <p:pic>
        <p:nvPicPr>
          <p:cNvPr id="262" name="Google Shape;262;p30" descr="http://images.clipartpanda.com/sweatshirt-clipart-designer-247643.jpg"/>
          <p:cNvPicPr preferRelativeResize="0"/>
          <p:nvPr/>
        </p:nvPicPr>
        <p:blipFill rotWithShape="1">
          <a:blip r:embed="rId4">
            <a:alphaModFix/>
          </a:blip>
          <a:srcRect/>
          <a:stretch/>
        </p:blipFill>
        <p:spPr>
          <a:xfrm>
            <a:off x="9504119" y="1453246"/>
            <a:ext cx="1108514" cy="1108514"/>
          </a:xfrm>
          <a:prstGeom prst="rect">
            <a:avLst/>
          </a:prstGeom>
          <a:noFill/>
          <a:ln>
            <a:noFill/>
          </a:ln>
        </p:spPr>
      </p:pic>
      <p:sp>
        <p:nvSpPr>
          <p:cNvPr id="263" name="Google Shape;263;p30" descr="data:image/png;base64,iVBORw0KGgoAAAANSUhEUgAAADgAAAB8CAMAAAALkYNWAAABX1BMVEX///8g4P///4AA3v8AAAAg4v///3T//3sA3f+MgX4CxOAh5v///3wh5P///4Qh6P+/87fl4eAAbH71/YtZ5e5P5PL//23i+Zzm+piR7NS8tbPq+5Q/4vfg4OR66eCn78eu8cPE9P/N9q1+fi8AnLPH9bEAKDWMjIyL69fs+//s7OxPOjVc5f+a7v9q5+f29vat8P8Se4wYqsLCwsIi7v+zs1Gzs7kAQUuC6v9m5v8dzuq7u7sWttA1NUfR0NBPTEtFLyiMjEbg4GvJyWUgICAEHCAAiJx5dnUeAAAlAACdnaEAAA0AACuTjj8fEApbUxE6MjAwJypFlpU3NztPRgpnsaN/jpJraW4AABhdV1UgIACAfofJ3IJraiFyfUCMgSiyyoM1NRQ4OAAAW2kuGhMyqLKUlHUALTWKrHdSUiVDVlpCIRZc0+mEdXJliJBVpLNaeFIPb3WPx9M/JzMjNBEWsWgzAAAH90lEQVRYhZ2Z/X8axxGH7273Xsy9AQdI6BAYDJKQQSD5HCSkiljYyHbbxI4SR47SvFhu00Rx0qb9/z+d3du9N/aQ3PlFwOlhd2dn5ju7SBK3UYmalGtvJpMJPl3+fGNSBsO53EY3cIMDwfONrmuaO/9dAdqyHGwJH6Cm8+4W8FL4oFJz3o3ywQEyr3fFoOb8eJEL/i4dmmWB8wC0e9b8T3ng8YYkDUXg6FBGdc1ZCQpHlIayjIp6HljCXRWJwT+mKqr38tZY2irYshi8V1Bl5D5/lAOWXXkFKLt4Wwzuls2VoDq9Jwbx/i1gIQ88sP8/cCuQbwE/CLnzibsalNVDYbTOwKmoUvl3Pmh3N0Tgw0BGzZr+/eZHg65s+JbzYBX4QpA60o2LWoqSCyIg3bIgdj5AOBb1XLBeryLZFtSV3bfwpb088I+Wpq3ZSA5+epl9dFyWVXnPE4OPfnAURfc7hjq9yTwavehCvBm+pojATx4rYJbWQ/b0TZq7DCDcIFsb/neC9Yegohdhmb8m97n0fGHKodn7grqaANXCb1Hgje7dLFzGyeYtoGxPC7/e0Gp//kuhgIjlgqVyzyJrtFrkf1TVPNmiFqi2p2m1JsoF/wVOU/QO5cgAqktNrq7p8IUhKQJ3y3s7Na0nk+eDdnvAl4V2NLoEZYcsofBsaY9/QSqkDXW7PJCkCKx6Vrx2CI5ZdsDryHVpsMIGDEE5+DSTrp8GMSejoyOUAy5VwZvEgCmze2yqvdCvi3RNenli54CgJxaY5jXo22wx+0CTWEy2/PV1v4HYJk3xcYI7nkyh/PP4SLzi78jbo+Eh/DEP7sXuGb2FtEHDdntId9/oFYs9Y2nkNggaJEAXx6Xl9TXkKXnQJhO67+u6rnWyJHlOFimXX3PuApO8QeN+f0xW0SEhpmg9lCGNNv0udx+zuZZuum68MvAidb+1VmUrjMcM9+cAP6XpWnq1SO4hquvhjmt1RIc5zI7snuALIEdP8VTNBcnCROTTkYTxszTYdBIhhvoxiKqVBn2pTp9hLOFJIR00qKhFaQQe41NF1R1PW6uTMdBhYQLgIpDTRvKSp7wchYK9ppEaCLuExtIhJPQpSG06UoicVSqZhSEvXLreQTD9NoC7+KBBRqg2sj5Igyy7LB+hdn9cngH4Fc1xje1b5v+j8OXgOpKRSsJudDVP7lvKjL1esWXQj1EtBkkMQLwe47Nw9kug4Xu6rvjUTahJh7R0j4BdUrIe5YHMH1atQt5VHQh93fNJvJqhal+dpaYa4cZ6WDQ0CqI9kmx7hFPR76cxqDPnqG1WqFDdURJgIr15+bg608A8O3SCFJXGhm+lwMiitu0/ZiIC1H6fgSgPdDEr5w9TpTH6CtTSwjU0MmDwkFWAh9lo5eR9CCltLRtS5uIVA1+V86oxCdoUR9bkbkVlbisPzFq1U6t15PjQckcQpk7c9f3XOWAmyWIzaLw6D+K6epmqVi3fZ5HNv4e96NDtmeO41+mHVQfJA8iZ+yAyOi8AYGNJYqEU7uvjT2LpKJEOH0rJuD8Aju56RILIcnBdAJJ4IxVtaPC88/mQ7fSIThLc/G7dM1AIJjKd2YDLeqMGQnm2ndDyzb9B1vWonKUyPbsdDVDKb6+kBPjNnGsF6rBq5ou2BBycUuTNB06cyFTz9VYzHWn8lboMstKB6iSya8m6ihpe08gHo9KBMkoOvRxsbFXUPLwE0PL2BIsCC3s5RQv7nDSInziaky36fEAutP6eAPxrrVnNUQC0kxLaDLhvL2H8g4qirALNJW54xEdcMdU/c22NC9WYti4J51CFRigFhmdD0hk1PVZhiAbyNLS9qJfrH6bAWQg2PE23WGEmGhhrgcd6OUkap3q5ECSHrlgKst0c/dOW+gMzcUwMwT1euJd1MrLhwGj8MzHiT2680QKdTA7d8R9f8mI1grYaRf1NCoR6nA4MEKJ5dG+1jd3BMFpjYqpUAlKhSM+QT3AEBsT55MOETnLRsbwESU+tT7hYbeOqRApScjvoLoTespxqFmRnj3PsHvbpx3EAsGll9ZEcsBXn5wtar44xDuJmXE59+5KwkiP92Y9hDADYFYmOEETNGnCnfKq4GyQ6SFY5UI9tbC0p5ajydxyd6M5nr/FBNChv6mWjo5HWRiH1LirKAU4dWErbL07cLCiTY0SxSPrWSAagOc4cr2f4wGSxfCRJPIlZwYuEB5q47HXnCOMfmC6iwSAbrVzqAtF1ximeK0ldTCYWe23vC29etvHcUWqsZCO1Xq9nJN1dvBdddUinj4DUW2HOtsClGnVMzHWf5933AqlQlUIti0qP0oxCCtkLnHuFStbZodUz7BOizSf9TW8/nyNjnqiJahCGG+1vUhIusItJkATJiKwZ/IfoRiq2EY14PlW9JbOmwfnmaiXHLn1SziFtyoor4sjoNVNyO8iIzrulq4ol251dB6kAQE3dmQtDJjvZ9+UgFXJGbY5Xe4bb+3Ise3Syi8/uBu7GLTPoJAKhybkfXprsmwIvkkjqHwXXb+82IHj28tuOwc8hw/KrVcGWMoh2vXY/PCSP3cn5XTmSmz1LC0m1kP8byLKVXn8BgRre4JRv3/uEXXwJqRHeGQnvjfPtLzsWBc0u/jjw68/PyFRVufz2zj6lBoduorDgmjtuPrcS3pqqS1dNdzGoIqBE9knezxG5tjnDgWkGeb9GrLBtvA/22cf5lNhohsHyXPo/DaDYjITI0s8AAAAASUVORK5CYII="/>
          <p:cNvSpPr/>
          <p:nvPr/>
        </p:nvSpPr>
        <p:spPr>
          <a:xfrm>
            <a:off x="1984375" y="160338"/>
            <a:ext cx="304800" cy="304801"/>
          </a:xfrm>
          <a:prstGeom prst="rect">
            <a:avLst/>
          </a:prstGeom>
          <a:noFill/>
          <a:ln>
            <a:noFill/>
          </a:ln>
        </p:spPr>
        <p:txBody>
          <a:bodyPr spcFirstLastPara="1" wrap="square" lIns="91425" tIns="45700" rIns="91425" bIns="45700" anchor="t" anchorCtr="0">
            <a:noAutofit/>
          </a:bodyPr>
          <a:lstStyle/>
          <a:p>
            <a:endParaRPr>
              <a:solidFill>
                <a:schemeClr val="dk1"/>
              </a:solidFill>
              <a:latin typeface="Calibri"/>
              <a:ea typeface="Calibri"/>
              <a:cs typeface="Calibri"/>
              <a:sym typeface="Calibri"/>
            </a:endParaRPr>
          </a:p>
        </p:txBody>
      </p:sp>
      <p:pic>
        <p:nvPicPr>
          <p:cNvPr id="267" name="Google Shape;267;p30" descr="http://www.etab.ac-caen.fr/circofalaise/Didapage/habits/anorak.jpg"/>
          <p:cNvPicPr preferRelativeResize="0"/>
          <p:nvPr/>
        </p:nvPicPr>
        <p:blipFill rotWithShape="1">
          <a:blip r:embed="rId5">
            <a:alphaModFix/>
          </a:blip>
          <a:srcRect/>
          <a:stretch/>
        </p:blipFill>
        <p:spPr>
          <a:xfrm>
            <a:off x="4512365" y="1380292"/>
            <a:ext cx="1332323" cy="1254422"/>
          </a:xfrm>
          <a:prstGeom prst="rect">
            <a:avLst/>
          </a:prstGeom>
          <a:noFill/>
          <a:ln>
            <a:noFill/>
          </a:ln>
        </p:spPr>
      </p:pic>
      <p:sp>
        <p:nvSpPr>
          <p:cNvPr id="2" name="PoljeZBesedilom 1"/>
          <p:cNvSpPr txBox="1"/>
          <p:nvPr/>
        </p:nvSpPr>
        <p:spPr>
          <a:xfrm>
            <a:off x="1984375" y="3051313"/>
            <a:ext cx="8471590" cy="369332"/>
          </a:xfrm>
          <a:prstGeom prst="rect">
            <a:avLst/>
          </a:prstGeom>
          <a:noFill/>
        </p:spPr>
        <p:txBody>
          <a:bodyPr wrap="square" rtlCol="0">
            <a:spAutoFit/>
          </a:bodyPr>
          <a:lstStyle/>
          <a:p>
            <a:r>
              <a:rPr lang="de-DE" dirty="0" smtClean="0"/>
              <a:t>Im Winter trage ich einen Mantel, Stiefel und einen Pullover. </a:t>
            </a:r>
            <a:endParaRPr lang="sl-SI" dirty="0"/>
          </a:p>
        </p:txBody>
      </p:sp>
    </p:spTree>
    <p:extLst>
      <p:ext uri="{BB962C8B-B14F-4D97-AF65-F5344CB8AC3E}">
        <p14:creationId xmlns:p14="http://schemas.microsoft.com/office/powerpoint/2010/main" val="107802539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značba mesta vsebine 3"/>
          <p:cNvPicPr>
            <a:picLocks noGrp="1" noChangeAspect="1"/>
          </p:cNvPicPr>
          <p:nvPr>
            <p:ph idx="1"/>
          </p:nvPr>
        </p:nvPicPr>
        <p:blipFill rotWithShape="1">
          <a:blip r:embed="rId2">
            <a:extLst>
              <a:ext uri="{BEBA8EAE-BF5A-486C-A8C5-ECC9F3942E4B}">
                <a14:imgProps xmlns:a14="http://schemas.microsoft.com/office/drawing/2010/main">
                  <a14:imgLayer r:embed="rId3">
                    <a14:imgEffect>
                      <a14:brightnessContrast bright="-20000" contrast="40000"/>
                    </a14:imgEffect>
                  </a14:imgLayer>
                </a14:imgProps>
              </a:ext>
            </a:extLst>
          </a:blip>
          <a:srcRect l="29247" t="23783" r="50019" b="32508"/>
          <a:stretch/>
        </p:blipFill>
        <p:spPr>
          <a:xfrm>
            <a:off x="5593606" y="1257879"/>
            <a:ext cx="3119469" cy="436967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 name="Pravokotnik 1"/>
          <p:cNvSpPr/>
          <p:nvPr/>
        </p:nvSpPr>
        <p:spPr>
          <a:xfrm>
            <a:off x="1647980" y="1265027"/>
            <a:ext cx="2884123" cy="369332"/>
          </a:xfrm>
          <a:prstGeom prst="rect">
            <a:avLst/>
          </a:prstGeom>
        </p:spPr>
        <p:txBody>
          <a:bodyPr wrap="none">
            <a:spAutoFit/>
          </a:bodyPr>
          <a:lstStyle/>
          <a:p>
            <a:r>
              <a:rPr lang="sl-SI" dirty="0" err="1"/>
              <a:t>Was</a:t>
            </a:r>
            <a:r>
              <a:rPr lang="sl-SI" dirty="0"/>
              <a:t> </a:t>
            </a:r>
            <a:r>
              <a:rPr lang="sl-SI" dirty="0" err="1"/>
              <a:t>tragen</a:t>
            </a:r>
            <a:r>
              <a:rPr lang="sl-SI" dirty="0"/>
              <a:t> </a:t>
            </a:r>
            <a:r>
              <a:rPr lang="sl-SI" dirty="0" err="1"/>
              <a:t>diese</a:t>
            </a:r>
            <a:r>
              <a:rPr lang="sl-SI" dirty="0"/>
              <a:t> </a:t>
            </a:r>
            <a:r>
              <a:rPr lang="sl-SI" dirty="0" err="1"/>
              <a:t>Personen</a:t>
            </a:r>
            <a:r>
              <a:rPr lang="sl-SI" dirty="0"/>
              <a:t>? </a:t>
            </a:r>
          </a:p>
        </p:txBody>
      </p:sp>
    </p:spTree>
    <p:extLst>
      <p:ext uri="{BB962C8B-B14F-4D97-AF65-F5344CB8AC3E}">
        <p14:creationId xmlns:p14="http://schemas.microsoft.com/office/powerpoint/2010/main" val="277868922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značba mesta vsebine 3"/>
          <p:cNvPicPr>
            <a:picLocks noGrp="1" noChangeAspect="1"/>
          </p:cNvPicPr>
          <p:nvPr>
            <p:ph idx="1"/>
          </p:nvPr>
        </p:nvPicPr>
        <p:blipFill rotWithShape="1">
          <a:blip r:embed="rId2">
            <a:extLst>
              <a:ext uri="{BEBA8EAE-BF5A-486C-A8C5-ECC9F3942E4B}">
                <a14:imgProps xmlns:a14="http://schemas.microsoft.com/office/drawing/2010/main">
                  <a14:imgLayer r:embed="rId3">
                    <a14:imgEffect>
                      <a14:brightnessContrast bright="-20000" contrast="40000"/>
                    </a14:imgEffect>
                  </a14:imgLayer>
                </a14:imgProps>
              </a:ext>
            </a:extLst>
          </a:blip>
          <a:srcRect l="29247" t="23783" r="50019" b="32508"/>
          <a:stretch/>
        </p:blipFill>
        <p:spPr>
          <a:xfrm>
            <a:off x="5593607" y="665827"/>
            <a:ext cx="3119469" cy="436967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 name="PoljeZBesedilom 1"/>
          <p:cNvSpPr txBox="1"/>
          <p:nvPr/>
        </p:nvSpPr>
        <p:spPr>
          <a:xfrm>
            <a:off x="1681655" y="960117"/>
            <a:ext cx="3237186" cy="4247317"/>
          </a:xfrm>
          <a:prstGeom prst="rect">
            <a:avLst/>
          </a:prstGeom>
          <a:noFill/>
        </p:spPr>
        <p:txBody>
          <a:bodyPr wrap="square" rtlCol="0">
            <a:spAutoFit/>
          </a:bodyPr>
          <a:lstStyle/>
          <a:p>
            <a:r>
              <a:rPr lang="de-DE" dirty="0" smtClean="0"/>
              <a:t>Was tragen diese Personen? </a:t>
            </a:r>
          </a:p>
          <a:p>
            <a:r>
              <a:rPr lang="de-DE" dirty="0" smtClean="0"/>
              <a:t>Brigitte trägt eine Bluse und einen Rock. </a:t>
            </a:r>
          </a:p>
          <a:p>
            <a:r>
              <a:rPr lang="de-DE" dirty="0" smtClean="0"/>
              <a:t>Monika trägt einen Hut und ein Kleid. </a:t>
            </a:r>
          </a:p>
          <a:p>
            <a:r>
              <a:rPr lang="de-DE" dirty="0" smtClean="0"/>
              <a:t>Max trägt ein Hemd und eine Krawatte. Er hat  eine Hose an. </a:t>
            </a:r>
          </a:p>
          <a:p>
            <a:r>
              <a:rPr lang="de-DE" dirty="0" smtClean="0"/>
              <a:t>Robert hat einen Mantel und eine Hose. </a:t>
            </a:r>
          </a:p>
          <a:p>
            <a:r>
              <a:rPr lang="de-DE" dirty="0" smtClean="0"/>
              <a:t>Hanna trägt eine Jacke und eine Hose. </a:t>
            </a:r>
          </a:p>
          <a:p>
            <a:r>
              <a:rPr lang="de-DE" dirty="0" smtClean="0"/>
              <a:t>Eva und Walter tragen Mützen, Jacken und Schuhe. </a:t>
            </a:r>
          </a:p>
          <a:p>
            <a:endParaRPr lang="de-DE" dirty="0"/>
          </a:p>
          <a:p>
            <a:r>
              <a:rPr lang="de-DE" dirty="0"/>
              <a:t>t</a:t>
            </a:r>
            <a:r>
              <a:rPr lang="de-DE" dirty="0" smtClean="0"/>
              <a:t>ragen = anhaben</a:t>
            </a:r>
            <a:endParaRPr lang="sl-SI" dirty="0"/>
          </a:p>
        </p:txBody>
      </p:sp>
    </p:spTree>
    <p:extLst>
      <p:ext uri="{BB962C8B-B14F-4D97-AF65-F5344CB8AC3E}">
        <p14:creationId xmlns:p14="http://schemas.microsoft.com/office/powerpoint/2010/main" val="84787831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značba mesta vsebine 3"/>
          <p:cNvPicPr>
            <a:picLocks noGrp="1" noChangeAspect="1"/>
          </p:cNvPicPr>
          <p:nvPr>
            <p:ph idx="1"/>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Lst>
          </a:blip>
          <a:stretch>
            <a:fillRect/>
          </a:stretch>
        </p:blipFill>
        <p:spPr>
          <a:xfrm>
            <a:off x="1587062" y="318081"/>
            <a:ext cx="5251423" cy="6539919"/>
          </a:xfrm>
          <a:prstGeom prst="rect">
            <a:avLst/>
          </a:prstGeom>
          <a:ln>
            <a:noFill/>
          </a:ln>
          <a:effectLst>
            <a:outerShdw blurRad="190500" algn="tl" rotWithShape="0">
              <a:srgbClr val="000000">
                <a:alpha val="70000"/>
              </a:srgbClr>
            </a:outerShdw>
          </a:effectLst>
        </p:spPr>
      </p:pic>
      <p:sp>
        <p:nvSpPr>
          <p:cNvPr id="5" name="PoljeZBesedilom 4"/>
          <p:cNvSpPr txBox="1"/>
          <p:nvPr/>
        </p:nvSpPr>
        <p:spPr>
          <a:xfrm>
            <a:off x="1292772" y="100134"/>
            <a:ext cx="2701159" cy="369332"/>
          </a:xfrm>
          <a:prstGeom prst="rect">
            <a:avLst/>
          </a:prstGeom>
          <a:noFill/>
        </p:spPr>
        <p:txBody>
          <a:bodyPr wrap="square" rtlCol="0">
            <a:spAutoFit/>
          </a:bodyPr>
          <a:lstStyle/>
          <a:p>
            <a:r>
              <a:rPr lang="de-DE" dirty="0" smtClean="0"/>
              <a:t>Noch ein paar Verben: </a:t>
            </a:r>
            <a:endParaRPr lang="sl-SI" dirty="0"/>
          </a:p>
        </p:txBody>
      </p:sp>
      <p:sp>
        <p:nvSpPr>
          <p:cNvPr id="6" name="PoljeZBesedilom 5"/>
          <p:cNvSpPr txBox="1"/>
          <p:nvPr/>
        </p:nvSpPr>
        <p:spPr>
          <a:xfrm>
            <a:off x="7132775" y="469466"/>
            <a:ext cx="4655034" cy="5632311"/>
          </a:xfrm>
          <a:prstGeom prst="rect">
            <a:avLst/>
          </a:prstGeom>
          <a:noFill/>
        </p:spPr>
        <p:txBody>
          <a:bodyPr wrap="square" rtlCol="0">
            <a:spAutoFit/>
          </a:bodyPr>
          <a:lstStyle/>
          <a:p>
            <a:r>
              <a:rPr lang="de-DE" dirty="0" smtClean="0">
                <a:sym typeface="Wingdings" panose="05000000000000000000" pitchFamily="2" charset="2"/>
              </a:rPr>
              <a:t>Opis </a:t>
            </a:r>
            <a:r>
              <a:rPr lang="de-DE" dirty="0" err="1" smtClean="0">
                <a:sym typeface="Wingdings" panose="05000000000000000000" pitchFamily="2" charset="2"/>
              </a:rPr>
              <a:t>lastnega</a:t>
            </a:r>
            <a:r>
              <a:rPr lang="de-DE" dirty="0" smtClean="0">
                <a:sym typeface="Wingdings" panose="05000000000000000000" pitchFamily="2" charset="2"/>
              </a:rPr>
              <a:t> </a:t>
            </a:r>
            <a:r>
              <a:rPr lang="de-DE" dirty="0" err="1" smtClean="0">
                <a:sym typeface="Wingdings" panose="05000000000000000000" pitchFamily="2" charset="2"/>
              </a:rPr>
              <a:t>dne</a:t>
            </a:r>
            <a:r>
              <a:rPr lang="de-DE" dirty="0" smtClean="0">
                <a:sym typeface="Wingdings" panose="05000000000000000000" pitchFamily="2" charset="2"/>
              </a:rPr>
              <a:t>: </a:t>
            </a:r>
            <a:endParaRPr lang="de-DE" dirty="0" smtClean="0">
              <a:sym typeface="Wingdings" panose="05000000000000000000" pitchFamily="2" charset="2"/>
            </a:endParaRPr>
          </a:p>
          <a:p>
            <a:pPr marL="285750" indent="-285750">
              <a:buFont typeface="Wingdings" panose="05000000000000000000" pitchFamily="2" charset="2"/>
              <a:buChar char="à"/>
            </a:pPr>
            <a:endParaRPr lang="de-DE" dirty="0" smtClean="0">
              <a:sym typeface="Wingdings" panose="05000000000000000000" pitchFamily="2" charset="2"/>
            </a:endParaRPr>
          </a:p>
          <a:p>
            <a:pPr marL="285750" indent="-285750">
              <a:buFont typeface="Wingdings" panose="05000000000000000000" pitchFamily="2" charset="2"/>
              <a:buChar char="à"/>
            </a:pPr>
            <a:r>
              <a:rPr lang="de-DE" dirty="0" smtClean="0">
                <a:sym typeface="Wingdings" panose="05000000000000000000" pitchFamily="2" charset="2"/>
              </a:rPr>
              <a:t>Was </a:t>
            </a:r>
            <a:r>
              <a:rPr lang="de-DE" dirty="0" smtClean="0">
                <a:sym typeface="Wingdings" panose="05000000000000000000" pitchFamily="2" charset="2"/>
              </a:rPr>
              <a:t>machen Sie jeden Tag? Schreiben Sie 6-7 Sätze für die Hausaufgabe.</a:t>
            </a:r>
          </a:p>
          <a:p>
            <a:endParaRPr lang="de-DE" dirty="0" smtClean="0">
              <a:sym typeface="Wingdings" panose="05000000000000000000" pitchFamily="2" charset="2"/>
            </a:endParaRPr>
          </a:p>
          <a:p>
            <a:r>
              <a:rPr lang="de-DE" dirty="0" smtClean="0">
                <a:sym typeface="Wingdings" panose="05000000000000000000" pitchFamily="2" charset="2"/>
              </a:rPr>
              <a:t>Ein Beispiel: </a:t>
            </a:r>
            <a:endParaRPr lang="de-DE" dirty="0">
              <a:sym typeface="Wingdings" panose="05000000000000000000" pitchFamily="2" charset="2"/>
            </a:endParaRPr>
          </a:p>
          <a:p>
            <a:pPr marL="285750" indent="-285750">
              <a:buFont typeface="Wingdings" panose="05000000000000000000" pitchFamily="2" charset="2"/>
              <a:buChar char="§"/>
            </a:pPr>
            <a:r>
              <a:rPr lang="de-DE" dirty="0" smtClean="0">
                <a:sym typeface="Wingdings" panose="05000000000000000000" pitchFamily="2" charset="2"/>
              </a:rPr>
              <a:t>Um 6 Uhr stehe ich auf. </a:t>
            </a:r>
          </a:p>
          <a:p>
            <a:pPr marL="285750" indent="-285750">
              <a:buFont typeface="Wingdings" panose="05000000000000000000" pitchFamily="2" charset="2"/>
              <a:buChar char="§"/>
            </a:pPr>
            <a:r>
              <a:rPr lang="de-DE" dirty="0" smtClean="0">
                <a:sym typeface="Wingdings" panose="05000000000000000000" pitchFamily="2" charset="2"/>
              </a:rPr>
              <a:t>Dann frühstücke ich. </a:t>
            </a:r>
          </a:p>
          <a:p>
            <a:pPr marL="285750" indent="-285750">
              <a:buFont typeface="Wingdings" panose="05000000000000000000" pitchFamily="2" charset="2"/>
              <a:buChar char="§"/>
            </a:pPr>
            <a:r>
              <a:rPr lang="de-DE" dirty="0" smtClean="0">
                <a:sym typeface="Wingdings" panose="05000000000000000000" pitchFamily="2" charset="2"/>
              </a:rPr>
              <a:t>Ich putze die Zähne und dusche mich. </a:t>
            </a:r>
          </a:p>
          <a:p>
            <a:pPr marL="285750" indent="-285750">
              <a:buFont typeface="Wingdings" panose="05000000000000000000" pitchFamily="2" charset="2"/>
              <a:buChar char="§"/>
            </a:pPr>
            <a:r>
              <a:rPr lang="de-DE" dirty="0" smtClean="0">
                <a:sym typeface="Wingdings" panose="05000000000000000000" pitchFamily="2" charset="2"/>
              </a:rPr>
              <a:t>Dann ziehe ich mich an und gehe zur Arbeit.</a:t>
            </a:r>
          </a:p>
          <a:p>
            <a:pPr marL="285750" indent="-285750">
              <a:buFont typeface="Wingdings" panose="05000000000000000000" pitchFamily="2" charset="2"/>
              <a:buChar char="§"/>
            </a:pPr>
            <a:r>
              <a:rPr lang="de-DE" dirty="0" smtClean="0">
                <a:sym typeface="Wingdings" panose="05000000000000000000" pitchFamily="2" charset="2"/>
              </a:rPr>
              <a:t>Ich arbeite von 8.00 bis 17.00 Uhr.  </a:t>
            </a:r>
          </a:p>
          <a:p>
            <a:pPr marL="285750" indent="-285750">
              <a:buFont typeface="Wingdings" panose="05000000000000000000" pitchFamily="2" charset="2"/>
              <a:buChar char="§"/>
            </a:pPr>
            <a:r>
              <a:rPr lang="de-DE" dirty="0" smtClean="0">
                <a:sym typeface="Wingdings" panose="05000000000000000000" pitchFamily="2" charset="2"/>
              </a:rPr>
              <a:t>Am Nachmittag kaufe ich ein und wasche die Wäsche. </a:t>
            </a:r>
          </a:p>
          <a:p>
            <a:pPr marL="285750" indent="-285750">
              <a:buFont typeface="Wingdings" panose="05000000000000000000" pitchFamily="2" charset="2"/>
              <a:buChar char="§"/>
            </a:pPr>
            <a:r>
              <a:rPr lang="de-DE" dirty="0" smtClean="0">
                <a:sym typeface="Wingdings" panose="05000000000000000000" pitchFamily="2" charset="2"/>
              </a:rPr>
              <a:t>Dann mache ich meine deutsche Hausaufgabe und esse zu Abend. </a:t>
            </a:r>
          </a:p>
          <a:p>
            <a:pPr marL="285750" indent="-285750">
              <a:buFont typeface="Wingdings" panose="05000000000000000000" pitchFamily="2" charset="2"/>
              <a:buChar char="§"/>
            </a:pPr>
            <a:r>
              <a:rPr lang="de-DE" dirty="0" smtClean="0">
                <a:sym typeface="Wingdings" panose="05000000000000000000" pitchFamily="2" charset="2"/>
              </a:rPr>
              <a:t>Am Abend sehe ich fern.</a:t>
            </a:r>
          </a:p>
          <a:p>
            <a:pPr marL="285750" indent="-285750">
              <a:buFont typeface="Wingdings" panose="05000000000000000000" pitchFamily="2" charset="2"/>
              <a:buChar char="§"/>
            </a:pPr>
            <a:r>
              <a:rPr lang="de-DE" dirty="0" smtClean="0">
                <a:sym typeface="Wingdings" panose="05000000000000000000" pitchFamily="2" charset="2"/>
              </a:rPr>
              <a:t>Um 23.00 Uhr gehe ich schlafen</a:t>
            </a:r>
            <a:r>
              <a:rPr lang="de-DE" dirty="0" smtClean="0">
                <a:sym typeface="Wingdings" panose="05000000000000000000" pitchFamily="2" charset="2"/>
              </a:rPr>
              <a:t>.</a:t>
            </a:r>
          </a:p>
          <a:p>
            <a:pPr marL="285750" indent="-285750">
              <a:buFont typeface="Wingdings" panose="05000000000000000000" pitchFamily="2" charset="2"/>
              <a:buChar char="§"/>
            </a:pPr>
            <a:endParaRPr lang="de-DE" dirty="0">
              <a:sym typeface="Wingdings" panose="05000000000000000000" pitchFamily="2" charset="2"/>
            </a:endParaRPr>
          </a:p>
          <a:p>
            <a:pPr marL="285750" indent="-285750">
              <a:buFont typeface="Wingdings" panose="05000000000000000000" pitchFamily="2" charset="2"/>
              <a:buChar char="§"/>
            </a:pPr>
            <a:r>
              <a:rPr lang="de-DE" dirty="0" smtClean="0">
                <a:sym typeface="Wingdings" panose="05000000000000000000" pitchFamily="2" charset="2"/>
              </a:rPr>
              <a:t> Na </a:t>
            </a:r>
            <a:r>
              <a:rPr lang="de-DE" dirty="0" err="1" smtClean="0">
                <a:sym typeface="Wingdings" panose="05000000000000000000" pitchFamily="2" charset="2"/>
              </a:rPr>
              <a:t>kaj</a:t>
            </a:r>
            <a:r>
              <a:rPr lang="de-DE" dirty="0" smtClean="0">
                <a:sym typeface="Wingdings" panose="05000000000000000000" pitchFamily="2" charset="2"/>
              </a:rPr>
              <a:t> </a:t>
            </a:r>
            <a:r>
              <a:rPr lang="de-DE" dirty="0" err="1" smtClean="0">
                <a:sym typeface="Wingdings" panose="05000000000000000000" pitchFamily="2" charset="2"/>
              </a:rPr>
              <a:t>moramo</a:t>
            </a:r>
            <a:r>
              <a:rPr lang="de-DE" dirty="0" smtClean="0">
                <a:sym typeface="Wingdings" panose="05000000000000000000" pitchFamily="2" charset="2"/>
              </a:rPr>
              <a:t> </a:t>
            </a:r>
            <a:r>
              <a:rPr lang="de-DE" dirty="0" err="1" smtClean="0">
                <a:sym typeface="Wingdings" panose="05000000000000000000" pitchFamily="2" charset="2"/>
              </a:rPr>
              <a:t>biti</a:t>
            </a:r>
            <a:r>
              <a:rPr lang="de-DE" dirty="0" smtClean="0">
                <a:sym typeface="Wingdings" panose="05000000000000000000" pitchFamily="2" charset="2"/>
              </a:rPr>
              <a:t> </a:t>
            </a:r>
            <a:r>
              <a:rPr lang="de-DE" dirty="0" err="1" smtClean="0">
                <a:sym typeface="Wingdings" panose="05000000000000000000" pitchFamily="2" charset="2"/>
              </a:rPr>
              <a:t>pozorni</a:t>
            </a:r>
            <a:r>
              <a:rPr lang="de-DE" dirty="0" smtClean="0">
                <a:sym typeface="Wingdings" panose="05000000000000000000" pitchFamily="2" charset="2"/>
              </a:rPr>
              <a:t>? </a:t>
            </a:r>
            <a:endParaRPr lang="sl-SI" dirty="0"/>
          </a:p>
        </p:txBody>
      </p:sp>
    </p:spTree>
    <p:extLst>
      <p:ext uri="{BB962C8B-B14F-4D97-AF65-F5344CB8AC3E}">
        <p14:creationId xmlns:p14="http://schemas.microsoft.com/office/powerpoint/2010/main" val="60742013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p:cNvSpPr>
            <a:spLocks noGrp="1"/>
          </p:cNvSpPr>
          <p:nvPr>
            <p:ph idx="1"/>
          </p:nvPr>
        </p:nvSpPr>
        <p:spPr>
          <a:xfrm>
            <a:off x="1251678" y="725557"/>
            <a:ext cx="10178322" cy="5154035"/>
          </a:xfrm>
        </p:spPr>
        <p:txBody>
          <a:bodyPr/>
          <a:lstStyle/>
          <a:p>
            <a:pPr marL="0" indent="0">
              <a:buNone/>
            </a:pPr>
            <a:r>
              <a:rPr lang="de-DE" dirty="0" smtClean="0"/>
              <a:t>Wie ist das Wetter? Was kann man machen? Was zieht man an? Sammeln Sie!</a:t>
            </a:r>
            <a:endParaRPr lang="sl-SI" dirty="0"/>
          </a:p>
        </p:txBody>
      </p:sp>
      <p:graphicFrame>
        <p:nvGraphicFramePr>
          <p:cNvPr id="5" name="Tabela 4"/>
          <p:cNvGraphicFramePr>
            <a:graphicFrameLocks noGrp="1"/>
          </p:cNvGraphicFramePr>
          <p:nvPr>
            <p:extLst>
              <p:ext uri="{D42A27DB-BD31-4B8C-83A1-F6EECF244321}">
                <p14:modId xmlns:p14="http://schemas.microsoft.com/office/powerpoint/2010/main" val="2801210367"/>
              </p:ext>
            </p:extLst>
          </p:nvPr>
        </p:nvGraphicFramePr>
        <p:xfrm>
          <a:off x="1544982" y="1614188"/>
          <a:ext cx="8128000" cy="5120640"/>
        </p:xfrm>
        <a:graphic>
          <a:graphicData uri="http://schemas.openxmlformats.org/drawingml/2006/table">
            <a:tbl>
              <a:tblPr firstRow="1" bandRow="1">
                <a:tableStyleId>{0505E3EF-67EA-436B-97B2-0124C06EBD24}</a:tableStyleId>
              </a:tblPr>
              <a:tblGrid>
                <a:gridCol w="4064000">
                  <a:extLst>
                    <a:ext uri="{9D8B030D-6E8A-4147-A177-3AD203B41FA5}">
                      <a16:colId xmlns:a16="http://schemas.microsoft.com/office/drawing/2014/main" val="1489865129"/>
                    </a:ext>
                  </a:extLst>
                </a:gridCol>
                <a:gridCol w="4064000">
                  <a:extLst>
                    <a:ext uri="{9D8B030D-6E8A-4147-A177-3AD203B41FA5}">
                      <a16:colId xmlns:a16="http://schemas.microsoft.com/office/drawing/2014/main" val="452896857"/>
                    </a:ext>
                  </a:extLst>
                </a:gridCol>
              </a:tblGrid>
              <a:tr h="370840">
                <a:tc>
                  <a:txBody>
                    <a:bodyPr/>
                    <a:lstStyle/>
                    <a:p>
                      <a:r>
                        <a:rPr lang="de-DE" b="0" dirty="0" smtClean="0"/>
                        <a:t>IM FRÜHLING</a:t>
                      </a:r>
                    </a:p>
                    <a:p>
                      <a:r>
                        <a:rPr lang="de-DE" b="0" dirty="0" smtClean="0"/>
                        <a:t>Im Frühling</a:t>
                      </a:r>
                      <a:r>
                        <a:rPr lang="de-DE" b="0" baseline="0" dirty="0" smtClean="0"/>
                        <a:t> ist es sonnig und vielleicht auch kalt. Es regnet viel. Die Temperaturen sind noch nicht so hoch. </a:t>
                      </a:r>
                      <a:endParaRPr lang="de-DE" b="0" baseline="0" dirty="0" smtClean="0"/>
                    </a:p>
                    <a:p>
                      <a:endParaRPr lang="de-DE" b="0" baseline="0" dirty="0" smtClean="0"/>
                    </a:p>
                    <a:p>
                      <a:r>
                        <a:rPr lang="de-DE" b="0" baseline="0" dirty="0" smtClean="0"/>
                        <a:t>Wir können draußen sein und Sport </a:t>
                      </a:r>
                      <a:r>
                        <a:rPr lang="de-DE" b="0" baseline="0" dirty="0" smtClean="0"/>
                        <a:t>machen und im </a:t>
                      </a:r>
                      <a:r>
                        <a:rPr lang="de-DE" b="0" baseline="0" dirty="0" smtClean="0"/>
                        <a:t>Garten arbeiten</a:t>
                      </a:r>
                      <a:r>
                        <a:rPr lang="de-DE" b="0" baseline="0" dirty="0" smtClean="0"/>
                        <a:t>.</a:t>
                      </a:r>
                    </a:p>
                    <a:p>
                      <a:r>
                        <a:rPr lang="de-DE" b="0" baseline="0" dirty="0" smtClean="0"/>
                        <a:t> </a:t>
                      </a:r>
                      <a:endParaRPr lang="de-DE" b="0" baseline="0" dirty="0" smtClean="0"/>
                    </a:p>
                    <a:p>
                      <a:r>
                        <a:rPr lang="de-DE" b="0" baseline="0" dirty="0" smtClean="0"/>
                        <a:t>Wir ziehen ein T-Shirt, eine Jeans, einen Pullover und eine Jacke an. </a:t>
                      </a:r>
                      <a:endParaRPr lang="de-DE" b="0" dirty="0" smtClean="0"/>
                    </a:p>
                    <a:p>
                      <a:endParaRPr lang="de-DE" b="0" dirty="0" smtClean="0"/>
                    </a:p>
                    <a:p>
                      <a:endParaRPr lang="de-DE" b="0" dirty="0" smtClean="0"/>
                    </a:p>
                    <a:p>
                      <a:endParaRPr lang="sl-SI" b="0" dirty="0"/>
                    </a:p>
                  </a:txBody>
                  <a:tcPr/>
                </a:tc>
                <a:tc>
                  <a:txBody>
                    <a:bodyPr/>
                    <a:lstStyle/>
                    <a:p>
                      <a:r>
                        <a:rPr lang="de-DE" b="0" dirty="0" smtClean="0"/>
                        <a:t>IM </a:t>
                      </a:r>
                      <a:r>
                        <a:rPr lang="de-DE" b="0" dirty="0" smtClean="0"/>
                        <a:t>SOMMER</a:t>
                      </a:r>
                    </a:p>
                    <a:p>
                      <a:endParaRPr lang="de-DE" b="0" dirty="0" smtClean="0"/>
                    </a:p>
                    <a:p>
                      <a:endParaRPr lang="de-DE" b="0" dirty="0" smtClean="0"/>
                    </a:p>
                    <a:p>
                      <a:endParaRPr lang="de-DE" b="0" dirty="0" smtClean="0"/>
                    </a:p>
                    <a:p>
                      <a:endParaRPr lang="de-DE" b="0" dirty="0" smtClean="0"/>
                    </a:p>
                    <a:p>
                      <a:endParaRPr lang="sl-SI" b="0" dirty="0"/>
                    </a:p>
                  </a:txBody>
                  <a:tcPr/>
                </a:tc>
                <a:extLst>
                  <a:ext uri="{0D108BD9-81ED-4DB2-BD59-A6C34878D82A}">
                    <a16:rowId xmlns:a16="http://schemas.microsoft.com/office/drawing/2014/main" val="2943506980"/>
                  </a:ext>
                </a:extLst>
              </a:tr>
              <a:tr h="370840">
                <a:tc>
                  <a:txBody>
                    <a:bodyPr/>
                    <a:lstStyle/>
                    <a:p>
                      <a:r>
                        <a:rPr lang="de-DE" b="0" dirty="0" smtClean="0"/>
                        <a:t>IM HERBST</a:t>
                      </a:r>
                    </a:p>
                    <a:p>
                      <a:endParaRPr lang="de-DE" b="0" dirty="0" smtClean="0"/>
                    </a:p>
                    <a:p>
                      <a:endParaRPr lang="de-DE" b="0" dirty="0" smtClean="0"/>
                    </a:p>
                    <a:p>
                      <a:endParaRPr lang="de-DE" b="0" dirty="0" smtClean="0"/>
                    </a:p>
                    <a:p>
                      <a:endParaRPr lang="sl-SI" b="0" dirty="0"/>
                    </a:p>
                  </a:txBody>
                  <a:tcPr/>
                </a:tc>
                <a:tc>
                  <a:txBody>
                    <a:bodyPr/>
                    <a:lstStyle/>
                    <a:p>
                      <a:r>
                        <a:rPr lang="de-DE" b="0" dirty="0" smtClean="0"/>
                        <a:t>IM WINTER</a:t>
                      </a:r>
                    </a:p>
                    <a:p>
                      <a:endParaRPr lang="de-DE" b="0" dirty="0" smtClean="0"/>
                    </a:p>
                    <a:p>
                      <a:endParaRPr lang="de-DE" b="0" dirty="0" smtClean="0"/>
                    </a:p>
                    <a:p>
                      <a:endParaRPr lang="de-DE" b="0" dirty="0" smtClean="0"/>
                    </a:p>
                    <a:p>
                      <a:endParaRPr lang="sl-SI" b="0" dirty="0"/>
                    </a:p>
                  </a:txBody>
                  <a:tcPr/>
                </a:tc>
                <a:extLst>
                  <a:ext uri="{0D108BD9-81ED-4DB2-BD59-A6C34878D82A}">
                    <a16:rowId xmlns:a16="http://schemas.microsoft.com/office/drawing/2014/main" val="4125679193"/>
                  </a:ext>
                </a:extLst>
              </a:tr>
            </a:tbl>
          </a:graphicData>
        </a:graphic>
      </p:graphicFrame>
    </p:spTree>
    <p:extLst>
      <p:ext uri="{BB962C8B-B14F-4D97-AF65-F5344CB8AC3E}">
        <p14:creationId xmlns:p14="http://schemas.microsoft.com/office/powerpoint/2010/main" val="196849477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p:cNvSpPr>
            <a:spLocks noGrp="1"/>
          </p:cNvSpPr>
          <p:nvPr>
            <p:ph idx="1"/>
          </p:nvPr>
        </p:nvSpPr>
        <p:spPr>
          <a:xfrm>
            <a:off x="1251678" y="725557"/>
            <a:ext cx="10178322" cy="5154035"/>
          </a:xfrm>
        </p:spPr>
        <p:txBody>
          <a:bodyPr/>
          <a:lstStyle/>
          <a:p>
            <a:pPr marL="0" indent="0">
              <a:buNone/>
            </a:pPr>
            <a:r>
              <a:rPr lang="de-DE" dirty="0" smtClean="0"/>
              <a:t>Wie ist das Wetter? Was kann man machen? Was zieht man an? Sammeln Sie!</a:t>
            </a:r>
            <a:endParaRPr lang="sl-SI" dirty="0"/>
          </a:p>
        </p:txBody>
      </p:sp>
      <p:graphicFrame>
        <p:nvGraphicFramePr>
          <p:cNvPr id="5" name="Tabela 4"/>
          <p:cNvGraphicFramePr>
            <a:graphicFrameLocks noGrp="1"/>
          </p:cNvGraphicFramePr>
          <p:nvPr>
            <p:extLst>
              <p:ext uri="{D42A27DB-BD31-4B8C-83A1-F6EECF244321}">
                <p14:modId xmlns:p14="http://schemas.microsoft.com/office/powerpoint/2010/main" val="1289426096"/>
              </p:ext>
            </p:extLst>
          </p:nvPr>
        </p:nvGraphicFramePr>
        <p:xfrm>
          <a:off x="1544982" y="1614188"/>
          <a:ext cx="8128000" cy="5120640"/>
        </p:xfrm>
        <a:graphic>
          <a:graphicData uri="http://schemas.openxmlformats.org/drawingml/2006/table">
            <a:tbl>
              <a:tblPr firstRow="1" bandRow="1">
                <a:tableStyleId>{0505E3EF-67EA-436B-97B2-0124C06EBD24}</a:tableStyleId>
              </a:tblPr>
              <a:tblGrid>
                <a:gridCol w="4064000">
                  <a:extLst>
                    <a:ext uri="{9D8B030D-6E8A-4147-A177-3AD203B41FA5}">
                      <a16:colId xmlns:a16="http://schemas.microsoft.com/office/drawing/2014/main" val="1489865129"/>
                    </a:ext>
                  </a:extLst>
                </a:gridCol>
                <a:gridCol w="4064000">
                  <a:extLst>
                    <a:ext uri="{9D8B030D-6E8A-4147-A177-3AD203B41FA5}">
                      <a16:colId xmlns:a16="http://schemas.microsoft.com/office/drawing/2014/main" val="452896857"/>
                    </a:ext>
                  </a:extLst>
                </a:gridCol>
              </a:tblGrid>
              <a:tr h="370840">
                <a:tc>
                  <a:txBody>
                    <a:bodyPr/>
                    <a:lstStyle/>
                    <a:p>
                      <a:r>
                        <a:rPr lang="de-DE" b="0" dirty="0" smtClean="0"/>
                        <a:t>IM FRÜHLING</a:t>
                      </a:r>
                    </a:p>
                    <a:p>
                      <a:r>
                        <a:rPr lang="de-DE" b="0" dirty="0" smtClean="0"/>
                        <a:t>Im Frühling</a:t>
                      </a:r>
                      <a:r>
                        <a:rPr lang="de-DE" b="0" baseline="0" dirty="0" smtClean="0"/>
                        <a:t> ist es sonnig und vielleicht auch kalt. Es regnet viel. Die Temperaturen sind noch nicht so hoch. </a:t>
                      </a:r>
                      <a:endParaRPr lang="de-DE" b="0" baseline="0" dirty="0" smtClean="0"/>
                    </a:p>
                    <a:p>
                      <a:endParaRPr lang="de-DE" b="0" baseline="0" dirty="0" smtClean="0"/>
                    </a:p>
                    <a:p>
                      <a:r>
                        <a:rPr lang="de-DE" b="0" baseline="0" dirty="0" smtClean="0"/>
                        <a:t>Wir können draußen sein und Sport </a:t>
                      </a:r>
                      <a:r>
                        <a:rPr lang="de-DE" b="0" baseline="0" dirty="0" smtClean="0"/>
                        <a:t>machen und im </a:t>
                      </a:r>
                      <a:r>
                        <a:rPr lang="de-DE" b="0" baseline="0" dirty="0" smtClean="0"/>
                        <a:t>Garten arbeiten</a:t>
                      </a:r>
                      <a:r>
                        <a:rPr lang="de-DE" b="0" baseline="0" dirty="0" smtClean="0"/>
                        <a:t>.</a:t>
                      </a:r>
                    </a:p>
                    <a:p>
                      <a:r>
                        <a:rPr lang="de-DE" b="0" baseline="0" dirty="0" smtClean="0"/>
                        <a:t> </a:t>
                      </a:r>
                      <a:endParaRPr lang="de-DE" b="0" baseline="0" dirty="0" smtClean="0"/>
                    </a:p>
                    <a:p>
                      <a:r>
                        <a:rPr lang="de-DE" b="0" baseline="0" dirty="0" smtClean="0"/>
                        <a:t>Wir ziehen ein T-Shirt, eine Jeans, einen Pullover und eine Jacke an. </a:t>
                      </a:r>
                      <a:endParaRPr lang="de-DE" b="0" dirty="0" smtClean="0"/>
                    </a:p>
                    <a:p>
                      <a:endParaRPr lang="de-DE" b="0" dirty="0" smtClean="0"/>
                    </a:p>
                    <a:p>
                      <a:endParaRPr lang="de-DE" b="0" dirty="0" smtClean="0"/>
                    </a:p>
                    <a:p>
                      <a:endParaRPr lang="sl-SI" b="0" dirty="0"/>
                    </a:p>
                  </a:txBody>
                  <a:tcPr/>
                </a:tc>
                <a:tc>
                  <a:txBody>
                    <a:bodyPr/>
                    <a:lstStyle/>
                    <a:p>
                      <a:r>
                        <a:rPr lang="de-DE" b="0" dirty="0" smtClean="0"/>
                        <a:t>IM </a:t>
                      </a:r>
                      <a:r>
                        <a:rPr lang="de-DE" b="0" dirty="0" smtClean="0"/>
                        <a:t>SOMMER</a:t>
                      </a:r>
                    </a:p>
                    <a:p>
                      <a:r>
                        <a:rPr lang="de-DE" b="0" dirty="0" smtClean="0"/>
                        <a:t>Im</a:t>
                      </a:r>
                      <a:r>
                        <a:rPr lang="de-DE" b="0" baseline="0" dirty="0" smtClean="0"/>
                        <a:t> Sommer ist es sonnig und sehr warm.  Manchmal gibt es Hitze. Die Temperaturen sind sehr hoch. Oft gibt es Schauer und Gewitter. </a:t>
                      </a:r>
                    </a:p>
                    <a:p>
                      <a:endParaRPr lang="de-DE" b="0" baseline="0" dirty="0" smtClean="0"/>
                    </a:p>
                    <a:p>
                      <a:r>
                        <a:rPr lang="de-DE" b="0" baseline="0" dirty="0" smtClean="0"/>
                        <a:t>Wir fahren ans Meer, baden, essen Eis, machen Sport und haben mehr Freizeit. </a:t>
                      </a:r>
                    </a:p>
                    <a:p>
                      <a:endParaRPr lang="de-DE" b="0" baseline="0" dirty="0" smtClean="0"/>
                    </a:p>
                    <a:p>
                      <a:r>
                        <a:rPr lang="de-DE" b="0" baseline="0" dirty="0" smtClean="0"/>
                        <a:t>Wir ziehen ein T-Shirt, eine kurze Hose, einen Rock, ein Kleid und Flip-Flops an. </a:t>
                      </a:r>
                      <a:endParaRPr lang="de-DE" b="0" dirty="0" smtClean="0"/>
                    </a:p>
                    <a:p>
                      <a:endParaRPr lang="de-DE" b="0" dirty="0" smtClean="0"/>
                    </a:p>
                    <a:p>
                      <a:endParaRPr lang="sl-SI" b="0" dirty="0"/>
                    </a:p>
                  </a:txBody>
                  <a:tcPr/>
                </a:tc>
                <a:extLst>
                  <a:ext uri="{0D108BD9-81ED-4DB2-BD59-A6C34878D82A}">
                    <a16:rowId xmlns:a16="http://schemas.microsoft.com/office/drawing/2014/main" val="2943506980"/>
                  </a:ext>
                </a:extLst>
              </a:tr>
              <a:tr h="370840">
                <a:tc>
                  <a:txBody>
                    <a:bodyPr/>
                    <a:lstStyle/>
                    <a:p>
                      <a:r>
                        <a:rPr lang="de-DE" b="0" dirty="0" smtClean="0"/>
                        <a:t>IM HERBST</a:t>
                      </a:r>
                    </a:p>
                    <a:p>
                      <a:endParaRPr lang="de-DE" b="0" dirty="0" smtClean="0"/>
                    </a:p>
                    <a:p>
                      <a:endParaRPr lang="de-DE" b="0" dirty="0" smtClean="0"/>
                    </a:p>
                    <a:p>
                      <a:endParaRPr lang="de-DE" b="0" dirty="0" smtClean="0"/>
                    </a:p>
                    <a:p>
                      <a:endParaRPr lang="sl-SI" b="0" dirty="0"/>
                    </a:p>
                  </a:txBody>
                  <a:tcPr/>
                </a:tc>
                <a:tc>
                  <a:txBody>
                    <a:bodyPr/>
                    <a:lstStyle/>
                    <a:p>
                      <a:r>
                        <a:rPr lang="de-DE" b="0" dirty="0" smtClean="0"/>
                        <a:t>IM WINTER</a:t>
                      </a:r>
                    </a:p>
                    <a:p>
                      <a:endParaRPr lang="de-DE" b="0" dirty="0" smtClean="0"/>
                    </a:p>
                    <a:p>
                      <a:endParaRPr lang="de-DE" b="0" dirty="0" smtClean="0"/>
                    </a:p>
                    <a:p>
                      <a:endParaRPr lang="de-DE" b="0" dirty="0" smtClean="0"/>
                    </a:p>
                    <a:p>
                      <a:endParaRPr lang="sl-SI" b="0" dirty="0"/>
                    </a:p>
                  </a:txBody>
                  <a:tcPr/>
                </a:tc>
                <a:extLst>
                  <a:ext uri="{0D108BD9-81ED-4DB2-BD59-A6C34878D82A}">
                    <a16:rowId xmlns:a16="http://schemas.microsoft.com/office/drawing/2014/main" val="4125679193"/>
                  </a:ext>
                </a:extLst>
              </a:tr>
            </a:tbl>
          </a:graphicData>
        </a:graphic>
      </p:graphicFrame>
    </p:spTree>
    <p:extLst>
      <p:ext uri="{BB962C8B-B14F-4D97-AF65-F5344CB8AC3E}">
        <p14:creationId xmlns:p14="http://schemas.microsoft.com/office/powerpoint/2010/main" val="279518542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p:cNvSpPr>
            <a:spLocks noGrp="1"/>
          </p:cNvSpPr>
          <p:nvPr>
            <p:ph idx="1"/>
          </p:nvPr>
        </p:nvSpPr>
        <p:spPr>
          <a:xfrm>
            <a:off x="3727173" y="688134"/>
            <a:ext cx="8087569" cy="3593591"/>
          </a:xfrm>
        </p:spPr>
        <p:txBody>
          <a:bodyPr>
            <a:normAutofit fontScale="92500" lnSpcReduction="20000"/>
          </a:bodyPr>
          <a:lstStyle/>
          <a:p>
            <a:pPr marL="0" indent="0">
              <a:buNone/>
            </a:pPr>
            <a:r>
              <a:rPr lang="de-DE" dirty="0" smtClean="0"/>
              <a:t>Lernen wir die Familie Müller kennen:</a:t>
            </a:r>
            <a:endParaRPr lang="de-DE" dirty="0"/>
          </a:p>
          <a:p>
            <a:pPr marL="0" indent="0">
              <a:buNone/>
            </a:pPr>
            <a:r>
              <a:rPr lang="de-DE" dirty="0"/>
              <a:t>Hier ist die Familie </a:t>
            </a:r>
            <a:r>
              <a:rPr lang="de-DE" dirty="0" smtClean="0"/>
              <a:t>Müller. </a:t>
            </a:r>
            <a:r>
              <a:rPr lang="de-DE" dirty="0"/>
              <a:t>Die </a:t>
            </a:r>
            <a:r>
              <a:rPr lang="de-DE" dirty="0" smtClean="0"/>
              <a:t>Müllers </a:t>
            </a:r>
            <a:r>
              <a:rPr lang="de-DE" dirty="0"/>
              <a:t>wohnen in Bremen. Heute ist Sonntag und alle sind zu Hause. Rechts sitzt der Vater. Er heißt Klaus. Er ist Automechaniker von Beruf. Die Mutter </a:t>
            </a:r>
            <a:r>
              <a:rPr lang="de-DE" dirty="0" smtClean="0"/>
              <a:t>sitzt links. </a:t>
            </a:r>
            <a:r>
              <a:rPr lang="de-DE" dirty="0"/>
              <a:t>Sie heißt Hanna. </a:t>
            </a:r>
            <a:r>
              <a:rPr lang="de-DE" dirty="0" smtClean="0"/>
              <a:t>Sie </a:t>
            </a:r>
            <a:r>
              <a:rPr lang="de-DE" dirty="0"/>
              <a:t>ist Apothekerin. </a:t>
            </a:r>
            <a:r>
              <a:rPr lang="de-DE" dirty="0" smtClean="0"/>
              <a:t>Herr und Frau Müller sind 38 Jahre </a:t>
            </a:r>
            <a:r>
              <a:rPr lang="de-DE" dirty="0"/>
              <a:t>alt und haben zwei Kinder. Der Sohn heißt Stefan. Er ist 6</a:t>
            </a:r>
            <a:r>
              <a:rPr lang="de-DE" dirty="0" smtClean="0"/>
              <a:t> </a:t>
            </a:r>
            <a:r>
              <a:rPr lang="de-DE" dirty="0"/>
              <a:t>Jahre alt. Die Tochter heißt Bärbel. Sie ist 7 Jahre alt. </a:t>
            </a:r>
            <a:r>
              <a:rPr lang="de-DE" dirty="0" smtClean="0"/>
              <a:t>Sie </a:t>
            </a:r>
            <a:r>
              <a:rPr lang="de-DE" dirty="0"/>
              <a:t>spielen gern mit </a:t>
            </a:r>
            <a:r>
              <a:rPr lang="de-DE" dirty="0" smtClean="0"/>
              <a:t>Bello. Das ist ihr Hund. Der </a:t>
            </a:r>
            <a:r>
              <a:rPr lang="de-DE" dirty="0"/>
              <a:t>Großvater und die Großmutter wohnen nicht in Bremen. Sie wohnen in Hamburg, aber sie besuchen ihre Kinder oft. Sie sind die Eltern von Klaus. Die Großeltern heißen Regine und Otto. Die Kinder telefonieren oft mit Oma und Opa. In Hamburg wohnen auch Stefans und Bärbels Tante und Onkel. Die Tante heißt Sigrid. Der Onkel heißt Sebastian</a:t>
            </a:r>
            <a:r>
              <a:rPr lang="de-DE" dirty="0" smtClean="0"/>
              <a:t>.</a:t>
            </a:r>
            <a:endParaRPr lang="sl-SI" dirty="0" smtClean="0"/>
          </a:p>
          <a:p>
            <a:endParaRPr lang="sl-SI" dirty="0"/>
          </a:p>
          <a:p>
            <a:endParaRPr lang="sl-SI" dirty="0" smtClean="0"/>
          </a:p>
          <a:p>
            <a:endParaRPr lang="sl-SI" dirty="0"/>
          </a:p>
          <a:p>
            <a:endParaRPr lang="de-DE" dirty="0"/>
          </a:p>
          <a:p>
            <a:endParaRPr lang="sl-SI" dirty="0"/>
          </a:p>
        </p:txBody>
      </p:sp>
      <p:graphicFrame>
        <p:nvGraphicFramePr>
          <p:cNvPr id="4" name="Tabela 3"/>
          <p:cNvGraphicFramePr>
            <a:graphicFrameLocks noGrp="1"/>
          </p:cNvGraphicFramePr>
          <p:nvPr>
            <p:extLst>
              <p:ext uri="{D42A27DB-BD31-4B8C-83A1-F6EECF244321}">
                <p14:modId xmlns:p14="http://schemas.microsoft.com/office/powerpoint/2010/main" val="3794220890"/>
              </p:ext>
            </p:extLst>
          </p:nvPr>
        </p:nvGraphicFramePr>
        <p:xfrm>
          <a:off x="1268673" y="4455073"/>
          <a:ext cx="9304733" cy="1784416"/>
        </p:xfrm>
        <a:graphic>
          <a:graphicData uri="http://schemas.openxmlformats.org/drawingml/2006/table">
            <a:tbl>
              <a:tblPr firstRow="1" firstCol="1" bandRow="1">
                <a:tableStyleId>{21E4AEA4-8DFA-4A89-87EB-49C32662AFE0}</a:tableStyleId>
              </a:tblPr>
              <a:tblGrid>
                <a:gridCol w="1358743">
                  <a:extLst>
                    <a:ext uri="{9D8B030D-6E8A-4147-A177-3AD203B41FA5}">
                      <a16:colId xmlns:a16="http://schemas.microsoft.com/office/drawing/2014/main" val="1045764352"/>
                    </a:ext>
                  </a:extLst>
                </a:gridCol>
                <a:gridCol w="1234046">
                  <a:extLst>
                    <a:ext uri="{9D8B030D-6E8A-4147-A177-3AD203B41FA5}">
                      <a16:colId xmlns:a16="http://schemas.microsoft.com/office/drawing/2014/main" val="790904472"/>
                    </a:ext>
                  </a:extLst>
                </a:gridCol>
                <a:gridCol w="1251812">
                  <a:extLst>
                    <a:ext uri="{9D8B030D-6E8A-4147-A177-3AD203B41FA5}">
                      <a16:colId xmlns:a16="http://schemas.microsoft.com/office/drawing/2014/main" val="1455621951"/>
                    </a:ext>
                  </a:extLst>
                </a:gridCol>
                <a:gridCol w="1496350">
                  <a:extLst>
                    <a:ext uri="{9D8B030D-6E8A-4147-A177-3AD203B41FA5}">
                      <a16:colId xmlns:a16="http://schemas.microsoft.com/office/drawing/2014/main" val="2022164621"/>
                    </a:ext>
                  </a:extLst>
                </a:gridCol>
                <a:gridCol w="1977328">
                  <a:extLst>
                    <a:ext uri="{9D8B030D-6E8A-4147-A177-3AD203B41FA5}">
                      <a16:colId xmlns:a16="http://schemas.microsoft.com/office/drawing/2014/main" val="2168371650"/>
                    </a:ext>
                  </a:extLst>
                </a:gridCol>
                <a:gridCol w="1986454">
                  <a:extLst>
                    <a:ext uri="{9D8B030D-6E8A-4147-A177-3AD203B41FA5}">
                      <a16:colId xmlns:a16="http://schemas.microsoft.com/office/drawing/2014/main" val="3028233499"/>
                    </a:ext>
                  </a:extLst>
                </a:gridCol>
              </a:tblGrid>
              <a:tr h="356884">
                <a:tc gridSpan="2">
                  <a:txBody>
                    <a:bodyPr/>
                    <a:lstStyle/>
                    <a:p>
                      <a:pPr algn="ctr">
                        <a:spcAft>
                          <a:spcPts val="0"/>
                        </a:spcAft>
                      </a:pPr>
                      <a:r>
                        <a:rPr lang="de-DE" sz="1400" dirty="0" err="1">
                          <a:effectLst/>
                          <a:latin typeface="Arial" panose="020B0604020202020204" pitchFamily="34" charset="0"/>
                          <a:cs typeface="Arial" panose="020B0604020202020204" pitchFamily="34" charset="0"/>
                        </a:rPr>
                        <a:t>femininum</a:t>
                      </a:r>
                      <a:endParaRPr lang="sl-SI"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hMerge="1">
                  <a:txBody>
                    <a:bodyPr/>
                    <a:lstStyle/>
                    <a:p>
                      <a:endParaRPr lang="sl-SI"/>
                    </a:p>
                  </a:txBody>
                  <a:tcPr/>
                </a:tc>
                <a:tc gridSpan="2">
                  <a:txBody>
                    <a:bodyPr/>
                    <a:lstStyle/>
                    <a:p>
                      <a:pPr algn="ctr">
                        <a:spcAft>
                          <a:spcPts val="0"/>
                        </a:spcAft>
                      </a:pPr>
                      <a:r>
                        <a:rPr lang="de-DE" sz="1400">
                          <a:effectLst/>
                          <a:latin typeface="Arial" panose="020B0604020202020204" pitchFamily="34" charset="0"/>
                          <a:cs typeface="Arial" panose="020B0604020202020204" pitchFamily="34" charset="0"/>
                        </a:rPr>
                        <a:t>maskulinum</a:t>
                      </a:r>
                      <a:endParaRPr lang="sl-SI"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hMerge="1">
                  <a:txBody>
                    <a:bodyPr/>
                    <a:lstStyle/>
                    <a:p>
                      <a:endParaRPr lang="sl-SI"/>
                    </a:p>
                  </a:txBody>
                  <a:tcPr/>
                </a:tc>
                <a:tc gridSpan="2">
                  <a:txBody>
                    <a:bodyPr/>
                    <a:lstStyle/>
                    <a:p>
                      <a:pPr algn="ctr">
                        <a:spcAft>
                          <a:spcPts val="0"/>
                        </a:spcAft>
                      </a:pPr>
                      <a:r>
                        <a:rPr lang="de-DE" sz="1400">
                          <a:effectLst/>
                          <a:latin typeface="Arial" panose="020B0604020202020204" pitchFamily="34" charset="0"/>
                          <a:cs typeface="Arial" panose="020B0604020202020204" pitchFamily="34" charset="0"/>
                        </a:rPr>
                        <a:t>Plural</a:t>
                      </a:r>
                      <a:endParaRPr lang="sl-SI"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hMerge="1">
                  <a:txBody>
                    <a:bodyPr/>
                    <a:lstStyle/>
                    <a:p>
                      <a:endParaRPr lang="sl-SI"/>
                    </a:p>
                  </a:txBody>
                  <a:tcPr/>
                </a:tc>
                <a:extLst>
                  <a:ext uri="{0D108BD9-81ED-4DB2-BD59-A6C34878D82A}">
                    <a16:rowId xmlns:a16="http://schemas.microsoft.com/office/drawing/2014/main" val="2224028102"/>
                  </a:ext>
                </a:extLst>
              </a:tr>
              <a:tr h="1427532">
                <a:tc>
                  <a:txBody>
                    <a:bodyPr/>
                    <a:lstStyle/>
                    <a:p>
                      <a:pPr algn="just">
                        <a:spcAft>
                          <a:spcPts val="0"/>
                        </a:spcAft>
                      </a:pPr>
                      <a:r>
                        <a:rPr lang="de-DE" sz="1400" dirty="0" smtClean="0">
                          <a:effectLst/>
                          <a:latin typeface="Arial" panose="020B0604020202020204" pitchFamily="34" charset="0"/>
                          <a:cs typeface="Arial" panose="020B0604020202020204" pitchFamily="34" charset="0"/>
                        </a:rPr>
                        <a:t>Mutter (</a:t>
                      </a:r>
                      <a:r>
                        <a:rPr lang="de-DE" sz="1400" dirty="0" err="1" smtClean="0">
                          <a:effectLst/>
                          <a:latin typeface="Arial" panose="020B0604020202020204" pitchFamily="34" charset="0"/>
                          <a:cs typeface="Arial" panose="020B0604020202020204" pitchFamily="34" charset="0"/>
                        </a:rPr>
                        <a:t>mati</a:t>
                      </a:r>
                      <a:r>
                        <a:rPr lang="de-DE" sz="1400" dirty="0" smtClean="0">
                          <a:effectLst/>
                          <a:latin typeface="Arial" panose="020B0604020202020204" pitchFamily="34" charset="0"/>
                          <a:cs typeface="Arial" panose="020B0604020202020204" pitchFamily="34" charset="0"/>
                        </a:rPr>
                        <a:t>)</a:t>
                      </a:r>
                      <a:endParaRPr lang="de-DE" sz="1400" dirty="0" smtClean="0">
                        <a:effectLst/>
                        <a:latin typeface="Arial" panose="020B0604020202020204" pitchFamily="34" charset="0"/>
                        <a:cs typeface="Arial" panose="020B0604020202020204" pitchFamily="34" charset="0"/>
                      </a:endParaRPr>
                    </a:p>
                    <a:p>
                      <a:pPr algn="just">
                        <a:spcAft>
                          <a:spcPts val="0"/>
                        </a:spcAft>
                      </a:pPr>
                      <a:r>
                        <a:rPr lang="de-DE" sz="1400" dirty="0" smtClean="0">
                          <a:effectLst/>
                          <a:latin typeface="Arial" panose="020B0604020202020204" pitchFamily="34" charset="0"/>
                          <a:cs typeface="Arial" panose="020B0604020202020204" pitchFamily="34" charset="0"/>
                        </a:rPr>
                        <a:t>Tochter (h</a:t>
                      </a:r>
                      <a:r>
                        <a:rPr lang="sl-SI" sz="1400" dirty="0" smtClean="0">
                          <a:effectLst/>
                          <a:latin typeface="Arial" panose="020B0604020202020204" pitchFamily="34" charset="0"/>
                          <a:cs typeface="Arial" panose="020B0604020202020204" pitchFamily="34" charset="0"/>
                        </a:rPr>
                        <a:t>či)</a:t>
                      </a:r>
                      <a:endParaRPr lang="sl-SI" sz="1400" dirty="0">
                        <a:effectLst/>
                        <a:latin typeface="Arial" panose="020B0604020202020204" pitchFamily="34" charset="0"/>
                        <a:cs typeface="Arial" panose="020B0604020202020204" pitchFamily="34" charset="0"/>
                      </a:endParaRPr>
                    </a:p>
                    <a:p>
                      <a:pPr algn="just">
                        <a:spcAft>
                          <a:spcPts val="0"/>
                        </a:spcAft>
                      </a:pPr>
                      <a:r>
                        <a:rPr lang="de-DE" sz="1400" dirty="0" smtClean="0">
                          <a:effectLst/>
                          <a:latin typeface="Arial" panose="020B0604020202020204" pitchFamily="34" charset="0"/>
                          <a:cs typeface="Arial" panose="020B0604020202020204" pitchFamily="34" charset="0"/>
                        </a:rPr>
                        <a:t>Großmutter</a:t>
                      </a:r>
                      <a:r>
                        <a:rPr lang="de-DE" sz="1400" baseline="0" dirty="0" smtClean="0">
                          <a:effectLst/>
                          <a:latin typeface="Arial" panose="020B0604020202020204" pitchFamily="34" charset="0"/>
                          <a:cs typeface="Arial" panose="020B0604020202020204" pitchFamily="34" charset="0"/>
                        </a:rPr>
                        <a:t> </a:t>
                      </a:r>
                      <a:r>
                        <a:rPr lang="sl-SI" sz="1400" baseline="0" dirty="0" smtClean="0">
                          <a:effectLst/>
                          <a:latin typeface="Arial" panose="020B0604020202020204" pitchFamily="34" charset="0"/>
                          <a:cs typeface="Arial" panose="020B0604020202020204" pitchFamily="34" charset="0"/>
                        </a:rPr>
                        <a:t>(babica)</a:t>
                      </a:r>
                      <a:r>
                        <a:rPr lang="de-DE" sz="1400" baseline="0" dirty="0" smtClean="0">
                          <a:effectLst/>
                          <a:latin typeface="Arial" panose="020B0604020202020204" pitchFamily="34" charset="0"/>
                          <a:cs typeface="Arial" panose="020B0604020202020204" pitchFamily="34" charset="0"/>
                        </a:rPr>
                        <a:t>/Opa</a:t>
                      </a:r>
                      <a:endParaRPr lang="sl-SI" sz="1400" dirty="0">
                        <a:effectLst/>
                        <a:latin typeface="Arial" panose="020B0604020202020204" pitchFamily="34" charset="0"/>
                        <a:cs typeface="Arial" panose="020B0604020202020204" pitchFamily="34" charset="0"/>
                      </a:endParaRPr>
                    </a:p>
                    <a:p>
                      <a:pPr algn="just">
                        <a:spcAft>
                          <a:spcPts val="0"/>
                        </a:spcAft>
                      </a:pPr>
                      <a:r>
                        <a:rPr lang="de-DE" sz="1400" dirty="0" smtClean="0">
                          <a:effectLst/>
                          <a:latin typeface="Arial" panose="020B0604020202020204" pitchFamily="34" charset="0"/>
                          <a:ea typeface="+mn-ea"/>
                          <a:cs typeface="Arial" panose="020B0604020202020204" pitchFamily="34" charset="0"/>
                        </a:rPr>
                        <a:t>Tante</a:t>
                      </a:r>
                      <a:r>
                        <a:rPr lang="sl-SI" sz="1400" dirty="0" smtClean="0">
                          <a:effectLst/>
                          <a:latin typeface="Arial" panose="020B0604020202020204" pitchFamily="34" charset="0"/>
                          <a:ea typeface="+mn-ea"/>
                          <a:cs typeface="Arial" panose="020B0604020202020204" pitchFamily="34" charset="0"/>
                        </a:rPr>
                        <a:t> (teta)</a:t>
                      </a:r>
                      <a:endParaRPr lang="sl-SI"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spcAft>
                          <a:spcPts val="0"/>
                        </a:spcAft>
                      </a:pPr>
                      <a:endParaRPr lang="sl-SI"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spcAft>
                          <a:spcPts val="0"/>
                        </a:spcAft>
                      </a:pPr>
                      <a:r>
                        <a:rPr lang="de-DE" sz="1400" dirty="0" smtClean="0">
                          <a:effectLst/>
                          <a:latin typeface="Arial" panose="020B0604020202020204" pitchFamily="34" charset="0"/>
                          <a:cs typeface="Arial" panose="020B0604020202020204" pitchFamily="34" charset="0"/>
                        </a:rPr>
                        <a:t>Vater</a:t>
                      </a:r>
                      <a:r>
                        <a:rPr lang="sl-SI" sz="1400" dirty="0" smtClean="0">
                          <a:effectLst/>
                          <a:latin typeface="Arial" panose="020B0604020202020204" pitchFamily="34" charset="0"/>
                          <a:cs typeface="Arial" panose="020B0604020202020204" pitchFamily="34" charset="0"/>
                        </a:rPr>
                        <a:t> (oče)</a:t>
                      </a:r>
                      <a:endParaRPr lang="sl-SI" sz="1400" dirty="0">
                        <a:effectLst/>
                        <a:latin typeface="Arial" panose="020B0604020202020204" pitchFamily="34" charset="0"/>
                        <a:cs typeface="Arial" panose="020B0604020202020204" pitchFamily="34" charset="0"/>
                      </a:endParaRPr>
                    </a:p>
                    <a:p>
                      <a:pPr algn="just">
                        <a:spcAft>
                          <a:spcPts val="0"/>
                        </a:spcAft>
                      </a:pPr>
                      <a:r>
                        <a:rPr lang="de-DE" sz="1400" dirty="0" smtClean="0">
                          <a:effectLst/>
                          <a:latin typeface="Arial" panose="020B0604020202020204" pitchFamily="34" charset="0"/>
                          <a:cs typeface="Arial" panose="020B0604020202020204" pitchFamily="34" charset="0"/>
                        </a:rPr>
                        <a:t>Bruder</a:t>
                      </a:r>
                      <a:r>
                        <a:rPr lang="sl-SI" sz="1400" dirty="0" smtClean="0">
                          <a:effectLst/>
                          <a:latin typeface="Arial" panose="020B0604020202020204" pitchFamily="34" charset="0"/>
                          <a:cs typeface="Arial" panose="020B0604020202020204" pitchFamily="34" charset="0"/>
                        </a:rPr>
                        <a:t> (brat)</a:t>
                      </a:r>
                      <a:endParaRPr lang="sl-SI" sz="1400" dirty="0">
                        <a:effectLst/>
                        <a:latin typeface="Arial" panose="020B0604020202020204" pitchFamily="34" charset="0"/>
                        <a:cs typeface="Arial" panose="020B0604020202020204" pitchFamily="34" charset="0"/>
                      </a:endParaRPr>
                    </a:p>
                    <a:p>
                      <a:pPr algn="just">
                        <a:spcAft>
                          <a:spcPts val="0"/>
                        </a:spcAft>
                      </a:pPr>
                      <a:r>
                        <a:rPr lang="de-DE" sz="1400" dirty="0" smtClean="0">
                          <a:effectLst/>
                          <a:latin typeface="Arial" panose="020B0604020202020204" pitchFamily="34" charset="0"/>
                          <a:cs typeface="Arial" panose="020B0604020202020204" pitchFamily="34" charset="0"/>
                        </a:rPr>
                        <a:t>Großvater</a:t>
                      </a:r>
                      <a:r>
                        <a:rPr lang="sl-SI" sz="1400" dirty="0" smtClean="0">
                          <a:effectLst/>
                          <a:latin typeface="Arial" panose="020B0604020202020204" pitchFamily="34" charset="0"/>
                          <a:cs typeface="Arial" panose="020B0604020202020204" pitchFamily="34" charset="0"/>
                        </a:rPr>
                        <a:t> (dedek)</a:t>
                      </a:r>
                      <a:endParaRPr lang="de-DE" sz="1400" dirty="0" smtClean="0">
                        <a:effectLst/>
                        <a:latin typeface="Arial" panose="020B0604020202020204" pitchFamily="34" charset="0"/>
                        <a:cs typeface="Arial" panose="020B0604020202020204" pitchFamily="34" charset="0"/>
                      </a:endParaRPr>
                    </a:p>
                    <a:p>
                      <a:pPr algn="just">
                        <a:spcAft>
                          <a:spcPts val="0"/>
                        </a:spcAft>
                      </a:pPr>
                      <a:r>
                        <a:rPr lang="de-DE" sz="1400" dirty="0" smtClean="0">
                          <a:effectLst/>
                          <a:latin typeface="Arial" panose="020B0604020202020204" pitchFamily="34" charset="0"/>
                          <a:ea typeface="+mn-ea"/>
                          <a:cs typeface="Arial" panose="020B0604020202020204" pitchFamily="34" charset="0"/>
                        </a:rPr>
                        <a:t>Onkel</a:t>
                      </a:r>
                      <a:r>
                        <a:rPr lang="sl-SI" sz="1400" dirty="0" smtClean="0">
                          <a:effectLst/>
                          <a:latin typeface="Arial" panose="020B0604020202020204" pitchFamily="34" charset="0"/>
                          <a:ea typeface="+mn-ea"/>
                          <a:cs typeface="Arial" panose="020B0604020202020204" pitchFamily="34" charset="0"/>
                        </a:rPr>
                        <a:t> (stric)</a:t>
                      </a:r>
                      <a:endParaRPr lang="sl-SI"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spcAft>
                          <a:spcPts val="0"/>
                        </a:spcAft>
                      </a:pPr>
                      <a:r>
                        <a:rPr lang="de-DE" sz="1400">
                          <a:effectLst/>
                          <a:latin typeface="Arial" panose="020B0604020202020204" pitchFamily="34" charset="0"/>
                          <a:cs typeface="Arial" panose="020B0604020202020204" pitchFamily="34" charset="0"/>
                        </a:rPr>
                        <a:t> </a:t>
                      </a:r>
                      <a:endParaRPr lang="sl-SI"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spcAft>
                          <a:spcPts val="0"/>
                        </a:spcAft>
                      </a:pPr>
                      <a:r>
                        <a:rPr lang="de-DE" sz="1400" dirty="0" smtClean="0">
                          <a:effectLst/>
                          <a:latin typeface="Arial" panose="020B0604020202020204" pitchFamily="34" charset="0"/>
                          <a:cs typeface="Arial" panose="020B0604020202020204" pitchFamily="34" charset="0"/>
                        </a:rPr>
                        <a:t>Eltern</a:t>
                      </a:r>
                      <a:r>
                        <a:rPr lang="sl-SI" sz="1400" dirty="0" smtClean="0">
                          <a:effectLst/>
                          <a:latin typeface="Arial" panose="020B0604020202020204" pitchFamily="34" charset="0"/>
                          <a:cs typeface="Arial" panose="020B0604020202020204" pitchFamily="34" charset="0"/>
                        </a:rPr>
                        <a:t> (starši)</a:t>
                      </a:r>
                      <a:endParaRPr lang="de-DE" sz="1400" dirty="0" smtClean="0">
                        <a:effectLst/>
                        <a:latin typeface="Arial" panose="020B0604020202020204" pitchFamily="34" charset="0"/>
                        <a:cs typeface="Arial" panose="020B0604020202020204" pitchFamily="34" charset="0"/>
                      </a:endParaRPr>
                    </a:p>
                    <a:p>
                      <a:pPr algn="just">
                        <a:spcAft>
                          <a:spcPts val="0"/>
                        </a:spcAft>
                      </a:pPr>
                      <a:r>
                        <a:rPr lang="de-DE" sz="1400" dirty="0" smtClean="0">
                          <a:effectLst/>
                          <a:latin typeface="Arial" panose="020B0604020202020204" pitchFamily="34" charset="0"/>
                          <a:cs typeface="Arial" panose="020B0604020202020204" pitchFamily="34" charset="0"/>
                        </a:rPr>
                        <a:t>Geschwister</a:t>
                      </a:r>
                      <a:r>
                        <a:rPr lang="sl-SI" sz="1400" dirty="0" smtClean="0">
                          <a:effectLst/>
                          <a:latin typeface="Arial" panose="020B0604020202020204" pitchFamily="34" charset="0"/>
                          <a:cs typeface="Arial" panose="020B0604020202020204" pitchFamily="34" charset="0"/>
                        </a:rPr>
                        <a:t> (sorojenci)</a:t>
                      </a:r>
                      <a:endParaRPr lang="sl-SI" sz="1400" dirty="0">
                        <a:effectLst/>
                        <a:latin typeface="Arial" panose="020B0604020202020204" pitchFamily="34" charset="0"/>
                        <a:cs typeface="Arial" panose="020B0604020202020204" pitchFamily="34" charset="0"/>
                      </a:endParaRPr>
                    </a:p>
                    <a:p>
                      <a:pPr algn="just">
                        <a:spcAft>
                          <a:spcPts val="0"/>
                        </a:spcAft>
                      </a:pPr>
                      <a:r>
                        <a:rPr lang="de-DE" sz="1400" dirty="0" smtClean="0">
                          <a:effectLst/>
                          <a:latin typeface="Arial" panose="020B0604020202020204" pitchFamily="34" charset="0"/>
                          <a:cs typeface="Arial" panose="020B0604020202020204" pitchFamily="34" charset="0"/>
                        </a:rPr>
                        <a:t>Großeltern</a:t>
                      </a:r>
                      <a:r>
                        <a:rPr lang="sl-SI" sz="1400" dirty="0" smtClean="0">
                          <a:effectLst/>
                          <a:latin typeface="Arial" panose="020B0604020202020204" pitchFamily="34" charset="0"/>
                          <a:cs typeface="Arial" panose="020B0604020202020204" pitchFamily="34" charset="0"/>
                        </a:rPr>
                        <a:t> (stari starši)</a:t>
                      </a:r>
                      <a:endParaRPr lang="sl-SI" sz="1400" dirty="0">
                        <a:effectLst/>
                        <a:latin typeface="Arial" panose="020B0604020202020204" pitchFamily="34" charset="0"/>
                        <a:cs typeface="Arial" panose="020B0604020202020204" pitchFamily="34" charset="0"/>
                      </a:endParaRPr>
                    </a:p>
                    <a:p>
                      <a:pPr algn="just">
                        <a:spcAft>
                          <a:spcPts val="0"/>
                        </a:spcAft>
                      </a:pPr>
                      <a:endParaRPr lang="sl-SI"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spcAft>
                          <a:spcPts val="0"/>
                        </a:spcAft>
                      </a:pPr>
                      <a:r>
                        <a:rPr lang="de-DE" sz="1400" dirty="0">
                          <a:effectLst/>
                          <a:latin typeface="Arial" panose="020B0604020202020204" pitchFamily="34" charset="0"/>
                          <a:cs typeface="Arial" panose="020B0604020202020204" pitchFamily="34" charset="0"/>
                        </a:rPr>
                        <a:t> </a:t>
                      </a:r>
                      <a:endParaRPr lang="sl-SI"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2735431850"/>
                  </a:ext>
                </a:extLst>
              </a:tr>
            </a:tbl>
          </a:graphicData>
        </a:graphic>
      </p:graphicFrame>
      <p:sp>
        <p:nvSpPr>
          <p:cNvPr id="5" name="Rectangle 3"/>
          <p:cNvSpPr>
            <a:spLocks noChangeArrowheads="1"/>
          </p:cNvSpPr>
          <p:nvPr/>
        </p:nvSpPr>
        <p:spPr bwMode="auto">
          <a:xfrm>
            <a:off x="1200560" y="4106789"/>
            <a:ext cx="2412840"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tabLst/>
            </a:pPr>
            <a:r>
              <a:rPr lang="de-DE" altLang="sl-SI" sz="1100" b="1" dirty="0" smtClean="0">
                <a:latin typeface="Arial" panose="020B0604020202020204" pitchFamily="34" charset="0"/>
              </a:rPr>
              <a:t>Lesen Sie den Text. Wer ist wer? </a:t>
            </a:r>
            <a:endParaRPr kumimoji="0" lang="de-DE" altLang="sl-SI" sz="1800" b="0" i="0" u="none" strike="noStrike" cap="none" normalizeH="0" baseline="0" dirty="0" smtClean="0">
              <a:ln>
                <a:noFill/>
              </a:ln>
              <a:solidFill>
                <a:schemeClr val="tx1"/>
              </a:solidFill>
              <a:effectLst/>
              <a:latin typeface="Arial" panose="020B0604020202020204" pitchFamily="34" charset="0"/>
            </a:endParaRPr>
          </a:p>
        </p:txBody>
      </p:sp>
      <p:pic>
        <p:nvPicPr>
          <p:cNvPr id="6" name="Slika 5"/>
          <p:cNvPicPr>
            <a:picLocks noChangeAspect="1"/>
          </p:cNvPicPr>
          <p:nvPr/>
        </p:nvPicPr>
        <p:blipFill rotWithShape="1">
          <a:blip r:embed="rId2"/>
          <a:srcRect b="11235"/>
          <a:stretch/>
        </p:blipFill>
        <p:spPr>
          <a:xfrm>
            <a:off x="944218" y="688134"/>
            <a:ext cx="2555408" cy="1764764"/>
          </a:xfrm>
          <a:prstGeom prst="rect">
            <a:avLst/>
          </a:prstGeom>
        </p:spPr>
      </p:pic>
    </p:spTree>
    <p:extLst>
      <p:ext uri="{BB962C8B-B14F-4D97-AF65-F5344CB8AC3E}">
        <p14:creationId xmlns:p14="http://schemas.microsoft.com/office/powerpoint/2010/main" val="272168921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p:cNvSpPr>
            <a:spLocks noGrp="1"/>
          </p:cNvSpPr>
          <p:nvPr>
            <p:ph idx="1"/>
          </p:nvPr>
        </p:nvSpPr>
        <p:spPr>
          <a:xfrm>
            <a:off x="3727173" y="688134"/>
            <a:ext cx="8087569" cy="3593591"/>
          </a:xfrm>
        </p:spPr>
        <p:txBody>
          <a:bodyPr>
            <a:normAutofit fontScale="92500" lnSpcReduction="20000"/>
          </a:bodyPr>
          <a:lstStyle/>
          <a:p>
            <a:pPr marL="0" indent="0">
              <a:buNone/>
            </a:pPr>
            <a:r>
              <a:rPr lang="de-DE" dirty="0"/>
              <a:t>Die Familie </a:t>
            </a:r>
            <a:r>
              <a:rPr lang="de-DE" dirty="0" smtClean="0"/>
              <a:t>Müller</a:t>
            </a:r>
            <a:endParaRPr lang="de-DE" dirty="0"/>
          </a:p>
          <a:p>
            <a:pPr marL="0" indent="0">
              <a:buNone/>
            </a:pPr>
            <a:r>
              <a:rPr lang="de-DE" dirty="0"/>
              <a:t>Hier ist die Familie </a:t>
            </a:r>
            <a:r>
              <a:rPr lang="de-DE" dirty="0" smtClean="0"/>
              <a:t>Müller. </a:t>
            </a:r>
            <a:r>
              <a:rPr lang="de-DE" dirty="0"/>
              <a:t>Die </a:t>
            </a:r>
            <a:r>
              <a:rPr lang="de-DE" dirty="0" smtClean="0"/>
              <a:t>Müllers </a:t>
            </a:r>
            <a:r>
              <a:rPr lang="de-DE" dirty="0"/>
              <a:t>wohnen in Bremen. Heute ist Sonntag und alle sind zu Hause. Rechts sitzt </a:t>
            </a:r>
            <a:r>
              <a:rPr lang="de-DE" u="sng" dirty="0"/>
              <a:t>der Vater</a:t>
            </a:r>
            <a:r>
              <a:rPr lang="de-DE" dirty="0"/>
              <a:t>. Er heißt </a:t>
            </a:r>
            <a:r>
              <a:rPr lang="de-DE" u="sng" dirty="0"/>
              <a:t>Klaus. </a:t>
            </a:r>
            <a:r>
              <a:rPr lang="de-DE" dirty="0"/>
              <a:t>Er ist Automechaniker von Beruf. </a:t>
            </a:r>
            <a:r>
              <a:rPr lang="de-DE" u="sng" dirty="0"/>
              <a:t>Die Mutte</a:t>
            </a:r>
            <a:r>
              <a:rPr lang="de-DE" dirty="0"/>
              <a:t>r </a:t>
            </a:r>
            <a:r>
              <a:rPr lang="de-DE" dirty="0" smtClean="0"/>
              <a:t>sitzt links. </a:t>
            </a:r>
            <a:r>
              <a:rPr lang="de-DE" dirty="0"/>
              <a:t>Sie heißt </a:t>
            </a:r>
            <a:r>
              <a:rPr lang="de-DE" u="sng" dirty="0"/>
              <a:t>Hanna</a:t>
            </a:r>
            <a:r>
              <a:rPr lang="de-DE" dirty="0"/>
              <a:t>. </a:t>
            </a:r>
            <a:r>
              <a:rPr lang="de-DE" dirty="0" smtClean="0"/>
              <a:t>Sie </a:t>
            </a:r>
            <a:r>
              <a:rPr lang="de-DE" dirty="0"/>
              <a:t>ist Apothekerin. </a:t>
            </a:r>
            <a:r>
              <a:rPr lang="de-DE" dirty="0" smtClean="0"/>
              <a:t>Herr und Frau Müller sind 38 Jahre </a:t>
            </a:r>
            <a:r>
              <a:rPr lang="de-DE" dirty="0"/>
              <a:t>alt und haben </a:t>
            </a:r>
            <a:r>
              <a:rPr lang="de-DE" u="sng" dirty="0"/>
              <a:t>zwei Kinder</a:t>
            </a:r>
            <a:r>
              <a:rPr lang="de-DE" dirty="0"/>
              <a:t>. </a:t>
            </a:r>
            <a:r>
              <a:rPr lang="de-DE" u="sng" dirty="0"/>
              <a:t>Der Sohn heißt Stefan</a:t>
            </a:r>
            <a:r>
              <a:rPr lang="de-DE" dirty="0"/>
              <a:t>. Er ist 6</a:t>
            </a:r>
            <a:r>
              <a:rPr lang="de-DE" dirty="0" smtClean="0"/>
              <a:t> </a:t>
            </a:r>
            <a:r>
              <a:rPr lang="de-DE" dirty="0"/>
              <a:t>Jahre alt. </a:t>
            </a:r>
            <a:r>
              <a:rPr lang="de-DE" u="sng" dirty="0"/>
              <a:t>Die Tochter heißt Bärbel</a:t>
            </a:r>
            <a:r>
              <a:rPr lang="de-DE" dirty="0"/>
              <a:t>. Sie ist 7 Jahre alt. </a:t>
            </a:r>
            <a:r>
              <a:rPr lang="de-DE" dirty="0" smtClean="0"/>
              <a:t>Sie </a:t>
            </a:r>
            <a:r>
              <a:rPr lang="de-DE" dirty="0"/>
              <a:t>spielen gern mit </a:t>
            </a:r>
            <a:r>
              <a:rPr lang="de-DE" dirty="0" smtClean="0"/>
              <a:t>Bello. Das ist ihr Hund. </a:t>
            </a:r>
            <a:r>
              <a:rPr lang="de-DE" u="sng" dirty="0" smtClean="0"/>
              <a:t>Der </a:t>
            </a:r>
            <a:r>
              <a:rPr lang="de-DE" u="sng" dirty="0"/>
              <a:t>Großvater </a:t>
            </a:r>
            <a:r>
              <a:rPr lang="de-DE" dirty="0"/>
              <a:t>und </a:t>
            </a:r>
            <a:r>
              <a:rPr lang="de-DE" u="sng" dirty="0"/>
              <a:t>die Großmutter</a:t>
            </a:r>
            <a:r>
              <a:rPr lang="de-DE" dirty="0"/>
              <a:t> wohnen nicht in Bremen. Sie wohnen in Hamburg, aber sie besuchen ihre Kinder oft. Sie sind </a:t>
            </a:r>
            <a:r>
              <a:rPr lang="de-DE" u="sng" dirty="0"/>
              <a:t>die Eltern von Klaus</a:t>
            </a:r>
            <a:r>
              <a:rPr lang="de-DE" dirty="0"/>
              <a:t>. </a:t>
            </a:r>
            <a:r>
              <a:rPr lang="de-DE" u="sng" dirty="0"/>
              <a:t>Die Großeltern </a:t>
            </a:r>
            <a:r>
              <a:rPr lang="de-DE" dirty="0"/>
              <a:t>heißen </a:t>
            </a:r>
            <a:r>
              <a:rPr lang="de-DE" u="sng" dirty="0"/>
              <a:t>Regine und Otto</a:t>
            </a:r>
            <a:r>
              <a:rPr lang="de-DE" dirty="0"/>
              <a:t>. Die Kinder telefonieren oft mit </a:t>
            </a:r>
            <a:r>
              <a:rPr lang="de-DE" u="sng" dirty="0"/>
              <a:t>Oma und Opa</a:t>
            </a:r>
            <a:r>
              <a:rPr lang="de-DE" dirty="0"/>
              <a:t>. In Hamburg wohnen auch Stefans und Bärbels </a:t>
            </a:r>
            <a:r>
              <a:rPr lang="de-DE" u="sng" dirty="0"/>
              <a:t>Tante und Onkel. Die Tante heißt Sigrid. Der Onkel heißt Sebastian</a:t>
            </a:r>
            <a:r>
              <a:rPr lang="de-DE" u="sng" dirty="0" smtClean="0"/>
              <a:t>.</a:t>
            </a:r>
            <a:endParaRPr lang="sl-SI" u="sng" dirty="0" smtClean="0"/>
          </a:p>
          <a:p>
            <a:endParaRPr lang="sl-SI" dirty="0"/>
          </a:p>
          <a:p>
            <a:endParaRPr lang="sl-SI" dirty="0" smtClean="0"/>
          </a:p>
          <a:p>
            <a:endParaRPr lang="sl-SI" dirty="0"/>
          </a:p>
          <a:p>
            <a:endParaRPr lang="de-DE" dirty="0"/>
          </a:p>
          <a:p>
            <a:endParaRPr lang="sl-SI" dirty="0"/>
          </a:p>
        </p:txBody>
      </p:sp>
      <p:graphicFrame>
        <p:nvGraphicFramePr>
          <p:cNvPr id="4" name="Tabela 3"/>
          <p:cNvGraphicFramePr>
            <a:graphicFrameLocks noGrp="1"/>
          </p:cNvGraphicFramePr>
          <p:nvPr>
            <p:extLst>
              <p:ext uri="{D42A27DB-BD31-4B8C-83A1-F6EECF244321}">
                <p14:modId xmlns:p14="http://schemas.microsoft.com/office/powerpoint/2010/main" val="598504733"/>
              </p:ext>
            </p:extLst>
          </p:nvPr>
        </p:nvGraphicFramePr>
        <p:xfrm>
          <a:off x="1282261" y="4402522"/>
          <a:ext cx="9122980" cy="1784416"/>
        </p:xfrm>
        <a:graphic>
          <a:graphicData uri="http://schemas.openxmlformats.org/drawingml/2006/table">
            <a:tbl>
              <a:tblPr firstRow="1" firstCol="1" bandRow="1">
                <a:tableStyleId>{21E4AEA4-8DFA-4A89-87EB-49C32662AFE0}</a:tableStyleId>
              </a:tblPr>
              <a:tblGrid>
                <a:gridCol w="1075023">
                  <a:extLst>
                    <a:ext uri="{9D8B030D-6E8A-4147-A177-3AD203B41FA5}">
                      <a16:colId xmlns:a16="http://schemas.microsoft.com/office/drawing/2014/main" val="1045764352"/>
                    </a:ext>
                  </a:extLst>
                </a:gridCol>
                <a:gridCol w="1467121">
                  <a:extLst>
                    <a:ext uri="{9D8B030D-6E8A-4147-A177-3AD203B41FA5}">
                      <a16:colId xmlns:a16="http://schemas.microsoft.com/office/drawing/2014/main" val="790904472"/>
                    </a:ext>
                  </a:extLst>
                </a:gridCol>
                <a:gridCol w="1227360">
                  <a:extLst>
                    <a:ext uri="{9D8B030D-6E8A-4147-A177-3AD203B41FA5}">
                      <a16:colId xmlns:a16="http://schemas.microsoft.com/office/drawing/2014/main" val="1455621951"/>
                    </a:ext>
                  </a:extLst>
                </a:gridCol>
                <a:gridCol w="1467121">
                  <a:extLst>
                    <a:ext uri="{9D8B030D-6E8A-4147-A177-3AD203B41FA5}">
                      <a16:colId xmlns:a16="http://schemas.microsoft.com/office/drawing/2014/main" val="2022164621"/>
                    </a:ext>
                  </a:extLst>
                </a:gridCol>
                <a:gridCol w="1717267">
                  <a:extLst>
                    <a:ext uri="{9D8B030D-6E8A-4147-A177-3AD203B41FA5}">
                      <a16:colId xmlns:a16="http://schemas.microsoft.com/office/drawing/2014/main" val="2168371650"/>
                    </a:ext>
                  </a:extLst>
                </a:gridCol>
                <a:gridCol w="2169088">
                  <a:extLst>
                    <a:ext uri="{9D8B030D-6E8A-4147-A177-3AD203B41FA5}">
                      <a16:colId xmlns:a16="http://schemas.microsoft.com/office/drawing/2014/main" val="3028233499"/>
                    </a:ext>
                  </a:extLst>
                </a:gridCol>
              </a:tblGrid>
              <a:tr h="356884">
                <a:tc gridSpan="2">
                  <a:txBody>
                    <a:bodyPr/>
                    <a:lstStyle/>
                    <a:p>
                      <a:pPr algn="ctr">
                        <a:spcAft>
                          <a:spcPts val="0"/>
                        </a:spcAft>
                      </a:pPr>
                      <a:r>
                        <a:rPr lang="de-DE" sz="1400" dirty="0" err="1">
                          <a:effectLst/>
                          <a:latin typeface="Arial" panose="020B0604020202020204" pitchFamily="34" charset="0"/>
                          <a:cs typeface="Arial" panose="020B0604020202020204" pitchFamily="34" charset="0"/>
                        </a:rPr>
                        <a:t>femininum</a:t>
                      </a:r>
                      <a:endParaRPr lang="sl-SI"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hMerge="1">
                  <a:txBody>
                    <a:bodyPr/>
                    <a:lstStyle/>
                    <a:p>
                      <a:endParaRPr lang="sl-SI"/>
                    </a:p>
                  </a:txBody>
                  <a:tcPr/>
                </a:tc>
                <a:tc gridSpan="2">
                  <a:txBody>
                    <a:bodyPr/>
                    <a:lstStyle/>
                    <a:p>
                      <a:pPr algn="ctr">
                        <a:spcAft>
                          <a:spcPts val="0"/>
                        </a:spcAft>
                      </a:pPr>
                      <a:r>
                        <a:rPr lang="de-DE" sz="1400" dirty="0" err="1">
                          <a:effectLst/>
                          <a:latin typeface="Arial" panose="020B0604020202020204" pitchFamily="34" charset="0"/>
                          <a:cs typeface="Arial" panose="020B0604020202020204" pitchFamily="34" charset="0"/>
                        </a:rPr>
                        <a:t>maskulinum</a:t>
                      </a:r>
                      <a:endParaRPr lang="sl-SI"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hMerge="1">
                  <a:txBody>
                    <a:bodyPr/>
                    <a:lstStyle/>
                    <a:p>
                      <a:endParaRPr lang="sl-SI"/>
                    </a:p>
                  </a:txBody>
                  <a:tcPr/>
                </a:tc>
                <a:tc gridSpan="2">
                  <a:txBody>
                    <a:bodyPr/>
                    <a:lstStyle/>
                    <a:p>
                      <a:pPr algn="ctr">
                        <a:spcAft>
                          <a:spcPts val="0"/>
                        </a:spcAft>
                      </a:pPr>
                      <a:r>
                        <a:rPr lang="de-DE" sz="1400">
                          <a:effectLst/>
                          <a:latin typeface="Arial" panose="020B0604020202020204" pitchFamily="34" charset="0"/>
                          <a:cs typeface="Arial" panose="020B0604020202020204" pitchFamily="34" charset="0"/>
                        </a:rPr>
                        <a:t>Plural</a:t>
                      </a:r>
                      <a:endParaRPr lang="sl-SI"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hMerge="1">
                  <a:txBody>
                    <a:bodyPr/>
                    <a:lstStyle/>
                    <a:p>
                      <a:endParaRPr lang="sl-SI"/>
                    </a:p>
                  </a:txBody>
                  <a:tcPr/>
                </a:tc>
                <a:extLst>
                  <a:ext uri="{0D108BD9-81ED-4DB2-BD59-A6C34878D82A}">
                    <a16:rowId xmlns:a16="http://schemas.microsoft.com/office/drawing/2014/main" val="2224028102"/>
                  </a:ext>
                </a:extLst>
              </a:tr>
              <a:tr h="1427532">
                <a:tc>
                  <a:txBody>
                    <a:bodyPr/>
                    <a:lstStyle/>
                    <a:p>
                      <a:pPr algn="just">
                        <a:spcAft>
                          <a:spcPts val="0"/>
                        </a:spcAft>
                      </a:pPr>
                      <a:r>
                        <a:rPr lang="de-DE" sz="1400" dirty="0" smtClean="0">
                          <a:effectLst/>
                          <a:latin typeface="Arial" panose="020B0604020202020204" pitchFamily="34" charset="0"/>
                          <a:cs typeface="Arial" panose="020B0604020202020204" pitchFamily="34" charset="0"/>
                        </a:rPr>
                        <a:t>Mutter</a:t>
                      </a:r>
                    </a:p>
                    <a:p>
                      <a:pPr algn="just">
                        <a:spcAft>
                          <a:spcPts val="0"/>
                        </a:spcAft>
                      </a:pPr>
                      <a:r>
                        <a:rPr lang="de-DE" sz="1400" dirty="0" smtClean="0">
                          <a:effectLst/>
                          <a:latin typeface="Arial" panose="020B0604020202020204" pitchFamily="34" charset="0"/>
                          <a:cs typeface="Arial" panose="020B0604020202020204" pitchFamily="34" charset="0"/>
                        </a:rPr>
                        <a:t>Tochter</a:t>
                      </a:r>
                      <a:endParaRPr lang="sl-SI" sz="1400" dirty="0">
                        <a:effectLst/>
                        <a:latin typeface="Arial" panose="020B0604020202020204" pitchFamily="34" charset="0"/>
                        <a:cs typeface="Arial" panose="020B0604020202020204" pitchFamily="34" charset="0"/>
                      </a:endParaRPr>
                    </a:p>
                    <a:p>
                      <a:pPr algn="just">
                        <a:spcAft>
                          <a:spcPts val="0"/>
                        </a:spcAft>
                      </a:pPr>
                      <a:r>
                        <a:rPr lang="de-DE" sz="1400" dirty="0" smtClean="0">
                          <a:effectLst/>
                          <a:latin typeface="Arial" panose="020B0604020202020204" pitchFamily="34" charset="0"/>
                          <a:cs typeface="Arial" panose="020B0604020202020204" pitchFamily="34" charset="0"/>
                        </a:rPr>
                        <a:t>Großmutter</a:t>
                      </a:r>
                      <a:r>
                        <a:rPr lang="de-DE" sz="1400" baseline="0" dirty="0" smtClean="0">
                          <a:effectLst/>
                          <a:latin typeface="Arial" panose="020B0604020202020204" pitchFamily="34" charset="0"/>
                          <a:cs typeface="Arial" panose="020B0604020202020204" pitchFamily="34" charset="0"/>
                        </a:rPr>
                        <a:t> /Opa</a:t>
                      </a:r>
                      <a:endParaRPr lang="sl-SI" sz="1400" dirty="0">
                        <a:effectLst/>
                        <a:latin typeface="Arial" panose="020B0604020202020204" pitchFamily="34" charset="0"/>
                        <a:cs typeface="Arial" panose="020B0604020202020204" pitchFamily="34" charset="0"/>
                      </a:endParaRPr>
                    </a:p>
                    <a:p>
                      <a:pPr algn="just">
                        <a:spcAft>
                          <a:spcPts val="0"/>
                        </a:spcAft>
                      </a:pPr>
                      <a:r>
                        <a:rPr lang="de-DE" sz="1400" dirty="0" smtClean="0">
                          <a:effectLst/>
                          <a:latin typeface="Arial" panose="020B0604020202020204" pitchFamily="34" charset="0"/>
                          <a:ea typeface="+mn-ea"/>
                          <a:cs typeface="Arial" panose="020B0604020202020204" pitchFamily="34" charset="0"/>
                        </a:rPr>
                        <a:t>Tante</a:t>
                      </a:r>
                      <a:endParaRPr lang="sl-SI"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spcAft>
                          <a:spcPts val="0"/>
                        </a:spcAft>
                      </a:pPr>
                      <a:r>
                        <a:rPr lang="sl-SI" sz="1400" dirty="0" err="1" smtClean="0">
                          <a:effectLst/>
                          <a:latin typeface="Arial" panose="020B0604020202020204" pitchFamily="34" charset="0"/>
                          <a:ea typeface="Times New Roman" panose="02020603050405020304" pitchFamily="18" charset="0"/>
                          <a:cs typeface="Arial" panose="020B0604020202020204" pitchFamily="34" charset="0"/>
                        </a:rPr>
                        <a:t>Hanna</a:t>
                      </a:r>
                      <a:r>
                        <a:rPr lang="sl-SI" sz="1400" dirty="0" smtClean="0">
                          <a:effectLst/>
                          <a:latin typeface="Arial" panose="020B0604020202020204" pitchFamily="34" charset="0"/>
                          <a:ea typeface="Times New Roman" panose="02020603050405020304" pitchFamily="18" charset="0"/>
                          <a:cs typeface="Arial" panose="020B0604020202020204" pitchFamily="34" charset="0"/>
                        </a:rPr>
                        <a:t> </a:t>
                      </a:r>
                    </a:p>
                    <a:p>
                      <a:pPr algn="just">
                        <a:spcAft>
                          <a:spcPts val="0"/>
                        </a:spcAft>
                      </a:pPr>
                      <a:r>
                        <a:rPr lang="sl-SI" sz="1400" dirty="0" smtClean="0">
                          <a:effectLst/>
                          <a:latin typeface="Arial" panose="020B0604020202020204" pitchFamily="34" charset="0"/>
                          <a:ea typeface="Times New Roman" panose="02020603050405020304" pitchFamily="18" charset="0"/>
                          <a:cs typeface="Arial" panose="020B0604020202020204" pitchFamily="34" charset="0"/>
                        </a:rPr>
                        <a:t>B</a:t>
                      </a:r>
                      <a:r>
                        <a:rPr lang="de-DE" sz="1400" dirty="0" err="1" smtClean="0">
                          <a:effectLst/>
                          <a:latin typeface="Arial" panose="020B0604020202020204" pitchFamily="34" charset="0"/>
                          <a:ea typeface="Times New Roman" panose="02020603050405020304" pitchFamily="18" charset="0"/>
                          <a:cs typeface="Arial" panose="020B0604020202020204" pitchFamily="34" charset="0"/>
                        </a:rPr>
                        <a:t>ärbel</a:t>
                      </a:r>
                      <a:endParaRPr lang="de-DE" sz="1400" dirty="0" smtClean="0">
                        <a:effectLst/>
                        <a:latin typeface="Arial" panose="020B0604020202020204" pitchFamily="34" charset="0"/>
                        <a:ea typeface="Times New Roman" panose="02020603050405020304" pitchFamily="18" charset="0"/>
                        <a:cs typeface="Arial" panose="020B0604020202020204" pitchFamily="34" charset="0"/>
                      </a:endParaRPr>
                    </a:p>
                    <a:p>
                      <a:pPr algn="just">
                        <a:spcAft>
                          <a:spcPts val="0"/>
                        </a:spcAft>
                      </a:pPr>
                      <a:r>
                        <a:rPr lang="de-DE" sz="1400" dirty="0" smtClean="0">
                          <a:effectLst/>
                          <a:latin typeface="Arial" panose="020B0604020202020204" pitchFamily="34" charset="0"/>
                          <a:ea typeface="Times New Roman" panose="02020603050405020304" pitchFamily="18" charset="0"/>
                          <a:cs typeface="Arial" panose="020B0604020202020204" pitchFamily="34" charset="0"/>
                        </a:rPr>
                        <a:t>Regine</a:t>
                      </a:r>
                    </a:p>
                    <a:p>
                      <a:pPr algn="just">
                        <a:spcAft>
                          <a:spcPts val="0"/>
                        </a:spcAft>
                      </a:pPr>
                      <a:endParaRPr lang="de-DE" sz="1400" dirty="0" smtClean="0">
                        <a:effectLst/>
                        <a:latin typeface="Arial" panose="020B0604020202020204" pitchFamily="34" charset="0"/>
                        <a:ea typeface="Times New Roman" panose="02020603050405020304" pitchFamily="18" charset="0"/>
                        <a:cs typeface="Arial" panose="020B0604020202020204" pitchFamily="34" charset="0"/>
                      </a:endParaRPr>
                    </a:p>
                    <a:p>
                      <a:pPr algn="just">
                        <a:spcAft>
                          <a:spcPts val="0"/>
                        </a:spcAft>
                      </a:pPr>
                      <a:r>
                        <a:rPr lang="de-DE" sz="1400" dirty="0" smtClean="0">
                          <a:effectLst/>
                          <a:latin typeface="Arial" panose="020B0604020202020204" pitchFamily="34" charset="0"/>
                          <a:ea typeface="Times New Roman" panose="02020603050405020304" pitchFamily="18" charset="0"/>
                          <a:cs typeface="Arial" panose="020B0604020202020204" pitchFamily="34" charset="0"/>
                        </a:rPr>
                        <a:t>Sigrid</a:t>
                      </a:r>
                      <a:endParaRPr lang="sl-SI"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spcAft>
                          <a:spcPts val="0"/>
                        </a:spcAft>
                      </a:pPr>
                      <a:r>
                        <a:rPr lang="de-DE" sz="1400" dirty="0" smtClean="0">
                          <a:effectLst/>
                          <a:latin typeface="Arial" panose="020B0604020202020204" pitchFamily="34" charset="0"/>
                          <a:cs typeface="Arial" panose="020B0604020202020204" pitchFamily="34" charset="0"/>
                        </a:rPr>
                        <a:t>Vater</a:t>
                      </a:r>
                      <a:endParaRPr lang="sl-SI" sz="1400" dirty="0">
                        <a:effectLst/>
                        <a:latin typeface="Arial" panose="020B0604020202020204" pitchFamily="34" charset="0"/>
                        <a:cs typeface="Arial" panose="020B0604020202020204" pitchFamily="34" charset="0"/>
                      </a:endParaRPr>
                    </a:p>
                    <a:p>
                      <a:pPr algn="just">
                        <a:spcAft>
                          <a:spcPts val="0"/>
                        </a:spcAft>
                      </a:pPr>
                      <a:r>
                        <a:rPr lang="de-DE" sz="1400" dirty="0" smtClean="0">
                          <a:effectLst/>
                          <a:latin typeface="Arial" panose="020B0604020202020204" pitchFamily="34" charset="0"/>
                          <a:cs typeface="Arial" panose="020B0604020202020204" pitchFamily="34" charset="0"/>
                        </a:rPr>
                        <a:t>Bruder</a:t>
                      </a:r>
                      <a:endParaRPr lang="sl-SI" sz="1400" dirty="0">
                        <a:effectLst/>
                        <a:latin typeface="Arial" panose="020B0604020202020204" pitchFamily="34" charset="0"/>
                        <a:cs typeface="Arial" panose="020B0604020202020204" pitchFamily="34" charset="0"/>
                      </a:endParaRPr>
                    </a:p>
                    <a:p>
                      <a:pPr algn="just">
                        <a:spcAft>
                          <a:spcPts val="0"/>
                        </a:spcAft>
                      </a:pPr>
                      <a:r>
                        <a:rPr lang="de-DE" sz="1400" dirty="0" smtClean="0">
                          <a:effectLst/>
                          <a:latin typeface="Arial" panose="020B0604020202020204" pitchFamily="34" charset="0"/>
                          <a:cs typeface="Arial" panose="020B0604020202020204" pitchFamily="34" charset="0"/>
                        </a:rPr>
                        <a:t>Großvater</a:t>
                      </a:r>
                    </a:p>
                    <a:p>
                      <a:pPr algn="just">
                        <a:spcAft>
                          <a:spcPts val="0"/>
                        </a:spcAft>
                      </a:pPr>
                      <a:r>
                        <a:rPr lang="de-DE" sz="1400" dirty="0" smtClean="0">
                          <a:effectLst/>
                          <a:latin typeface="Arial" panose="020B0604020202020204" pitchFamily="34" charset="0"/>
                          <a:ea typeface="+mn-ea"/>
                          <a:cs typeface="Arial" panose="020B0604020202020204" pitchFamily="34" charset="0"/>
                        </a:rPr>
                        <a:t>Onkel</a:t>
                      </a:r>
                      <a:endParaRPr lang="sl-SI"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spcAft>
                          <a:spcPts val="0"/>
                        </a:spcAft>
                      </a:pPr>
                      <a:r>
                        <a:rPr lang="de-DE" sz="1400" dirty="0">
                          <a:effectLst/>
                          <a:latin typeface="Arial" panose="020B0604020202020204" pitchFamily="34" charset="0"/>
                          <a:cs typeface="Arial" panose="020B0604020202020204" pitchFamily="34" charset="0"/>
                        </a:rPr>
                        <a:t> </a:t>
                      </a:r>
                      <a:r>
                        <a:rPr lang="sl-SI" sz="1400" dirty="0" smtClean="0">
                          <a:effectLst/>
                          <a:latin typeface="Arial" panose="020B0604020202020204" pitchFamily="34" charset="0"/>
                          <a:cs typeface="Arial" panose="020B0604020202020204" pitchFamily="34" charset="0"/>
                        </a:rPr>
                        <a:t>Klaus </a:t>
                      </a:r>
                      <a:endParaRPr lang="de-DE" sz="1400" dirty="0" smtClean="0">
                        <a:effectLst/>
                        <a:latin typeface="Arial" panose="020B0604020202020204" pitchFamily="34" charset="0"/>
                        <a:cs typeface="Arial" panose="020B0604020202020204" pitchFamily="34" charset="0"/>
                      </a:endParaRPr>
                    </a:p>
                    <a:p>
                      <a:pPr algn="just">
                        <a:spcAft>
                          <a:spcPts val="0"/>
                        </a:spcAft>
                      </a:pPr>
                      <a:r>
                        <a:rPr lang="de-DE" sz="1400" dirty="0" smtClean="0">
                          <a:effectLst/>
                          <a:latin typeface="Arial" panose="020B0604020202020204" pitchFamily="34" charset="0"/>
                          <a:ea typeface="Times New Roman" panose="02020603050405020304" pitchFamily="18" charset="0"/>
                          <a:cs typeface="Arial" panose="020B0604020202020204" pitchFamily="34" charset="0"/>
                        </a:rPr>
                        <a:t>Stefan</a:t>
                      </a:r>
                    </a:p>
                    <a:p>
                      <a:pPr algn="just">
                        <a:spcAft>
                          <a:spcPts val="0"/>
                        </a:spcAft>
                      </a:pPr>
                      <a:r>
                        <a:rPr lang="de-DE" sz="1400" dirty="0" smtClean="0">
                          <a:effectLst/>
                          <a:latin typeface="Arial" panose="020B0604020202020204" pitchFamily="34" charset="0"/>
                          <a:ea typeface="Times New Roman" panose="02020603050405020304" pitchFamily="18" charset="0"/>
                          <a:cs typeface="Arial" panose="020B0604020202020204" pitchFamily="34" charset="0"/>
                        </a:rPr>
                        <a:t>Otto</a:t>
                      </a:r>
                    </a:p>
                    <a:p>
                      <a:pPr algn="just">
                        <a:spcAft>
                          <a:spcPts val="0"/>
                        </a:spcAft>
                      </a:pPr>
                      <a:r>
                        <a:rPr lang="de-DE" sz="1400" dirty="0" smtClean="0">
                          <a:effectLst/>
                          <a:latin typeface="Arial" panose="020B0604020202020204" pitchFamily="34" charset="0"/>
                          <a:ea typeface="Times New Roman" panose="02020603050405020304" pitchFamily="18" charset="0"/>
                          <a:cs typeface="Arial" panose="020B0604020202020204" pitchFamily="34" charset="0"/>
                        </a:rPr>
                        <a:t>Sebastian</a:t>
                      </a:r>
                      <a:endParaRPr lang="sl-SI"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spcAft>
                          <a:spcPts val="0"/>
                        </a:spcAft>
                      </a:pPr>
                      <a:r>
                        <a:rPr lang="de-DE" sz="1400" dirty="0" smtClean="0">
                          <a:effectLst/>
                          <a:latin typeface="Arial" panose="020B0604020202020204" pitchFamily="34" charset="0"/>
                          <a:cs typeface="Arial" panose="020B0604020202020204" pitchFamily="34" charset="0"/>
                        </a:rPr>
                        <a:t>Eltern</a:t>
                      </a:r>
                    </a:p>
                    <a:p>
                      <a:pPr algn="just">
                        <a:spcAft>
                          <a:spcPts val="0"/>
                        </a:spcAft>
                      </a:pPr>
                      <a:r>
                        <a:rPr lang="de-DE" sz="1400" dirty="0" smtClean="0">
                          <a:effectLst/>
                          <a:latin typeface="Arial" panose="020B0604020202020204" pitchFamily="34" charset="0"/>
                          <a:cs typeface="Arial" panose="020B0604020202020204" pitchFamily="34" charset="0"/>
                        </a:rPr>
                        <a:t>Geschwister</a:t>
                      </a:r>
                      <a:endParaRPr lang="sl-SI" sz="1400" dirty="0">
                        <a:effectLst/>
                        <a:latin typeface="Arial" panose="020B0604020202020204" pitchFamily="34" charset="0"/>
                        <a:cs typeface="Arial" panose="020B0604020202020204" pitchFamily="34" charset="0"/>
                      </a:endParaRPr>
                    </a:p>
                    <a:p>
                      <a:pPr algn="just">
                        <a:spcAft>
                          <a:spcPts val="0"/>
                        </a:spcAft>
                      </a:pPr>
                      <a:r>
                        <a:rPr lang="de-DE" sz="1400" dirty="0" smtClean="0">
                          <a:effectLst/>
                          <a:latin typeface="Arial" panose="020B0604020202020204" pitchFamily="34" charset="0"/>
                          <a:cs typeface="Arial" panose="020B0604020202020204" pitchFamily="34" charset="0"/>
                        </a:rPr>
                        <a:t>Großeltern</a:t>
                      </a:r>
                      <a:endParaRPr lang="sl-SI" sz="1400" dirty="0">
                        <a:effectLst/>
                        <a:latin typeface="Arial" panose="020B0604020202020204" pitchFamily="34" charset="0"/>
                        <a:cs typeface="Arial" panose="020B0604020202020204" pitchFamily="34" charset="0"/>
                      </a:endParaRPr>
                    </a:p>
                    <a:p>
                      <a:pPr algn="just">
                        <a:spcAft>
                          <a:spcPts val="0"/>
                        </a:spcAft>
                      </a:pPr>
                      <a:endParaRPr lang="sl-SI"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spcAft>
                          <a:spcPts val="0"/>
                        </a:spcAft>
                      </a:pPr>
                      <a:r>
                        <a:rPr lang="de-DE" sz="1400" dirty="0" smtClean="0">
                          <a:effectLst/>
                          <a:latin typeface="Arial" panose="020B0604020202020204" pitchFamily="34" charset="0"/>
                          <a:cs typeface="Arial" panose="020B0604020202020204" pitchFamily="34" charset="0"/>
                        </a:rPr>
                        <a:t>Hanna und Klaus</a:t>
                      </a:r>
                    </a:p>
                    <a:p>
                      <a:pPr algn="just">
                        <a:spcAft>
                          <a:spcPts val="0"/>
                        </a:spcAft>
                      </a:pPr>
                      <a:r>
                        <a:rPr lang="de-DE" sz="1400" dirty="0" smtClean="0">
                          <a:effectLst/>
                          <a:latin typeface="Arial" panose="020B0604020202020204" pitchFamily="34" charset="0"/>
                          <a:ea typeface="Times New Roman" panose="02020603050405020304" pitchFamily="18" charset="0"/>
                          <a:cs typeface="Arial" panose="020B0604020202020204" pitchFamily="34" charset="0"/>
                        </a:rPr>
                        <a:t>Bärbel und Stefan</a:t>
                      </a:r>
                    </a:p>
                    <a:p>
                      <a:pPr algn="just">
                        <a:spcAft>
                          <a:spcPts val="0"/>
                        </a:spcAft>
                      </a:pPr>
                      <a:r>
                        <a:rPr lang="de-DE" sz="1400" dirty="0" smtClean="0">
                          <a:effectLst/>
                          <a:latin typeface="Arial" panose="020B0604020202020204" pitchFamily="34" charset="0"/>
                          <a:ea typeface="Times New Roman" panose="02020603050405020304" pitchFamily="18" charset="0"/>
                          <a:cs typeface="Arial" panose="020B0604020202020204" pitchFamily="34" charset="0"/>
                        </a:rPr>
                        <a:t>Regine und Otto </a:t>
                      </a:r>
                      <a:endParaRPr lang="sl-SI"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2735431850"/>
                  </a:ext>
                </a:extLst>
              </a:tr>
            </a:tbl>
          </a:graphicData>
        </a:graphic>
      </p:graphicFrame>
      <p:sp>
        <p:nvSpPr>
          <p:cNvPr id="5" name="Rectangle 3"/>
          <p:cNvSpPr>
            <a:spLocks noChangeArrowheads="1"/>
          </p:cNvSpPr>
          <p:nvPr/>
        </p:nvSpPr>
        <p:spPr bwMode="auto">
          <a:xfrm>
            <a:off x="1785508" y="4020115"/>
            <a:ext cx="1107996"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Char char="•"/>
              <a:tabLst/>
            </a:pPr>
            <a:r>
              <a:rPr kumimoji="0" lang="de-DE" altLang="sl-SI" sz="11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Wer ist wer</a:t>
            </a:r>
            <a:r>
              <a:rPr kumimoji="0" lang="de-DE" altLang="sl-SI" sz="1100" b="1" i="0" u="none" strike="noStrike" cap="none" normalizeH="0" dirty="0" smtClean="0">
                <a:ln>
                  <a:noFill/>
                </a:ln>
                <a:solidFill>
                  <a:schemeClr val="tx1"/>
                </a:solidFill>
                <a:effectLst/>
                <a:latin typeface="Arial" panose="020B0604020202020204" pitchFamily="34" charset="0"/>
                <a:ea typeface="Times New Roman" panose="02020603050405020304" pitchFamily="18" charset="0"/>
              </a:rPr>
              <a:t> </a:t>
            </a:r>
            <a:r>
              <a:rPr kumimoji="0" lang="de-DE" altLang="sl-SI" sz="11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a:t>
            </a:r>
            <a:endParaRPr kumimoji="0" lang="de-DE" altLang="sl-SI" sz="1800" b="0" i="0" u="none" strike="noStrike" cap="none" normalizeH="0" baseline="0" dirty="0" smtClean="0">
              <a:ln>
                <a:noFill/>
              </a:ln>
              <a:solidFill>
                <a:schemeClr val="tx1"/>
              </a:solidFill>
              <a:effectLst/>
              <a:latin typeface="Arial" panose="020B0604020202020204" pitchFamily="34" charset="0"/>
            </a:endParaRPr>
          </a:p>
        </p:txBody>
      </p:sp>
      <p:pic>
        <p:nvPicPr>
          <p:cNvPr id="6" name="Slika 5"/>
          <p:cNvPicPr>
            <a:picLocks noChangeAspect="1"/>
          </p:cNvPicPr>
          <p:nvPr/>
        </p:nvPicPr>
        <p:blipFill rotWithShape="1">
          <a:blip r:embed="rId2"/>
          <a:srcRect b="11235"/>
          <a:stretch/>
        </p:blipFill>
        <p:spPr>
          <a:xfrm>
            <a:off x="944218" y="688134"/>
            <a:ext cx="2555408" cy="1764764"/>
          </a:xfrm>
          <a:prstGeom prst="rect">
            <a:avLst/>
          </a:prstGeom>
        </p:spPr>
      </p:pic>
    </p:spTree>
    <p:extLst>
      <p:ext uri="{BB962C8B-B14F-4D97-AF65-F5344CB8AC3E}">
        <p14:creationId xmlns:p14="http://schemas.microsoft.com/office/powerpoint/2010/main" val="73147910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dirty="0" err="1" smtClean="0"/>
              <a:t>Familie</a:t>
            </a:r>
            <a:r>
              <a:rPr lang="sl-SI" dirty="0" smtClean="0"/>
              <a:t> </a:t>
            </a:r>
            <a:r>
              <a:rPr lang="sl-SI" dirty="0" err="1" smtClean="0"/>
              <a:t>beschreiben</a:t>
            </a:r>
            <a:r>
              <a:rPr lang="sl-SI" dirty="0" smtClean="0"/>
              <a:t> </a:t>
            </a:r>
            <a:endParaRPr lang="sl-SI" dirty="0"/>
          </a:p>
        </p:txBody>
      </p:sp>
      <p:sp>
        <p:nvSpPr>
          <p:cNvPr id="3" name="Označba mesta vsebine 2"/>
          <p:cNvSpPr>
            <a:spLocks noGrp="1"/>
          </p:cNvSpPr>
          <p:nvPr>
            <p:ph idx="1"/>
          </p:nvPr>
        </p:nvSpPr>
        <p:spPr>
          <a:xfrm>
            <a:off x="1251678" y="1441175"/>
            <a:ext cx="10178322" cy="4438418"/>
          </a:xfrm>
        </p:spPr>
        <p:txBody>
          <a:bodyPr>
            <a:normAutofit/>
          </a:bodyPr>
          <a:lstStyle/>
          <a:p>
            <a:pPr marL="0" indent="0">
              <a:buNone/>
            </a:pPr>
            <a:r>
              <a:rPr lang="de-DE" dirty="0"/>
              <a:t>Lernen Sie die Wörter in </a:t>
            </a:r>
            <a:r>
              <a:rPr lang="de-DE" dirty="0" smtClean="0"/>
              <a:t>Paaren.</a:t>
            </a:r>
          </a:p>
          <a:p>
            <a:pPr marL="0" indent="0">
              <a:buNone/>
            </a:pPr>
            <a:endParaRPr lang="de-DE" dirty="0"/>
          </a:p>
          <a:p>
            <a:r>
              <a:rPr lang="de-DE" dirty="0"/>
              <a:t>d</a:t>
            </a:r>
            <a:r>
              <a:rPr lang="de-DE" dirty="0" smtClean="0"/>
              <a:t>er </a:t>
            </a:r>
            <a:r>
              <a:rPr lang="de-DE" dirty="0"/>
              <a:t>Vater und die Mutter</a:t>
            </a:r>
          </a:p>
          <a:p>
            <a:r>
              <a:rPr lang="de-DE" dirty="0"/>
              <a:t>d</a:t>
            </a:r>
            <a:r>
              <a:rPr lang="de-DE" dirty="0" smtClean="0"/>
              <a:t>er </a:t>
            </a:r>
            <a:r>
              <a:rPr lang="de-DE" dirty="0"/>
              <a:t>Sohn und </a:t>
            </a:r>
            <a:r>
              <a:rPr lang="sl-SI" dirty="0" smtClean="0"/>
              <a:t>die </a:t>
            </a:r>
            <a:r>
              <a:rPr lang="de-DE" dirty="0" smtClean="0"/>
              <a:t>Tochter</a:t>
            </a:r>
            <a:endParaRPr lang="de-DE" dirty="0" smtClean="0"/>
          </a:p>
          <a:p>
            <a:r>
              <a:rPr lang="de-DE" dirty="0" smtClean="0"/>
              <a:t>d</a:t>
            </a:r>
            <a:r>
              <a:rPr lang="de-DE" dirty="0" smtClean="0"/>
              <a:t>er </a:t>
            </a:r>
            <a:r>
              <a:rPr lang="de-DE" dirty="0"/>
              <a:t>Bruder </a:t>
            </a:r>
            <a:r>
              <a:rPr lang="de-DE" dirty="0" smtClean="0"/>
              <a:t>und</a:t>
            </a:r>
            <a:r>
              <a:rPr lang="sl-SI" dirty="0" smtClean="0"/>
              <a:t> die </a:t>
            </a:r>
            <a:r>
              <a:rPr lang="sl-SI" dirty="0" err="1" smtClean="0"/>
              <a:t>Schwester</a:t>
            </a:r>
            <a:endParaRPr lang="de-DE" dirty="0"/>
          </a:p>
          <a:p>
            <a:r>
              <a:rPr lang="de-DE" dirty="0"/>
              <a:t>d</a:t>
            </a:r>
            <a:r>
              <a:rPr lang="de-DE" dirty="0" smtClean="0"/>
              <a:t>er </a:t>
            </a:r>
            <a:r>
              <a:rPr lang="de-DE" dirty="0"/>
              <a:t>Großvater </a:t>
            </a:r>
            <a:r>
              <a:rPr lang="de-DE" dirty="0" smtClean="0"/>
              <a:t>und</a:t>
            </a:r>
            <a:r>
              <a:rPr lang="sl-SI" dirty="0" smtClean="0"/>
              <a:t> die </a:t>
            </a:r>
            <a:r>
              <a:rPr lang="sl-SI" dirty="0" err="1" smtClean="0"/>
              <a:t>Gro</a:t>
            </a:r>
            <a:r>
              <a:rPr lang="de-DE" dirty="0" err="1" smtClean="0"/>
              <a:t>ßmutter</a:t>
            </a:r>
            <a:endParaRPr lang="de-DE" dirty="0" smtClean="0"/>
          </a:p>
          <a:p>
            <a:r>
              <a:rPr lang="de-DE" dirty="0" smtClean="0"/>
              <a:t>die </a:t>
            </a:r>
            <a:r>
              <a:rPr lang="de-DE" dirty="0"/>
              <a:t>Oma und der Opa </a:t>
            </a:r>
            <a:endParaRPr lang="de-DE" dirty="0"/>
          </a:p>
          <a:p>
            <a:r>
              <a:rPr lang="de-DE" dirty="0"/>
              <a:t>d</a:t>
            </a:r>
            <a:r>
              <a:rPr lang="de-DE" dirty="0" smtClean="0"/>
              <a:t>er </a:t>
            </a:r>
            <a:r>
              <a:rPr lang="de-DE" dirty="0"/>
              <a:t>Onkel </a:t>
            </a:r>
            <a:r>
              <a:rPr lang="de-DE" dirty="0" smtClean="0"/>
              <a:t>und die Tante</a:t>
            </a:r>
            <a:endParaRPr lang="de-DE" dirty="0"/>
          </a:p>
          <a:p>
            <a:pPr marL="0" indent="0">
              <a:buNone/>
            </a:pPr>
            <a:endParaRPr lang="sl-SI" dirty="0"/>
          </a:p>
        </p:txBody>
      </p:sp>
    </p:spTree>
    <p:extLst>
      <p:ext uri="{BB962C8B-B14F-4D97-AF65-F5344CB8AC3E}">
        <p14:creationId xmlns:p14="http://schemas.microsoft.com/office/powerpoint/2010/main" val="293436137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p:cNvSpPr>
            <a:spLocks noGrp="1"/>
          </p:cNvSpPr>
          <p:nvPr>
            <p:ph idx="1"/>
          </p:nvPr>
        </p:nvSpPr>
        <p:spPr>
          <a:xfrm>
            <a:off x="1251678" y="685801"/>
            <a:ext cx="10178322" cy="5193792"/>
          </a:xfrm>
        </p:spPr>
        <p:txBody>
          <a:bodyPr>
            <a:normAutofit/>
          </a:bodyPr>
          <a:lstStyle/>
          <a:p>
            <a:r>
              <a:rPr lang="de-DE" dirty="0" smtClean="0"/>
              <a:t>Wer ist das? Ergänzen Sie. </a:t>
            </a:r>
            <a:r>
              <a:rPr lang="sl-SI" dirty="0" err="1" smtClean="0"/>
              <a:t>Nicht</a:t>
            </a:r>
            <a:r>
              <a:rPr lang="sl-SI" dirty="0" smtClean="0"/>
              <a:t> </a:t>
            </a:r>
            <a:r>
              <a:rPr lang="sl-SI" dirty="0" err="1" smtClean="0"/>
              <a:t>alle</a:t>
            </a:r>
            <a:r>
              <a:rPr lang="sl-SI" dirty="0" smtClean="0"/>
              <a:t> W</a:t>
            </a:r>
            <a:r>
              <a:rPr lang="de-DE" dirty="0" err="1" smtClean="0"/>
              <a:t>örter</a:t>
            </a:r>
            <a:r>
              <a:rPr lang="de-DE" dirty="0" smtClean="0"/>
              <a:t> passen. </a:t>
            </a:r>
            <a:endParaRPr lang="de-DE" dirty="0"/>
          </a:p>
          <a:p>
            <a:pPr marL="0" indent="0">
              <a:buNone/>
            </a:pPr>
            <a:r>
              <a:rPr lang="sl-SI" dirty="0" smtClean="0"/>
              <a:t>Opa, </a:t>
            </a:r>
            <a:r>
              <a:rPr lang="sl-SI" dirty="0" err="1" smtClean="0"/>
              <a:t>Sohn</a:t>
            </a:r>
            <a:r>
              <a:rPr lang="sl-SI" dirty="0" smtClean="0"/>
              <a:t> </a:t>
            </a:r>
            <a:r>
              <a:rPr lang="sl-SI" dirty="0" err="1"/>
              <a:t>und</a:t>
            </a:r>
            <a:r>
              <a:rPr lang="sl-SI" dirty="0"/>
              <a:t> </a:t>
            </a:r>
            <a:r>
              <a:rPr lang="sl-SI" dirty="0" err="1" smtClean="0"/>
              <a:t>Tochter</a:t>
            </a:r>
            <a:r>
              <a:rPr lang="sl-SI" dirty="0" smtClean="0"/>
              <a:t>, </a:t>
            </a:r>
            <a:r>
              <a:rPr lang="sl-SI" dirty="0" err="1" smtClean="0"/>
              <a:t>Schwiegermutter</a:t>
            </a:r>
            <a:r>
              <a:rPr lang="sl-SI" dirty="0" smtClean="0"/>
              <a:t>, </a:t>
            </a:r>
            <a:r>
              <a:rPr lang="de-DE" dirty="0" smtClean="0"/>
              <a:t>Urgroßeltern, Onkel, Tante, Großeltern, Bruder und Schwester, Nichte (ne</a:t>
            </a:r>
            <a:r>
              <a:rPr lang="sl-SI" dirty="0" err="1" smtClean="0"/>
              <a:t>čakinja</a:t>
            </a:r>
            <a:r>
              <a:rPr lang="sl-SI" dirty="0" smtClean="0"/>
              <a:t>),</a:t>
            </a:r>
            <a:endParaRPr lang="de-DE" dirty="0" smtClean="0"/>
          </a:p>
          <a:p>
            <a:pPr marL="457200" indent="-457200">
              <a:buFont typeface="+mj-lt"/>
              <a:buAutoNum type="arabicPeriod"/>
            </a:pPr>
            <a:r>
              <a:rPr lang="de-DE" dirty="0" smtClean="0"/>
              <a:t>Bruder </a:t>
            </a:r>
            <a:r>
              <a:rPr lang="de-DE" dirty="0"/>
              <a:t>von </a:t>
            </a:r>
            <a:r>
              <a:rPr lang="de-DE" dirty="0" smtClean="0"/>
              <a:t>Eltern = </a:t>
            </a:r>
            <a:endParaRPr lang="de-DE" dirty="0"/>
          </a:p>
          <a:p>
            <a:pPr marL="457200" indent="-457200">
              <a:buFont typeface="+mj-lt"/>
              <a:buAutoNum type="arabicPeriod"/>
            </a:pPr>
            <a:r>
              <a:rPr lang="de-DE" dirty="0"/>
              <a:t>Schwester von </a:t>
            </a:r>
            <a:r>
              <a:rPr lang="de-DE" dirty="0" smtClean="0"/>
              <a:t>Eltern = </a:t>
            </a:r>
            <a:endParaRPr lang="de-DE" dirty="0"/>
          </a:p>
          <a:p>
            <a:pPr marL="457200" indent="-457200">
              <a:buFont typeface="+mj-lt"/>
              <a:buAutoNum type="arabicPeriod"/>
            </a:pPr>
            <a:r>
              <a:rPr lang="de-DE" dirty="0"/>
              <a:t>Mutter + Vater von </a:t>
            </a:r>
            <a:r>
              <a:rPr lang="de-DE" dirty="0" smtClean="0"/>
              <a:t>Großeltern = </a:t>
            </a:r>
            <a:endParaRPr lang="de-DE" dirty="0"/>
          </a:p>
          <a:p>
            <a:pPr marL="457200" indent="-457200">
              <a:buFont typeface="+mj-lt"/>
              <a:buAutoNum type="arabicPeriod"/>
            </a:pPr>
            <a:r>
              <a:rPr lang="de-DE" dirty="0"/>
              <a:t>Vater von der Mutter oder vom </a:t>
            </a:r>
            <a:r>
              <a:rPr lang="de-DE" dirty="0" smtClean="0"/>
              <a:t>Vater = </a:t>
            </a:r>
            <a:endParaRPr lang="de-DE" dirty="0"/>
          </a:p>
          <a:p>
            <a:pPr marL="457200" indent="-457200">
              <a:buFont typeface="+mj-lt"/>
              <a:buAutoNum type="arabicPeriod"/>
            </a:pPr>
            <a:r>
              <a:rPr lang="de-DE" dirty="0" smtClean="0"/>
              <a:t>Geschwister = </a:t>
            </a:r>
            <a:endParaRPr lang="de-DE" dirty="0"/>
          </a:p>
          <a:p>
            <a:pPr marL="457200" indent="-457200">
              <a:buFont typeface="+mj-lt"/>
              <a:buAutoNum type="arabicPeriod"/>
            </a:pPr>
            <a:r>
              <a:rPr lang="de-DE" dirty="0"/>
              <a:t>Tochter von </a:t>
            </a:r>
            <a:r>
              <a:rPr lang="de-DE" dirty="0" smtClean="0"/>
              <a:t>Geschwistern = </a:t>
            </a:r>
            <a:endParaRPr lang="de-DE" dirty="0"/>
          </a:p>
          <a:p>
            <a:pPr marL="457200" indent="-457200">
              <a:buFont typeface="+mj-lt"/>
              <a:buAutoNum type="arabicPeriod"/>
            </a:pPr>
            <a:r>
              <a:rPr lang="de-DE" dirty="0" smtClean="0"/>
              <a:t>Kinder = </a:t>
            </a:r>
            <a:endParaRPr lang="de-DE" dirty="0"/>
          </a:p>
          <a:p>
            <a:pPr marL="457200" indent="-457200">
              <a:buFont typeface="+mj-lt"/>
              <a:buAutoNum type="arabicPeriod"/>
            </a:pPr>
            <a:r>
              <a:rPr lang="de-DE" dirty="0" smtClean="0"/>
              <a:t>Sohn </a:t>
            </a:r>
            <a:r>
              <a:rPr lang="de-DE" dirty="0"/>
              <a:t>von Tante und </a:t>
            </a:r>
            <a:r>
              <a:rPr lang="de-DE" dirty="0" smtClean="0"/>
              <a:t>Onkel = </a:t>
            </a:r>
            <a:endParaRPr lang="de-DE" dirty="0"/>
          </a:p>
          <a:p>
            <a:pPr marL="457200" indent="-457200">
              <a:buFont typeface="+mj-lt"/>
              <a:buAutoNum type="arabicPeriod"/>
            </a:pPr>
            <a:r>
              <a:rPr lang="de-DE" dirty="0"/>
              <a:t>Mutter vom Ehemann / Mutter von der </a:t>
            </a:r>
            <a:r>
              <a:rPr lang="de-DE" dirty="0" smtClean="0"/>
              <a:t>Ehefrau = </a:t>
            </a:r>
            <a:endParaRPr lang="de-DE" dirty="0"/>
          </a:p>
        </p:txBody>
      </p:sp>
    </p:spTree>
    <p:extLst>
      <p:ext uri="{BB962C8B-B14F-4D97-AF65-F5344CB8AC3E}">
        <p14:creationId xmlns:p14="http://schemas.microsoft.com/office/powerpoint/2010/main" val="214844176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p:cNvSpPr>
            <a:spLocks noGrp="1"/>
          </p:cNvSpPr>
          <p:nvPr>
            <p:ph idx="1"/>
          </p:nvPr>
        </p:nvSpPr>
        <p:spPr>
          <a:xfrm>
            <a:off x="1251678" y="685801"/>
            <a:ext cx="10178322" cy="5193792"/>
          </a:xfrm>
        </p:spPr>
        <p:txBody>
          <a:bodyPr>
            <a:normAutofit/>
          </a:bodyPr>
          <a:lstStyle/>
          <a:p>
            <a:pPr marL="0" indent="0">
              <a:buNone/>
            </a:pPr>
            <a:endParaRPr lang="sl-SI" dirty="0"/>
          </a:p>
          <a:p>
            <a:pPr marL="0" indent="0">
              <a:buNone/>
            </a:pPr>
            <a:r>
              <a:rPr lang="sl-SI" dirty="0" smtClean="0"/>
              <a:t>1. </a:t>
            </a:r>
            <a:r>
              <a:rPr lang="de-DE" dirty="0" smtClean="0"/>
              <a:t>Bruder </a:t>
            </a:r>
            <a:r>
              <a:rPr lang="de-DE" dirty="0"/>
              <a:t>von </a:t>
            </a:r>
            <a:r>
              <a:rPr lang="de-DE" dirty="0" smtClean="0"/>
              <a:t>Eltern = </a:t>
            </a:r>
            <a:r>
              <a:rPr lang="sl-SI" dirty="0" err="1" smtClean="0"/>
              <a:t>Onkel</a:t>
            </a:r>
            <a:endParaRPr lang="de-DE" dirty="0"/>
          </a:p>
          <a:p>
            <a:pPr marL="0" indent="0">
              <a:buNone/>
            </a:pPr>
            <a:r>
              <a:rPr lang="sl-SI" dirty="0" smtClean="0"/>
              <a:t>2. </a:t>
            </a:r>
            <a:r>
              <a:rPr lang="de-DE" dirty="0" smtClean="0"/>
              <a:t>Schwester </a:t>
            </a:r>
            <a:r>
              <a:rPr lang="de-DE" dirty="0"/>
              <a:t>von </a:t>
            </a:r>
            <a:r>
              <a:rPr lang="de-DE" dirty="0" smtClean="0"/>
              <a:t>Eltern = </a:t>
            </a:r>
            <a:r>
              <a:rPr lang="sl-SI" dirty="0" err="1" smtClean="0"/>
              <a:t>Tante</a:t>
            </a:r>
            <a:endParaRPr lang="de-DE" dirty="0"/>
          </a:p>
          <a:p>
            <a:pPr marL="0" indent="0">
              <a:buNone/>
            </a:pPr>
            <a:r>
              <a:rPr lang="sl-SI" dirty="0" smtClean="0"/>
              <a:t>3. </a:t>
            </a:r>
            <a:r>
              <a:rPr lang="de-DE" dirty="0" smtClean="0"/>
              <a:t>Mutter </a:t>
            </a:r>
            <a:r>
              <a:rPr lang="de-DE" dirty="0"/>
              <a:t>+ Vater von </a:t>
            </a:r>
            <a:r>
              <a:rPr lang="de-DE" dirty="0" smtClean="0"/>
              <a:t>Großeltern = </a:t>
            </a:r>
            <a:r>
              <a:rPr lang="de-DE" dirty="0"/>
              <a:t>Urgroßeltern</a:t>
            </a:r>
            <a:endParaRPr lang="de-DE" dirty="0"/>
          </a:p>
          <a:p>
            <a:pPr marL="0" indent="0">
              <a:buNone/>
            </a:pPr>
            <a:r>
              <a:rPr lang="sl-SI" dirty="0" smtClean="0"/>
              <a:t>4. </a:t>
            </a:r>
            <a:r>
              <a:rPr lang="de-DE" dirty="0" smtClean="0"/>
              <a:t>Vater </a:t>
            </a:r>
            <a:r>
              <a:rPr lang="de-DE" dirty="0"/>
              <a:t>von der Mutter oder vom </a:t>
            </a:r>
            <a:r>
              <a:rPr lang="de-DE" dirty="0" smtClean="0"/>
              <a:t>Vater = </a:t>
            </a:r>
            <a:r>
              <a:rPr lang="sl-SI" dirty="0" smtClean="0"/>
              <a:t>Opa</a:t>
            </a:r>
            <a:endParaRPr lang="de-DE" dirty="0"/>
          </a:p>
          <a:p>
            <a:pPr marL="0" indent="0">
              <a:buNone/>
            </a:pPr>
            <a:r>
              <a:rPr lang="sl-SI" dirty="0" smtClean="0"/>
              <a:t>5. </a:t>
            </a:r>
            <a:r>
              <a:rPr lang="de-DE" dirty="0" smtClean="0"/>
              <a:t>Geschwister </a:t>
            </a:r>
            <a:r>
              <a:rPr lang="de-DE" dirty="0" smtClean="0"/>
              <a:t>= </a:t>
            </a:r>
            <a:r>
              <a:rPr lang="de-DE" dirty="0"/>
              <a:t>Bruder und Schwester</a:t>
            </a:r>
            <a:endParaRPr lang="de-DE" dirty="0"/>
          </a:p>
          <a:p>
            <a:pPr marL="0" indent="0">
              <a:buNone/>
            </a:pPr>
            <a:r>
              <a:rPr lang="sl-SI" dirty="0" smtClean="0"/>
              <a:t>6. </a:t>
            </a:r>
            <a:r>
              <a:rPr lang="de-DE" dirty="0" smtClean="0"/>
              <a:t>Tochter </a:t>
            </a:r>
            <a:r>
              <a:rPr lang="de-DE" dirty="0"/>
              <a:t>von </a:t>
            </a:r>
            <a:r>
              <a:rPr lang="de-DE" dirty="0" smtClean="0"/>
              <a:t>Geschwistern = </a:t>
            </a:r>
            <a:r>
              <a:rPr lang="de-DE" dirty="0"/>
              <a:t>Nichte (ne</a:t>
            </a:r>
            <a:r>
              <a:rPr lang="sl-SI" dirty="0" err="1"/>
              <a:t>čakinja</a:t>
            </a:r>
            <a:r>
              <a:rPr lang="sl-SI" dirty="0" smtClean="0"/>
              <a:t>)	 / </a:t>
            </a:r>
            <a:r>
              <a:rPr lang="sl-SI" dirty="0" err="1" smtClean="0"/>
              <a:t>Neffe</a:t>
            </a:r>
            <a:r>
              <a:rPr lang="sl-SI" dirty="0" smtClean="0"/>
              <a:t> ( nečak)</a:t>
            </a:r>
            <a:endParaRPr lang="de-DE" dirty="0"/>
          </a:p>
          <a:p>
            <a:pPr marL="0" indent="0">
              <a:buNone/>
            </a:pPr>
            <a:r>
              <a:rPr lang="sl-SI" dirty="0" smtClean="0"/>
              <a:t>7. </a:t>
            </a:r>
            <a:r>
              <a:rPr lang="de-DE" dirty="0" smtClean="0"/>
              <a:t>Kinder </a:t>
            </a:r>
            <a:r>
              <a:rPr lang="de-DE" dirty="0" smtClean="0"/>
              <a:t>= </a:t>
            </a:r>
            <a:r>
              <a:rPr lang="sl-SI" dirty="0" err="1"/>
              <a:t>Sohn</a:t>
            </a:r>
            <a:r>
              <a:rPr lang="sl-SI" dirty="0"/>
              <a:t> </a:t>
            </a:r>
            <a:r>
              <a:rPr lang="sl-SI" dirty="0" err="1"/>
              <a:t>und</a:t>
            </a:r>
            <a:r>
              <a:rPr lang="sl-SI" dirty="0"/>
              <a:t> </a:t>
            </a:r>
            <a:r>
              <a:rPr lang="sl-SI" dirty="0" err="1" smtClean="0"/>
              <a:t>Tochter</a:t>
            </a:r>
            <a:endParaRPr lang="de-DE" dirty="0"/>
          </a:p>
          <a:p>
            <a:pPr marL="0" indent="0">
              <a:buNone/>
            </a:pPr>
            <a:r>
              <a:rPr lang="sl-SI" dirty="0" smtClean="0"/>
              <a:t>8. </a:t>
            </a:r>
            <a:r>
              <a:rPr lang="de-DE" dirty="0" smtClean="0"/>
              <a:t>Mutter </a:t>
            </a:r>
            <a:r>
              <a:rPr lang="de-DE" dirty="0"/>
              <a:t>vom Ehemann / Mutter von der </a:t>
            </a:r>
            <a:r>
              <a:rPr lang="de-DE" dirty="0" smtClean="0"/>
              <a:t>Ehefrau = </a:t>
            </a:r>
            <a:r>
              <a:rPr lang="sl-SI" dirty="0" err="1" smtClean="0"/>
              <a:t>Schwiegermutter</a:t>
            </a:r>
            <a:r>
              <a:rPr lang="sl-SI" dirty="0" smtClean="0"/>
              <a:t> 	/ </a:t>
            </a:r>
            <a:r>
              <a:rPr lang="sl-SI" dirty="0" err="1" smtClean="0"/>
              <a:t>Schwiegervater</a:t>
            </a:r>
            <a:r>
              <a:rPr lang="sl-SI" dirty="0" smtClean="0"/>
              <a:t> (tast), </a:t>
            </a:r>
            <a:r>
              <a:rPr lang="sl-SI" dirty="0" err="1" smtClean="0"/>
              <a:t>Schwiegereltern</a:t>
            </a:r>
            <a:r>
              <a:rPr lang="sl-SI" dirty="0" smtClean="0"/>
              <a:t> (starši zakonca)</a:t>
            </a:r>
            <a:endParaRPr lang="de-DE" dirty="0"/>
          </a:p>
        </p:txBody>
      </p:sp>
    </p:spTree>
    <p:extLst>
      <p:ext uri="{BB962C8B-B14F-4D97-AF65-F5344CB8AC3E}">
        <p14:creationId xmlns:p14="http://schemas.microsoft.com/office/powerpoint/2010/main" val="380406362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p:cNvSpPr>
            <a:spLocks noGrp="1"/>
          </p:cNvSpPr>
          <p:nvPr>
            <p:ph idx="1"/>
          </p:nvPr>
        </p:nvSpPr>
        <p:spPr>
          <a:xfrm>
            <a:off x="1251678" y="1441175"/>
            <a:ext cx="10178322" cy="4438418"/>
          </a:xfrm>
        </p:spPr>
        <p:txBody>
          <a:bodyPr>
            <a:normAutofit/>
          </a:bodyPr>
          <a:lstStyle/>
          <a:p>
            <a:pPr marL="0" lvl="0" indent="0">
              <a:buNone/>
            </a:pPr>
            <a:endParaRPr lang="sl-SI" dirty="0"/>
          </a:p>
          <a:p>
            <a:pPr lvl="0"/>
            <a:r>
              <a:rPr lang="de-DE" b="1" i="1" dirty="0"/>
              <a:t>mein</a:t>
            </a:r>
            <a:r>
              <a:rPr lang="de-DE" b="1" dirty="0"/>
              <a:t> oder </a:t>
            </a:r>
            <a:r>
              <a:rPr lang="de-DE" b="1" i="1" dirty="0"/>
              <a:t>meine</a:t>
            </a:r>
            <a:r>
              <a:rPr lang="de-DE" b="1" dirty="0"/>
              <a:t>?</a:t>
            </a:r>
            <a:endParaRPr lang="sl-SI" dirty="0"/>
          </a:p>
          <a:p>
            <a:r>
              <a:rPr lang="de-DE" dirty="0"/>
              <a:t>__________ Vater, ______________ Mutter, _____________ Schwester, _______________ Bruder, ______________ Tante, _____________Oma, ______________ Großeltern, _______________ Onkel, _______________Kind, _______________ Sohn, ______________Tochter, ______________ Kinder, ______________ Eltern, _______________ Familie.</a:t>
            </a:r>
            <a:endParaRPr lang="sl-SI" dirty="0"/>
          </a:p>
          <a:p>
            <a:endParaRPr lang="sl-SI" dirty="0"/>
          </a:p>
        </p:txBody>
      </p:sp>
    </p:spTree>
    <p:extLst>
      <p:ext uri="{BB962C8B-B14F-4D97-AF65-F5344CB8AC3E}">
        <p14:creationId xmlns:p14="http://schemas.microsoft.com/office/powerpoint/2010/main" val="39294787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p:cNvSpPr>
            <a:spLocks noGrp="1"/>
          </p:cNvSpPr>
          <p:nvPr>
            <p:ph idx="1"/>
          </p:nvPr>
        </p:nvSpPr>
        <p:spPr>
          <a:xfrm>
            <a:off x="1251678" y="1441175"/>
            <a:ext cx="10178322" cy="4438418"/>
          </a:xfrm>
        </p:spPr>
        <p:txBody>
          <a:bodyPr>
            <a:normAutofit/>
          </a:bodyPr>
          <a:lstStyle/>
          <a:p>
            <a:pPr marL="0" lvl="0" indent="0">
              <a:buNone/>
            </a:pPr>
            <a:endParaRPr lang="sl-SI" dirty="0"/>
          </a:p>
          <a:p>
            <a:pPr lvl="0"/>
            <a:r>
              <a:rPr lang="de-DE" b="1" i="1" dirty="0"/>
              <a:t>mein</a:t>
            </a:r>
            <a:r>
              <a:rPr lang="de-DE" b="1" dirty="0"/>
              <a:t> oder </a:t>
            </a:r>
            <a:r>
              <a:rPr lang="de-DE" b="1" i="1" dirty="0"/>
              <a:t>meine</a:t>
            </a:r>
            <a:r>
              <a:rPr lang="de-DE" b="1" dirty="0"/>
              <a:t>?</a:t>
            </a:r>
            <a:endParaRPr lang="sl-SI" dirty="0"/>
          </a:p>
          <a:p>
            <a:r>
              <a:rPr lang="de-DE" dirty="0" smtClean="0"/>
              <a:t>___mein___ </a:t>
            </a:r>
            <a:r>
              <a:rPr lang="de-DE" dirty="0"/>
              <a:t>Vater, </a:t>
            </a:r>
            <a:r>
              <a:rPr lang="de-DE" dirty="0" smtClean="0"/>
              <a:t>__meine__ </a:t>
            </a:r>
            <a:r>
              <a:rPr lang="de-DE" dirty="0"/>
              <a:t>Mutter, </a:t>
            </a:r>
            <a:r>
              <a:rPr lang="de-DE" dirty="0" smtClean="0"/>
              <a:t>__meine__ </a:t>
            </a:r>
            <a:r>
              <a:rPr lang="de-DE" dirty="0"/>
              <a:t>Schwester, </a:t>
            </a:r>
            <a:r>
              <a:rPr lang="de-DE" dirty="0" smtClean="0"/>
              <a:t>__mein___ </a:t>
            </a:r>
            <a:r>
              <a:rPr lang="de-DE" dirty="0"/>
              <a:t>Bruder, </a:t>
            </a:r>
            <a:r>
              <a:rPr lang="de-DE" dirty="0" smtClean="0"/>
              <a:t>____meine_ </a:t>
            </a:r>
            <a:r>
              <a:rPr lang="de-DE" dirty="0"/>
              <a:t>Tante, </a:t>
            </a:r>
            <a:r>
              <a:rPr lang="de-DE" dirty="0" smtClean="0"/>
              <a:t>___</a:t>
            </a:r>
            <a:r>
              <a:rPr lang="de-DE" dirty="0" err="1" smtClean="0"/>
              <a:t>meine_Oma</a:t>
            </a:r>
            <a:r>
              <a:rPr lang="de-DE" dirty="0"/>
              <a:t>, </a:t>
            </a:r>
            <a:r>
              <a:rPr lang="de-DE" dirty="0" smtClean="0"/>
              <a:t>__meine__ </a:t>
            </a:r>
            <a:r>
              <a:rPr lang="de-DE" dirty="0"/>
              <a:t>Großeltern, </a:t>
            </a:r>
            <a:r>
              <a:rPr lang="de-DE" dirty="0" smtClean="0"/>
              <a:t>___mein__ </a:t>
            </a:r>
            <a:r>
              <a:rPr lang="de-DE" dirty="0"/>
              <a:t>Onkel, </a:t>
            </a:r>
            <a:r>
              <a:rPr lang="de-DE" dirty="0" smtClean="0"/>
              <a:t>__</a:t>
            </a:r>
            <a:r>
              <a:rPr lang="de-DE" dirty="0" err="1" smtClean="0"/>
              <a:t>mein___</a:t>
            </a:r>
            <a:r>
              <a:rPr lang="de-DE" dirty="0" err="1"/>
              <a:t>Kind</a:t>
            </a:r>
            <a:r>
              <a:rPr lang="de-DE" dirty="0"/>
              <a:t>, </a:t>
            </a:r>
            <a:r>
              <a:rPr lang="de-DE" dirty="0" smtClean="0"/>
              <a:t>_mein____ </a:t>
            </a:r>
            <a:r>
              <a:rPr lang="de-DE" dirty="0"/>
              <a:t>Sohn, </a:t>
            </a:r>
            <a:r>
              <a:rPr lang="de-DE" dirty="0" smtClean="0"/>
              <a:t>__</a:t>
            </a:r>
            <a:r>
              <a:rPr lang="de-DE" dirty="0" err="1" smtClean="0"/>
              <a:t>meine__Tochter</a:t>
            </a:r>
            <a:r>
              <a:rPr lang="de-DE" dirty="0"/>
              <a:t>, </a:t>
            </a:r>
            <a:r>
              <a:rPr lang="de-DE" dirty="0" smtClean="0"/>
              <a:t>___meine___ </a:t>
            </a:r>
            <a:r>
              <a:rPr lang="de-DE" dirty="0"/>
              <a:t>Kinder, </a:t>
            </a:r>
            <a:r>
              <a:rPr lang="de-DE" dirty="0" smtClean="0"/>
              <a:t>___meine_ </a:t>
            </a:r>
            <a:r>
              <a:rPr lang="de-DE" dirty="0"/>
              <a:t>Eltern, </a:t>
            </a:r>
            <a:r>
              <a:rPr lang="de-DE" dirty="0" smtClean="0"/>
              <a:t>___meine__ </a:t>
            </a:r>
            <a:r>
              <a:rPr lang="de-DE" dirty="0"/>
              <a:t>Familie.</a:t>
            </a:r>
            <a:endParaRPr lang="sl-SI" dirty="0"/>
          </a:p>
          <a:p>
            <a:endParaRPr lang="sl-SI" dirty="0"/>
          </a:p>
        </p:txBody>
      </p:sp>
    </p:spTree>
    <p:extLst>
      <p:ext uri="{BB962C8B-B14F-4D97-AF65-F5344CB8AC3E}">
        <p14:creationId xmlns:p14="http://schemas.microsoft.com/office/powerpoint/2010/main" val="386802648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značba mesta vsebine 3"/>
          <p:cNvGraphicFramePr>
            <a:graphicFrameLocks noGrp="1"/>
          </p:cNvGraphicFramePr>
          <p:nvPr>
            <p:ph idx="1"/>
            <p:extLst>
              <p:ext uri="{D42A27DB-BD31-4B8C-83A1-F6EECF244321}">
                <p14:modId xmlns:p14="http://schemas.microsoft.com/office/powerpoint/2010/main" val="637203084"/>
              </p:ext>
            </p:extLst>
          </p:nvPr>
        </p:nvGraphicFramePr>
        <p:xfrm>
          <a:off x="2825802" y="405790"/>
          <a:ext cx="7643190" cy="3994659"/>
        </p:xfrm>
        <a:graphic>
          <a:graphicData uri="http://schemas.openxmlformats.org/drawingml/2006/table">
            <a:tbl>
              <a:tblPr firstRow="1" firstCol="1" bandRow="1">
                <a:tableStyleId>{0505E3EF-67EA-436B-97B2-0124C06EBD24}</a:tableStyleId>
              </a:tblPr>
              <a:tblGrid>
                <a:gridCol w="2160978">
                  <a:extLst>
                    <a:ext uri="{9D8B030D-6E8A-4147-A177-3AD203B41FA5}">
                      <a16:colId xmlns:a16="http://schemas.microsoft.com/office/drawing/2014/main" val="3341956703"/>
                    </a:ext>
                  </a:extLst>
                </a:gridCol>
                <a:gridCol w="2741106">
                  <a:extLst>
                    <a:ext uri="{9D8B030D-6E8A-4147-A177-3AD203B41FA5}">
                      <a16:colId xmlns:a16="http://schemas.microsoft.com/office/drawing/2014/main" val="4199757958"/>
                    </a:ext>
                  </a:extLst>
                </a:gridCol>
                <a:gridCol w="2741106">
                  <a:extLst>
                    <a:ext uri="{9D8B030D-6E8A-4147-A177-3AD203B41FA5}">
                      <a16:colId xmlns:a16="http://schemas.microsoft.com/office/drawing/2014/main" val="3229958596"/>
                    </a:ext>
                  </a:extLst>
                </a:gridCol>
              </a:tblGrid>
              <a:tr h="726460">
                <a:tc>
                  <a:txBody>
                    <a:bodyPr/>
                    <a:lstStyle/>
                    <a:p>
                      <a:pPr algn="ctr">
                        <a:spcAft>
                          <a:spcPts val="0"/>
                        </a:spcAft>
                      </a:pPr>
                      <a:r>
                        <a:rPr lang="de-DE" sz="1600" dirty="0">
                          <a:effectLst/>
                        </a:rPr>
                        <a:t>Personalpronomen</a:t>
                      </a:r>
                      <a:endParaRPr lang="sl-SI"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de-DE" sz="1600" dirty="0">
                          <a:effectLst/>
                        </a:rPr>
                        <a:t>Possessivpronomen</a:t>
                      </a:r>
                      <a:endParaRPr lang="sl-SI" sz="1600" dirty="0">
                        <a:effectLst/>
                      </a:endParaRPr>
                    </a:p>
                    <a:p>
                      <a:pPr algn="ctr">
                        <a:spcAft>
                          <a:spcPts val="0"/>
                        </a:spcAft>
                      </a:pPr>
                      <a:r>
                        <a:rPr lang="de-DE" sz="1600" dirty="0" smtClean="0">
                          <a:effectLst/>
                        </a:rPr>
                        <a:t>m/n</a:t>
                      </a:r>
                    </a:p>
                    <a:p>
                      <a:pPr algn="ctr">
                        <a:spcAft>
                          <a:spcPts val="0"/>
                        </a:spcAft>
                      </a:pPr>
                      <a:r>
                        <a:rPr lang="de-DE" sz="1600" dirty="0" smtClean="0">
                          <a:effectLst/>
                          <a:latin typeface="Times New Roman" panose="02020603050405020304" pitchFamily="18" charset="0"/>
                          <a:ea typeface="Times New Roman" panose="02020603050405020304" pitchFamily="18" charset="0"/>
                        </a:rPr>
                        <a:t>Computer, Auto</a:t>
                      </a:r>
                      <a:endParaRPr lang="sl-SI"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de-DE" sz="1600" dirty="0">
                          <a:effectLst/>
                        </a:rPr>
                        <a:t>Possessivpronomen</a:t>
                      </a:r>
                      <a:endParaRPr lang="sl-SI" sz="1600" dirty="0">
                        <a:effectLst/>
                      </a:endParaRPr>
                    </a:p>
                    <a:p>
                      <a:pPr algn="ctr">
                        <a:spcAft>
                          <a:spcPts val="0"/>
                        </a:spcAft>
                      </a:pPr>
                      <a:r>
                        <a:rPr lang="de-DE" sz="1600" dirty="0" smtClean="0">
                          <a:effectLst/>
                        </a:rPr>
                        <a:t>f/</a:t>
                      </a:r>
                      <a:r>
                        <a:rPr lang="de-DE" sz="1600" dirty="0" err="1" smtClean="0">
                          <a:effectLst/>
                        </a:rPr>
                        <a:t>pl</a:t>
                      </a:r>
                      <a:endParaRPr lang="de-DE" sz="1600" dirty="0" smtClean="0">
                        <a:effectLst/>
                      </a:endParaRPr>
                    </a:p>
                    <a:p>
                      <a:pPr algn="ctr">
                        <a:spcAft>
                          <a:spcPts val="0"/>
                        </a:spcAft>
                      </a:pPr>
                      <a:r>
                        <a:rPr lang="de-DE" sz="1600" dirty="0" smtClean="0">
                          <a:effectLst/>
                          <a:latin typeface="Times New Roman" panose="02020603050405020304" pitchFamily="18" charset="0"/>
                          <a:ea typeface="Times New Roman" panose="02020603050405020304" pitchFamily="18" charset="0"/>
                        </a:rPr>
                        <a:t>Tasche /Taschen </a:t>
                      </a:r>
                      <a:endParaRPr lang="sl-SI" sz="16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709658600"/>
                  </a:ext>
                </a:extLst>
              </a:tr>
              <a:tr h="363230">
                <a:tc>
                  <a:txBody>
                    <a:bodyPr/>
                    <a:lstStyle/>
                    <a:p>
                      <a:pPr>
                        <a:spcAft>
                          <a:spcPts val="0"/>
                        </a:spcAft>
                      </a:pPr>
                      <a:r>
                        <a:rPr lang="de-DE" sz="1600" dirty="0">
                          <a:effectLst/>
                        </a:rPr>
                        <a:t>ich</a:t>
                      </a:r>
                      <a:endParaRPr lang="sl-SI"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spcAft>
                          <a:spcPts val="0"/>
                        </a:spcAft>
                      </a:pPr>
                      <a:r>
                        <a:rPr lang="de-DE" sz="1600" dirty="0" smtClean="0">
                          <a:effectLst/>
                        </a:rPr>
                        <a:t>mein  (</a:t>
                      </a:r>
                      <a:r>
                        <a:rPr lang="de-DE" sz="1600" dirty="0" err="1" smtClean="0">
                          <a:effectLst/>
                        </a:rPr>
                        <a:t>moj</a:t>
                      </a:r>
                      <a:r>
                        <a:rPr lang="de-DE" sz="1600" dirty="0" smtClean="0">
                          <a:effectLst/>
                        </a:rPr>
                        <a:t>)</a:t>
                      </a:r>
                      <a:endParaRPr lang="sl-SI"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spcAft>
                          <a:spcPts val="0"/>
                        </a:spcAft>
                      </a:pPr>
                      <a:r>
                        <a:rPr lang="de-DE" sz="1600" dirty="0">
                          <a:effectLst/>
                        </a:rPr>
                        <a:t>meine</a:t>
                      </a:r>
                      <a:endParaRPr lang="sl-SI" sz="16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186976944"/>
                  </a:ext>
                </a:extLst>
              </a:tr>
              <a:tr h="363230">
                <a:tc>
                  <a:txBody>
                    <a:bodyPr/>
                    <a:lstStyle/>
                    <a:p>
                      <a:pPr>
                        <a:spcAft>
                          <a:spcPts val="0"/>
                        </a:spcAft>
                      </a:pPr>
                      <a:r>
                        <a:rPr lang="de-DE" sz="1600">
                          <a:effectLst/>
                        </a:rPr>
                        <a:t>du</a:t>
                      </a:r>
                      <a:endParaRPr lang="sl-SI"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a:spcAft>
                          <a:spcPts val="0"/>
                        </a:spcAft>
                      </a:pPr>
                      <a:r>
                        <a:rPr lang="de-DE" sz="1600" dirty="0" smtClean="0">
                          <a:effectLst/>
                        </a:rPr>
                        <a:t>dein (</a:t>
                      </a:r>
                      <a:r>
                        <a:rPr lang="de-DE" sz="1600" dirty="0" err="1" smtClean="0">
                          <a:effectLst/>
                        </a:rPr>
                        <a:t>tvoj</a:t>
                      </a:r>
                      <a:r>
                        <a:rPr lang="de-DE" sz="1600" dirty="0" smtClean="0">
                          <a:effectLst/>
                        </a:rPr>
                        <a:t>)</a:t>
                      </a:r>
                      <a:endParaRPr lang="sl-SI"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spcAft>
                          <a:spcPts val="0"/>
                        </a:spcAft>
                      </a:pPr>
                      <a:r>
                        <a:rPr lang="de-DE" sz="1600" dirty="0">
                          <a:effectLst/>
                        </a:rPr>
                        <a:t>deine</a:t>
                      </a:r>
                      <a:endParaRPr lang="sl-SI" sz="16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740246046"/>
                  </a:ext>
                </a:extLst>
              </a:tr>
              <a:tr h="363230">
                <a:tc>
                  <a:txBody>
                    <a:bodyPr/>
                    <a:lstStyle/>
                    <a:p>
                      <a:pPr>
                        <a:spcAft>
                          <a:spcPts val="0"/>
                        </a:spcAft>
                      </a:pPr>
                      <a:r>
                        <a:rPr lang="de-DE" sz="1600">
                          <a:effectLst/>
                        </a:rPr>
                        <a:t>er</a:t>
                      </a:r>
                      <a:endParaRPr lang="sl-SI"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a:spcAft>
                          <a:spcPts val="0"/>
                        </a:spcAft>
                      </a:pPr>
                      <a:r>
                        <a:rPr lang="de-DE" sz="1600" dirty="0" smtClean="0">
                          <a:effectLst/>
                        </a:rPr>
                        <a:t>sein (</a:t>
                      </a:r>
                      <a:r>
                        <a:rPr lang="de-DE" sz="1600" dirty="0" err="1" smtClean="0">
                          <a:effectLst/>
                        </a:rPr>
                        <a:t>njegov</a:t>
                      </a:r>
                      <a:r>
                        <a:rPr lang="de-DE" sz="1600" dirty="0" smtClean="0">
                          <a:effectLst/>
                        </a:rPr>
                        <a:t>)</a:t>
                      </a:r>
                      <a:endParaRPr lang="sl-SI"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spcAft>
                          <a:spcPts val="0"/>
                        </a:spcAft>
                      </a:pPr>
                      <a:r>
                        <a:rPr lang="de-DE" sz="1600" dirty="0">
                          <a:effectLst/>
                        </a:rPr>
                        <a:t>seine</a:t>
                      </a:r>
                      <a:endParaRPr lang="sl-SI" sz="16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719903"/>
                  </a:ext>
                </a:extLst>
              </a:tr>
              <a:tr h="363230">
                <a:tc>
                  <a:txBody>
                    <a:bodyPr/>
                    <a:lstStyle/>
                    <a:p>
                      <a:pPr>
                        <a:spcAft>
                          <a:spcPts val="0"/>
                        </a:spcAft>
                      </a:pPr>
                      <a:r>
                        <a:rPr lang="de-DE" sz="1600">
                          <a:effectLst/>
                        </a:rPr>
                        <a:t>sie</a:t>
                      </a:r>
                      <a:endParaRPr lang="sl-SI"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a:spcAft>
                          <a:spcPts val="0"/>
                        </a:spcAft>
                      </a:pPr>
                      <a:r>
                        <a:rPr lang="de-DE" sz="1600" dirty="0" smtClean="0">
                          <a:effectLst/>
                        </a:rPr>
                        <a:t>ihr (</a:t>
                      </a:r>
                      <a:r>
                        <a:rPr lang="de-DE" sz="1600" dirty="0" err="1" smtClean="0">
                          <a:effectLst/>
                        </a:rPr>
                        <a:t>njen</a:t>
                      </a:r>
                      <a:r>
                        <a:rPr lang="de-DE" sz="1600" dirty="0" smtClean="0">
                          <a:effectLst/>
                        </a:rPr>
                        <a:t>)</a:t>
                      </a:r>
                      <a:endParaRPr lang="sl-SI"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spcAft>
                          <a:spcPts val="0"/>
                        </a:spcAft>
                      </a:pPr>
                      <a:r>
                        <a:rPr lang="de-DE" sz="1600" dirty="0">
                          <a:effectLst/>
                        </a:rPr>
                        <a:t>ihre</a:t>
                      </a:r>
                      <a:endParaRPr lang="sl-SI" sz="16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615072802"/>
                  </a:ext>
                </a:extLst>
              </a:tr>
              <a:tr h="363230">
                <a:tc>
                  <a:txBody>
                    <a:bodyPr/>
                    <a:lstStyle/>
                    <a:p>
                      <a:pPr>
                        <a:spcAft>
                          <a:spcPts val="0"/>
                        </a:spcAft>
                      </a:pPr>
                      <a:r>
                        <a:rPr lang="de-DE" sz="1600">
                          <a:effectLst/>
                        </a:rPr>
                        <a:t>es</a:t>
                      </a:r>
                      <a:endParaRPr lang="sl-SI"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a:spcAft>
                          <a:spcPts val="0"/>
                        </a:spcAft>
                      </a:pPr>
                      <a:r>
                        <a:rPr lang="de-DE" sz="1600" dirty="0" smtClean="0">
                          <a:effectLst/>
                        </a:rPr>
                        <a:t>sein</a:t>
                      </a:r>
                      <a:endParaRPr lang="sl-SI"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spcAft>
                          <a:spcPts val="0"/>
                        </a:spcAft>
                      </a:pPr>
                      <a:r>
                        <a:rPr lang="de-DE" sz="1600" dirty="0">
                          <a:effectLst/>
                        </a:rPr>
                        <a:t>seine</a:t>
                      </a:r>
                      <a:endParaRPr lang="sl-SI" sz="16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516398049"/>
                  </a:ext>
                </a:extLst>
              </a:tr>
              <a:tr h="357299">
                <a:tc>
                  <a:txBody>
                    <a:bodyPr/>
                    <a:lstStyle/>
                    <a:p>
                      <a:pPr>
                        <a:spcAft>
                          <a:spcPts val="0"/>
                        </a:spcAft>
                      </a:pPr>
                      <a:r>
                        <a:rPr lang="de-DE" sz="1600">
                          <a:effectLst/>
                        </a:rPr>
                        <a:t>wir</a:t>
                      </a:r>
                      <a:endParaRPr lang="sl-SI"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a:spcAft>
                          <a:spcPts val="0"/>
                        </a:spcAft>
                      </a:pPr>
                      <a:r>
                        <a:rPr lang="sl-SI" sz="1600" dirty="0" smtClean="0">
                          <a:effectLst/>
                        </a:rPr>
                        <a:t>u</a:t>
                      </a:r>
                      <a:r>
                        <a:rPr lang="de-DE" sz="1600" dirty="0" err="1" smtClean="0">
                          <a:effectLst/>
                        </a:rPr>
                        <a:t>nser</a:t>
                      </a:r>
                      <a:r>
                        <a:rPr lang="de-DE" sz="1600" dirty="0" smtClean="0">
                          <a:effectLst/>
                        </a:rPr>
                        <a:t> (na</a:t>
                      </a:r>
                      <a:r>
                        <a:rPr lang="sl-SI" sz="1600" dirty="0" smtClean="0">
                          <a:effectLst/>
                        </a:rPr>
                        <a:t>š)</a:t>
                      </a:r>
                      <a:endParaRPr lang="sl-SI"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spcAft>
                          <a:spcPts val="0"/>
                        </a:spcAft>
                      </a:pPr>
                      <a:r>
                        <a:rPr lang="de-DE" sz="1600">
                          <a:effectLst/>
                        </a:rPr>
                        <a:t>unsere</a:t>
                      </a:r>
                      <a:endParaRPr lang="sl-SI"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757804386"/>
                  </a:ext>
                </a:extLst>
              </a:tr>
              <a:tr h="363230">
                <a:tc>
                  <a:txBody>
                    <a:bodyPr/>
                    <a:lstStyle/>
                    <a:p>
                      <a:pPr>
                        <a:spcAft>
                          <a:spcPts val="0"/>
                        </a:spcAft>
                      </a:pPr>
                      <a:r>
                        <a:rPr lang="de-DE" sz="1600">
                          <a:effectLst/>
                        </a:rPr>
                        <a:t>ihr</a:t>
                      </a:r>
                      <a:endParaRPr lang="sl-SI"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a:spcAft>
                          <a:spcPts val="0"/>
                        </a:spcAft>
                      </a:pPr>
                      <a:r>
                        <a:rPr lang="sl-SI" sz="1600" dirty="0" smtClean="0">
                          <a:effectLst/>
                        </a:rPr>
                        <a:t>e</a:t>
                      </a:r>
                      <a:r>
                        <a:rPr lang="de-DE" sz="1600" dirty="0" err="1" smtClean="0">
                          <a:effectLst/>
                        </a:rPr>
                        <a:t>uer</a:t>
                      </a:r>
                      <a:r>
                        <a:rPr lang="sl-SI" sz="1600" dirty="0" smtClean="0">
                          <a:effectLst/>
                        </a:rPr>
                        <a:t> (vaš)</a:t>
                      </a:r>
                      <a:endParaRPr lang="sl-SI"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spcAft>
                          <a:spcPts val="0"/>
                        </a:spcAft>
                      </a:pPr>
                      <a:r>
                        <a:rPr lang="de-DE" sz="1600" dirty="0">
                          <a:solidFill>
                            <a:srgbClr val="FF0000"/>
                          </a:solidFill>
                          <a:effectLst/>
                        </a:rPr>
                        <a:t>eure</a:t>
                      </a:r>
                      <a:endParaRPr lang="sl-SI" sz="16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433137465"/>
                  </a:ext>
                </a:extLst>
              </a:tr>
              <a:tr h="363230">
                <a:tc>
                  <a:txBody>
                    <a:bodyPr/>
                    <a:lstStyle/>
                    <a:p>
                      <a:pPr>
                        <a:spcAft>
                          <a:spcPts val="0"/>
                        </a:spcAft>
                      </a:pPr>
                      <a:r>
                        <a:rPr lang="de-DE" sz="1600">
                          <a:effectLst/>
                        </a:rPr>
                        <a:t>sie</a:t>
                      </a:r>
                      <a:endParaRPr lang="sl-SI"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a:spcAft>
                          <a:spcPts val="0"/>
                        </a:spcAft>
                      </a:pPr>
                      <a:r>
                        <a:rPr lang="sl-SI" sz="1600" dirty="0" smtClean="0">
                          <a:effectLst/>
                        </a:rPr>
                        <a:t>i</a:t>
                      </a:r>
                      <a:r>
                        <a:rPr lang="de-DE" sz="1600" dirty="0" err="1" smtClean="0">
                          <a:effectLst/>
                        </a:rPr>
                        <a:t>hr</a:t>
                      </a:r>
                      <a:r>
                        <a:rPr lang="sl-SI" sz="1600" dirty="0" smtClean="0">
                          <a:effectLst/>
                        </a:rPr>
                        <a:t> (njihov)</a:t>
                      </a:r>
                      <a:endParaRPr lang="sl-SI"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spcAft>
                          <a:spcPts val="0"/>
                        </a:spcAft>
                      </a:pPr>
                      <a:r>
                        <a:rPr lang="de-DE" sz="1600" dirty="0">
                          <a:effectLst/>
                        </a:rPr>
                        <a:t>ihre</a:t>
                      </a:r>
                      <a:endParaRPr lang="sl-SI" sz="16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414448858"/>
                  </a:ext>
                </a:extLst>
              </a:tr>
              <a:tr h="363230">
                <a:tc>
                  <a:txBody>
                    <a:bodyPr/>
                    <a:lstStyle/>
                    <a:p>
                      <a:pPr>
                        <a:spcAft>
                          <a:spcPts val="0"/>
                        </a:spcAft>
                      </a:pPr>
                      <a:r>
                        <a:rPr lang="de-DE" sz="1600" dirty="0">
                          <a:effectLst/>
                        </a:rPr>
                        <a:t>Sie</a:t>
                      </a:r>
                      <a:endParaRPr lang="sl-SI"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spcAft>
                          <a:spcPts val="0"/>
                        </a:spcAft>
                      </a:pPr>
                      <a:r>
                        <a:rPr lang="de-DE" sz="1600" dirty="0" smtClean="0">
                          <a:effectLst/>
                        </a:rPr>
                        <a:t>Ihr</a:t>
                      </a:r>
                      <a:r>
                        <a:rPr lang="sl-SI" sz="1600" dirty="0" smtClean="0">
                          <a:effectLst/>
                        </a:rPr>
                        <a:t> (vaš)</a:t>
                      </a:r>
                      <a:endParaRPr lang="sl-SI"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spcAft>
                          <a:spcPts val="0"/>
                        </a:spcAft>
                      </a:pPr>
                      <a:r>
                        <a:rPr lang="de-DE" sz="1600" dirty="0">
                          <a:effectLst/>
                        </a:rPr>
                        <a:t>Ihre</a:t>
                      </a:r>
                      <a:endParaRPr lang="sl-SI" sz="16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180544270"/>
                  </a:ext>
                </a:extLst>
              </a:tr>
            </a:tbl>
          </a:graphicData>
        </a:graphic>
      </p:graphicFrame>
      <p:sp>
        <p:nvSpPr>
          <p:cNvPr id="5" name="Rectangle 1"/>
          <p:cNvSpPr>
            <a:spLocks noChangeArrowheads="1"/>
          </p:cNvSpPr>
          <p:nvPr/>
        </p:nvSpPr>
        <p:spPr bwMode="auto">
          <a:xfrm>
            <a:off x="3520967" y="4793664"/>
            <a:ext cx="3126430"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sl-SI" sz="12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Das </a:t>
            </a:r>
            <a:r>
              <a:rPr kumimoji="0" lang="de-DE" altLang="sl-SI" sz="12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ist </a:t>
            </a:r>
            <a:r>
              <a:rPr kumimoji="0" lang="de-DE" altLang="sl-SI" sz="1200" b="0" i="1" u="sng"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mein</a:t>
            </a:r>
            <a:r>
              <a:rPr kumimoji="0" lang="de-DE" altLang="sl-SI" sz="12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 Vater</a:t>
            </a:r>
            <a:r>
              <a:rPr kumimoji="0" lang="de-DE" altLang="sl-SI" sz="12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 </a:t>
            </a:r>
            <a:r>
              <a:rPr kumimoji="0" lang="sl-SI" altLang="sl-SI" sz="12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 (moj</a:t>
            </a:r>
            <a:r>
              <a:rPr kumimoji="0" lang="sl-SI" altLang="sl-SI" sz="1200" b="0" i="1" u="none" strike="noStrike" cap="none" normalizeH="0" dirty="0" smtClean="0">
                <a:ln>
                  <a:noFill/>
                </a:ln>
                <a:solidFill>
                  <a:schemeClr val="tx1"/>
                </a:solidFill>
                <a:effectLst/>
                <a:latin typeface="Arial" panose="020B0604020202020204" pitchFamily="34" charset="0"/>
                <a:ea typeface="Times New Roman" panose="02020603050405020304" pitchFamily="18" charset="0"/>
              </a:rPr>
              <a:t> oče)</a:t>
            </a:r>
            <a:endParaRPr kumimoji="0" lang="sl-SI" altLang="sl-SI" sz="900" b="0" i="0" u="none" strike="noStrike" cap="none" normalizeH="0" baseline="0" dirty="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sl-SI" sz="12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Das ist Petra. Hier </a:t>
            </a:r>
            <a:r>
              <a:rPr kumimoji="0" lang="de-DE" altLang="sl-SI" sz="12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ist </a:t>
            </a:r>
            <a:r>
              <a:rPr kumimoji="0" lang="de-DE" altLang="sl-SI" sz="1200" b="0" i="1" u="sng"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ihre</a:t>
            </a:r>
            <a:r>
              <a:rPr kumimoji="0" lang="de-DE" altLang="sl-SI" sz="12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 </a:t>
            </a:r>
            <a:r>
              <a:rPr kumimoji="0" lang="de-DE" altLang="sl-SI" sz="12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Telefonnummer</a:t>
            </a:r>
            <a:r>
              <a:rPr kumimoji="0" lang="sl-SI" altLang="sl-SI" sz="12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 (njena telefonska številka)</a:t>
            </a:r>
            <a:endParaRPr kumimoji="0" lang="sl-SI" altLang="sl-SI" sz="900" b="0" i="0" u="none" strike="noStrike" cap="none" normalizeH="0" baseline="0" dirty="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sl-SI" sz="12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Das sind </a:t>
            </a:r>
            <a:r>
              <a:rPr kumimoji="0" lang="de-DE" altLang="sl-SI" sz="1200" b="0" i="1" u="sng"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unsere</a:t>
            </a:r>
            <a:r>
              <a:rPr kumimoji="0" lang="de-DE" altLang="sl-SI" sz="12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 Eltern</a:t>
            </a:r>
            <a:r>
              <a:rPr kumimoji="0" lang="de-DE" altLang="sl-SI" sz="12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a:t>
            </a:r>
            <a:r>
              <a:rPr kumimoji="0" lang="sl-SI" altLang="sl-SI" sz="12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 (naši</a:t>
            </a:r>
            <a:r>
              <a:rPr kumimoji="0" lang="sl-SI" altLang="sl-SI" sz="1200" b="0" i="1" u="none" strike="noStrike" cap="none" normalizeH="0" dirty="0" smtClean="0">
                <a:ln>
                  <a:noFill/>
                </a:ln>
                <a:solidFill>
                  <a:schemeClr val="tx1"/>
                </a:solidFill>
                <a:effectLst/>
                <a:latin typeface="Arial" panose="020B0604020202020204" pitchFamily="34" charset="0"/>
                <a:ea typeface="Times New Roman" panose="02020603050405020304" pitchFamily="18" charset="0"/>
              </a:rPr>
              <a:t> starši)</a:t>
            </a:r>
            <a:endParaRPr kumimoji="0" lang="sl-SI" altLang="sl-SI" sz="900" b="0" i="0" u="none" strike="noStrike" cap="none" normalizeH="0" baseline="0" dirty="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sl-SI" sz="12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Ist das </a:t>
            </a:r>
            <a:r>
              <a:rPr kumimoji="0" lang="de-DE" altLang="sl-SI" sz="1200" b="0" i="1" u="sng"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euer</a:t>
            </a:r>
            <a:r>
              <a:rPr kumimoji="0" lang="de-DE" altLang="sl-SI" sz="12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 Sohn</a:t>
            </a:r>
            <a:r>
              <a:rPr kumimoji="0" lang="de-DE" altLang="sl-SI" sz="12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a:t>
            </a:r>
            <a:r>
              <a:rPr kumimoji="0" lang="sl-SI" altLang="sl-SI" sz="12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 (vaš sin)</a:t>
            </a:r>
            <a:endParaRPr kumimoji="0" lang="sl-SI" altLang="sl-SI" sz="900" b="0" i="0" u="none" strike="noStrike" cap="none" normalizeH="0" baseline="0" dirty="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sl-SI" sz="12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Wie ist </a:t>
            </a:r>
            <a:r>
              <a:rPr kumimoji="0" lang="de-DE" altLang="sl-SI" sz="1200" b="0" i="1" u="sng"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Ihr</a:t>
            </a:r>
            <a:r>
              <a:rPr kumimoji="0" lang="de-DE" altLang="sl-SI" sz="12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 Name</a:t>
            </a:r>
            <a:r>
              <a:rPr kumimoji="0" lang="de-DE" altLang="sl-SI" sz="12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a:t>
            </a:r>
            <a:r>
              <a:rPr kumimoji="0" lang="sl-SI" altLang="sl-SI" sz="12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 (vaše ime)</a:t>
            </a:r>
            <a:endParaRPr kumimoji="0" lang="sl-SI" altLang="sl-SI" sz="900" b="0" i="0" u="none" strike="noStrike" cap="none" normalizeH="0" baseline="0" dirty="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sl-SI" altLang="sl-SI"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5207305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značba mesta vsebine 3"/>
          <p:cNvPicPr>
            <a:picLocks noGrp="1" noChangeAspect="1"/>
          </p:cNvPicPr>
          <p:nvPr>
            <p:ph idx="1"/>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Lst>
          </a:blip>
          <a:stretch>
            <a:fillRect/>
          </a:stretch>
        </p:blipFill>
        <p:spPr>
          <a:xfrm>
            <a:off x="1587062" y="318081"/>
            <a:ext cx="5251423" cy="6539919"/>
          </a:xfrm>
          <a:prstGeom prst="rect">
            <a:avLst/>
          </a:prstGeom>
          <a:ln>
            <a:noFill/>
          </a:ln>
          <a:effectLst>
            <a:outerShdw blurRad="190500" algn="tl" rotWithShape="0">
              <a:srgbClr val="000000">
                <a:alpha val="70000"/>
              </a:srgbClr>
            </a:outerShdw>
          </a:effectLst>
        </p:spPr>
      </p:pic>
      <p:sp>
        <p:nvSpPr>
          <p:cNvPr id="5" name="PoljeZBesedilom 4"/>
          <p:cNvSpPr txBox="1"/>
          <p:nvPr/>
        </p:nvSpPr>
        <p:spPr>
          <a:xfrm>
            <a:off x="1292772" y="100134"/>
            <a:ext cx="2701159" cy="369332"/>
          </a:xfrm>
          <a:prstGeom prst="rect">
            <a:avLst/>
          </a:prstGeom>
          <a:noFill/>
        </p:spPr>
        <p:txBody>
          <a:bodyPr wrap="square" rtlCol="0">
            <a:spAutoFit/>
          </a:bodyPr>
          <a:lstStyle/>
          <a:p>
            <a:r>
              <a:rPr lang="de-DE" dirty="0" smtClean="0"/>
              <a:t>Noch ein paar Verben: </a:t>
            </a:r>
            <a:endParaRPr lang="sl-SI" dirty="0"/>
          </a:p>
        </p:txBody>
      </p:sp>
      <p:sp>
        <p:nvSpPr>
          <p:cNvPr id="6" name="PoljeZBesedilom 5"/>
          <p:cNvSpPr txBox="1"/>
          <p:nvPr/>
        </p:nvSpPr>
        <p:spPr>
          <a:xfrm>
            <a:off x="7132775" y="469466"/>
            <a:ext cx="4655034" cy="5632311"/>
          </a:xfrm>
          <a:prstGeom prst="rect">
            <a:avLst/>
          </a:prstGeom>
          <a:noFill/>
        </p:spPr>
        <p:txBody>
          <a:bodyPr wrap="square" rtlCol="0">
            <a:spAutoFit/>
          </a:bodyPr>
          <a:lstStyle/>
          <a:p>
            <a:endParaRPr lang="de-DE" dirty="0" smtClean="0">
              <a:sym typeface="Wingdings" panose="05000000000000000000" pitchFamily="2" charset="2"/>
            </a:endParaRPr>
          </a:p>
          <a:p>
            <a:r>
              <a:rPr lang="de-DE" dirty="0" smtClean="0">
                <a:sym typeface="Wingdings" panose="05000000000000000000" pitchFamily="2" charset="2"/>
              </a:rPr>
              <a:t>Ein Beispiel: </a:t>
            </a:r>
            <a:endParaRPr lang="de-DE" dirty="0">
              <a:sym typeface="Wingdings" panose="05000000000000000000" pitchFamily="2" charset="2"/>
            </a:endParaRPr>
          </a:p>
          <a:p>
            <a:pPr marL="285750" indent="-285750">
              <a:buFont typeface="Wingdings" panose="05000000000000000000" pitchFamily="2" charset="2"/>
              <a:buChar char="§"/>
            </a:pPr>
            <a:r>
              <a:rPr lang="de-DE" dirty="0" smtClean="0">
                <a:sym typeface="Wingdings" panose="05000000000000000000" pitchFamily="2" charset="2"/>
              </a:rPr>
              <a:t>Um 6 Uhr </a:t>
            </a:r>
            <a:r>
              <a:rPr lang="de-DE" dirty="0" smtClean="0">
                <a:solidFill>
                  <a:srgbClr val="FF0000"/>
                </a:solidFill>
                <a:sym typeface="Wingdings" panose="05000000000000000000" pitchFamily="2" charset="2"/>
              </a:rPr>
              <a:t>stehe</a:t>
            </a:r>
            <a:r>
              <a:rPr lang="de-DE" dirty="0" smtClean="0">
                <a:sym typeface="Wingdings" panose="05000000000000000000" pitchFamily="2" charset="2"/>
              </a:rPr>
              <a:t> ich </a:t>
            </a:r>
            <a:r>
              <a:rPr lang="de-DE" dirty="0" smtClean="0">
                <a:solidFill>
                  <a:srgbClr val="FF0000"/>
                </a:solidFill>
                <a:sym typeface="Wingdings" panose="05000000000000000000" pitchFamily="2" charset="2"/>
              </a:rPr>
              <a:t>auf.</a:t>
            </a:r>
            <a:r>
              <a:rPr lang="de-DE" dirty="0" smtClean="0">
                <a:sym typeface="Wingdings" panose="05000000000000000000" pitchFamily="2" charset="2"/>
              </a:rPr>
              <a:t> </a:t>
            </a:r>
            <a:r>
              <a:rPr lang="de-DE" dirty="0" smtClean="0">
                <a:solidFill>
                  <a:srgbClr val="FF0000"/>
                </a:solidFill>
                <a:sym typeface="Wingdings" panose="05000000000000000000" pitchFamily="2" charset="2"/>
              </a:rPr>
              <a:t>(trennbare Verben)</a:t>
            </a:r>
            <a:endParaRPr lang="de-DE" dirty="0" smtClean="0">
              <a:solidFill>
                <a:srgbClr val="FF0000"/>
              </a:solidFill>
              <a:sym typeface="Wingdings" panose="05000000000000000000" pitchFamily="2" charset="2"/>
            </a:endParaRPr>
          </a:p>
          <a:p>
            <a:pPr marL="285750" indent="-285750">
              <a:buFont typeface="Wingdings" panose="05000000000000000000" pitchFamily="2" charset="2"/>
              <a:buChar char="§"/>
            </a:pPr>
            <a:r>
              <a:rPr lang="de-DE" dirty="0" smtClean="0">
                <a:sym typeface="Wingdings" panose="05000000000000000000" pitchFamily="2" charset="2"/>
              </a:rPr>
              <a:t>Dann frühstücke ich. </a:t>
            </a:r>
          </a:p>
          <a:p>
            <a:pPr marL="285750" indent="-285750">
              <a:buFont typeface="Wingdings" panose="05000000000000000000" pitchFamily="2" charset="2"/>
              <a:buChar char="§"/>
            </a:pPr>
            <a:r>
              <a:rPr lang="de-DE" dirty="0" smtClean="0">
                <a:sym typeface="Wingdings" panose="05000000000000000000" pitchFamily="2" charset="2"/>
              </a:rPr>
              <a:t>Ich putze die Zähne und </a:t>
            </a:r>
            <a:r>
              <a:rPr lang="de-DE" dirty="0" smtClean="0">
                <a:solidFill>
                  <a:srgbClr val="FF0000"/>
                </a:solidFill>
                <a:sym typeface="Wingdings" panose="05000000000000000000" pitchFamily="2" charset="2"/>
              </a:rPr>
              <a:t>dusche mich</a:t>
            </a:r>
            <a:r>
              <a:rPr lang="de-DE" dirty="0" smtClean="0">
                <a:sym typeface="Wingdings" panose="05000000000000000000" pitchFamily="2" charset="2"/>
              </a:rPr>
              <a:t>. </a:t>
            </a:r>
            <a:r>
              <a:rPr lang="de-DE" dirty="0" smtClean="0">
                <a:solidFill>
                  <a:srgbClr val="FF0000"/>
                </a:solidFill>
                <a:sym typeface="Wingdings" panose="05000000000000000000" pitchFamily="2" charset="2"/>
              </a:rPr>
              <a:t>(reflexive Verben)</a:t>
            </a:r>
            <a:endParaRPr lang="de-DE" dirty="0" smtClean="0">
              <a:solidFill>
                <a:srgbClr val="FF0000"/>
              </a:solidFill>
              <a:sym typeface="Wingdings" panose="05000000000000000000" pitchFamily="2" charset="2"/>
            </a:endParaRPr>
          </a:p>
          <a:p>
            <a:pPr marL="285750" indent="-285750">
              <a:buFont typeface="Wingdings" panose="05000000000000000000" pitchFamily="2" charset="2"/>
              <a:buChar char="§"/>
            </a:pPr>
            <a:r>
              <a:rPr lang="de-DE" dirty="0" smtClean="0">
                <a:sym typeface="Wingdings" panose="05000000000000000000" pitchFamily="2" charset="2"/>
              </a:rPr>
              <a:t>Dann </a:t>
            </a:r>
            <a:r>
              <a:rPr lang="de-DE" dirty="0" smtClean="0">
                <a:solidFill>
                  <a:srgbClr val="FF0000"/>
                </a:solidFill>
                <a:sym typeface="Wingdings" panose="05000000000000000000" pitchFamily="2" charset="2"/>
              </a:rPr>
              <a:t>ziehe </a:t>
            </a:r>
            <a:r>
              <a:rPr lang="de-DE" dirty="0" smtClean="0">
                <a:sym typeface="Wingdings" panose="05000000000000000000" pitchFamily="2" charset="2"/>
              </a:rPr>
              <a:t>ich </a:t>
            </a:r>
            <a:r>
              <a:rPr lang="de-DE" dirty="0" smtClean="0">
                <a:solidFill>
                  <a:srgbClr val="FF0000"/>
                </a:solidFill>
                <a:sym typeface="Wingdings" panose="05000000000000000000" pitchFamily="2" charset="2"/>
              </a:rPr>
              <a:t>mich an </a:t>
            </a:r>
            <a:r>
              <a:rPr lang="de-DE" dirty="0" smtClean="0">
                <a:sym typeface="Wingdings" panose="05000000000000000000" pitchFamily="2" charset="2"/>
              </a:rPr>
              <a:t>und gehe zur Arbeit.</a:t>
            </a:r>
          </a:p>
          <a:p>
            <a:pPr marL="285750" indent="-285750">
              <a:buFont typeface="Wingdings" panose="05000000000000000000" pitchFamily="2" charset="2"/>
              <a:buChar char="§"/>
            </a:pPr>
            <a:r>
              <a:rPr lang="de-DE" dirty="0" smtClean="0">
                <a:sym typeface="Wingdings" panose="05000000000000000000" pitchFamily="2" charset="2"/>
              </a:rPr>
              <a:t>Ich arbeite von 8.00 bis 17.00 Uhr.  </a:t>
            </a:r>
          </a:p>
          <a:p>
            <a:pPr marL="285750" indent="-285750">
              <a:buFont typeface="Wingdings" panose="05000000000000000000" pitchFamily="2" charset="2"/>
              <a:buChar char="§"/>
            </a:pPr>
            <a:r>
              <a:rPr lang="de-DE" dirty="0" smtClean="0">
                <a:sym typeface="Wingdings" panose="05000000000000000000" pitchFamily="2" charset="2"/>
              </a:rPr>
              <a:t>Am Nachmittag </a:t>
            </a:r>
            <a:r>
              <a:rPr lang="de-DE" dirty="0" smtClean="0">
                <a:solidFill>
                  <a:srgbClr val="FF0000"/>
                </a:solidFill>
                <a:sym typeface="Wingdings" panose="05000000000000000000" pitchFamily="2" charset="2"/>
              </a:rPr>
              <a:t>kaufe</a:t>
            </a:r>
            <a:r>
              <a:rPr lang="de-DE" dirty="0" smtClean="0">
                <a:sym typeface="Wingdings" panose="05000000000000000000" pitchFamily="2" charset="2"/>
              </a:rPr>
              <a:t> ich </a:t>
            </a:r>
            <a:r>
              <a:rPr lang="de-DE" dirty="0" smtClean="0">
                <a:solidFill>
                  <a:srgbClr val="FF0000"/>
                </a:solidFill>
                <a:sym typeface="Wingdings" panose="05000000000000000000" pitchFamily="2" charset="2"/>
              </a:rPr>
              <a:t>ein </a:t>
            </a:r>
            <a:r>
              <a:rPr lang="de-DE" dirty="0" smtClean="0">
                <a:sym typeface="Wingdings" panose="05000000000000000000" pitchFamily="2" charset="2"/>
              </a:rPr>
              <a:t>und wasche die Wäsche. </a:t>
            </a:r>
          </a:p>
          <a:p>
            <a:pPr marL="285750" indent="-285750">
              <a:buFont typeface="Wingdings" panose="05000000000000000000" pitchFamily="2" charset="2"/>
              <a:buChar char="§"/>
            </a:pPr>
            <a:r>
              <a:rPr lang="de-DE" dirty="0" smtClean="0">
                <a:sym typeface="Wingdings" panose="05000000000000000000" pitchFamily="2" charset="2"/>
              </a:rPr>
              <a:t>Dann mache ich meine deutsche Hausaufgabe und esse zu Abend. </a:t>
            </a:r>
          </a:p>
          <a:p>
            <a:pPr marL="285750" indent="-285750">
              <a:buFont typeface="Wingdings" panose="05000000000000000000" pitchFamily="2" charset="2"/>
              <a:buChar char="§"/>
            </a:pPr>
            <a:r>
              <a:rPr lang="de-DE" dirty="0" smtClean="0">
                <a:sym typeface="Wingdings" panose="05000000000000000000" pitchFamily="2" charset="2"/>
              </a:rPr>
              <a:t>Am Abend </a:t>
            </a:r>
            <a:r>
              <a:rPr lang="de-DE" dirty="0" smtClean="0">
                <a:solidFill>
                  <a:srgbClr val="FF0000"/>
                </a:solidFill>
                <a:sym typeface="Wingdings" panose="05000000000000000000" pitchFamily="2" charset="2"/>
              </a:rPr>
              <a:t>sehe </a:t>
            </a:r>
            <a:r>
              <a:rPr lang="de-DE" dirty="0" smtClean="0">
                <a:sym typeface="Wingdings" panose="05000000000000000000" pitchFamily="2" charset="2"/>
              </a:rPr>
              <a:t>ich</a:t>
            </a:r>
            <a:r>
              <a:rPr lang="de-DE" dirty="0" smtClean="0">
                <a:solidFill>
                  <a:srgbClr val="FF0000"/>
                </a:solidFill>
                <a:sym typeface="Wingdings" panose="05000000000000000000" pitchFamily="2" charset="2"/>
              </a:rPr>
              <a:t> fern.</a:t>
            </a:r>
          </a:p>
          <a:p>
            <a:pPr marL="285750" indent="-285750">
              <a:buFont typeface="Wingdings" panose="05000000000000000000" pitchFamily="2" charset="2"/>
              <a:buChar char="§"/>
            </a:pPr>
            <a:r>
              <a:rPr lang="de-DE" dirty="0" smtClean="0">
                <a:sym typeface="Wingdings" panose="05000000000000000000" pitchFamily="2" charset="2"/>
              </a:rPr>
              <a:t>Um 23.00 Uhr gehe ich schlafen</a:t>
            </a:r>
            <a:r>
              <a:rPr lang="de-DE" dirty="0" smtClean="0">
                <a:sym typeface="Wingdings" panose="05000000000000000000" pitchFamily="2" charset="2"/>
              </a:rPr>
              <a:t>.</a:t>
            </a:r>
          </a:p>
          <a:p>
            <a:pPr marL="285750" indent="-285750">
              <a:buFont typeface="Wingdings" panose="05000000000000000000" pitchFamily="2" charset="2"/>
              <a:buChar char="§"/>
            </a:pPr>
            <a:endParaRPr lang="de-DE" dirty="0" smtClean="0">
              <a:sym typeface="Wingdings" panose="05000000000000000000" pitchFamily="2" charset="2"/>
            </a:endParaRPr>
          </a:p>
          <a:p>
            <a:endParaRPr lang="de-DE" dirty="0">
              <a:sym typeface="Wingdings" panose="05000000000000000000" pitchFamily="2" charset="2"/>
            </a:endParaRPr>
          </a:p>
          <a:p>
            <a:r>
              <a:rPr lang="de-DE" dirty="0" smtClean="0">
                <a:sym typeface="Wingdings" panose="05000000000000000000" pitchFamily="2" charset="2"/>
              </a:rPr>
              <a:t>Um 6 Uhr </a:t>
            </a:r>
            <a:r>
              <a:rPr lang="de-DE" dirty="0" smtClean="0">
                <a:solidFill>
                  <a:srgbClr val="FF0000"/>
                </a:solidFill>
                <a:sym typeface="Wingdings" panose="05000000000000000000" pitchFamily="2" charset="2"/>
              </a:rPr>
              <a:t>stehe </a:t>
            </a:r>
            <a:r>
              <a:rPr lang="de-DE" dirty="0" smtClean="0">
                <a:sym typeface="Wingdings" panose="05000000000000000000" pitchFamily="2" charset="2"/>
              </a:rPr>
              <a:t>ich auf.</a:t>
            </a:r>
          </a:p>
          <a:p>
            <a:r>
              <a:rPr lang="de-DE" dirty="0" smtClean="0">
                <a:sym typeface="Wingdings" panose="05000000000000000000" pitchFamily="2" charset="2"/>
              </a:rPr>
              <a:t>= Ich </a:t>
            </a:r>
            <a:r>
              <a:rPr lang="de-DE" dirty="0" smtClean="0">
                <a:solidFill>
                  <a:srgbClr val="FF0000"/>
                </a:solidFill>
                <a:sym typeface="Wingdings" panose="05000000000000000000" pitchFamily="2" charset="2"/>
              </a:rPr>
              <a:t>stehe </a:t>
            </a:r>
            <a:r>
              <a:rPr lang="de-DE" dirty="0" smtClean="0">
                <a:sym typeface="Wingdings" panose="05000000000000000000" pitchFamily="2" charset="2"/>
              </a:rPr>
              <a:t>um 6 Uhr auf. </a:t>
            </a:r>
            <a:endParaRPr lang="de-DE" dirty="0" smtClean="0">
              <a:sym typeface="Wingdings" panose="05000000000000000000" pitchFamily="2" charset="2"/>
            </a:endParaRPr>
          </a:p>
          <a:p>
            <a:endParaRPr lang="de-DE" dirty="0">
              <a:sym typeface="Wingdings" panose="05000000000000000000" pitchFamily="2" charset="2"/>
            </a:endParaRPr>
          </a:p>
        </p:txBody>
      </p:sp>
    </p:spTree>
    <p:extLst>
      <p:ext uri="{BB962C8B-B14F-4D97-AF65-F5344CB8AC3E}">
        <p14:creationId xmlns:p14="http://schemas.microsoft.com/office/powerpoint/2010/main" val="284712213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p:cNvSpPr>
            <a:spLocks noGrp="1"/>
          </p:cNvSpPr>
          <p:nvPr>
            <p:ph idx="1"/>
          </p:nvPr>
        </p:nvSpPr>
        <p:spPr>
          <a:xfrm>
            <a:off x="1247910" y="2086233"/>
            <a:ext cx="5880048" cy="3410677"/>
          </a:xfrm>
        </p:spPr>
        <p:txBody>
          <a:bodyPr>
            <a:normAutofit/>
          </a:bodyPr>
          <a:lstStyle/>
          <a:p>
            <a:r>
              <a:rPr lang="de-DE" dirty="0" smtClean="0"/>
              <a:t>der Bleistift - die Frau </a:t>
            </a:r>
            <a:r>
              <a:rPr lang="sl-SI" dirty="0" smtClean="0">
                <a:sym typeface="Wingdings" panose="05000000000000000000" pitchFamily="2" charset="2"/>
              </a:rPr>
              <a:t> </a:t>
            </a:r>
            <a:r>
              <a:rPr lang="sl-SI" dirty="0" err="1" smtClean="0">
                <a:sym typeface="Wingdings" panose="05000000000000000000" pitchFamily="2" charset="2"/>
              </a:rPr>
              <a:t>ihr</a:t>
            </a:r>
            <a:r>
              <a:rPr lang="sl-SI" dirty="0" smtClean="0">
                <a:sym typeface="Wingdings" panose="05000000000000000000" pitchFamily="2" charset="2"/>
              </a:rPr>
              <a:t> </a:t>
            </a:r>
            <a:r>
              <a:rPr lang="sl-SI" dirty="0" err="1" smtClean="0">
                <a:sym typeface="Wingdings" panose="05000000000000000000" pitchFamily="2" charset="2"/>
              </a:rPr>
              <a:t>Bleistift</a:t>
            </a:r>
            <a:r>
              <a:rPr lang="sl-SI" dirty="0" smtClean="0"/>
              <a:t> </a:t>
            </a:r>
            <a:endParaRPr lang="de-DE" dirty="0"/>
          </a:p>
          <a:p>
            <a:r>
              <a:rPr lang="de-DE" dirty="0" smtClean="0"/>
              <a:t>die Hose - er </a:t>
            </a:r>
            <a:r>
              <a:rPr lang="sl-SI" dirty="0" smtClean="0"/>
              <a:t> </a:t>
            </a:r>
            <a:r>
              <a:rPr lang="sl-SI" dirty="0" smtClean="0">
                <a:sym typeface="Wingdings" panose="05000000000000000000" pitchFamily="2" charset="2"/>
              </a:rPr>
              <a:t> </a:t>
            </a:r>
            <a:r>
              <a:rPr lang="sl-SI" dirty="0" err="1" smtClean="0">
                <a:sym typeface="Wingdings" panose="05000000000000000000" pitchFamily="2" charset="2"/>
              </a:rPr>
              <a:t>seine</a:t>
            </a:r>
            <a:r>
              <a:rPr lang="sl-SI" dirty="0" smtClean="0">
                <a:sym typeface="Wingdings" panose="05000000000000000000" pitchFamily="2" charset="2"/>
              </a:rPr>
              <a:t> </a:t>
            </a:r>
            <a:r>
              <a:rPr lang="sl-SI" dirty="0" err="1" smtClean="0">
                <a:sym typeface="Wingdings" panose="05000000000000000000" pitchFamily="2" charset="2"/>
              </a:rPr>
              <a:t>Hose</a:t>
            </a:r>
            <a:endParaRPr lang="de-DE" dirty="0"/>
          </a:p>
          <a:p>
            <a:r>
              <a:rPr lang="de-DE" dirty="0" smtClean="0"/>
              <a:t>das Glas - Sie </a:t>
            </a:r>
            <a:r>
              <a:rPr lang="sl-SI" dirty="0" smtClean="0"/>
              <a:t> </a:t>
            </a:r>
            <a:r>
              <a:rPr lang="sl-SI" dirty="0" smtClean="0">
                <a:sym typeface="Wingdings" panose="05000000000000000000" pitchFamily="2" charset="2"/>
              </a:rPr>
              <a:t> </a:t>
            </a:r>
            <a:r>
              <a:rPr lang="sl-SI" dirty="0" err="1" smtClean="0">
                <a:sym typeface="Wingdings" panose="05000000000000000000" pitchFamily="2" charset="2"/>
              </a:rPr>
              <a:t>Ihr</a:t>
            </a:r>
            <a:r>
              <a:rPr lang="sl-SI" dirty="0" smtClean="0">
                <a:sym typeface="Wingdings" panose="05000000000000000000" pitchFamily="2" charset="2"/>
              </a:rPr>
              <a:t> Glas</a:t>
            </a:r>
            <a:endParaRPr lang="de-DE" dirty="0" smtClean="0"/>
          </a:p>
          <a:p>
            <a:r>
              <a:rPr lang="de-DE" dirty="0" smtClean="0"/>
              <a:t> </a:t>
            </a:r>
            <a:r>
              <a:rPr lang="de-DE" dirty="0"/>
              <a:t>das </a:t>
            </a:r>
            <a:r>
              <a:rPr lang="de-DE" dirty="0" smtClean="0"/>
              <a:t>Buch - ihr </a:t>
            </a:r>
            <a:r>
              <a:rPr lang="sl-SI" dirty="0" smtClean="0"/>
              <a:t> </a:t>
            </a:r>
            <a:r>
              <a:rPr lang="sl-SI" dirty="0" smtClean="0">
                <a:sym typeface="Wingdings" panose="05000000000000000000" pitchFamily="2" charset="2"/>
              </a:rPr>
              <a:t> </a:t>
            </a:r>
            <a:r>
              <a:rPr lang="sl-SI" dirty="0" err="1" smtClean="0">
                <a:sym typeface="Wingdings" panose="05000000000000000000" pitchFamily="2" charset="2"/>
              </a:rPr>
              <a:t>euer</a:t>
            </a:r>
            <a:r>
              <a:rPr lang="sl-SI" dirty="0" smtClean="0">
                <a:sym typeface="Wingdings" panose="05000000000000000000" pitchFamily="2" charset="2"/>
              </a:rPr>
              <a:t> </a:t>
            </a:r>
            <a:r>
              <a:rPr lang="sl-SI" dirty="0" err="1" smtClean="0">
                <a:sym typeface="Wingdings" panose="05000000000000000000" pitchFamily="2" charset="2"/>
              </a:rPr>
              <a:t>Buch</a:t>
            </a:r>
            <a:endParaRPr lang="de-DE" dirty="0"/>
          </a:p>
          <a:p>
            <a:r>
              <a:rPr lang="de-DE" dirty="0" smtClean="0"/>
              <a:t>der Mantel - du </a:t>
            </a:r>
            <a:r>
              <a:rPr lang="sl-SI" dirty="0" smtClean="0"/>
              <a:t> </a:t>
            </a:r>
            <a:r>
              <a:rPr lang="sl-SI" dirty="0" smtClean="0">
                <a:sym typeface="Wingdings" panose="05000000000000000000" pitchFamily="2" charset="2"/>
              </a:rPr>
              <a:t> </a:t>
            </a:r>
            <a:r>
              <a:rPr lang="sl-SI" dirty="0" err="1" smtClean="0">
                <a:sym typeface="Wingdings" panose="05000000000000000000" pitchFamily="2" charset="2"/>
              </a:rPr>
              <a:t>dein</a:t>
            </a:r>
            <a:r>
              <a:rPr lang="sl-SI" dirty="0" smtClean="0">
                <a:sym typeface="Wingdings" panose="05000000000000000000" pitchFamily="2" charset="2"/>
              </a:rPr>
              <a:t> </a:t>
            </a:r>
            <a:r>
              <a:rPr lang="sl-SI" dirty="0" err="1" smtClean="0">
                <a:sym typeface="Wingdings" panose="05000000000000000000" pitchFamily="2" charset="2"/>
              </a:rPr>
              <a:t>Mantel</a:t>
            </a:r>
            <a:r>
              <a:rPr lang="sl-SI" dirty="0" smtClean="0">
                <a:sym typeface="Wingdings" panose="05000000000000000000" pitchFamily="2" charset="2"/>
              </a:rPr>
              <a:t> </a:t>
            </a:r>
            <a:endParaRPr lang="de-DE" dirty="0"/>
          </a:p>
          <a:p>
            <a:endParaRPr lang="de-DE" dirty="0"/>
          </a:p>
        </p:txBody>
      </p:sp>
      <p:pic>
        <p:nvPicPr>
          <p:cNvPr id="2" name="Slika 1"/>
          <p:cNvPicPr>
            <a:picLocks noChangeAspect="1"/>
          </p:cNvPicPr>
          <p:nvPr/>
        </p:nvPicPr>
        <p:blipFill>
          <a:blip r:embed="rId2"/>
          <a:stretch>
            <a:fillRect/>
          </a:stretch>
        </p:blipFill>
        <p:spPr>
          <a:xfrm>
            <a:off x="6434276" y="848675"/>
            <a:ext cx="5284759" cy="2942896"/>
          </a:xfrm>
          <a:prstGeom prst="rect">
            <a:avLst/>
          </a:prstGeom>
        </p:spPr>
      </p:pic>
    </p:spTree>
    <p:extLst>
      <p:ext uri="{BB962C8B-B14F-4D97-AF65-F5344CB8AC3E}">
        <p14:creationId xmlns:p14="http://schemas.microsoft.com/office/powerpoint/2010/main" val="87452476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p:cNvSpPr>
            <a:spLocks noGrp="1"/>
          </p:cNvSpPr>
          <p:nvPr>
            <p:ph idx="1"/>
          </p:nvPr>
        </p:nvSpPr>
        <p:spPr>
          <a:xfrm>
            <a:off x="1264130" y="1816691"/>
            <a:ext cx="10178322" cy="5193792"/>
          </a:xfrm>
        </p:spPr>
        <p:txBody>
          <a:bodyPr>
            <a:normAutofit/>
          </a:bodyPr>
          <a:lstStyle/>
          <a:p>
            <a:pPr marL="0" indent="0">
              <a:buNone/>
            </a:pPr>
            <a:endParaRPr lang="de-DE" dirty="0"/>
          </a:p>
          <a:p>
            <a:r>
              <a:rPr lang="de-DE" dirty="0" smtClean="0"/>
              <a:t>der Hund - der </a:t>
            </a:r>
            <a:r>
              <a:rPr lang="de-DE" dirty="0"/>
              <a:t>Mann ________________________________________</a:t>
            </a:r>
          </a:p>
          <a:p>
            <a:r>
              <a:rPr lang="de-DE" dirty="0" smtClean="0"/>
              <a:t>die Bücher - wir </a:t>
            </a:r>
            <a:r>
              <a:rPr lang="de-DE" dirty="0"/>
              <a:t>________________________________________</a:t>
            </a:r>
          </a:p>
          <a:p>
            <a:r>
              <a:rPr lang="de-DE" dirty="0" smtClean="0"/>
              <a:t>die Flasche - Sie </a:t>
            </a:r>
            <a:r>
              <a:rPr lang="de-DE" dirty="0"/>
              <a:t>________________________________________</a:t>
            </a:r>
          </a:p>
          <a:p>
            <a:r>
              <a:rPr lang="de-DE" dirty="0" smtClean="0"/>
              <a:t>die Tasse - du </a:t>
            </a:r>
            <a:r>
              <a:rPr lang="de-DE" dirty="0"/>
              <a:t>________________________________________</a:t>
            </a:r>
          </a:p>
          <a:p>
            <a:r>
              <a:rPr lang="de-DE" dirty="0" smtClean="0"/>
              <a:t>die Jacke - das </a:t>
            </a:r>
            <a:r>
              <a:rPr lang="de-DE" dirty="0"/>
              <a:t>Kind ________________________________________</a:t>
            </a:r>
          </a:p>
          <a:p>
            <a:r>
              <a:rPr lang="de-DE" dirty="0" smtClean="0"/>
              <a:t>das Fahrrad - er </a:t>
            </a:r>
            <a:r>
              <a:rPr lang="de-DE" dirty="0"/>
              <a:t>________________________________________</a:t>
            </a:r>
          </a:p>
          <a:p>
            <a:r>
              <a:rPr lang="de-DE" dirty="0" smtClean="0"/>
              <a:t>die Schuhe - ich </a:t>
            </a:r>
            <a:r>
              <a:rPr lang="de-DE" dirty="0"/>
              <a:t>________________________________________ </a:t>
            </a:r>
          </a:p>
        </p:txBody>
      </p:sp>
      <p:pic>
        <p:nvPicPr>
          <p:cNvPr id="2" name="Slika 1"/>
          <p:cNvPicPr>
            <a:picLocks noChangeAspect="1"/>
          </p:cNvPicPr>
          <p:nvPr/>
        </p:nvPicPr>
        <p:blipFill>
          <a:blip r:embed="rId2"/>
          <a:stretch>
            <a:fillRect/>
          </a:stretch>
        </p:blipFill>
        <p:spPr>
          <a:xfrm>
            <a:off x="7462345" y="0"/>
            <a:ext cx="4428749" cy="2352943"/>
          </a:xfrm>
          <a:prstGeom prst="rect">
            <a:avLst/>
          </a:prstGeom>
        </p:spPr>
      </p:pic>
    </p:spTree>
    <p:extLst>
      <p:ext uri="{BB962C8B-B14F-4D97-AF65-F5344CB8AC3E}">
        <p14:creationId xmlns:p14="http://schemas.microsoft.com/office/powerpoint/2010/main" val="313053772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p:cNvSpPr>
            <a:spLocks noGrp="1"/>
          </p:cNvSpPr>
          <p:nvPr>
            <p:ph idx="1"/>
          </p:nvPr>
        </p:nvSpPr>
        <p:spPr>
          <a:xfrm>
            <a:off x="1264130" y="1816691"/>
            <a:ext cx="10178322" cy="5193792"/>
          </a:xfrm>
        </p:spPr>
        <p:txBody>
          <a:bodyPr>
            <a:normAutofit/>
          </a:bodyPr>
          <a:lstStyle/>
          <a:p>
            <a:pPr marL="0" indent="0">
              <a:buNone/>
            </a:pPr>
            <a:endParaRPr lang="de-DE" dirty="0"/>
          </a:p>
          <a:p>
            <a:r>
              <a:rPr lang="de-DE" dirty="0" smtClean="0"/>
              <a:t>der Hund - der </a:t>
            </a:r>
            <a:r>
              <a:rPr lang="de-DE" dirty="0"/>
              <a:t>Mann </a:t>
            </a:r>
            <a:r>
              <a:rPr lang="sl-SI" dirty="0" smtClean="0">
                <a:sym typeface="Wingdings" panose="05000000000000000000" pitchFamily="2" charset="2"/>
              </a:rPr>
              <a:t> </a:t>
            </a:r>
            <a:r>
              <a:rPr lang="sl-SI" dirty="0" err="1" smtClean="0">
                <a:sym typeface="Wingdings" panose="05000000000000000000" pitchFamily="2" charset="2"/>
              </a:rPr>
              <a:t>sein</a:t>
            </a:r>
            <a:r>
              <a:rPr lang="sl-SI" dirty="0" smtClean="0">
                <a:sym typeface="Wingdings" panose="05000000000000000000" pitchFamily="2" charset="2"/>
              </a:rPr>
              <a:t> </a:t>
            </a:r>
            <a:r>
              <a:rPr lang="sl-SI" dirty="0" err="1" smtClean="0">
                <a:sym typeface="Wingdings" panose="05000000000000000000" pitchFamily="2" charset="2"/>
              </a:rPr>
              <a:t>Hund</a:t>
            </a:r>
            <a:r>
              <a:rPr lang="sl-SI" dirty="0" smtClean="0">
                <a:sym typeface="Wingdings" panose="05000000000000000000" pitchFamily="2" charset="2"/>
              </a:rPr>
              <a:t> </a:t>
            </a:r>
            <a:endParaRPr lang="de-DE" dirty="0"/>
          </a:p>
          <a:p>
            <a:r>
              <a:rPr lang="de-DE" dirty="0" smtClean="0"/>
              <a:t>die Bücher - wir </a:t>
            </a:r>
            <a:r>
              <a:rPr lang="sl-SI" dirty="0" smtClean="0">
                <a:sym typeface="Wingdings" panose="05000000000000000000" pitchFamily="2" charset="2"/>
              </a:rPr>
              <a:t> </a:t>
            </a:r>
            <a:r>
              <a:rPr lang="sl-SI" dirty="0" err="1" smtClean="0">
                <a:sym typeface="Wingdings" panose="05000000000000000000" pitchFamily="2" charset="2"/>
              </a:rPr>
              <a:t>unsere</a:t>
            </a:r>
            <a:r>
              <a:rPr lang="sl-SI" dirty="0" smtClean="0">
                <a:sym typeface="Wingdings" panose="05000000000000000000" pitchFamily="2" charset="2"/>
              </a:rPr>
              <a:t> B</a:t>
            </a:r>
            <a:r>
              <a:rPr lang="de-DE" dirty="0" err="1" smtClean="0">
                <a:sym typeface="Wingdings" panose="05000000000000000000" pitchFamily="2" charset="2"/>
              </a:rPr>
              <a:t>ücher</a:t>
            </a:r>
            <a:endParaRPr lang="de-DE" dirty="0"/>
          </a:p>
          <a:p>
            <a:r>
              <a:rPr lang="de-DE" dirty="0" smtClean="0"/>
              <a:t>die Flasche - Sie </a:t>
            </a:r>
            <a:r>
              <a:rPr lang="de-DE" dirty="0" smtClean="0">
                <a:sym typeface="Wingdings" panose="05000000000000000000" pitchFamily="2" charset="2"/>
              </a:rPr>
              <a:t> Ihre Flasche</a:t>
            </a:r>
            <a:endParaRPr lang="de-DE" dirty="0"/>
          </a:p>
          <a:p>
            <a:r>
              <a:rPr lang="de-DE" dirty="0" smtClean="0"/>
              <a:t>die Tasse - du </a:t>
            </a:r>
            <a:r>
              <a:rPr lang="de-DE" dirty="0" smtClean="0">
                <a:sym typeface="Wingdings" panose="05000000000000000000" pitchFamily="2" charset="2"/>
              </a:rPr>
              <a:t> deine Tasse</a:t>
            </a:r>
            <a:endParaRPr lang="de-DE" dirty="0"/>
          </a:p>
          <a:p>
            <a:r>
              <a:rPr lang="de-DE" dirty="0" smtClean="0"/>
              <a:t>die Jacke - das </a:t>
            </a:r>
            <a:r>
              <a:rPr lang="de-DE" dirty="0"/>
              <a:t>Kind </a:t>
            </a:r>
            <a:r>
              <a:rPr lang="de-DE" dirty="0" smtClean="0">
                <a:sym typeface="Wingdings" panose="05000000000000000000" pitchFamily="2" charset="2"/>
              </a:rPr>
              <a:t> seine Jacke </a:t>
            </a:r>
            <a:endParaRPr lang="de-DE" dirty="0"/>
          </a:p>
          <a:p>
            <a:r>
              <a:rPr lang="de-DE" dirty="0" smtClean="0"/>
              <a:t>das Fahrrad - er </a:t>
            </a:r>
            <a:r>
              <a:rPr lang="de-DE" dirty="0" smtClean="0">
                <a:sym typeface="Wingdings" panose="05000000000000000000" pitchFamily="2" charset="2"/>
              </a:rPr>
              <a:t> sein Fahrrad</a:t>
            </a:r>
            <a:endParaRPr lang="de-DE" dirty="0"/>
          </a:p>
          <a:p>
            <a:r>
              <a:rPr lang="de-DE" dirty="0" smtClean="0"/>
              <a:t>die Schuhe - ich </a:t>
            </a:r>
            <a:r>
              <a:rPr lang="de-DE" dirty="0" smtClean="0">
                <a:sym typeface="Wingdings" panose="05000000000000000000" pitchFamily="2" charset="2"/>
              </a:rPr>
              <a:t> meine Schuhe </a:t>
            </a:r>
            <a:endParaRPr lang="de-DE" dirty="0"/>
          </a:p>
        </p:txBody>
      </p:sp>
      <p:pic>
        <p:nvPicPr>
          <p:cNvPr id="2" name="Slika 1"/>
          <p:cNvPicPr>
            <a:picLocks noChangeAspect="1"/>
          </p:cNvPicPr>
          <p:nvPr/>
        </p:nvPicPr>
        <p:blipFill>
          <a:blip r:embed="rId2"/>
          <a:stretch>
            <a:fillRect/>
          </a:stretch>
        </p:blipFill>
        <p:spPr>
          <a:xfrm>
            <a:off x="7462345" y="0"/>
            <a:ext cx="4428749" cy="2352943"/>
          </a:xfrm>
          <a:prstGeom prst="rect">
            <a:avLst/>
          </a:prstGeom>
        </p:spPr>
      </p:pic>
    </p:spTree>
    <p:extLst>
      <p:ext uri="{BB962C8B-B14F-4D97-AF65-F5344CB8AC3E}">
        <p14:creationId xmlns:p14="http://schemas.microsoft.com/office/powerpoint/2010/main" val="160058985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p:cNvSpPr>
            <a:spLocks noGrp="1"/>
          </p:cNvSpPr>
          <p:nvPr>
            <p:ph idx="1"/>
          </p:nvPr>
        </p:nvSpPr>
        <p:spPr>
          <a:xfrm>
            <a:off x="1036216" y="2297653"/>
            <a:ext cx="10178322" cy="5173914"/>
          </a:xfrm>
        </p:spPr>
        <p:txBody>
          <a:bodyPr>
            <a:normAutofit/>
          </a:bodyPr>
          <a:lstStyle/>
          <a:p>
            <a:pPr marL="0" indent="0">
              <a:buNone/>
            </a:pPr>
            <a:endParaRPr lang="de-DE" dirty="0"/>
          </a:p>
          <a:p>
            <a:r>
              <a:rPr lang="de-DE" dirty="0"/>
              <a:t>Das ist </a:t>
            </a:r>
            <a:r>
              <a:rPr lang="de-DE" dirty="0" smtClean="0"/>
              <a:t>Michael </a:t>
            </a:r>
            <a:r>
              <a:rPr lang="de-DE" dirty="0" smtClean="0"/>
              <a:t>und </a:t>
            </a:r>
            <a:r>
              <a:rPr lang="de-DE" dirty="0"/>
              <a:t>das ist </a:t>
            </a:r>
            <a:r>
              <a:rPr lang="de-DE" dirty="0" smtClean="0"/>
              <a:t>__________ Arbeitskollege.</a:t>
            </a:r>
            <a:endParaRPr lang="de-DE" dirty="0"/>
          </a:p>
          <a:p>
            <a:r>
              <a:rPr lang="de-DE" dirty="0"/>
              <a:t>Das ist </a:t>
            </a:r>
            <a:r>
              <a:rPr lang="de-DE" dirty="0" smtClean="0"/>
              <a:t>meine Mutter </a:t>
            </a:r>
            <a:r>
              <a:rPr lang="de-DE" dirty="0"/>
              <a:t>und das ist __________ </a:t>
            </a:r>
            <a:r>
              <a:rPr lang="de-DE" dirty="0" smtClean="0"/>
              <a:t>Schwester Gabriella</a:t>
            </a:r>
            <a:r>
              <a:rPr lang="de-DE" dirty="0" smtClean="0"/>
              <a:t>.</a:t>
            </a:r>
            <a:endParaRPr lang="de-DE" dirty="0"/>
          </a:p>
          <a:p>
            <a:r>
              <a:rPr lang="de-DE" dirty="0"/>
              <a:t>Das </a:t>
            </a:r>
            <a:r>
              <a:rPr lang="de-DE" dirty="0" smtClean="0"/>
              <a:t>bist du </a:t>
            </a:r>
            <a:r>
              <a:rPr lang="de-DE" dirty="0"/>
              <a:t>und das sind </a:t>
            </a:r>
            <a:r>
              <a:rPr lang="de-DE" dirty="0" smtClean="0"/>
              <a:t>__________ </a:t>
            </a:r>
            <a:r>
              <a:rPr lang="de-DE" dirty="0"/>
              <a:t>Eltern.</a:t>
            </a:r>
          </a:p>
          <a:p>
            <a:r>
              <a:rPr lang="de-DE" dirty="0"/>
              <a:t>Das </a:t>
            </a:r>
            <a:r>
              <a:rPr lang="de-DE" dirty="0" smtClean="0"/>
              <a:t>bin ich und </a:t>
            </a:r>
            <a:r>
              <a:rPr lang="de-DE" dirty="0"/>
              <a:t>das sind __________ Brüder.</a:t>
            </a:r>
          </a:p>
          <a:p>
            <a:r>
              <a:rPr lang="de-DE" dirty="0"/>
              <a:t>Das sind wir und das ist __________ </a:t>
            </a:r>
            <a:r>
              <a:rPr lang="de-DE" dirty="0" smtClean="0"/>
              <a:t>Wohnung</a:t>
            </a:r>
            <a:r>
              <a:rPr lang="de-DE" dirty="0" smtClean="0"/>
              <a:t>.</a:t>
            </a:r>
            <a:endParaRPr lang="de-DE" dirty="0"/>
          </a:p>
          <a:p>
            <a:r>
              <a:rPr lang="de-DE" dirty="0"/>
              <a:t>Das ist </a:t>
            </a:r>
            <a:r>
              <a:rPr lang="de-DE" dirty="0" smtClean="0"/>
              <a:t>Heiko </a:t>
            </a:r>
            <a:r>
              <a:rPr lang="de-DE" dirty="0"/>
              <a:t>und das war __________ </a:t>
            </a:r>
            <a:r>
              <a:rPr lang="de-DE" dirty="0"/>
              <a:t> </a:t>
            </a:r>
            <a:r>
              <a:rPr lang="de-DE" dirty="0" smtClean="0"/>
              <a:t>Onkel</a:t>
            </a:r>
            <a:r>
              <a:rPr lang="de-DE" dirty="0" smtClean="0"/>
              <a:t>.</a:t>
            </a:r>
            <a:endParaRPr lang="de-DE" dirty="0"/>
          </a:p>
          <a:p>
            <a:endParaRPr lang="sl-SI" dirty="0"/>
          </a:p>
        </p:txBody>
      </p:sp>
      <p:pic>
        <p:nvPicPr>
          <p:cNvPr id="2" name="Slika 1"/>
          <p:cNvPicPr>
            <a:picLocks noChangeAspect="1"/>
          </p:cNvPicPr>
          <p:nvPr/>
        </p:nvPicPr>
        <p:blipFill>
          <a:blip r:embed="rId2"/>
          <a:stretch>
            <a:fillRect/>
          </a:stretch>
        </p:blipFill>
        <p:spPr>
          <a:xfrm>
            <a:off x="7223329" y="343363"/>
            <a:ext cx="4968671" cy="2639797"/>
          </a:xfrm>
          <a:prstGeom prst="rect">
            <a:avLst/>
          </a:prstGeom>
        </p:spPr>
      </p:pic>
    </p:spTree>
    <p:extLst>
      <p:ext uri="{BB962C8B-B14F-4D97-AF65-F5344CB8AC3E}">
        <p14:creationId xmlns:p14="http://schemas.microsoft.com/office/powerpoint/2010/main" val="173431467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p:cNvSpPr>
            <a:spLocks noGrp="1"/>
          </p:cNvSpPr>
          <p:nvPr>
            <p:ph idx="1"/>
          </p:nvPr>
        </p:nvSpPr>
        <p:spPr>
          <a:xfrm>
            <a:off x="1036216" y="2297653"/>
            <a:ext cx="10178322" cy="5173914"/>
          </a:xfrm>
        </p:spPr>
        <p:txBody>
          <a:bodyPr>
            <a:normAutofit/>
          </a:bodyPr>
          <a:lstStyle/>
          <a:p>
            <a:pPr marL="0" indent="0">
              <a:buNone/>
            </a:pPr>
            <a:endParaRPr lang="de-DE" dirty="0"/>
          </a:p>
          <a:p>
            <a:r>
              <a:rPr lang="de-DE" dirty="0"/>
              <a:t>Das ist </a:t>
            </a:r>
            <a:r>
              <a:rPr lang="de-DE" dirty="0" smtClean="0"/>
              <a:t>Michael </a:t>
            </a:r>
            <a:r>
              <a:rPr lang="de-DE" dirty="0" smtClean="0"/>
              <a:t>und </a:t>
            </a:r>
            <a:r>
              <a:rPr lang="de-DE" dirty="0"/>
              <a:t>das ist </a:t>
            </a:r>
            <a:r>
              <a:rPr lang="de-DE" dirty="0" smtClean="0"/>
              <a:t>__</a:t>
            </a:r>
            <a:r>
              <a:rPr lang="de-DE" dirty="0" err="1" smtClean="0"/>
              <a:t>SEIN_____Arbeitskollege</a:t>
            </a:r>
            <a:r>
              <a:rPr lang="de-DE" dirty="0" smtClean="0"/>
              <a:t>.</a:t>
            </a:r>
            <a:endParaRPr lang="de-DE" dirty="0"/>
          </a:p>
          <a:p>
            <a:r>
              <a:rPr lang="de-DE" dirty="0"/>
              <a:t>Das ist </a:t>
            </a:r>
            <a:r>
              <a:rPr lang="de-DE" dirty="0" smtClean="0"/>
              <a:t>meine Mutter </a:t>
            </a:r>
            <a:r>
              <a:rPr lang="de-DE" dirty="0"/>
              <a:t>und das ist </a:t>
            </a:r>
            <a:r>
              <a:rPr lang="de-DE" dirty="0" smtClean="0"/>
              <a:t>_____IHRE_____ </a:t>
            </a:r>
            <a:r>
              <a:rPr lang="de-DE" dirty="0" smtClean="0"/>
              <a:t>Schwester Gabriella</a:t>
            </a:r>
            <a:r>
              <a:rPr lang="de-DE" dirty="0" smtClean="0"/>
              <a:t>.</a:t>
            </a:r>
            <a:endParaRPr lang="de-DE" dirty="0"/>
          </a:p>
          <a:p>
            <a:r>
              <a:rPr lang="de-DE" dirty="0"/>
              <a:t>Das </a:t>
            </a:r>
            <a:r>
              <a:rPr lang="de-DE" dirty="0" smtClean="0"/>
              <a:t>bist du </a:t>
            </a:r>
            <a:r>
              <a:rPr lang="de-DE" dirty="0"/>
              <a:t>und das sind </a:t>
            </a:r>
            <a:r>
              <a:rPr lang="de-DE" dirty="0" smtClean="0"/>
              <a:t>___DEINE_______ </a:t>
            </a:r>
            <a:r>
              <a:rPr lang="de-DE" dirty="0"/>
              <a:t>Eltern.</a:t>
            </a:r>
          </a:p>
          <a:p>
            <a:r>
              <a:rPr lang="de-DE" dirty="0"/>
              <a:t>Das </a:t>
            </a:r>
            <a:r>
              <a:rPr lang="de-DE" dirty="0" smtClean="0"/>
              <a:t>bin ich und </a:t>
            </a:r>
            <a:r>
              <a:rPr lang="de-DE" dirty="0"/>
              <a:t>das sind </a:t>
            </a:r>
            <a:r>
              <a:rPr lang="de-DE" dirty="0" smtClean="0"/>
              <a:t>___MEINE_______ </a:t>
            </a:r>
            <a:r>
              <a:rPr lang="de-DE" dirty="0"/>
              <a:t>Brüder.</a:t>
            </a:r>
          </a:p>
          <a:p>
            <a:r>
              <a:rPr lang="de-DE" dirty="0"/>
              <a:t>Das sind wir und das ist </a:t>
            </a:r>
            <a:r>
              <a:rPr lang="de-DE" dirty="0" smtClean="0"/>
              <a:t>__UNSERE________ </a:t>
            </a:r>
            <a:r>
              <a:rPr lang="de-DE" dirty="0" smtClean="0"/>
              <a:t>Wohnung</a:t>
            </a:r>
            <a:r>
              <a:rPr lang="de-DE" dirty="0" smtClean="0"/>
              <a:t>.</a:t>
            </a:r>
            <a:endParaRPr lang="de-DE" dirty="0"/>
          </a:p>
          <a:p>
            <a:r>
              <a:rPr lang="de-DE" dirty="0"/>
              <a:t>Das ist </a:t>
            </a:r>
            <a:r>
              <a:rPr lang="de-DE" dirty="0" smtClean="0"/>
              <a:t>Heiko </a:t>
            </a:r>
            <a:r>
              <a:rPr lang="de-DE" dirty="0"/>
              <a:t>und das war </a:t>
            </a:r>
            <a:r>
              <a:rPr lang="de-DE" dirty="0" smtClean="0"/>
              <a:t>___SEIN_______ </a:t>
            </a:r>
            <a:r>
              <a:rPr lang="de-DE" dirty="0" smtClean="0"/>
              <a:t> Onkel</a:t>
            </a:r>
            <a:r>
              <a:rPr lang="de-DE" dirty="0" smtClean="0"/>
              <a:t>.</a:t>
            </a:r>
            <a:endParaRPr lang="de-DE" dirty="0"/>
          </a:p>
          <a:p>
            <a:endParaRPr lang="sl-SI" dirty="0"/>
          </a:p>
        </p:txBody>
      </p:sp>
      <p:pic>
        <p:nvPicPr>
          <p:cNvPr id="2" name="Slika 1"/>
          <p:cNvPicPr>
            <a:picLocks noChangeAspect="1"/>
          </p:cNvPicPr>
          <p:nvPr/>
        </p:nvPicPr>
        <p:blipFill>
          <a:blip r:embed="rId2"/>
          <a:stretch>
            <a:fillRect/>
          </a:stretch>
        </p:blipFill>
        <p:spPr>
          <a:xfrm>
            <a:off x="7223329" y="343363"/>
            <a:ext cx="4968671" cy="2639797"/>
          </a:xfrm>
          <a:prstGeom prst="rect">
            <a:avLst/>
          </a:prstGeom>
        </p:spPr>
      </p:pic>
    </p:spTree>
    <p:extLst>
      <p:ext uri="{BB962C8B-B14F-4D97-AF65-F5344CB8AC3E}">
        <p14:creationId xmlns:p14="http://schemas.microsoft.com/office/powerpoint/2010/main" val="73848901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p:cNvSpPr>
            <a:spLocks noGrp="1"/>
          </p:cNvSpPr>
          <p:nvPr>
            <p:ph idx="1"/>
          </p:nvPr>
        </p:nvSpPr>
        <p:spPr>
          <a:xfrm>
            <a:off x="1633135" y="953928"/>
            <a:ext cx="10178322" cy="4885679"/>
          </a:xfrm>
        </p:spPr>
        <p:txBody>
          <a:bodyPr/>
          <a:lstStyle/>
          <a:p>
            <a:pPr marL="0" indent="0">
              <a:buNone/>
            </a:pPr>
            <a:r>
              <a:rPr lang="de-DE" dirty="0" smtClean="0"/>
              <a:t>Noch einige Beispiele: </a:t>
            </a:r>
          </a:p>
          <a:p>
            <a:r>
              <a:rPr lang="de-DE" dirty="0" smtClean="0"/>
              <a:t>Peter </a:t>
            </a:r>
            <a:r>
              <a:rPr lang="de-DE" dirty="0"/>
              <a:t>und Hans, wo sind __________ </a:t>
            </a:r>
            <a:r>
              <a:rPr lang="de-DE" dirty="0" smtClean="0"/>
              <a:t>Hausaufgaben ?</a:t>
            </a:r>
            <a:endParaRPr lang="de-DE" dirty="0"/>
          </a:p>
          <a:p>
            <a:r>
              <a:rPr lang="de-DE" dirty="0"/>
              <a:t>Ist das __________ </a:t>
            </a:r>
            <a:r>
              <a:rPr lang="de-DE" dirty="0" smtClean="0"/>
              <a:t>Karte</a:t>
            </a:r>
            <a:r>
              <a:rPr lang="de-DE" dirty="0" smtClean="0"/>
              <a:t>, </a:t>
            </a:r>
            <a:r>
              <a:rPr lang="de-DE" dirty="0"/>
              <a:t>Frau </a:t>
            </a:r>
            <a:r>
              <a:rPr lang="de-DE" dirty="0" smtClean="0"/>
              <a:t>Müller</a:t>
            </a:r>
            <a:r>
              <a:rPr lang="de-DE" dirty="0" smtClean="0"/>
              <a:t>?</a:t>
            </a:r>
            <a:endParaRPr lang="de-DE" dirty="0"/>
          </a:p>
          <a:p>
            <a:r>
              <a:rPr lang="de-DE" dirty="0" smtClean="0"/>
              <a:t>Michael </a:t>
            </a:r>
            <a:r>
              <a:rPr lang="de-DE" dirty="0"/>
              <a:t>hat eine </a:t>
            </a:r>
            <a:r>
              <a:rPr lang="de-DE" dirty="0" smtClean="0"/>
              <a:t>Schwester.  </a:t>
            </a:r>
            <a:r>
              <a:rPr lang="de-DE" dirty="0"/>
              <a:t>__________ Schwester wohnt </a:t>
            </a:r>
            <a:r>
              <a:rPr lang="de-DE" dirty="0" smtClean="0"/>
              <a:t>in Ljubljana.</a:t>
            </a:r>
            <a:endParaRPr lang="de-DE" dirty="0"/>
          </a:p>
          <a:p>
            <a:r>
              <a:rPr lang="de-DE" dirty="0" smtClean="0"/>
              <a:t>Das bin ich. Das </a:t>
            </a:r>
            <a:r>
              <a:rPr lang="de-DE" dirty="0"/>
              <a:t>ist __________ Mutter und das ist __________ Vater.</a:t>
            </a:r>
          </a:p>
          <a:p>
            <a:r>
              <a:rPr lang="de-DE" dirty="0" smtClean="0"/>
              <a:t>Majas</a:t>
            </a:r>
            <a:r>
              <a:rPr lang="de-DE" dirty="0" smtClean="0"/>
              <a:t> </a:t>
            </a:r>
            <a:r>
              <a:rPr lang="de-DE" dirty="0"/>
              <a:t>Wohnung ist sehr schön. __________ Wohnung gefällt mir sehr.</a:t>
            </a:r>
          </a:p>
          <a:p>
            <a:r>
              <a:rPr lang="de-DE" dirty="0"/>
              <a:t>Wie ist __________ Telefonnummer, Frau </a:t>
            </a:r>
            <a:r>
              <a:rPr lang="de-DE" dirty="0" smtClean="0"/>
              <a:t>Müller</a:t>
            </a:r>
            <a:r>
              <a:rPr lang="de-DE" dirty="0" smtClean="0"/>
              <a:t>?</a:t>
            </a:r>
            <a:endParaRPr lang="de-DE" dirty="0"/>
          </a:p>
          <a:p>
            <a:r>
              <a:rPr lang="de-DE" dirty="0"/>
              <a:t>Julia, ist das __________ Buch? – Ja, das ist __________ Buch.</a:t>
            </a:r>
          </a:p>
          <a:p>
            <a:r>
              <a:rPr lang="de-DE" dirty="0"/>
              <a:t>Herr und Frau </a:t>
            </a:r>
            <a:r>
              <a:rPr lang="de-DE" dirty="0" smtClean="0"/>
              <a:t>Klaus </a:t>
            </a:r>
            <a:r>
              <a:rPr lang="de-DE" dirty="0"/>
              <a:t>und __________ Kinder fahren </a:t>
            </a:r>
            <a:r>
              <a:rPr lang="de-DE" dirty="0" smtClean="0"/>
              <a:t>heute in den Urlaub. </a:t>
            </a:r>
            <a:endParaRPr lang="de-DE" dirty="0"/>
          </a:p>
          <a:p>
            <a:endParaRPr lang="de-DE" dirty="0"/>
          </a:p>
        </p:txBody>
      </p:sp>
    </p:spTree>
    <p:extLst>
      <p:ext uri="{BB962C8B-B14F-4D97-AF65-F5344CB8AC3E}">
        <p14:creationId xmlns:p14="http://schemas.microsoft.com/office/powerpoint/2010/main" val="4211341667"/>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p:cNvSpPr>
            <a:spLocks noGrp="1"/>
          </p:cNvSpPr>
          <p:nvPr>
            <p:ph idx="1"/>
          </p:nvPr>
        </p:nvSpPr>
        <p:spPr>
          <a:xfrm>
            <a:off x="1633135" y="953928"/>
            <a:ext cx="10178322" cy="4885679"/>
          </a:xfrm>
        </p:spPr>
        <p:txBody>
          <a:bodyPr/>
          <a:lstStyle/>
          <a:p>
            <a:pPr marL="0" indent="0">
              <a:buNone/>
            </a:pPr>
            <a:r>
              <a:rPr lang="de-DE" dirty="0" smtClean="0"/>
              <a:t>Noch einige Beispiele: </a:t>
            </a:r>
          </a:p>
          <a:p>
            <a:r>
              <a:rPr lang="de-DE" dirty="0" smtClean="0"/>
              <a:t>Peter </a:t>
            </a:r>
            <a:r>
              <a:rPr lang="de-DE" dirty="0"/>
              <a:t>und Hans, wo sind </a:t>
            </a:r>
            <a:r>
              <a:rPr lang="de-DE" dirty="0" smtClean="0"/>
              <a:t>__eure________ Hausaufgaben ?</a:t>
            </a:r>
            <a:endParaRPr lang="de-DE" dirty="0"/>
          </a:p>
          <a:p>
            <a:r>
              <a:rPr lang="de-DE" dirty="0"/>
              <a:t>Ist das </a:t>
            </a:r>
            <a:r>
              <a:rPr lang="de-DE" dirty="0" smtClean="0"/>
              <a:t>___Ihre_______ </a:t>
            </a:r>
            <a:r>
              <a:rPr lang="de-DE" dirty="0" smtClean="0"/>
              <a:t>Karte</a:t>
            </a:r>
            <a:r>
              <a:rPr lang="de-DE" dirty="0" smtClean="0"/>
              <a:t>, </a:t>
            </a:r>
            <a:r>
              <a:rPr lang="de-DE" dirty="0"/>
              <a:t>Frau </a:t>
            </a:r>
            <a:r>
              <a:rPr lang="de-DE" dirty="0" smtClean="0"/>
              <a:t>Müller</a:t>
            </a:r>
            <a:r>
              <a:rPr lang="de-DE" dirty="0" smtClean="0"/>
              <a:t>?</a:t>
            </a:r>
            <a:endParaRPr lang="de-DE" dirty="0"/>
          </a:p>
          <a:p>
            <a:r>
              <a:rPr lang="de-DE" dirty="0" smtClean="0"/>
              <a:t>Michael </a:t>
            </a:r>
            <a:r>
              <a:rPr lang="de-DE" dirty="0"/>
              <a:t>hat eine </a:t>
            </a:r>
            <a:r>
              <a:rPr lang="de-DE" dirty="0" smtClean="0"/>
              <a:t>Schwester.  __Seine________ </a:t>
            </a:r>
            <a:r>
              <a:rPr lang="de-DE" dirty="0"/>
              <a:t>Schwester wohnt </a:t>
            </a:r>
            <a:r>
              <a:rPr lang="de-DE" dirty="0" smtClean="0"/>
              <a:t>in Ljubljana.</a:t>
            </a:r>
            <a:endParaRPr lang="de-DE" dirty="0"/>
          </a:p>
          <a:p>
            <a:r>
              <a:rPr lang="de-DE" dirty="0" smtClean="0"/>
              <a:t>Das bin ich. Das </a:t>
            </a:r>
            <a:r>
              <a:rPr lang="de-DE" dirty="0"/>
              <a:t>ist </a:t>
            </a:r>
            <a:r>
              <a:rPr lang="de-DE" dirty="0" smtClean="0"/>
              <a:t>__meine________ </a:t>
            </a:r>
            <a:r>
              <a:rPr lang="de-DE" dirty="0"/>
              <a:t>Mutter und das ist </a:t>
            </a:r>
            <a:r>
              <a:rPr lang="de-DE" dirty="0" smtClean="0"/>
              <a:t>___mein_______ </a:t>
            </a:r>
            <a:r>
              <a:rPr lang="de-DE" dirty="0"/>
              <a:t>Vater.</a:t>
            </a:r>
          </a:p>
          <a:p>
            <a:r>
              <a:rPr lang="de-DE" dirty="0" smtClean="0"/>
              <a:t>Majas</a:t>
            </a:r>
            <a:r>
              <a:rPr lang="de-DE" dirty="0" smtClean="0"/>
              <a:t> </a:t>
            </a:r>
            <a:r>
              <a:rPr lang="de-DE" dirty="0"/>
              <a:t>Wohnung ist sehr schön. </a:t>
            </a:r>
            <a:r>
              <a:rPr lang="de-DE" dirty="0" smtClean="0"/>
              <a:t>___Ihre_______ </a:t>
            </a:r>
            <a:r>
              <a:rPr lang="de-DE" dirty="0"/>
              <a:t>Wohnung gefällt mir sehr.</a:t>
            </a:r>
          </a:p>
          <a:p>
            <a:r>
              <a:rPr lang="de-DE" dirty="0"/>
              <a:t>Wie ist </a:t>
            </a:r>
            <a:r>
              <a:rPr lang="de-DE" dirty="0" smtClean="0"/>
              <a:t>___Ihre_______ </a:t>
            </a:r>
            <a:r>
              <a:rPr lang="de-DE" dirty="0"/>
              <a:t>Telefonnummer, Frau </a:t>
            </a:r>
            <a:r>
              <a:rPr lang="de-DE" dirty="0" smtClean="0"/>
              <a:t>Müller</a:t>
            </a:r>
            <a:r>
              <a:rPr lang="de-DE" dirty="0" smtClean="0"/>
              <a:t>?</a:t>
            </a:r>
            <a:endParaRPr lang="de-DE" dirty="0"/>
          </a:p>
          <a:p>
            <a:r>
              <a:rPr lang="de-DE" dirty="0"/>
              <a:t>Julia, ist das </a:t>
            </a:r>
            <a:r>
              <a:rPr lang="de-DE" dirty="0" smtClean="0"/>
              <a:t>___dein_______ </a:t>
            </a:r>
            <a:r>
              <a:rPr lang="de-DE" dirty="0"/>
              <a:t>Buch? – Ja, das ist </a:t>
            </a:r>
            <a:r>
              <a:rPr lang="de-DE" dirty="0" smtClean="0"/>
              <a:t>_mein_________ </a:t>
            </a:r>
            <a:r>
              <a:rPr lang="de-DE" dirty="0"/>
              <a:t>Buch.</a:t>
            </a:r>
          </a:p>
          <a:p>
            <a:r>
              <a:rPr lang="de-DE" dirty="0"/>
              <a:t>Herr und Frau </a:t>
            </a:r>
            <a:r>
              <a:rPr lang="de-DE" dirty="0" smtClean="0"/>
              <a:t>Klaus </a:t>
            </a:r>
            <a:r>
              <a:rPr lang="de-DE" dirty="0"/>
              <a:t>und </a:t>
            </a:r>
            <a:r>
              <a:rPr lang="de-DE" dirty="0" smtClean="0"/>
              <a:t>___ihre_______ </a:t>
            </a:r>
            <a:r>
              <a:rPr lang="de-DE" dirty="0"/>
              <a:t>Kinder fahren </a:t>
            </a:r>
            <a:r>
              <a:rPr lang="de-DE" dirty="0" smtClean="0"/>
              <a:t>heute in den Urlaub. </a:t>
            </a:r>
            <a:endParaRPr lang="de-DE" dirty="0"/>
          </a:p>
          <a:p>
            <a:endParaRPr lang="de-DE" dirty="0"/>
          </a:p>
        </p:txBody>
      </p:sp>
    </p:spTree>
    <p:extLst>
      <p:ext uri="{BB962C8B-B14F-4D97-AF65-F5344CB8AC3E}">
        <p14:creationId xmlns:p14="http://schemas.microsoft.com/office/powerpoint/2010/main" val="223150184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p:cNvSpPr>
            <a:spLocks noGrp="1"/>
          </p:cNvSpPr>
          <p:nvPr>
            <p:ph idx="1"/>
          </p:nvPr>
        </p:nvSpPr>
        <p:spPr/>
        <p:txBody>
          <a:bodyPr/>
          <a:lstStyle/>
          <a:p>
            <a:r>
              <a:rPr lang="sl-SI" dirty="0" smtClean="0"/>
              <a:t>Kurze </a:t>
            </a:r>
            <a:r>
              <a:rPr lang="sl-SI" dirty="0" err="1" smtClean="0"/>
              <a:t>Wiederholung</a:t>
            </a:r>
            <a:r>
              <a:rPr lang="sl-SI" dirty="0" smtClean="0"/>
              <a:t>: </a:t>
            </a:r>
          </a:p>
          <a:p>
            <a:r>
              <a:rPr lang="sl-SI" dirty="0" err="1" smtClean="0"/>
              <a:t>Nach</a:t>
            </a:r>
            <a:r>
              <a:rPr lang="sl-SI" dirty="0" smtClean="0"/>
              <a:t> dem </a:t>
            </a:r>
            <a:r>
              <a:rPr lang="sl-SI" dirty="0" err="1" smtClean="0"/>
              <a:t>Wetter</a:t>
            </a:r>
            <a:r>
              <a:rPr lang="sl-SI" dirty="0" smtClean="0"/>
              <a:t> </a:t>
            </a:r>
            <a:r>
              <a:rPr lang="sl-SI" dirty="0" err="1" smtClean="0"/>
              <a:t>fragen</a:t>
            </a:r>
            <a:r>
              <a:rPr lang="sl-SI" dirty="0" smtClean="0"/>
              <a:t>: </a:t>
            </a:r>
            <a:r>
              <a:rPr lang="sl-SI" dirty="0" err="1" smtClean="0"/>
              <a:t>Wie</a:t>
            </a:r>
            <a:r>
              <a:rPr lang="sl-SI" dirty="0" smtClean="0"/>
              <a:t> </a:t>
            </a:r>
            <a:r>
              <a:rPr lang="sl-SI" dirty="0" err="1" smtClean="0"/>
              <a:t>ist</a:t>
            </a:r>
            <a:r>
              <a:rPr lang="sl-SI" dirty="0" smtClean="0"/>
              <a:t> </a:t>
            </a:r>
            <a:r>
              <a:rPr lang="sl-SI" dirty="0" err="1" smtClean="0"/>
              <a:t>das</a:t>
            </a:r>
            <a:r>
              <a:rPr lang="sl-SI" dirty="0" smtClean="0"/>
              <a:t> </a:t>
            </a:r>
            <a:r>
              <a:rPr lang="sl-SI" dirty="0" err="1" smtClean="0"/>
              <a:t>Wetter</a:t>
            </a:r>
            <a:r>
              <a:rPr lang="sl-SI" dirty="0" smtClean="0"/>
              <a:t> </a:t>
            </a:r>
            <a:r>
              <a:rPr lang="sl-SI" dirty="0" err="1" smtClean="0"/>
              <a:t>heute</a:t>
            </a:r>
            <a:r>
              <a:rPr lang="sl-SI" dirty="0" smtClean="0"/>
              <a:t>? </a:t>
            </a:r>
          </a:p>
          <a:p>
            <a:endParaRPr lang="sl-SI" dirty="0"/>
          </a:p>
          <a:p>
            <a:r>
              <a:rPr lang="sl-SI" dirty="0" smtClean="0"/>
              <a:t>Es </a:t>
            </a:r>
            <a:r>
              <a:rPr lang="sl-SI" dirty="0" err="1" smtClean="0"/>
              <a:t>ist</a:t>
            </a:r>
            <a:r>
              <a:rPr lang="sl-SI" dirty="0" smtClean="0"/>
              <a:t> </a:t>
            </a:r>
            <a:r>
              <a:rPr lang="sl-SI" dirty="0" err="1" smtClean="0"/>
              <a:t>sonnig</a:t>
            </a:r>
            <a:r>
              <a:rPr lang="sl-SI" dirty="0" smtClean="0"/>
              <a:t>.</a:t>
            </a:r>
          </a:p>
          <a:p>
            <a:r>
              <a:rPr lang="sl-SI" dirty="0" smtClean="0"/>
              <a:t>Es </a:t>
            </a:r>
            <a:r>
              <a:rPr lang="sl-SI" dirty="0" err="1" smtClean="0"/>
              <a:t>regnet</a:t>
            </a:r>
            <a:r>
              <a:rPr lang="sl-SI" dirty="0" smtClean="0"/>
              <a:t>. </a:t>
            </a:r>
          </a:p>
          <a:p>
            <a:r>
              <a:rPr lang="sl-SI" dirty="0" smtClean="0"/>
              <a:t>Es </a:t>
            </a:r>
            <a:r>
              <a:rPr lang="sl-SI" dirty="0" err="1" smtClean="0"/>
              <a:t>schneit</a:t>
            </a:r>
            <a:r>
              <a:rPr lang="sl-SI" dirty="0" smtClean="0"/>
              <a:t>. </a:t>
            </a:r>
          </a:p>
        </p:txBody>
      </p:sp>
      <p:pic>
        <p:nvPicPr>
          <p:cNvPr id="4" name="Slika 3"/>
          <p:cNvPicPr>
            <a:picLocks noChangeAspect="1"/>
          </p:cNvPicPr>
          <p:nvPr/>
        </p:nvPicPr>
        <p:blipFill>
          <a:blip r:embed="rId2"/>
          <a:stretch>
            <a:fillRect/>
          </a:stretch>
        </p:blipFill>
        <p:spPr>
          <a:xfrm>
            <a:off x="2903833" y="3170787"/>
            <a:ext cx="1201016" cy="975445"/>
          </a:xfrm>
          <a:prstGeom prst="rect">
            <a:avLst/>
          </a:prstGeom>
        </p:spPr>
      </p:pic>
      <p:pic>
        <p:nvPicPr>
          <p:cNvPr id="5" name="Slika 4"/>
          <p:cNvPicPr>
            <a:picLocks noChangeAspect="1"/>
          </p:cNvPicPr>
          <p:nvPr/>
        </p:nvPicPr>
        <p:blipFill>
          <a:blip r:embed="rId3"/>
          <a:stretch>
            <a:fillRect/>
          </a:stretch>
        </p:blipFill>
        <p:spPr>
          <a:xfrm>
            <a:off x="2958702" y="3739739"/>
            <a:ext cx="1146147" cy="1048603"/>
          </a:xfrm>
          <a:prstGeom prst="rect">
            <a:avLst/>
          </a:prstGeom>
        </p:spPr>
      </p:pic>
      <p:pic>
        <p:nvPicPr>
          <p:cNvPr id="6" name="Slika 5"/>
          <p:cNvPicPr>
            <a:picLocks noChangeAspect="1"/>
          </p:cNvPicPr>
          <p:nvPr/>
        </p:nvPicPr>
        <p:blipFill>
          <a:blip r:embed="rId4"/>
          <a:stretch>
            <a:fillRect/>
          </a:stretch>
        </p:blipFill>
        <p:spPr>
          <a:xfrm>
            <a:off x="2935364" y="4385378"/>
            <a:ext cx="1169485" cy="1048603"/>
          </a:xfrm>
          <a:prstGeom prst="rect">
            <a:avLst/>
          </a:prstGeom>
        </p:spPr>
      </p:pic>
    </p:spTree>
    <p:extLst>
      <p:ext uri="{BB962C8B-B14F-4D97-AF65-F5344CB8AC3E}">
        <p14:creationId xmlns:p14="http://schemas.microsoft.com/office/powerpoint/2010/main" val="123364863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sl-SI"/>
          </a:p>
        </p:txBody>
      </p:sp>
      <p:sp>
        <p:nvSpPr>
          <p:cNvPr id="3" name="Označba mesta vsebine 2"/>
          <p:cNvSpPr>
            <a:spLocks noGrp="1"/>
          </p:cNvSpPr>
          <p:nvPr>
            <p:ph idx="1"/>
          </p:nvPr>
        </p:nvSpPr>
        <p:spPr/>
        <p:txBody>
          <a:bodyPr/>
          <a:lstStyle/>
          <a:p>
            <a:r>
              <a:rPr lang="sl-SI" dirty="0" smtClean="0"/>
              <a:t>Kurze </a:t>
            </a:r>
            <a:r>
              <a:rPr lang="sl-SI" dirty="0" err="1" smtClean="0"/>
              <a:t>Wiederholung</a:t>
            </a:r>
            <a:r>
              <a:rPr lang="sl-SI" dirty="0" smtClean="0"/>
              <a:t>: </a:t>
            </a:r>
          </a:p>
          <a:p>
            <a:r>
              <a:rPr lang="sl-SI" dirty="0" err="1" smtClean="0"/>
              <a:t>Nach</a:t>
            </a:r>
            <a:r>
              <a:rPr lang="sl-SI" dirty="0" smtClean="0"/>
              <a:t> dem </a:t>
            </a:r>
            <a:r>
              <a:rPr lang="sl-SI" dirty="0" err="1" smtClean="0"/>
              <a:t>Wetter</a:t>
            </a:r>
            <a:r>
              <a:rPr lang="sl-SI" dirty="0" smtClean="0"/>
              <a:t> </a:t>
            </a:r>
            <a:r>
              <a:rPr lang="sl-SI" dirty="0" err="1" smtClean="0"/>
              <a:t>fragen</a:t>
            </a:r>
            <a:r>
              <a:rPr lang="sl-SI" dirty="0" smtClean="0"/>
              <a:t>: </a:t>
            </a:r>
            <a:r>
              <a:rPr lang="sl-SI" dirty="0" err="1" smtClean="0"/>
              <a:t>Wie</a:t>
            </a:r>
            <a:r>
              <a:rPr lang="sl-SI" dirty="0" smtClean="0"/>
              <a:t> </a:t>
            </a:r>
            <a:r>
              <a:rPr lang="sl-SI" dirty="0" err="1" smtClean="0"/>
              <a:t>ist</a:t>
            </a:r>
            <a:r>
              <a:rPr lang="sl-SI" dirty="0" smtClean="0"/>
              <a:t> </a:t>
            </a:r>
            <a:r>
              <a:rPr lang="sl-SI" dirty="0" err="1" smtClean="0"/>
              <a:t>das</a:t>
            </a:r>
            <a:r>
              <a:rPr lang="sl-SI" dirty="0" smtClean="0"/>
              <a:t> </a:t>
            </a:r>
            <a:r>
              <a:rPr lang="sl-SI" dirty="0" err="1" smtClean="0"/>
              <a:t>Wetter</a:t>
            </a:r>
            <a:r>
              <a:rPr lang="sl-SI" dirty="0" smtClean="0"/>
              <a:t> </a:t>
            </a:r>
            <a:r>
              <a:rPr lang="sl-SI" dirty="0" err="1" smtClean="0"/>
              <a:t>heute</a:t>
            </a:r>
            <a:r>
              <a:rPr lang="sl-SI" dirty="0" smtClean="0"/>
              <a:t>? </a:t>
            </a:r>
          </a:p>
          <a:p>
            <a:pPr marL="0" indent="0">
              <a:buNone/>
            </a:pPr>
            <a:r>
              <a:rPr lang="sl-SI" dirty="0" smtClean="0"/>
              <a:t> </a:t>
            </a:r>
            <a:endParaRPr lang="sl-SI" dirty="0"/>
          </a:p>
        </p:txBody>
      </p:sp>
      <p:pic>
        <p:nvPicPr>
          <p:cNvPr id="4" name="Slika 3"/>
          <p:cNvPicPr>
            <a:picLocks noChangeAspect="1"/>
          </p:cNvPicPr>
          <p:nvPr/>
        </p:nvPicPr>
        <p:blipFill>
          <a:blip r:embed="rId2"/>
          <a:stretch>
            <a:fillRect/>
          </a:stretch>
        </p:blipFill>
        <p:spPr>
          <a:xfrm>
            <a:off x="1900954" y="3319649"/>
            <a:ext cx="1201016" cy="975445"/>
          </a:xfrm>
          <a:prstGeom prst="rect">
            <a:avLst/>
          </a:prstGeom>
        </p:spPr>
      </p:pic>
      <p:pic>
        <p:nvPicPr>
          <p:cNvPr id="5" name="Slika 4"/>
          <p:cNvPicPr>
            <a:picLocks noChangeAspect="1"/>
          </p:cNvPicPr>
          <p:nvPr/>
        </p:nvPicPr>
        <p:blipFill>
          <a:blip r:embed="rId3"/>
          <a:stretch>
            <a:fillRect/>
          </a:stretch>
        </p:blipFill>
        <p:spPr>
          <a:xfrm>
            <a:off x="1955822" y="4113843"/>
            <a:ext cx="1091279" cy="1048603"/>
          </a:xfrm>
          <a:prstGeom prst="rect">
            <a:avLst/>
          </a:prstGeom>
        </p:spPr>
      </p:pic>
      <p:pic>
        <p:nvPicPr>
          <p:cNvPr id="6" name="Slika 5"/>
          <p:cNvPicPr>
            <a:picLocks noChangeAspect="1"/>
          </p:cNvPicPr>
          <p:nvPr/>
        </p:nvPicPr>
        <p:blipFill>
          <a:blip r:embed="rId4"/>
          <a:stretch>
            <a:fillRect/>
          </a:stretch>
        </p:blipFill>
        <p:spPr>
          <a:xfrm>
            <a:off x="1824747" y="4981194"/>
            <a:ext cx="1243692" cy="1048603"/>
          </a:xfrm>
          <a:prstGeom prst="rect">
            <a:avLst/>
          </a:prstGeom>
        </p:spPr>
      </p:pic>
    </p:spTree>
    <p:extLst>
      <p:ext uri="{BB962C8B-B14F-4D97-AF65-F5344CB8AC3E}">
        <p14:creationId xmlns:p14="http://schemas.microsoft.com/office/powerpoint/2010/main" val="207851642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sl-SI"/>
          </a:p>
        </p:txBody>
      </p:sp>
      <p:sp>
        <p:nvSpPr>
          <p:cNvPr id="3" name="Označba mesta vsebine 2"/>
          <p:cNvSpPr>
            <a:spLocks noGrp="1"/>
          </p:cNvSpPr>
          <p:nvPr>
            <p:ph idx="1"/>
          </p:nvPr>
        </p:nvSpPr>
        <p:spPr/>
        <p:txBody>
          <a:bodyPr/>
          <a:lstStyle/>
          <a:p>
            <a:r>
              <a:rPr lang="sl-SI" dirty="0" smtClean="0"/>
              <a:t>Z</a:t>
            </a:r>
            <a:r>
              <a:rPr lang="de-DE" dirty="0" err="1" smtClean="0"/>
              <a:t>ählen</a:t>
            </a:r>
            <a:r>
              <a:rPr lang="de-DE" dirty="0" smtClean="0"/>
              <a:t> Sie 5 Kleidungsstücke auf (mit dem Artikel und Plural): </a:t>
            </a:r>
          </a:p>
          <a:p>
            <a:pPr marL="0" indent="0">
              <a:buNone/>
            </a:pPr>
            <a:r>
              <a:rPr lang="de-DE" dirty="0" smtClean="0"/>
              <a:t> </a:t>
            </a:r>
          </a:p>
          <a:p>
            <a:endParaRPr lang="sl-SI" dirty="0"/>
          </a:p>
        </p:txBody>
      </p:sp>
    </p:spTree>
    <p:extLst>
      <p:ext uri="{BB962C8B-B14F-4D97-AF65-F5344CB8AC3E}">
        <p14:creationId xmlns:p14="http://schemas.microsoft.com/office/powerpoint/2010/main" val="32631270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p:cNvSpPr>
            <a:spLocks noGrp="1"/>
          </p:cNvSpPr>
          <p:nvPr>
            <p:ph idx="1"/>
          </p:nvPr>
        </p:nvSpPr>
        <p:spPr>
          <a:xfrm>
            <a:off x="1146575" y="592255"/>
            <a:ext cx="10178322" cy="5608848"/>
          </a:xfrm>
        </p:spPr>
        <p:txBody>
          <a:bodyPr>
            <a:normAutofit/>
          </a:bodyPr>
          <a:lstStyle/>
          <a:p>
            <a:r>
              <a:rPr lang="de-DE" dirty="0" smtClean="0"/>
              <a:t>Opis </a:t>
            </a:r>
            <a:r>
              <a:rPr lang="de-DE" dirty="0" err="1" smtClean="0"/>
              <a:t>dne</a:t>
            </a:r>
            <a:r>
              <a:rPr lang="de-DE" dirty="0" smtClean="0"/>
              <a:t> s </a:t>
            </a:r>
            <a:r>
              <a:rPr lang="de-DE" dirty="0" err="1" smtClean="0"/>
              <a:t>pomo</a:t>
            </a:r>
            <a:r>
              <a:rPr lang="sl-SI" dirty="0" err="1" smtClean="0"/>
              <a:t>čjo</a:t>
            </a:r>
            <a:r>
              <a:rPr lang="sl-SI" dirty="0" smtClean="0"/>
              <a:t> modalnih glagolov: </a:t>
            </a:r>
          </a:p>
          <a:p>
            <a:pPr marL="0" indent="0">
              <a:buNone/>
            </a:pPr>
            <a:endParaRPr lang="de-DE" dirty="0" smtClean="0"/>
          </a:p>
          <a:p>
            <a:r>
              <a:rPr lang="de-DE" dirty="0" smtClean="0"/>
              <a:t>Was </a:t>
            </a:r>
            <a:r>
              <a:rPr lang="de-DE" dirty="0" smtClean="0"/>
              <a:t>müssen/wollen/sollen/ dürfen/möchte Sie morgen machen? Beschreiben Sie Ihren Tag in 6 – 7 Sätzen</a:t>
            </a:r>
            <a:r>
              <a:rPr lang="de-DE" dirty="0"/>
              <a:t> </a:t>
            </a:r>
            <a:r>
              <a:rPr lang="de-DE" dirty="0" smtClean="0"/>
              <a:t>für die Hausaufgabe. </a:t>
            </a:r>
          </a:p>
          <a:p>
            <a:r>
              <a:rPr lang="de-DE" dirty="0" smtClean="0"/>
              <a:t>Ich kann nicht lange schlafen. </a:t>
            </a:r>
          </a:p>
          <a:p>
            <a:r>
              <a:rPr lang="de-DE" dirty="0" smtClean="0"/>
              <a:t>Ich muss um 6 Uhr aufstehen. </a:t>
            </a:r>
          </a:p>
          <a:p>
            <a:r>
              <a:rPr lang="de-DE" dirty="0" smtClean="0"/>
              <a:t>Dann mache ich einen Kaffee. …  </a:t>
            </a:r>
          </a:p>
          <a:p>
            <a:r>
              <a:rPr lang="de-DE" dirty="0" smtClean="0"/>
              <a:t>Von 8.00 bis 17.00 muss ich arbeiten. </a:t>
            </a:r>
          </a:p>
          <a:p>
            <a:r>
              <a:rPr lang="de-DE" dirty="0" smtClean="0"/>
              <a:t>Um 13.00 Uhr kann ich eine Stunde Pause machen. </a:t>
            </a:r>
          </a:p>
          <a:p>
            <a:r>
              <a:rPr lang="de-DE" dirty="0" smtClean="0"/>
              <a:t>Am Nachmittag kann ich Sport machen. </a:t>
            </a:r>
          </a:p>
          <a:p>
            <a:r>
              <a:rPr lang="de-DE" dirty="0" smtClean="0"/>
              <a:t>Am Abend möchte ich ins Kino gehen. </a:t>
            </a:r>
          </a:p>
          <a:p>
            <a:r>
              <a:rPr lang="de-DE" dirty="0" smtClean="0"/>
              <a:t>Morgen ist Samstag. Ich darf lange schlafen. </a:t>
            </a:r>
            <a:endParaRPr lang="sl-SI" dirty="0" smtClean="0"/>
          </a:p>
          <a:p>
            <a:pPr marL="0" indent="0">
              <a:buNone/>
            </a:pPr>
            <a:endParaRPr lang="sl-SI" dirty="0"/>
          </a:p>
        </p:txBody>
      </p:sp>
    </p:spTree>
    <p:extLst>
      <p:ext uri="{BB962C8B-B14F-4D97-AF65-F5344CB8AC3E}">
        <p14:creationId xmlns:p14="http://schemas.microsoft.com/office/powerpoint/2010/main" val="170593493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sl-SI"/>
          </a:p>
        </p:txBody>
      </p:sp>
      <p:sp>
        <p:nvSpPr>
          <p:cNvPr id="3" name="Označba mesta vsebine 2"/>
          <p:cNvSpPr>
            <a:spLocks noGrp="1"/>
          </p:cNvSpPr>
          <p:nvPr>
            <p:ph idx="1"/>
          </p:nvPr>
        </p:nvSpPr>
        <p:spPr/>
        <p:txBody>
          <a:bodyPr/>
          <a:lstStyle/>
          <a:p>
            <a:r>
              <a:rPr lang="sl-SI" dirty="0" smtClean="0"/>
              <a:t>Z</a:t>
            </a:r>
            <a:r>
              <a:rPr lang="de-DE" dirty="0" err="1" smtClean="0"/>
              <a:t>ählen</a:t>
            </a:r>
            <a:r>
              <a:rPr lang="de-DE" dirty="0" smtClean="0"/>
              <a:t> Sie 5 Kleidungsstücke auf (mit dem Artikel und Plural):  </a:t>
            </a:r>
          </a:p>
          <a:p>
            <a:endParaRPr lang="sl-SI" dirty="0"/>
          </a:p>
        </p:txBody>
      </p:sp>
      <p:graphicFrame>
        <p:nvGraphicFramePr>
          <p:cNvPr id="4" name="Tabela 3"/>
          <p:cNvGraphicFramePr>
            <a:graphicFrameLocks noGrp="1"/>
          </p:cNvGraphicFramePr>
          <p:nvPr>
            <p:extLst>
              <p:ext uri="{D42A27DB-BD31-4B8C-83A1-F6EECF244321}">
                <p14:modId xmlns:p14="http://schemas.microsoft.com/office/powerpoint/2010/main" val="2279036070"/>
              </p:ext>
            </p:extLst>
          </p:nvPr>
        </p:nvGraphicFramePr>
        <p:xfrm>
          <a:off x="1587281" y="2950625"/>
          <a:ext cx="5516217" cy="2264342"/>
        </p:xfrm>
        <a:graphic>
          <a:graphicData uri="http://schemas.openxmlformats.org/drawingml/2006/table">
            <a:tbl>
              <a:tblPr>
                <a:tableStyleId>{5940675A-B579-460E-94D1-54222C63F5DA}</a:tableStyleId>
              </a:tblPr>
              <a:tblGrid>
                <a:gridCol w="1993541">
                  <a:extLst>
                    <a:ext uri="{9D8B030D-6E8A-4147-A177-3AD203B41FA5}">
                      <a16:colId xmlns:a16="http://schemas.microsoft.com/office/drawing/2014/main" val="603080382"/>
                    </a:ext>
                  </a:extLst>
                </a:gridCol>
                <a:gridCol w="3522676">
                  <a:extLst>
                    <a:ext uri="{9D8B030D-6E8A-4147-A177-3AD203B41FA5}">
                      <a16:colId xmlns:a16="http://schemas.microsoft.com/office/drawing/2014/main" val="3032769367"/>
                    </a:ext>
                  </a:extLst>
                </a:gridCol>
              </a:tblGrid>
              <a:tr h="395552">
                <a:tc>
                  <a:txBody>
                    <a:bodyPr/>
                    <a:lstStyle/>
                    <a:p>
                      <a:pPr algn="just" rtl="0" fontAlgn="base">
                        <a:spcBef>
                          <a:spcPts val="0"/>
                        </a:spcBef>
                        <a:spcAft>
                          <a:spcPts val="0"/>
                        </a:spcAft>
                      </a:pPr>
                      <a:r>
                        <a:rPr lang="de-DE" sz="2000" u="none" strike="noStrike" dirty="0" smtClean="0">
                          <a:effectLst/>
                        </a:rPr>
                        <a:t>der Pullover</a:t>
                      </a:r>
                      <a:endParaRPr lang="sl-SI" sz="2000" b="1" i="0" u="none" strike="noStrike" dirty="0">
                        <a:solidFill>
                          <a:srgbClr val="000000"/>
                        </a:solidFill>
                        <a:effectLst/>
                        <a:latin typeface="Arial" panose="020B0604020202020204" pitchFamily="34" charset="0"/>
                      </a:endParaRPr>
                    </a:p>
                  </a:txBody>
                  <a:tcPr marL="34479" marR="34479" marT="34479" marB="34479"/>
                </a:tc>
                <a:tc>
                  <a:txBody>
                    <a:bodyPr/>
                    <a:lstStyle/>
                    <a:p>
                      <a:pPr algn="just" rtl="0" fontAlgn="t">
                        <a:spcBef>
                          <a:spcPts val="0"/>
                        </a:spcBef>
                        <a:spcAft>
                          <a:spcPts val="0"/>
                        </a:spcAft>
                      </a:pPr>
                      <a:r>
                        <a:rPr lang="sl-SI" sz="2000" u="none" strike="noStrike">
                          <a:effectLst/>
                        </a:rPr>
                        <a:t>die Pullover</a:t>
                      </a:r>
                      <a:endParaRPr lang="sl-SI" sz="2000">
                        <a:effectLst/>
                      </a:endParaRPr>
                    </a:p>
                  </a:txBody>
                  <a:tcPr marL="34479" marR="34479" marT="34479" marB="34479"/>
                </a:tc>
                <a:extLst>
                  <a:ext uri="{0D108BD9-81ED-4DB2-BD59-A6C34878D82A}">
                    <a16:rowId xmlns:a16="http://schemas.microsoft.com/office/drawing/2014/main" val="1555751147"/>
                  </a:ext>
                </a:extLst>
              </a:tr>
              <a:tr h="338190">
                <a:tc>
                  <a:txBody>
                    <a:bodyPr/>
                    <a:lstStyle/>
                    <a:p>
                      <a:pPr algn="just" rtl="0" fontAlgn="base">
                        <a:spcBef>
                          <a:spcPts val="0"/>
                        </a:spcBef>
                        <a:spcAft>
                          <a:spcPts val="0"/>
                        </a:spcAft>
                      </a:pPr>
                      <a:r>
                        <a:rPr lang="de-DE" sz="2000" u="none" strike="noStrike" dirty="0" smtClean="0">
                          <a:effectLst/>
                        </a:rPr>
                        <a:t>die Hose</a:t>
                      </a:r>
                      <a:endParaRPr lang="sl-SI" sz="2000" b="1" i="0" u="none" strike="noStrike" dirty="0">
                        <a:solidFill>
                          <a:srgbClr val="000000"/>
                        </a:solidFill>
                        <a:effectLst/>
                        <a:latin typeface="Arial" panose="020B0604020202020204" pitchFamily="34" charset="0"/>
                      </a:endParaRPr>
                    </a:p>
                  </a:txBody>
                  <a:tcPr marL="34479" marR="34479" marT="34479" marB="34479"/>
                </a:tc>
                <a:tc>
                  <a:txBody>
                    <a:bodyPr/>
                    <a:lstStyle/>
                    <a:p>
                      <a:pPr algn="just" rtl="0" fontAlgn="t">
                        <a:spcBef>
                          <a:spcPts val="0"/>
                        </a:spcBef>
                        <a:spcAft>
                          <a:spcPts val="0"/>
                        </a:spcAft>
                      </a:pPr>
                      <a:r>
                        <a:rPr lang="sl-SI" sz="2000" u="none" strike="noStrike">
                          <a:effectLst/>
                        </a:rPr>
                        <a:t>die Hosen</a:t>
                      </a:r>
                      <a:endParaRPr lang="sl-SI" sz="2000">
                        <a:effectLst/>
                      </a:endParaRPr>
                    </a:p>
                  </a:txBody>
                  <a:tcPr marL="34479" marR="34479" marT="34479" marB="34479"/>
                </a:tc>
                <a:extLst>
                  <a:ext uri="{0D108BD9-81ED-4DB2-BD59-A6C34878D82A}">
                    <a16:rowId xmlns:a16="http://schemas.microsoft.com/office/drawing/2014/main" val="1793617533"/>
                  </a:ext>
                </a:extLst>
              </a:tr>
              <a:tr h="338190">
                <a:tc>
                  <a:txBody>
                    <a:bodyPr/>
                    <a:lstStyle/>
                    <a:p>
                      <a:pPr algn="just" rtl="0" fontAlgn="base">
                        <a:spcBef>
                          <a:spcPts val="0"/>
                        </a:spcBef>
                        <a:spcAft>
                          <a:spcPts val="0"/>
                        </a:spcAft>
                      </a:pPr>
                      <a:r>
                        <a:rPr lang="de-DE" sz="2000" u="none" strike="noStrike" dirty="0" smtClean="0">
                          <a:effectLst/>
                        </a:rPr>
                        <a:t>das Hemd</a:t>
                      </a:r>
                      <a:endParaRPr lang="sl-SI" sz="2000" b="1" i="0" u="none" strike="noStrike" dirty="0">
                        <a:solidFill>
                          <a:srgbClr val="000000"/>
                        </a:solidFill>
                        <a:effectLst/>
                        <a:latin typeface="Arial" panose="020B0604020202020204" pitchFamily="34" charset="0"/>
                      </a:endParaRPr>
                    </a:p>
                  </a:txBody>
                  <a:tcPr marL="34479" marR="34479" marT="34479" marB="34479"/>
                </a:tc>
                <a:tc>
                  <a:txBody>
                    <a:bodyPr/>
                    <a:lstStyle/>
                    <a:p>
                      <a:pPr algn="just" rtl="0" fontAlgn="t">
                        <a:spcBef>
                          <a:spcPts val="0"/>
                        </a:spcBef>
                        <a:spcAft>
                          <a:spcPts val="0"/>
                        </a:spcAft>
                      </a:pPr>
                      <a:r>
                        <a:rPr lang="sl-SI" sz="2000" u="none" strike="noStrike" dirty="0">
                          <a:effectLst/>
                        </a:rPr>
                        <a:t>die </a:t>
                      </a:r>
                      <a:r>
                        <a:rPr lang="sl-SI" sz="2000" u="none" strike="noStrike" dirty="0" err="1">
                          <a:effectLst/>
                        </a:rPr>
                        <a:t>Hemden</a:t>
                      </a:r>
                      <a:endParaRPr lang="sl-SI" sz="2000" dirty="0">
                        <a:effectLst/>
                      </a:endParaRPr>
                    </a:p>
                  </a:txBody>
                  <a:tcPr marL="34479" marR="34479" marT="34479" marB="34479"/>
                </a:tc>
                <a:extLst>
                  <a:ext uri="{0D108BD9-81ED-4DB2-BD59-A6C34878D82A}">
                    <a16:rowId xmlns:a16="http://schemas.microsoft.com/office/drawing/2014/main" val="2847507014"/>
                  </a:ext>
                </a:extLst>
              </a:tr>
              <a:tr h="338190">
                <a:tc>
                  <a:txBody>
                    <a:bodyPr/>
                    <a:lstStyle/>
                    <a:p>
                      <a:pPr algn="just" rtl="0" fontAlgn="base">
                        <a:spcBef>
                          <a:spcPts val="0"/>
                        </a:spcBef>
                        <a:spcAft>
                          <a:spcPts val="0"/>
                        </a:spcAft>
                      </a:pPr>
                      <a:r>
                        <a:rPr lang="de-DE" sz="2000" u="none" strike="noStrike" dirty="0" smtClean="0">
                          <a:effectLst/>
                        </a:rPr>
                        <a:t>die Bluse</a:t>
                      </a:r>
                      <a:endParaRPr lang="sl-SI" sz="2000" b="1" i="0" u="none" strike="noStrike" dirty="0">
                        <a:solidFill>
                          <a:srgbClr val="000000"/>
                        </a:solidFill>
                        <a:effectLst/>
                        <a:latin typeface="Arial" panose="020B0604020202020204" pitchFamily="34" charset="0"/>
                      </a:endParaRPr>
                    </a:p>
                  </a:txBody>
                  <a:tcPr marL="34479" marR="34479" marT="34479" marB="34479"/>
                </a:tc>
                <a:tc>
                  <a:txBody>
                    <a:bodyPr/>
                    <a:lstStyle/>
                    <a:p>
                      <a:pPr algn="just" rtl="0" fontAlgn="t">
                        <a:spcBef>
                          <a:spcPts val="0"/>
                        </a:spcBef>
                        <a:spcAft>
                          <a:spcPts val="0"/>
                        </a:spcAft>
                      </a:pPr>
                      <a:r>
                        <a:rPr lang="sl-SI" sz="2000" u="none" strike="noStrike" dirty="0">
                          <a:effectLst/>
                        </a:rPr>
                        <a:t>die </a:t>
                      </a:r>
                      <a:r>
                        <a:rPr lang="sl-SI" sz="2000" u="none" strike="noStrike" dirty="0" err="1">
                          <a:effectLst/>
                        </a:rPr>
                        <a:t>Blusen</a:t>
                      </a:r>
                      <a:endParaRPr lang="sl-SI" sz="2000" dirty="0">
                        <a:effectLst/>
                      </a:endParaRPr>
                    </a:p>
                  </a:txBody>
                  <a:tcPr marL="34479" marR="34479" marT="34479" marB="34479"/>
                </a:tc>
                <a:extLst>
                  <a:ext uri="{0D108BD9-81ED-4DB2-BD59-A6C34878D82A}">
                    <a16:rowId xmlns:a16="http://schemas.microsoft.com/office/drawing/2014/main" val="3198347991"/>
                  </a:ext>
                </a:extLst>
              </a:tr>
              <a:tr h="338190">
                <a:tc>
                  <a:txBody>
                    <a:bodyPr/>
                    <a:lstStyle/>
                    <a:p>
                      <a:pPr algn="just" rtl="0" fontAlgn="base">
                        <a:spcBef>
                          <a:spcPts val="0"/>
                        </a:spcBef>
                        <a:spcAft>
                          <a:spcPts val="0"/>
                        </a:spcAft>
                      </a:pPr>
                      <a:r>
                        <a:rPr lang="de-DE" sz="2000" u="none" strike="noStrike" dirty="0" smtClean="0">
                          <a:effectLst/>
                        </a:rPr>
                        <a:t>der Rock</a:t>
                      </a:r>
                      <a:endParaRPr lang="sl-SI" sz="2000" b="1" i="0" u="none" strike="noStrike" dirty="0">
                        <a:solidFill>
                          <a:srgbClr val="000000"/>
                        </a:solidFill>
                        <a:effectLst/>
                        <a:latin typeface="Arial" panose="020B0604020202020204" pitchFamily="34" charset="0"/>
                      </a:endParaRPr>
                    </a:p>
                  </a:txBody>
                  <a:tcPr marL="34479" marR="34479" marT="34479" marB="34479"/>
                </a:tc>
                <a:tc>
                  <a:txBody>
                    <a:bodyPr/>
                    <a:lstStyle/>
                    <a:p>
                      <a:pPr algn="just" rtl="0" fontAlgn="t">
                        <a:spcBef>
                          <a:spcPts val="0"/>
                        </a:spcBef>
                        <a:spcAft>
                          <a:spcPts val="0"/>
                        </a:spcAft>
                      </a:pPr>
                      <a:r>
                        <a:rPr lang="sl-SI" sz="2000" u="none" strike="noStrike" dirty="0">
                          <a:effectLst/>
                        </a:rPr>
                        <a:t>die </a:t>
                      </a:r>
                      <a:r>
                        <a:rPr lang="sl-SI" sz="2000" u="none" strike="noStrike" dirty="0" err="1">
                          <a:effectLst/>
                        </a:rPr>
                        <a:t>Röcke</a:t>
                      </a:r>
                      <a:endParaRPr lang="sl-SI" sz="2000" dirty="0">
                        <a:effectLst/>
                      </a:endParaRPr>
                    </a:p>
                  </a:txBody>
                  <a:tcPr marL="34479" marR="34479" marT="34479" marB="34479"/>
                </a:tc>
                <a:extLst>
                  <a:ext uri="{0D108BD9-81ED-4DB2-BD59-A6C34878D82A}">
                    <a16:rowId xmlns:a16="http://schemas.microsoft.com/office/drawing/2014/main" val="521147759"/>
                  </a:ext>
                </a:extLst>
              </a:tr>
              <a:tr h="338190">
                <a:tc>
                  <a:txBody>
                    <a:bodyPr/>
                    <a:lstStyle/>
                    <a:p>
                      <a:pPr algn="just" rtl="0" fontAlgn="base">
                        <a:spcBef>
                          <a:spcPts val="0"/>
                        </a:spcBef>
                        <a:spcAft>
                          <a:spcPts val="0"/>
                        </a:spcAft>
                      </a:pPr>
                      <a:r>
                        <a:rPr lang="de-DE" sz="2000" u="none" strike="noStrike" dirty="0" smtClean="0">
                          <a:effectLst/>
                        </a:rPr>
                        <a:t>das T-Shirt</a:t>
                      </a:r>
                      <a:endParaRPr lang="sl-SI" sz="2000" b="1" i="0" u="none" strike="noStrike" dirty="0">
                        <a:solidFill>
                          <a:srgbClr val="000000"/>
                        </a:solidFill>
                        <a:effectLst/>
                        <a:latin typeface="Arial" panose="020B0604020202020204" pitchFamily="34" charset="0"/>
                      </a:endParaRPr>
                    </a:p>
                  </a:txBody>
                  <a:tcPr marL="34479" marR="34479" marT="34479" marB="34479"/>
                </a:tc>
                <a:tc>
                  <a:txBody>
                    <a:bodyPr/>
                    <a:lstStyle/>
                    <a:p>
                      <a:pPr algn="just" rtl="0" fontAlgn="t">
                        <a:spcBef>
                          <a:spcPts val="0"/>
                        </a:spcBef>
                        <a:spcAft>
                          <a:spcPts val="0"/>
                        </a:spcAft>
                      </a:pPr>
                      <a:r>
                        <a:rPr lang="sl-SI" sz="2000" u="none" strike="noStrike" dirty="0">
                          <a:effectLst/>
                        </a:rPr>
                        <a:t>die T-</a:t>
                      </a:r>
                      <a:r>
                        <a:rPr lang="sl-SI" sz="2000" u="none" strike="noStrike" dirty="0" err="1">
                          <a:effectLst/>
                        </a:rPr>
                        <a:t>Shirts</a:t>
                      </a:r>
                      <a:endParaRPr lang="sl-SI" sz="2000" dirty="0">
                        <a:effectLst/>
                      </a:endParaRPr>
                    </a:p>
                  </a:txBody>
                  <a:tcPr marL="34479" marR="34479" marT="34479" marB="34479"/>
                </a:tc>
                <a:extLst>
                  <a:ext uri="{0D108BD9-81ED-4DB2-BD59-A6C34878D82A}">
                    <a16:rowId xmlns:a16="http://schemas.microsoft.com/office/drawing/2014/main" val="3380213369"/>
                  </a:ext>
                </a:extLst>
              </a:tr>
            </a:tbl>
          </a:graphicData>
        </a:graphic>
      </p:graphicFrame>
    </p:spTree>
    <p:extLst>
      <p:ext uri="{BB962C8B-B14F-4D97-AF65-F5344CB8AC3E}">
        <p14:creationId xmlns:p14="http://schemas.microsoft.com/office/powerpoint/2010/main" val="64807075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sl-SI"/>
          </a:p>
        </p:txBody>
      </p:sp>
      <p:sp>
        <p:nvSpPr>
          <p:cNvPr id="3" name="Označba mesta vsebine 2"/>
          <p:cNvSpPr>
            <a:spLocks noGrp="1"/>
          </p:cNvSpPr>
          <p:nvPr>
            <p:ph idx="1"/>
          </p:nvPr>
        </p:nvSpPr>
        <p:spPr/>
        <p:txBody>
          <a:bodyPr/>
          <a:lstStyle/>
          <a:p>
            <a:r>
              <a:rPr lang="de-DE" dirty="0" smtClean="0"/>
              <a:t>Machen Sie weiter: </a:t>
            </a:r>
          </a:p>
          <a:p>
            <a:r>
              <a:rPr lang="de-DE" dirty="0"/>
              <a:t>i</a:t>
            </a:r>
            <a:r>
              <a:rPr lang="de-DE" dirty="0" smtClean="0"/>
              <a:t>ch trage, du …</a:t>
            </a:r>
          </a:p>
          <a:p>
            <a:r>
              <a:rPr lang="de-DE" dirty="0"/>
              <a:t>i</a:t>
            </a:r>
            <a:r>
              <a:rPr lang="de-DE" dirty="0" smtClean="0"/>
              <a:t>ch mag, du … </a:t>
            </a:r>
            <a:endParaRPr lang="sl-SI" dirty="0"/>
          </a:p>
        </p:txBody>
      </p:sp>
    </p:spTree>
    <p:extLst>
      <p:ext uri="{BB962C8B-B14F-4D97-AF65-F5344CB8AC3E}">
        <p14:creationId xmlns:p14="http://schemas.microsoft.com/office/powerpoint/2010/main" val="376626660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p:cNvSpPr>
            <a:spLocks noGrp="1"/>
          </p:cNvSpPr>
          <p:nvPr>
            <p:ph idx="1"/>
          </p:nvPr>
        </p:nvSpPr>
        <p:spPr/>
        <p:txBody>
          <a:bodyPr/>
          <a:lstStyle/>
          <a:p>
            <a:r>
              <a:rPr lang="de-DE" dirty="0" smtClean="0"/>
              <a:t>Machen Sie weiter: </a:t>
            </a:r>
          </a:p>
          <a:p>
            <a:r>
              <a:rPr lang="de-DE" dirty="0"/>
              <a:t>i</a:t>
            </a:r>
            <a:r>
              <a:rPr lang="de-DE" dirty="0" smtClean="0"/>
              <a:t>ch trage, du …trägst, er trägt, wir tragen, ihr tragt, sie/Sie tragen</a:t>
            </a:r>
          </a:p>
          <a:p>
            <a:r>
              <a:rPr lang="de-DE" dirty="0"/>
              <a:t>i</a:t>
            </a:r>
            <a:r>
              <a:rPr lang="de-DE" dirty="0" smtClean="0"/>
              <a:t>ch mag, du … magst, er mag, wir mögen, ihr mögt, sie/Sie mögen </a:t>
            </a:r>
            <a:endParaRPr lang="sl-SI" dirty="0"/>
          </a:p>
        </p:txBody>
      </p:sp>
    </p:spTree>
    <p:extLst>
      <p:ext uri="{BB962C8B-B14F-4D97-AF65-F5344CB8AC3E}">
        <p14:creationId xmlns:p14="http://schemas.microsoft.com/office/powerpoint/2010/main" val="134407628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sl-SI"/>
          </a:p>
        </p:txBody>
      </p:sp>
      <p:sp>
        <p:nvSpPr>
          <p:cNvPr id="3" name="Označba mesta vsebine 2"/>
          <p:cNvSpPr>
            <a:spLocks noGrp="1"/>
          </p:cNvSpPr>
          <p:nvPr>
            <p:ph idx="1"/>
          </p:nvPr>
        </p:nvSpPr>
        <p:spPr/>
        <p:txBody>
          <a:bodyPr/>
          <a:lstStyle/>
          <a:p>
            <a:r>
              <a:rPr lang="de-DE" dirty="0" smtClean="0"/>
              <a:t>Zählen Sie 5 Farben auf: </a:t>
            </a:r>
            <a:endParaRPr lang="sl-SI" dirty="0"/>
          </a:p>
        </p:txBody>
      </p:sp>
    </p:spTree>
    <p:extLst>
      <p:ext uri="{BB962C8B-B14F-4D97-AF65-F5344CB8AC3E}">
        <p14:creationId xmlns:p14="http://schemas.microsoft.com/office/powerpoint/2010/main" val="286427230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sl-SI"/>
          </a:p>
        </p:txBody>
      </p:sp>
      <p:sp>
        <p:nvSpPr>
          <p:cNvPr id="3" name="Označba mesta vsebine 2"/>
          <p:cNvSpPr>
            <a:spLocks noGrp="1"/>
          </p:cNvSpPr>
          <p:nvPr>
            <p:ph idx="1"/>
          </p:nvPr>
        </p:nvSpPr>
        <p:spPr/>
        <p:txBody>
          <a:bodyPr/>
          <a:lstStyle/>
          <a:p>
            <a:r>
              <a:rPr lang="de-DE" dirty="0" smtClean="0"/>
              <a:t>Zählen Sie 5 Farben auf: </a:t>
            </a:r>
          </a:p>
          <a:p>
            <a:endParaRPr lang="de-DE" dirty="0" smtClean="0"/>
          </a:p>
          <a:p>
            <a:r>
              <a:rPr lang="de-DE" dirty="0"/>
              <a:t>g</a:t>
            </a:r>
            <a:r>
              <a:rPr lang="de-DE" dirty="0" smtClean="0"/>
              <a:t>rün, blau, braun, rot, orange, beige, gelb … </a:t>
            </a:r>
            <a:endParaRPr lang="de-DE" dirty="0"/>
          </a:p>
        </p:txBody>
      </p:sp>
    </p:spTree>
    <p:extLst>
      <p:ext uri="{BB962C8B-B14F-4D97-AF65-F5344CB8AC3E}">
        <p14:creationId xmlns:p14="http://schemas.microsoft.com/office/powerpoint/2010/main" val="76161662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sl-SI"/>
          </a:p>
        </p:txBody>
      </p:sp>
      <p:sp>
        <p:nvSpPr>
          <p:cNvPr id="3" name="Označba mesta vsebine 2"/>
          <p:cNvSpPr>
            <a:spLocks noGrp="1"/>
          </p:cNvSpPr>
          <p:nvPr>
            <p:ph idx="1"/>
          </p:nvPr>
        </p:nvSpPr>
        <p:spPr/>
        <p:txBody>
          <a:bodyPr/>
          <a:lstStyle/>
          <a:p>
            <a:pPr marL="0" indent="0">
              <a:buNone/>
            </a:pPr>
            <a:r>
              <a:rPr lang="de-DE" dirty="0" smtClean="0"/>
              <a:t>Ergänzen Sie: </a:t>
            </a:r>
          </a:p>
          <a:p>
            <a:r>
              <a:rPr lang="de-DE" dirty="0" smtClean="0"/>
              <a:t>der </a:t>
            </a:r>
            <a:r>
              <a:rPr lang="de-DE" dirty="0"/>
              <a:t>Vater und </a:t>
            </a:r>
            <a:r>
              <a:rPr lang="de-DE" dirty="0" smtClean="0"/>
              <a:t>die … </a:t>
            </a:r>
            <a:endParaRPr lang="de-DE" dirty="0"/>
          </a:p>
          <a:p>
            <a:r>
              <a:rPr lang="de-DE" dirty="0"/>
              <a:t>der </a:t>
            </a:r>
            <a:r>
              <a:rPr lang="de-DE" dirty="0" smtClean="0"/>
              <a:t>… </a:t>
            </a:r>
            <a:r>
              <a:rPr lang="de-DE" dirty="0"/>
              <a:t>und die Tochter</a:t>
            </a:r>
          </a:p>
          <a:p>
            <a:r>
              <a:rPr lang="de-DE" dirty="0"/>
              <a:t>der Bruder und die </a:t>
            </a:r>
            <a:r>
              <a:rPr lang="de-DE" dirty="0" smtClean="0"/>
              <a:t>…</a:t>
            </a:r>
            <a:endParaRPr lang="de-DE" dirty="0"/>
          </a:p>
          <a:p>
            <a:r>
              <a:rPr lang="de-DE" dirty="0"/>
              <a:t>der </a:t>
            </a:r>
            <a:r>
              <a:rPr lang="de-DE" dirty="0" smtClean="0"/>
              <a:t>… </a:t>
            </a:r>
            <a:r>
              <a:rPr lang="de-DE" dirty="0"/>
              <a:t>und die Großmutter</a:t>
            </a:r>
          </a:p>
          <a:p>
            <a:endParaRPr lang="sl-SI" dirty="0"/>
          </a:p>
        </p:txBody>
      </p:sp>
    </p:spTree>
    <p:extLst>
      <p:ext uri="{BB962C8B-B14F-4D97-AF65-F5344CB8AC3E}">
        <p14:creationId xmlns:p14="http://schemas.microsoft.com/office/powerpoint/2010/main" val="237775399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p:cNvSpPr>
            <a:spLocks noGrp="1"/>
          </p:cNvSpPr>
          <p:nvPr>
            <p:ph idx="1"/>
          </p:nvPr>
        </p:nvSpPr>
        <p:spPr/>
        <p:txBody>
          <a:bodyPr/>
          <a:lstStyle/>
          <a:p>
            <a:pPr marL="0" indent="0">
              <a:buNone/>
            </a:pPr>
            <a:r>
              <a:rPr lang="de-DE" dirty="0" smtClean="0"/>
              <a:t>Ergänzen Sie: </a:t>
            </a:r>
          </a:p>
          <a:p>
            <a:r>
              <a:rPr lang="de-DE" dirty="0" smtClean="0"/>
              <a:t>der </a:t>
            </a:r>
            <a:r>
              <a:rPr lang="de-DE" dirty="0"/>
              <a:t>Vater und die </a:t>
            </a:r>
            <a:r>
              <a:rPr lang="de-DE" dirty="0" smtClean="0"/>
              <a:t>Mutter</a:t>
            </a:r>
            <a:endParaRPr lang="de-DE" dirty="0"/>
          </a:p>
          <a:p>
            <a:r>
              <a:rPr lang="de-DE" dirty="0"/>
              <a:t>der Sohn und die Tochter</a:t>
            </a:r>
          </a:p>
          <a:p>
            <a:r>
              <a:rPr lang="de-DE" dirty="0"/>
              <a:t>der Bruder und die Schwester</a:t>
            </a:r>
          </a:p>
          <a:p>
            <a:r>
              <a:rPr lang="de-DE" dirty="0"/>
              <a:t>der Großvater und die Großmutter</a:t>
            </a:r>
          </a:p>
          <a:p>
            <a:endParaRPr lang="sl-SI" dirty="0"/>
          </a:p>
        </p:txBody>
      </p:sp>
    </p:spTree>
    <p:extLst>
      <p:ext uri="{BB962C8B-B14F-4D97-AF65-F5344CB8AC3E}">
        <p14:creationId xmlns:p14="http://schemas.microsoft.com/office/powerpoint/2010/main" val="415976252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slov 3"/>
          <p:cNvSpPr>
            <a:spLocks noGrp="1"/>
          </p:cNvSpPr>
          <p:nvPr>
            <p:ph type="title"/>
          </p:nvPr>
        </p:nvSpPr>
        <p:spPr/>
        <p:txBody>
          <a:bodyPr/>
          <a:lstStyle/>
          <a:p>
            <a:r>
              <a:rPr lang="de-DE" dirty="0" err="1" smtClean="0"/>
              <a:t>Vpra</a:t>
            </a:r>
            <a:r>
              <a:rPr lang="sl-SI" dirty="0" err="1" smtClean="0"/>
              <a:t>šanja</a:t>
            </a:r>
            <a:r>
              <a:rPr lang="sl-SI" dirty="0" smtClean="0"/>
              <a:t>?/</a:t>
            </a:r>
            <a:r>
              <a:rPr lang="sl-SI" dirty="0" err="1" smtClean="0"/>
              <a:t>fragen</a:t>
            </a:r>
            <a:r>
              <a:rPr lang="sl-SI" dirty="0" smtClean="0"/>
              <a:t>?</a:t>
            </a:r>
            <a:endParaRPr lang="sl-SI" dirty="0"/>
          </a:p>
        </p:txBody>
      </p:sp>
      <p:sp>
        <p:nvSpPr>
          <p:cNvPr id="5" name="Označba mesta besedila 4"/>
          <p:cNvSpPr>
            <a:spLocks noGrp="1"/>
          </p:cNvSpPr>
          <p:nvPr>
            <p:ph type="body" idx="1"/>
          </p:nvPr>
        </p:nvSpPr>
        <p:spPr/>
        <p:txBody>
          <a:bodyPr/>
          <a:lstStyle/>
          <a:p>
            <a:r>
              <a:rPr lang="sl-SI" dirty="0" smtClean="0"/>
              <a:t>Kaj si želite zapomniti? /</a:t>
            </a:r>
          </a:p>
          <a:p>
            <a:r>
              <a:rPr lang="sl-SI" dirty="0" err="1" smtClean="0"/>
              <a:t>Was</a:t>
            </a:r>
            <a:r>
              <a:rPr lang="sl-SI" dirty="0" smtClean="0"/>
              <a:t> </a:t>
            </a:r>
            <a:r>
              <a:rPr lang="sl-SI" dirty="0" err="1" smtClean="0"/>
              <a:t>wollen</a:t>
            </a:r>
            <a:r>
              <a:rPr lang="sl-SI" dirty="0" smtClean="0"/>
              <a:t> </a:t>
            </a:r>
            <a:r>
              <a:rPr lang="sl-SI" dirty="0" err="1" smtClean="0"/>
              <a:t>sie</a:t>
            </a:r>
            <a:r>
              <a:rPr lang="sl-SI" dirty="0" smtClean="0"/>
              <a:t> </a:t>
            </a:r>
            <a:r>
              <a:rPr lang="sl-SI" dirty="0" err="1" smtClean="0"/>
              <a:t>sich</a:t>
            </a:r>
            <a:r>
              <a:rPr lang="sl-SI" dirty="0" smtClean="0"/>
              <a:t> </a:t>
            </a:r>
            <a:r>
              <a:rPr lang="sl-SI" dirty="0" err="1" smtClean="0"/>
              <a:t>merken</a:t>
            </a:r>
            <a:r>
              <a:rPr lang="sl-SI" dirty="0" smtClean="0"/>
              <a:t>? </a:t>
            </a:r>
            <a:endParaRPr lang="sl-SI" dirty="0"/>
          </a:p>
        </p:txBody>
      </p:sp>
    </p:spTree>
    <p:extLst>
      <p:ext uri="{BB962C8B-B14F-4D97-AF65-F5344CB8AC3E}">
        <p14:creationId xmlns:p14="http://schemas.microsoft.com/office/powerpoint/2010/main" val="4245853165"/>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p:cNvSpPr>
            <a:spLocks noGrp="1"/>
          </p:cNvSpPr>
          <p:nvPr>
            <p:ph idx="1"/>
          </p:nvPr>
        </p:nvSpPr>
        <p:spPr>
          <a:xfrm>
            <a:off x="1251678" y="1361091"/>
            <a:ext cx="10178322" cy="3593591"/>
          </a:xfrm>
        </p:spPr>
        <p:txBody>
          <a:bodyPr>
            <a:normAutofit/>
          </a:bodyPr>
          <a:lstStyle/>
          <a:p>
            <a:pPr marL="0" indent="0" algn="ctr">
              <a:buNone/>
            </a:pPr>
            <a:r>
              <a:rPr lang="sl-SI" sz="4000" b="1" dirty="0" smtClean="0"/>
              <a:t>Hvala za pozornost</a:t>
            </a:r>
            <a:r>
              <a:rPr lang="de-DE" sz="4000" b="1" dirty="0" smtClean="0"/>
              <a:t>!/</a:t>
            </a:r>
            <a:endParaRPr lang="sl-SI" sz="4000" b="1" dirty="0" smtClean="0"/>
          </a:p>
          <a:p>
            <a:pPr marL="0" indent="0" algn="ctr">
              <a:buNone/>
            </a:pPr>
            <a:r>
              <a:rPr lang="sl-SI" sz="4000" b="1" dirty="0" smtClean="0"/>
              <a:t>Danke f</a:t>
            </a:r>
            <a:r>
              <a:rPr lang="de-DE" sz="4000" b="1" dirty="0" err="1" smtClean="0"/>
              <a:t>ür</a:t>
            </a:r>
            <a:r>
              <a:rPr lang="de-DE" sz="4000" b="1" dirty="0" smtClean="0"/>
              <a:t> Ihre Aufmerksamkeit! </a:t>
            </a:r>
            <a:endParaRPr lang="sl-SI" sz="4000" b="1" dirty="0" smtClean="0"/>
          </a:p>
          <a:p>
            <a:endParaRPr lang="sl-SI" sz="3600" b="1" dirty="0" smtClean="0"/>
          </a:p>
        </p:txBody>
      </p:sp>
      <p:pic>
        <p:nvPicPr>
          <p:cNvPr id="2" name="Slika 1"/>
          <p:cNvPicPr>
            <a:picLocks noChangeAspect="1"/>
          </p:cNvPicPr>
          <p:nvPr/>
        </p:nvPicPr>
        <p:blipFill rotWithShape="1">
          <a:blip r:embed="rId2"/>
          <a:srcRect b="5603"/>
          <a:stretch/>
        </p:blipFill>
        <p:spPr>
          <a:xfrm>
            <a:off x="5165799" y="4954682"/>
            <a:ext cx="2322786" cy="1559203"/>
          </a:xfrm>
          <a:prstGeom prst="rect">
            <a:avLst/>
          </a:prstGeom>
        </p:spPr>
      </p:pic>
    </p:spTree>
    <p:extLst>
      <p:ext uri="{BB962C8B-B14F-4D97-AF65-F5344CB8AC3E}">
        <p14:creationId xmlns:p14="http://schemas.microsoft.com/office/powerpoint/2010/main" val="285050138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p:cNvSpPr>
            <a:spLocks noGrp="1"/>
          </p:cNvSpPr>
          <p:nvPr>
            <p:ph idx="1"/>
          </p:nvPr>
        </p:nvSpPr>
        <p:spPr>
          <a:xfrm>
            <a:off x="1146575" y="592255"/>
            <a:ext cx="6851797" cy="5608848"/>
          </a:xfrm>
        </p:spPr>
        <p:txBody>
          <a:bodyPr>
            <a:normAutofit/>
          </a:bodyPr>
          <a:lstStyle/>
          <a:p>
            <a:pPr marL="0" indent="0">
              <a:buNone/>
            </a:pPr>
            <a:r>
              <a:rPr lang="sl-SI" dirty="0" smtClean="0"/>
              <a:t> </a:t>
            </a:r>
            <a:endParaRPr lang="de-DE" dirty="0" smtClean="0"/>
          </a:p>
          <a:p>
            <a:r>
              <a:rPr lang="de-DE" dirty="0" smtClean="0"/>
              <a:t>Ich </a:t>
            </a:r>
            <a:r>
              <a:rPr lang="de-DE" dirty="0" smtClean="0">
                <a:solidFill>
                  <a:srgbClr val="FF0000"/>
                </a:solidFill>
              </a:rPr>
              <a:t>kann</a:t>
            </a:r>
            <a:r>
              <a:rPr lang="de-DE" dirty="0" smtClean="0"/>
              <a:t> nicht lange </a:t>
            </a:r>
            <a:r>
              <a:rPr lang="de-DE" dirty="0" smtClean="0">
                <a:solidFill>
                  <a:srgbClr val="FF0000"/>
                </a:solidFill>
              </a:rPr>
              <a:t>schlafen. </a:t>
            </a:r>
          </a:p>
          <a:p>
            <a:r>
              <a:rPr lang="de-DE" dirty="0" smtClean="0"/>
              <a:t>Ich </a:t>
            </a:r>
            <a:r>
              <a:rPr lang="de-DE" dirty="0" smtClean="0">
                <a:solidFill>
                  <a:srgbClr val="FF0000"/>
                </a:solidFill>
              </a:rPr>
              <a:t>muss</a:t>
            </a:r>
            <a:r>
              <a:rPr lang="de-DE" dirty="0" smtClean="0"/>
              <a:t> um 6 Uhr </a:t>
            </a:r>
            <a:r>
              <a:rPr lang="de-DE" dirty="0" smtClean="0">
                <a:solidFill>
                  <a:srgbClr val="FF0000"/>
                </a:solidFill>
              </a:rPr>
              <a:t>aufstehen</a:t>
            </a:r>
            <a:r>
              <a:rPr lang="de-DE" dirty="0" smtClean="0"/>
              <a:t>. </a:t>
            </a:r>
          </a:p>
          <a:p>
            <a:r>
              <a:rPr lang="de-DE" dirty="0" smtClean="0"/>
              <a:t>Dann mache ich einen Kaffee. …  </a:t>
            </a:r>
          </a:p>
          <a:p>
            <a:r>
              <a:rPr lang="de-DE" dirty="0" smtClean="0"/>
              <a:t>Von 8.00 bis 17.00 </a:t>
            </a:r>
            <a:r>
              <a:rPr lang="de-DE" dirty="0" smtClean="0">
                <a:solidFill>
                  <a:srgbClr val="FF0000"/>
                </a:solidFill>
              </a:rPr>
              <a:t>muss</a:t>
            </a:r>
            <a:r>
              <a:rPr lang="de-DE" dirty="0" smtClean="0"/>
              <a:t> ich </a:t>
            </a:r>
            <a:r>
              <a:rPr lang="de-DE" dirty="0" smtClean="0">
                <a:solidFill>
                  <a:srgbClr val="FF0000"/>
                </a:solidFill>
              </a:rPr>
              <a:t>arbeiten. </a:t>
            </a:r>
          </a:p>
          <a:p>
            <a:r>
              <a:rPr lang="de-DE" dirty="0" smtClean="0"/>
              <a:t>Um 13.00 Uhr </a:t>
            </a:r>
            <a:r>
              <a:rPr lang="de-DE" dirty="0" smtClean="0">
                <a:solidFill>
                  <a:srgbClr val="FF0000"/>
                </a:solidFill>
              </a:rPr>
              <a:t>kann</a:t>
            </a:r>
            <a:r>
              <a:rPr lang="de-DE" dirty="0" smtClean="0"/>
              <a:t> ich eine Stunde Pause </a:t>
            </a:r>
            <a:r>
              <a:rPr lang="de-DE" dirty="0" smtClean="0">
                <a:solidFill>
                  <a:srgbClr val="FF0000"/>
                </a:solidFill>
              </a:rPr>
              <a:t>machen.</a:t>
            </a:r>
            <a:r>
              <a:rPr lang="de-DE" dirty="0" smtClean="0"/>
              <a:t> </a:t>
            </a:r>
          </a:p>
          <a:p>
            <a:r>
              <a:rPr lang="de-DE" dirty="0" smtClean="0"/>
              <a:t>Am Nachmittag </a:t>
            </a:r>
            <a:r>
              <a:rPr lang="de-DE" dirty="0" smtClean="0">
                <a:solidFill>
                  <a:srgbClr val="FF0000"/>
                </a:solidFill>
              </a:rPr>
              <a:t>kann</a:t>
            </a:r>
            <a:r>
              <a:rPr lang="de-DE" dirty="0" smtClean="0"/>
              <a:t> ich Sport </a:t>
            </a:r>
            <a:r>
              <a:rPr lang="de-DE" dirty="0" smtClean="0">
                <a:solidFill>
                  <a:srgbClr val="FF0000"/>
                </a:solidFill>
              </a:rPr>
              <a:t>machen. </a:t>
            </a:r>
          </a:p>
          <a:p>
            <a:r>
              <a:rPr lang="de-DE" dirty="0" smtClean="0"/>
              <a:t>Am Abend </a:t>
            </a:r>
            <a:r>
              <a:rPr lang="de-DE" dirty="0" smtClean="0">
                <a:solidFill>
                  <a:srgbClr val="FF0000"/>
                </a:solidFill>
              </a:rPr>
              <a:t>möchte</a:t>
            </a:r>
            <a:r>
              <a:rPr lang="de-DE" dirty="0" smtClean="0"/>
              <a:t> ich ins Kino </a:t>
            </a:r>
            <a:r>
              <a:rPr lang="de-DE" dirty="0" smtClean="0">
                <a:solidFill>
                  <a:srgbClr val="FF0000"/>
                </a:solidFill>
              </a:rPr>
              <a:t>gehen.</a:t>
            </a:r>
            <a:r>
              <a:rPr lang="de-DE" dirty="0" smtClean="0"/>
              <a:t> </a:t>
            </a:r>
          </a:p>
          <a:p>
            <a:r>
              <a:rPr lang="de-DE" dirty="0" smtClean="0"/>
              <a:t>Morgen ist Samstag. Ich </a:t>
            </a:r>
            <a:r>
              <a:rPr lang="de-DE" dirty="0" smtClean="0">
                <a:solidFill>
                  <a:srgbClr val="FF0000"/>
                </a:solidFill>
              </a:rPr>
              <a:t>darf</a:t>
            </a:r>
            <a:r>
              <a:rPr lang="de-DE" dirty="0" smtClean="0"/>
              <a:t> lange </a:t>
            </a:r>
            <a:r>
              <a:rPr lang="de-DE" dirty="0" smtClean="0">
                <a:solidFill>
                  <a:srgbClr val="FF0000"/>
                </a:solidFill>
              </a:rPr>
              <a:t>schlafen. </a:t>
            </a:r>
            <a:endParaRPr lang="sl-SI" dirty="0">
              <a:solidFill>
                <a:srgbClr val="FF0000"/>
              </a:solidFill>
            </a:endParaRPr>
          </a:p>
        </p:txBody>
      </p:sp>
      <p:sp>
        <p:nvSpPr>
          <p:cNvPr id="2" name="PoljeZBesedilom 1"/>
          <p:cNvSpPr txBox="1"/>
          <p:nvPr/>
        </p:nvSpPr>
        <p:spPr>
          <a:xfrm>
            <a:off x="7094483" y="2406869"/>
            <a:ext cx="2396359" cy="1477328"/>
          </a:xfrm>
          <a:prstGeom prst="rect">
            <a:avLst/>
          </a:prstGeom>
          <a:noFill/>
        </p:spPr>
        <p:txBody>
          <a:bodyPr wrap="square" rtlCol="0">
            <a:spAutoFit/>
          </a:bodyPr>
          <a:lstStyle/>
          <a:p>
            <a:r>
              <a:rPr lang="sl-SI" dirty="0" smtClean="0">
                <a:solidFill>
                  <a:srgbClr val="FF0000"/>
                </a:solidFill>
              </a:rPr>
              <a:t>!!! </a:t>
            </a:r>
            <a:r>
              <a:rPr lang="sl-SI" dirty="0" err="1" smtClean="0">
                <a:solidFill>
                  <a:srgbClr val="FF0000"/>
                </a:solidFill>
              </a:rPr>
              <a:t>Das</a:t>
            </a:r>
            <a:r>
              <a:rPr lang="sl-SI" dirty="0" smtClean="0">
                <a:solidFill>
                  <a:srgbClr val="FF0000"/>
                </a:solidFill>
              </a:rPr>
              <a:t> </a:t>
            </a:r>
            <a:r>
              <a:rPr lang="sl-SI" dirty="0" err="1" smtClean="0">
                <a:solidFill>
                  <a:srgbClr val="FF0000"/>
                </a:solidFill>
              </a:rPr>
              <a:t>Modalverb</a:t>
            </a:r>
            <a:r>
              <a:rPr lang="sl-SI" dirty="0" smtClean="0">
                <a:solidFill>
                  <a:srgbClr val="FF0000"/>
                </a:solidFill>
              </a:rPr>
              <a:t> </a:t>
            </a:r>
            <a:r>
              <a:rPr lang="sl-SI" dirty="0" err="1" smtClean="0">
                <a:solidFill>
                  <a:srgbClr val="FF0000"/>
                </a:solidFill>
              </a:rPr>
              <a:t>steht</a:t>
            </a:r>
            <a:r>
              <a:rPr lang="sl-SI" dirty="0" smtClean="0">
                <a:solidFill>
                  <a:srgbClr val="FF0000"/>
                </a:solidFill>
              </a:rPr>
              <a:t> </a:t>
            </a:r>
            <a:r>
              <a:rPr lang="sl-SI" dirty="0" err="1" smtClean="0">
                <a:solidFill>
                  <a:srgbClr val="FF0000"/>
                </a:solidFill>
              </a:rPr>
              <a:t>auf</a:t>
            </a:r>
            <a:r>
              <a:rPr lang="sl-SI" dirty="0" smtClean="0">
                <a:solidFill>
                  <a:srgbClr val="FF0000"/>
                </a:solidFill>
              </a:rPr>
              <a:t> der 2. </a:t>
            </a:r>
            <a:r>
              <a:rPr lang="sl-SI" dirty="0" err="1" smtClean="0">
                <a:solidFill>
                  <a:srgbClr val="FF0000"/>
                </a:solidFill>
              </a:rPr>
              <a:t>Stelle</a:t>
            </a:r>
            <a:r>
              <a:rPr lang="sl-SI" dirty="0" smtClean="0">
                <a:solidFill>
                  <a:srgbClr val="FF0000"/>
                </a:solidFill>
              </a:rPr>
              <a:t> </a:t>
            </a:r>
            <a:r>
              <a:rPr lang="sl-SI" dirty="0" err="1" smtClean="0">
                <a:solidFill>
                  <a:srgbClr val="FF0000"/>
                </a:solidFill>
              </a:rPr>
              <a:t>und</a:t>
            </a:r>
            <a:r>
              <a:rPr lang="sl-SI" dirty="0" smtClean="0">
                <a:solidFill>
                  <a:srgbClr val="FF0000"/>
                </a:solidFill>
              </a:rPr>
              <a:t> </a:t>
            </a:r>
            <a:r>
              <a:rPr lang="sl-SI" dirty="0" err="1" smtClean="0">
                <a:solidFill>
                  <a:srgbClr val="FF0000"/>
                </a:solidFill>
              </a:rPr>
              <a:t>wird</a:t>
            </a:r>
            <a:r>
              <a:rPr lang="sl-SI" dirty="0" smtClean="0">
                <a:solidFill>
                  <a:srgbClr val="FF0000"/>
                </a:solidFill>
              </a:rPr>
              <a:t> </a:t>
            </a:r>
            <a:r>
              <a:rPr lang="sl-SI" dirty="0" err="1" smtClean="0">
                <a:solidFill>
                  <a:srgbClr val="FF0000"/>
                </a:solidFill>
              </a:rPr>
              <a:t>konjugiert</a:t>
            </a:r>
            <a:r>
              <a:rPr lang="sl-SI" dirty="0" smtClean="0">
                <a:solidFill>
                  <a:srgbClr val="FF0000"/>
                </a:solidFill>
              </a:rPr>
              <a:t>. </a:t>
            </a:r>
            <a:r>
              <a:rPr lang="sl-SI" dirty="0" err="1" smtClean="0">
                <a:solidFill>
                  <a:srgbClr val="FF0000"/>
                </a:solidFill>
              </a:rPr>
              <a:t>Das</a:t>
            </a:r>
            <a:r>
              <a:rPr lang="sl-SI" dirty="0" smtClean="0">
                <a:solidFill>
                  <a:srgbClr val="FF0000"/>
                </a:solidFill>
              </a:rPr>
              <a:t> </a:t>
            </a:r>
            <a:r>
              <a:rPr lang="sl-SI" dirty="0" err="1" smtClean="0">
                <a:solidFill>
                  <a:srgbClr val="FF0000"/>
                </a:solidFill>
              </a:rPr>
              <a:t>zweite</a:t>
            </a:r>
            <a:r>
              <a:rPr lang="sl-SI" dirty="0" smtClean="0">
                <a:solidFill>
                  <a:srgbClr val="FF0000"/>
                </a:solidFill>
              </a:rPr>
              <a:t> </a:t>
            </a:r>
            <a:r>
              <a:rPr lang="sl-SI" dirty="0" err="1" smtClean="0">
                <a:solidFill>
                  <a:srgbClr val="FF0000"/>
                </a:solidFill>
              </a:rPr>
              <a:t>Verb</a:t>
            </a:r>
            <a:r>
              <a:rPr lang="sl-SI" dirty="0" smtClean="0">
                <a:solidFill>
                  <a:srgbClr val="FF0000"/>
                </a:solidFill>
              </a:rPr>
              <a:t> </a:t>
            </a:r>
            <a:r>
              <a:rPr lang="sl-SI" dirty="0" err="1" smtClean="0">
                <a:solidFill>
                  <a:srgbClr val="FF0000"/>
                </a:solidFill>
              </a:rPr>
              <a:t>steht</a:t>
            </a:r>
            <a:r>
              <a:rPr lang="sl-SI" dirty="0" smtClean="0">
                <a:solidFill>
                  <a:srgbClr val="FF0000"/>
                </a:solidFill>
              </a:rPr>
              <a:t> </a:t>
            </a:r>
            <a:r>
              <a:rPr lang="sl-SI" dirty="0" err="1" smtClean="0">
                <a:solidFill>
                  <a:srgbClr val="FF0000"/>
                </a:solidFill>
              </a:rPr>
              <a:t>am</a:t>
            </a:r>
            <a:r>
              <a:rPr lang="sl-SI" dirty="0" smtClean="0">
                <a:solidFill>
                  <a:srgbClr val="FF0000"/>
                </a:solidFill>
              </a:rPr>
              <a:t> </a:t>
            </a:r>
            <a:r>
              <a:rPr lang="sl-SI" dirty="0" err="1" smtClean="0">
                <a:solidFill>
                  <a:srgbClr val="FF0000"/>
                </a:solidFill>
              </a:rPr>
              <a:t>Ende</a:t>
            </a:r>
            <a:r>
              <a:rPr lang="sl-SI" dirty="0" smtClean="0">
                <a:solidFill>
                  <a:srgbClr val="FF0000"/>
                </a:solidFill>
              </a:rPr>
              <a:t>. </a:t>
            </a:r>
            <a:endParaRPr lang="sl-SI" dirty="0">
              <a:solidFill>
                <a:srgbClr val="FF0000"/>
              </a:solidFill>
            </a:endParaRPr>
          </a:p>
        </p:txBody>
      </p:sp>
    </p:spTree>
    <p:extLst>
      <p:ext uri="{BB962C8B-B14F-4D97-AF65-F5344CB8AC3E}">
        <p14:creationId xmlns:p14="http://schemas.microsoft.com/office/powerpoint/2010/main" val="32836376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značba mesta vsebine 3"/>
          <p:cNvPicPr>
            <a:picLocks noGrp="1" noChangeAspect="1"/>
          </p:cNvPicPr>
          <p:nvPr>
            <p:ph idx="1"/>
          </p:nvPr>
        </p:nvPicPr>
        <p:blipFill rotWithShape="1">
          <a:blip r:embed="rId2"/>
          <a:srcRect l="29396" t="22079" r="30797" b="42829"/>
          <a:stretch/>
        </p:blipFill>
        <p:spPr>
          <a:xfrm>
            <a:off x="1671144" y="798787"/>
            <a:ext cx="9177803" cy="4550980"/>
          </a:xfrm>
          <a:prstGeom prst="rect">
            <a:avLst/>
          </a:prstGeom>
        </p:spPr>
      </p:pic>
    </p:spTree>
    <p:extLst>
      <p:ext uri="{BB962C8B-B14F-4D97-AF65-F5344CB8AC3E}">
        <p14:creationId xmlns:p14="http://schemas.microsoft.com/office/powerpoint/2010/main" val="445851000"/>
      </p:ext>
    </p:extLst>
  </p:cSld>
  <p:clrMapOvr>
    <a:masterClrMapping/>
  </p:clrMapOvr>
  <p:timing>
    <p:tnLst>
      <p:par>
        <p:cTn id="1" dur="indefinite" restart="never" nodeType="tmRoot"/>
      </p:par>
    </p:tnLst>
  </p:timing>
</p:sld>
</file>

<file path=ppt/theme/theme1.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Moje Znanje">
      <a:majorFont>
        <a:latin typeface="Berlin Sans FB"/>
        <a:ea typeface=""/>
        <a:cs typeface=""/>
      </a:majorFont>
      <a:minorFont>
        <a:latin typeface="Berlin Sans FB"/>
        <a:ea typeface=""/>
        <a:cs typeface=""/>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oje Znanje PowerPoint template" id="{EE203216-807A-4B81-9BEA-6D212EA3C112}" vid="{253455AD-3734-4BB4-BFB2-9F06F96C7CE1}"/>
    </a:ext>
  </a:extLst>
</a:theme>
</file>

<file path=ppt/theme/theme2.xml><?xml version="1.0" encoding="utf-8"?>
<a:theme xmlns:a="http://schemas.openxmlformats.org/drawingml/2006/main" name="Officeova tema">
  <a:themeElements>
    <a:clrScheme name="Pisarna">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isarna">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isarn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MojeZnanje_PPT_template (9)</Template>
  <TotalTime>824</TotalTime>
  <Words>4141</Words>
  <Application>Microsoft Office PowerPoint</Application>
  <PresentationFormat>Širokozaslonsko</PresentationFormat>
  <Paragraphs>816</Paragraphs>
  <Slides>78</Slides>
  <Notes>10</Notes>
  <HiddenSlides>0</HiddenSlides>
  <MMClips>0</MMClips>
  <ScaleCrop>false</ScaleCrop>
  <HeadingPairs>
    <vt:vector size="6" baseType="variant">
      <vt:variant>
        <vt:lpstr>Uporabljene pisave</vt:lpstr>
      </vt:variant>
      <vt:variant>
        <vt:i4>8</vt:i4>
      </vt:variant>
      <vt:variant>
        <vt:lpstr>Tema</vt:lpstr>
      </vt:variant>
      <vt:variant>
        <vt:i4>1</vt:i4>
      </vt:variant>
      <vt:variant>
        <vt:lpstr>Naslovi diapozitivov</vt:lpstr>
      </vt:variant>
      <vt:variant>
        <vt:i4>78</vt:i4>
      </vt:variant>
    </vt:vector>
  </HeadingPairs>
  <TitlesOfParts>
    <vt:vector size="87" baseType="lpstr">
      <vt:lpstr>Arial</vt:lpstr>
      <vt:lpstr>Berlin Sans FB</vt:lpstr>
      <vt:lpstr>Calibri</vt:lpstr>
      <vt:lpstr>Gill Sans MT</vt:lpstr>
      <vt:lpstr>Ink Free</vt:lpstr>
      <vt:lpstr>Times New Roman</vt:lpstr>
      <vt:lpstr>Trebuchet MS</vt:lpstr>
      <vt:lpstr>Wingdings</vt:lpstr>
      <vt:lpstr>Badge</vt:lpstr>
      <vt:lpstr>                                  JASMINA NOČ  AVGUST 2018 </vt:lpstr>
      <vt:lpstr>Kaj boste znali na koncu današnjega webinarja</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dativ</vt:lpstr>
      <vt:lpstr>PowerPointova predstavitev</vt:lpstr>
      <vt:lpstr>AKKUSATIV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Wetternomen</vt:lpstr>
      <vt:lpstr>Wetterverben</vt:lpstr>
      <vt:lpstr>Wetteradjektive</vt:lpstr>
      <vt:lpstr>Wetteradjektive </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Kleidung </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Familie beschreiben </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Vprašanja?/fragen?</vt:lpstr>
      <vt:lpstr>PowerPointova predstavitev</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PowerPointova predstavitev</dc:title>
  <dc:creator>Jasmina Noč</dc:creator>
  <cp:lastModifiedBy>Jasmina Noč</cp:lastModifiedBy>
  <cp:revision>54</cp:revision>
  <dcterms:created xsi:type="dcterms:W3CDTF">2018-08-01T10:43:33Z</dcterms:created>
  <dcterms:modified xsi:type="dcterms:W3CDTF">2018-08-02T13:31:55Z</dcterms:modified>
</cp:coreProperties>
</file>