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6" r:id="rId2"/>
    <p:sldId id="293" r:id="rId3"/>
    <p:sldId id="294" r:id="rId4"/>
    <p:sldId id="295" r:id="rId5"/>
    <p:sldId id="296" r:id="rId6"/>
    <p:sldId id="292" r:id="rId7"/>
    <p:sldId id="301" r:id="rId8"/>
    <p:sldId id="303" r:id="rId9"/>
    <p:sldId id="304" r:id="rId10"/>
    <p:sldId id="305" r:id="rId11"/>
    <p:sldId id="306" r:id="rId12"/>
    <p:sldId id="312" r:id="rId13"/>
    <p:sldId id="302" r:id="rId14"/>
    <p:sldId id="307" r:id="rId15"/>
    <p:sldId id="308" r:id="rId16"/>
    <p:sldId id="309" r:id="rId17"/>
    <p:sldId id="310" r:id="rId18"/>
    <p:sldId id="311" r:id="rId19"/>
    <p:sldId id="313" r:id="rId20"/>
    <p:sldId id="299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339" r:id="rId31"/>
    <p:sldId id="341" r:id="rId32"/>
    <p:sldId id="342" r:id="rId33"/>
    <p:sldId id="344" r:id="rId34"/>
    <p:sldId id="343" r:id="rId35"/>
    <p:sldId id="325" r:id="rId36"/>
    <p:sldId id="326" r:id="rId37"/>
    <p:sldId id="327" r:id="rId38"/>
    <p:sldId id="328" r:id="rId39"/>
    <p:sldId id="329" r:id="rId40"/>
    <p:sldId id="330" r:id="rId41"/>
    <p:sldId id="331" r:id="rId42"/>
    <p:sldId id="332" r:id="rId43"/>
    <p:sldId id="333" r:id="rId44"/>
    <p:sldId id="334" r:id="rId45"/>
    <p:sldId id="335" r:id="rId46"/>
    <p:sldId id="337" r:id="rId47"/>
    <p:sldId id="336" r:id="rId48"/>
    <p:sldId id="338" r:id="rId49"/>
    <p:sldId id="323" r:id="rId50"/>
    <p:sldId id="324" r:id="rId5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9A9A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16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9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8540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6207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1920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69" y="29051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2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883801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079106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1349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3996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312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1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www.mojeznanje.si</a:t>
            </a:r>
            <a:endParaRPr lang="sl-SI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75" y="5646772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3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ANGLEŠČINA V VSAKDANJEM ŽIVLJENJU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smtClean="0"/>
              <a:t>nadaljevalni teČaj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6719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CONTINUOUS: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/>
          <a:lstStyle/>
          <a:p>
            <a:pPr marL="0" lvl="0" indent="0">
              <a:buNone/>
            </a:pPr>
            <a:r>
              <a:rPr lang="sl-SI" dirty="0" smtClean="0"/>
              <a:t>5. </a:t>
            </a:r>
            <a:r>
              <a:rPr lang="en-GB" dirty="0" err="1" smtClean="0"/>
              <a:t>Navade</a:t>
            </a:r>
            <a:r>
              <a:rPr lang="en-GB" dirty="0"/>
              <a:t>, </a:t>
            </a:r>
            <a:r>
              <a:rPr lang="en-GB" dirty="0" err="1"/>
              <a:t>ki</a:t>
            </a:r>
            <a:r>
              <a:rPr lang="en-GB" dirty="0"/>
              <a:t> </a:t>
            </a:r>
            <a:r>
              <a:rPr lang="en-GB" dirty="0" err="1"/>
              <a:t>nam</a:t>
            </a:r>
            <a:r>
              <a:rPr lang="en-GB" dirty="0"/>
              <a:t> </a:t>
            </a:r>
            <a:r>
              <a:rPr lang="en-GB" dirty="0" err="1"/>
              <a:t>gredo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živce</a:t>
            </a:r>
            <a:r>
              <a:rPr lang="en-GB" dirty="0"/>
              <a:t>, </a:t>
            </a:r>
            <a:r>
              <a:rPr lang="en-GB" dirty="0" err="1"/>
              <a:t>ko</a:t>
            </a:r>
            <a:r>
              <a:rPr lang="en-GB" dirty="0"/>
              <a:t> </a:t>
            </a:r>
            <a:r>
              <a:rPr lang="en-GB" dirty="0" err="1"/>
              <a:t>želimo</a:t>
            </a:r>
            <a:r>
              <a:rPr lang="en-GB" dirty="0"/>
              <a:t> </a:t>
            </a:r>
            <a:r>
              <a:rPr lang="en-GB" dirty="0" err="1"/>
              <a:t>izraziti</a:t>
            </a:r>
            <a:r>
              <a:rPr lang="en-GB" dirty="0"/>
              <a:t>, da se </a:t>
            </a:r>
            <a:r>
              <a:rPr lang="en-GB" dirty="0" err="1"/>
              <a:t>nekaj</a:t>
            </a:r>
            <a:r>
              <a:rPr lang="en-GB" dirty="0"/>
              <a:t> </a:t>
            </a:r>
            <a:r>
              <a:rPr lang="en-GB" dirty="0" err="1"/>
              <a:t>dogaja</a:t>
            </a:r>
            <a:r>
              <a:rPr lang="en-GB" dirty="0"/>
              <a:t> </a:t>
            </a:r>
            <a:r>
              <a:rPr lang="en-GB" dirty="0" err="1"/>
              <a:t>prepogosto</a:t>
            </a:r>
            <a:r>
              <a:rPr lang="en-GB" dirty="0"/>
              <a:t> in </a:t>
            </a:r>
            <a:r>
              <a:rPr lang="en-GB" dirty="0" err="1"/>
              <a:t>nas</a:t>
            </a:r>
            <a:r>
              <a:rPr lang="en-GB" dirty="0"/>
              <a:t> </a:t>
            </a:r>
            <a:r>
              <a:rPr lang="en-GB" dirty="0" err="1"/>
              <a:t>moti</a:t>
            </a:r>
            <a:r>
              <a:rPr lang="en-GB" dirty="0"/>
              <a:t> – v tem </a:t>
            </a:r>
            <a:r>
              <a:rPr lang="en-GB" dirty="0" err="1"/>
              <a:t>primeru</a:t>
            </a:r>
            <a:r>
              <a:rPr lang="en-GB" dirty="0"/>
              <a:t> </a:t>
            </a:r>
            <a:r>
              <a:rPr lang="en-GB" dirty="0" err="1"/>
              <a:t>ponavadi</a:t>
            </a:r>
            <a:r>
              <a:rPr lang="en-GB" dirty="0"/>
              <a:t> </a:t>
            </a:r>
            <a:r>
              <a:rPr lang="en-GB" dirty="0" err="1"/>
              <a:t>uporabimo</a:t>
            </a:r>
            <a:r>
              <a:rPr lang="en-GB" dirty="0"/>
              <a:t> </a:t>
            </a:r>
            <a:r>
              <a:rPr lang="en-GB" dirty="0" err="1"/>
              <a:t>prislove</a:t>
            </a:r>
            <a:r>
              <a:rPr lang="en-GB" dirty="0"/>
              <a:t> </a:t>
            </a:r>
            <a:r>
              <a:rPr lang="en-GB" dirty="0" err="1"/>
              <a:t>kot</a:t>
            </a:r>
            <a:r>
              <a:rPr lang="en-GB" dirty="0"/>
              <a:t> ‘always’, ‘constantly’, ‘forever’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en-GB" dirty="0" smtClean="0"/>
              <a:t>You're </a:t>
            </a:r>
            <a:r>
              <a:rPr lang="en-GB" dirty="0"/>
              <a:t>always losing your keys!</a:t>
            </a:r>
            <a:br>
              <a:rPr lang="en-GB" dirty="0"/>
            </a:br>
            <a:r>
              <a:rPr lang="en-GB" dirty="0"/>
              <a:t>She's constantly missing the train.</a:t>
            </a:r>
            <a:br>
              <a:rPr lang="en-GB" dirty="0"/>
            </a:br>
            <a:r>
              <a:rPr lang="en-GB" dirty="0"/>
              <a:t>He's always sleeping in.</a:t>
            </a:r>
            <a:br>
              <a:rPr lang="en-GB" dirty="0"/>
            </a:br>
            <a:r>
              <a:rPr lang="en-GB" dirty="0"/>
              <a:t>They're forever being late.</a:t>
            </a:r>
          </a:p>
        </p:txBody>
      </p:sp>
    </p:spTree>
    <p:extLst>
      <p:ext uri="{BB962C8B-B14F-4D97-AF65-F5344CB8AC3E}">
        <p14:creationId xmlns:p14="http://schemas.microsoft.com/office/powerpoint/2010/main" val="205373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CONTINUOUS: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/>
          <a:lstStyle/>
          <a:p>
            <a:pPr marL="0" lvl="0" indent="0">
              <a:buNone/>
            </a:pPr>
            <a:r>
              <a:rPr lang="sl-SI" dirty="0" smtClean="0"/>
              <a:t>6. </a:t>
            </a:r>
            <a:r>
              <a:rPr lang="en-GB" dirty="0" err="1" smtClean="0"/>
              <a:t>Situacije</a:t>
            </a:r>
            <a:r>
              <a:rPr lang="en-GB" dirty="0"/>
              <a:t>, </a:t>
            </a:r>
            <a:r>
              <a:rPr lang="en-GB" dirty="0" err="1"/>
              <a:t>ki</a:t>
            </a:r>
            <a:r>
              <a:rPr lang="en-GB" dirty="0"/>
              <a:t> se </a:t>
            </a:r>
            <a:r>
              <a:rPr lang="en-GB" dirty="0" err="1"/>
              <a:t>počasi</a:t>
            </a:r>
            <a:r>
              <a:rPr lang="en-GB" dirty="0"/>
              <a:t> </a:t>
            </a:r>
            <a:r>
              <a:rPr lang="en-GB" dirty="0" err="1" smtClean="0"/>
              <a:t>spreminjajo</a:t>
            </a:r>
            <a:r>
              <a:rPr lang="en-GB" dirty="0" smtClean="0"/>
              <a:t>.</a:t>
            </a:r>
            <a:endParaRPr lang="sl-SI" dirty="0" smtClean="0"/>
          </a:p>
          <a:p>
            <a:pPr marL="0" lvl="0" indent="0">
              <a:buNone/>
            </a:pPr>
            <a:endParaRPr lang="sl-SI" dirty="0"/>
          </a:p>
          <a:p>
            <a:pPr marL="0" lvl="0" indent="0">
              <a:buNone/>
            </a:pPr>
            <a:r>
              <a:rPr lang="en-GB" dirty="0" smtClean="0"/>
              <a:t>I'm </a:t>
            </a:r>
            <a:r>
              <a:rPr lang="en-GB" dirty="0"/>
              <a:t>getting better at playing the piano.</a:t>
            </a:r>
            <a:br>
              <a:rPr lang="en-GB" dirty="0"/>
            </a:br>
            <a:r>
              <a:rPr lang="en-GB" dirty="0"/>
              <a:t>The weather is improving.</a:t>
            </a:r>
            <a:br>
              <a:rPr lang="en-GB" dirty="0"/>
            </a:br>
            <a:r>
              <a:rPr lang="en-GB" dirty="0"/>
              <a:t>The days are getting longer.</a:t>
            </a:r>
          </a:p>
        </p:txBody>
      </p:sp>
    </p:spTree>
    <p:extLst>
      <p:ext uri="{BB962C8B-B14F-4D97-AF65-F5344CB8AC3E}">
        <p14:creationId xmlns:p14="http://schemas.microsoft.com/office/powerpoint/2010/main" val="366047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CONTINUOUS: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/>
          <a:lstStyle/>
          <a:p>
            <a:pPr marL="0" lvl="0" indent="0">
              <a:buNone/>
            </a:pPr>
            <a:r>
              <a:rPr lang="sl-SI" dirty="0" err="1" smtClean="0"/>
              <a:t>Present</a:t>
            </a:r>
            <a:r>
              <a:rPr lang="sl-SI" dirty="0" smtClean="0"/>
              <a:t> </a:t>
            </a:r>
            <a:r>
              <a:rPr lang="sl-SI" dirty="0" err="1" smtClean="0"/>
              <a:t>continuous</a:t>
            </a:r>
            <a:r>
              <a:rPr lang="sl-SI" dirty="0" smtClean="0"/>
              <a:t> nikoli ne uporabljamo z glagoli stanja (stative </a:t>
            </a:r>
            <a:r>
              <a:rPr lang="sl-SI" dirty="0" err="1" smtClean="0"/>
              <a:t>verbs</a:t>
            </a:r>
            <a:r>
              <a:rPr lang="sl-SI" dirty="0" smtClean="0"/>
              <a:t>), četudi govorimo o stvareh, ki se dogajajo v tem trenutku. Namesto tega uporabimo </a:t>
            </a:r>
            <a:r>
              <a:rPr lang="sl-SI" dirty="0" err="1" smtClean="0"/>
              <a:t>present</a:t>
            </a:r>
            <a:r>
              <a:rPr lang="sl-SI" dirty="0" smtClean="0"/>
              <a:t> </a:t>
            </a:r>
            <a:r>
              <a:rPr lang="sl-SI" dirty="0" err="1" smtClean="0"/>
              <a:t>simple</a:t>
            </a:r>
            <a:r>
              <a:rPr lang="sl-SI" dirty="0" smtClean="0"/>
              <a:t>.</a:t>
            </a:r>
          </a:p>
          <a:p>
            <a:pPr marL="0" lvl="0" indent="0">
              <a:buNone/>
            </a:pPr>
            <a:endParaRPr lang="sl-SI" dirty="0" smtClean="0"/>
          </a:p>
          <a:p>
            <a:pPr marL="0" lvl="0" indent="0">
              <a:buNone/>
            </a:pPr>
            <a:r>
              <a:rPr lang="sl-SI" dirty="0" err="1" smtClean="0"/>
              <a:t>This</a:t>
            </a:r>
            <a:r>
              <a:rPr lang="sl-SI" dirty="0" smtClean="0"/>
              <a:t> </a:t>
            </a:r>
            <a:r>
              <a:rPr lang="sl-SI" dirty="0" err="1" smtClean="0"/>
              <a:t>soup</a:t>
            </a:r>
            <a:r>
              <a:rPr lang="sl-SI" dirty="0" smtClean="0"/>
              <a:t> is </a:t>
            </a:r>
            <a:r>
              <a:rPr lang="sl-SI" dirty="0" err="1" smtClean="0"/>
              <a:t>tasting</a:t>
            </a:r>
            <a:r>
              <a:rPr lang="sl-SI" dirty="0" smtClean="0"/>
              <a:t> TASTES </a:t>
            </a:r>
            <a:r>
              <a:rPr lang="sl-SI" dirty="0" err="1" smtClean="0"/>
              <a:t>great</a:t>
            </a:r>
            <a:r>
              <a:rPr lang="sl-SI" dirty="0" smtClean="0"/>
              <a:t>.</a:t>
            </a:r>
            <a:r>
              <a:rPr lang="sl-SI" dirty="0"/>
              <a:t> 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I </a:t>
            </a:r>
            <a:r>
              <a:rPr lang="sl-SI" dirty="0" err="1" smtClean="0"/>
              <a:t>am</a:t>
            </a:r>
            <a:r>
              <a:rPr lang="sl-SI" dirty="0" smtClean="0"/>
              <a:t> </a:t>
            </a:r>
            <a:r>
              <a:rPr lang="sl-SI" dirty="0" err="1" smtClean="0"/>
              <a:t>seeing</a:t>
            </a:r>
            <a:r>
              <a:rPr lang="sl-SI" dirty="0" smtClean="0"/>
              <a:t> SEE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now</a:t>
            </a:r>
            <a:r>
              <a:rPr lang="sl-SI" dirty="0" smtClean="0"/>
              <a:t>.</a:t>
            </a:r>
            <a:br>
              <a:rPr lang="sl-SI" dirty="0" smtClean="0"/>
            </a:br>
            <a:r>
              <a:rPr lang="sl-SI" dirty="0" smtClean="0"/>
              <a:t>He is </a:t>
            </a:r>
            <a:r>
              <a:rPr lang="sl-SI" dirty="0" err="1" smtClean="0"/>
              <a:t>knowing</a:t>
            </a:r>
            <a:r>
              <a:rPr lang="sl-SI" dirty="0" smtClean="0"/>
              <a:t> KNOWS </a:t>
            </a:r>
            <a:r>
              <a:rPr lang="sl-SI" dirty="0" err="1" smtClean="0"/>
              <a:t>what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are </a:t>
            </a:r>
            <a:r>
              <a:rPr lang="sl-SI" dirty="0" err="1" smtClean="0"/>
              <a:t>talking</a:t>
            </a:r>
            <a:r>
              <a:rPr lang="sl-SI" dirty="0" smtClean="0"/>
              <a:t> </a:t>
            </a:r>
            <a:r>
              <a:rPr lang="sl-SI" dirty="0" err="1" smtClean="0"/>
              <a:t>about</a:t>
            </a:r>
            <a:r>
              <a:rPr lang="sl-SI" dirty="0" smtClean="0"/>
              <a:t>.</a:t>
            </a:r>
            <a:endParaRPr lang="sl-SI" dirty="0"/>
          </a:p>
          <a:p>
            <a:pPr marL="0" lvl="0" indent="0">
              <a:buNone/>
            </a:pP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297151" y="3233854"/>
            <a:ext cx="992459" cy="44605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468244" y="3575825"/>
            <a:ext cx="992459" cy="44605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764680" y="3917796"/>
            <a:ext cx="1064942" cy="74341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76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CONTINUOUS: SPELLING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/>
          <a:lstStyle/>
          <a:p>
            <a:pPr marL="0" indent="0">
              <a:buNone/>
            </a:pPr>
            <a:endParaRPr lang="sl-SI" dirty="0" smtClean="0"/>
          </a:p>
          <a:p>
            <a:pPr lvl="0"/>
            <a:r>
              <a:rPr lang="en-GB" dirty="0"/>
              <a:t>‘silent e’: ‘e’, </a:t>
            </a:r>
            <a:r>
              <a:rPr lang="en-GB" dirty="0" err="1"/>
              <a:t>ki</a:t>
            </a:r>
            <a:r>
              <a:rPr lang="en-GB" dirty="0"/>
              <a:t> je v </a:t>
            </a:r>
            <a:r>
              <a:rPr lang="en-GB" dirty="0" err="1"/>
              <a:t>glagolu</a:t>
            </a:r>
            <a:r>
              <a:rPr lang="en-GB" dirty="0"/>
              <a:t> </a:t>
            </a:r>
            <a:r>
              <a:rPr lang="en-GB" dirty="0" err="1"/>
              <a:t>tih</a:t>
            </a:r>
            <a:r>
              <a:rPr lang="en-GB" dirty="0"/>
              <a:t>, </a:t>
            </a:r>
            <a:r>
              <a:rPr lang="en-GB" dirty="0" err="1"/>
              <a:t>izgine</a:t>
            </a:r>
            <a:r>
              <a:rPr lang="en-GB" dirty="0"/>
              <a:t> (oz. </a:t>
            </a:r>
            <a:r>
              <a:rPr lang="en-GB" dirty="0" err="1"/>
              <a:t>če</a:t>
            </a:r>
            <a:r>
              <a:rPr lang="en-GB" dirty="0"/>
              <a:t> se </a:t>
            </a:r>
            <a:r>
              <a:rPr lang="en-GB" dirty="0" err="1"/>
              <a:t>beseda</a:t>
            </a:r>
            <a:r>
              <a:rPr lang="en-GB" dirty="0"/>
              <a:t> </a:t>
            </a:r>
            <a:r>
              <a:rPr lang="en-GB" dirty="0" err="1"/>
              <a:t>konča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soglasnik</a:t>
            </a:r>
            <a:r>
              <a:rPr lang="en-GB" dirty="0"/>
              <a:t> + e, e </a:t>
            </a:r>
            <a:r>
              <a:rPr lang="en-GB" dirty="0" err="1"/>
              <a:t>odpade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en-GB" dirty="0" smtClean="0"/>
              <a:t>dance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</a:t>
            </a:r>
            <a:r>
              <a:rPr lang="en-GB" dirty="0" err="1"/>
              <a:t>dancING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make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making</a:t>
            </a:r>
            <a:br>
              <a:rPr lang="en-GB" dirty="0"/>
            </a:b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271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CONTINUOUS: SPELLING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>
            <a:normAutofit fontScale="92500" lnSpcReduction="20000"/>
          </a:bodyPr>
          <a:lstStyle/>
          <a:p>
            <a:pPr lvl="0"/>
            <a:endParaRPr lang="sl-SI" dirty="0" smtClean="0"/>
          </a:p>
          <a:p>
            <a:pPr lvl="0"/>
            <a:r>
              <a:rPr lang="en-GB" dirty="0" err="1" smtClean="0"/>
              <a:t>Podvajanje</a:t>
            </a:r>
            <a:r>
              <a:rPr lang="en-GB" dirty="0" smtClean="0"/>
              <a:t> </a:t>
            </a:r>
            <a:r>
              <a:rPr lang="en-GB" dirty="0" err="1"/>
              <a:t>zadnjega</a:t>
            </a:r>
            <a:r>
              <a:rPr lang="en-GB" dirty="0"/>
              <a:t> </a:t>
            </a:r>
            <a:r>
              <a:rPr lang="en-GB" dirty="0" err="1"/>
              <a:t>soglasnika</a:t>
            </a:r>
            <a:r>
              <a:rPr lang="en-GB" dirty="0"/>
              <a:t>: </a:t>
            </a:r>
            <a:r>
              <a:rPr lang="en-GB" dirty="0" err="1"/>
              <a:t>pri</a:t>
            </a:r>
            <a:r>
              <a:rPr lang="en-GB" dirty="0"/>
              <a:t> </a:t>
            </a:r>
            <a:r>
              <a:rPr lang="en-GB" dirty="0" err="1"/>
              <a:t>enozložnih</a:t>
            </a:r>
            <a:r>
              <a:rPr lang="en-GB" dirty="0"/>
              <a:t> </a:t>
            </a:r>
            <a:r>
              <a:rPr lang="en-GB" dirty="0" err="1"/>
              <a:t>glagolih</a:t>
            </a:r>
            <a:r>
              <a:rPr lang="en-GB" dirty="0"/>
              <a:t> in </a:t>
            </a:r>
            <a:r>
              <a:rPr lang="en-GB" dirty="0" err="1"/>
              <a:t>dvozložnih</a:t>
            </a:r>
            <a:r>
              <a:rPr lang="en-GB" dirty="0"/>
              <a:t> </a:t>
            </a:r>
            <a:r>
              <a:rPr lang="en-GB" dirty="0" err="1"/>
              <a:t>glagolih</a:t>
            </a:r>
            <a:r>
              <a:rPr lang="en-GB" dirty="0"/>
              <a:t> z </a:t>
            </a:r>
            <a:r>
              <a:rPr lang="en-GB" dirty="0" err="1"/>
              <a:t>naglasom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drugem</a:t>
            </a:r>
            <a:r>
              <a:rPr lang="en-GB" dirty="0"/>
              <a:t> </a:t>
            </a:r>
            <a:r>
              <a:rPr lang="en-GB" dirty="0" err="1"/>
              <a:t>zlogu</a:t>
            </a:r>
            <a:r>
              <a:rPr lang="en-GB" dirty="0"/>
              <a:t> in </a:t>
            </a:r>
            <a:r>
              <a:rPr lang="en-GB" dirty="0" err="1"/>
              <a:t>zaporedjem</a:t>
            </a:r>
            <a:r>
              <a:rPr lang="en-GB" dirty="0"/>
              <a:t> </a:t>
            </a:r>
            <a:r>
              <a:rPr lang="en-GB" dirty="0" err="1"/>
              <a:t>soglasnik</a:t>
            </a:r>
            <a:r>
              <a:rPr lang="en-GB" dirty="0"/>
              <a:t>/</a:t>
            </a:r>
            <a:r>
              <a:rPr lang="en-GB" dirty="0" err="1"/>
              <a:t>samoglasnik</a:t>
            </a:r>
            <a:r>
              <a:rPr lang="en-GB" dirty="0"/>
              <a:t>/</a:t>
            </a:r>
            <a:r>
              <a:rPr lang="en-GB" dirty="0" err="1"/>
              <a:t>soglasnik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koncu</a:t>
            </a:r>
            <a:r>
              <a:rPr lang="en-GB" dirty="0"/>
              <a:t> </a:t>
            </a:r>
            <a:r>
              <a:rPr lang="en-GB" dirty="0" err="1"/>
              <a:t>besede</a:t>
            </a:r>
            <a:r>
              <a:rPr lang="en-GB" dirty="0"/>
              <a:t>, se </a:t>
            </a:r>
            <a:r>
              <a:rPr lang="en-GB" dirty="0" err="1"/>
              <a:t>zadnji</a:t>
            </a:r>
            <a:r>
              <a:rPr lang="en-GB" dirty="0"/>
              <a:t> </a:t>
            </a:r>
            <a:r>
              <a:rPr lang="en-GB" dirty="0" err="1"/>
              <a:t>soglasnik</a:t>
            </a:r>
            <a:r>
              <a:rPr lang="en-GB" dirty="0"/>
              <a:t> </a:t>
            </a:r>
            <a:r>
              <a:rPr lang="en-GB" dirty="0" err="1"/>
              <a:t>podvoji</a:t>
            </a:r>
            <a:r>
              <a:rPr lang="en-GB" dirty="0"/>
              <a:t> (CVC)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en-GB" dirty="0" smtClean="0"/>
              <a:t>swim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</a:t>
            </a:r>
            <a:r>
              <a:rPr lang="en-GB" dirty="0" err="1"/>
              <a:t>swiMMing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run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</a:t>
            </a:r>
            <a:r>
              <a:rPr lang="en-GB" dirty="0" err="1"/>
              <a:t>ruNNing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get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</a:t>
            </a:r>
            <a:r>
              <a:rPr lang="en-GB" dirty="0" smtClean="0"/>
              <a:t>getting</a:t>
            </a:r>
            <a:endParaRPr lang="sl-SI" dirty="0" smtClean="0"/>
          </a:p>
          <a:p>
            <a:pPr marL="0" indent="0">
              <a:buNone/>
            </a:pPr>
            <a:r>
              <a:rPr lang="en-GB" dirty="0"/>
              <a:t>commit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</a:t>
            </a:r>
            <a:r>
              <a:rPr lang="en-GB" dirty="0" err="1"/>
              <a:t>commiTTing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AMPAK!</a:t>
            </a:r>
            <a:br>
              <a:rPr lang="en-GB" dirty="0"/>
            </a:br>
            <a:r>
              <a:rPr lang="en-GB" dirty="0"/>
              <a:t>open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opening</a:t>
            </a:r>
            <a:br>
              <a:rPr lang="en-GB" dirty="0"/>
            </a:br>
            <a:r>
              <a:rPr lang="en-GB" dirty="0"/>
              <a:t>whisper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whispering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21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CONTINUOUS: SPELLING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/>
          <a:lstStyle/>
          <a:p>
            <a:pPr lvl="0"/>
            <a:endParaRPr lang="sl-SI" dirty="0" smtClean="0"/>
          </a:p>
          <a:p>
            <a:pPr lvl="0"/>
            <a:r>
              <a:rPr lang="en-GB" dirty="0" smtClean="0"/>
              <a:t>W</a:t>
            </a:r>
            <a:r>
              <a:rPr lang="en-GB" dirty="0"/>
              <a:t>, Y, Z: </a:t>
            </a:r>
            <a:r>
              <a:rPr lang="en-GB" dirty="0" err="1"/>
              <a:t>besede</a:t>
            </a:r>
            <a:r>
              <a:rPr lang="en-GB" dirty="0"/>
              <a:t>, </a:t>
            </a:r>
            <a:r>
              <a:rPr lang="en-GB" dirty="0" err="1"/>
              <a:t>ki</a:t>
            </a:r>
            <a:r>
              <a:rPr lang="en-GB" dirty="0"/>
              <a:t> se </a:t>
            </a:r>
            <a:r>
              <a:rPr lang="en-GB" dirty="0" err="1"/>
              <a:t>končajo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w, y, z, se ne </a:t>
            </a:r>
            <a:r>
              <a:rPr lang="en-GB" dirty="0" err="1" smtClean="0"/>
              <a:t>podvajajo</a:t>
            </a:r>
            <a:endParaRPr lang="sl-SI" dirty="0"/>
          </a:p>
          <a:p>
            <a:pPr lvl="0"/>
            <a:endParaRPr lang="sl-SI" dirty="0"/>
          </a:p>
          <a:p>
            <a:pPr marL="0" lvl="0" indent="0">
              <a:buNone/>
            </a:pPr>
            <a:r>
              <a:rPr lang="en-GB" dirty="0" smtClean="0"/>
              <a:t>box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boxing</a:t>
            </a:r>
            <a:br>
              <a:rPr lang="en-GB" dirty="0"/>
            </a:br>
            <a:r>
              <a:rPr lang="en-GB" dirty="0"/>
              <a:t>enjoy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enjoying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2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CONTINUOUS: SPELLING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/>
          <a:lstStyle/>
          <a:p>
            <a:pPr lvl="0"/>
            <a:endParaRPr lang="sl-SI" dirty="0" smtClean="0"/>
          </a:p>
          <a:p>
            <a:pPr lvl="0"/>
            <a:r>
              <a:rPr lang="sl-SI" dirty="0" smtClean="0"/>
              <a:t>i</a:t>
            </a:r>
            <a:r>
              <a:rPr lang="en-GB" dirty="0" smtClean="0"/>
              <a:t>e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y: </a:t>
            </a:r>
            <a:r>
              <a:rPr lang="en-GB" dirty="0" err="1"/>
              <a:t>končnica</a:t>
            </a:r>
            <a:r>
              <a:rPr lang="en-GB" dirty="0"/>
              <a:t> –</a:t>
            </a:r>
            <a:r>
              <a:rPr lang="en-GB" dirty="0" err="1"/>
              <a:t>ie</a:t>
            </a:r>
            <a:r>
              <a:rPr lang="en-GB" dirty="0"/>
              <a:t> </a:t>
            </a:r>
            <a:r>
              <a:rPr lang="en-GB" dirty="0" err="1"/>
              <a:t>postane</a:t>
            </a:r>
            <a:r>
              <a:rPr lang="en-GB" dirty="0"/>
              <a:t> –</a:t>
            </a:r>
            <a:r>
              <a:rPr lang="en-GB" dirty="0" smtClean="0"/>
              <a:t>y</a:t>
            </a:r>
            <a:endParaRPr lang="sl-SI" dirty="0" smtClean="0"/>
          </a:p>
          <a:p>
            <a:pPr marL="0" lvl="0" indent="0">
              <a:buNone/>
            </a:pPr>
            <a:endParaRPr lang="sl-SI" dirty="0"/>
          </a:p>
          <a:p>
            <a:pPr marL="0" lvl="0" indent="0">
              <a:buNone/>
            </a:pPr>
            <a:r>
              <a:rPr lang="en-GB" dirty="0" smtClean="0"/>
              <a:t>die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dying</a:t>
            </a:r>
          </a:p>
        </p:txBody>
      </p:sp>
    </p:spTree>
    <p:extLst>
      <p:ext uri="{BB962C8B-B14F-4D97-AF65-F5344CB8AC3E}">
        <p14:creationId xmlns:p14="http://schemas.microsoft.com/office/powerpoint/2010/main" val="65209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CONTINUOUS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326995"/>
            <a:ext cx="10178322" cy="5386039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On the telephone</a:t>
            </a:r>
          </a:p>
          <a:p>
            <a:pPr marL="0" indent="0">
              <a:buNone/>
            </a:pPr>
            <a:r>
              <a:rPr lang="en-GB" dirty="0"/>
              <a:t>Tracy: Hello, can I speak to </a:t>
            </a:r>
            <a:r>
              <a:rPr lang="en-GB" dirty="0" smtClean="0"/>
              <a:t>Alex</a:t>
            </a:r>
            <a:r>
              <a:rPr lang="sl-SI" dirty="0" smtClean="0"/>
              <a:t>, </a:t>
            </a:r>
            <a:r>
              <a:rPr lang="sl-SI" dirty="0" err="1" smtClean="0"/>
              <a:t>please</a:t>
            </a:r>
            <a:r>
              <a:rPr lang="sl-SI" dirty="0" smtClean="0"/>
              <a:t>?</a:t>
            </a:r>
            <a:br>
              <a:rPr lang="sl-SI" dirty="0" smtClean="0"/>
            </a:br>
            <a:r>
              <a:rPr lang="en-GB" dirty="0" smtClean="0"/>
              <a:t>Alex</a:t>
            </a:r>
            <a:r>
              <a:rPr lang="en-GB" dirty="0"/>
              <a:t>: This is Alex, who is </a:t>
            </a:r>
            <a:r>
              <a:rPr lang="en-GB" dirty="0" smtClean="0"/>
              <a:t>speaking?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Tracy</a:t>
            </a:r>
            <a:r>
              <a:rPr lang="en-GB" dirty="0"/>
              <a:t>: Hi, this is </a:t>
            </a:r>
            <a:r>
              <a:rPr lang="en-GB" dirty="0" smtClean="0"/>
              <a:t>Tracy.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Alex</a:t>
            </a:r>
            <a:r>
              <a:rPr lang="en-GB" dirty="0"/>
              <a:t>: Hi Tracy. What are you </a:t>
            </a:r>
            <a:r>
              <a:rPr lang="en-GB" dirty="0" smtClean="0"/>
              <a:t>doing?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Tracy</a:t>
            </a:r>
            <a:r>
              <a:rPr lang="en-GB" dirty="0"/>
              <a:t>: Oh, I'm just watching TV. What are you </a:t>
            </a:r>
            <a:r>
              <a:rPr lang="en-GB" dirty="0" smtClean="0"/>
              <a:t>doing?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Alex</a:t>
            </a:r>
            <a:r>
              <a:rPr lang="en-GB" dirty="0"/>
              <a:t>: Well, I'm cooking </a:t>
            </a:r>
            <a:r>
              <a:rPr lang="en-GB" dirty="0" smtClean="0"/>
              <a:t>dinner.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Tracy</a:t>
            </a:r>
            <a:r>
              <a:rPr lang="en-GB" dirty="0"/>
              <a:t>: What are you </a:t>
            </a:r>
            <a:r>
              <a:rPr lang="en-GB" dirty="0" smtClean="0"/>
              <a:t>cooking?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Alex</a:t>
            </a:r>
            <a:r>
              <a:rPr lang="en-GB" dirty="0"/>
              <a:t>: I'm making some potatoes, boiling some carrots and grilling a </a:t>
            </a:r>
            <a:r>
              <a:rPr lang="en-GB" dirty="0" smtClean="0"/>
              <a:t>steak.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Tracy</a:t>
            </a:r>
            <a:r>
              <a:rPr lang="en-GB" dirty="0"/>
              <a:t>: It sounds </a:t>
            </a:r>
            <a:r>
              <a:rPr lang="en-GB" dirty="0" smtClean="0"/>
              <a:t>delicious.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Alex</a:t>
            </a:r>
            <a:r>
              <a:rPr lang="en-GB" dirty="0"/>
              <a:t>: What are you doing for dinner </a:t>
            </a:r>
            <a:r>
              <a:rPr lang="en-GB" dirty="0" smtClean="0"/>
              <a:t>tonight?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Tracy</a:t>
            </a:r>
            <a:r>
              <a:rPr lang="en-GB" dirty="0"/>
              <a:t>: Well, I don't have any plans</a:t>
            </a:r>
            <a:r>
              <a:rPr lang="en-GB" dirty="0" smtClean="0"/>
              <a:t>...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Alex</a:t>
            </a:r>
            <a:r>
              <a:rPr lang="en-GB" dirty="0"/>
              <a:t>: Would you like to come over for </a:t>
            </a:r>
            <a:r>
              <a:rPr lang="en-GB" dirty="0" smtClean="0"/>
              <a:t>dinner?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Tracy</a:t>
            </a:r>
            <a:r>
              <a:rPr lang="en-GB" dirty="0"/>
              <a:t>: Oh, I'd love to. </a:t>
            </a:r>
            <a:r>
              <a:rPr lang="en-GB" dirty="0" smtClean="0"/>
              <a:t>Thanks.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Alex</a:t>
            </a:r>
            <a:r>
              <a:rPr lang="en-GB" dirty="0"/>
              <a:t>: Great. Mary and Jack are also coming. They are arriving at </a:t>
            </a:r>
            <a:r>
              <a:rPr lang="en-GB" dirty="0" smtClean="0"/>
              <a:t>seven.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Tracy</a:t>
            </a:r>
            <a:r>
              <a:rPr lang="en-GB" dirty="0"/>
              <a:t>: OK I'll be there at seven, </a:t>
            </a:r>
            <a:r>
              <a:rPr lang="en-GB" dirty="0" smtClean="0"/>
              <a:t>too.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Alex</a:t>
            </a:r>
            <a:r>
              <a:rPr lang="en-GB" dirty="0"/>
              <a:t>: OK, see you then. </a:t>
            </a:r>
            <a:r>
              <a:rPr lang="en-GB" dirty="0" smtClean="0"/>
              <a:t>Bye.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en-GB" dirty="0" smtClean="0"/>
              <a:t>Tracy</a:t>
            </a:r>
            <a:r>
              <a:rPr lang="en-GB" dirty="0"/>
              <a:t>: </a:t>
            </a:r>
            <a:r>
              <a:rPr lang="en-GB" dirty="0" smtClean="0"/>
              <a:t>By</a:t>
            </a:r>
            <a:r>
              <a:rPr lang="sl-SI" dirty="0" smtClean="0"/>
              <a:t>e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378819" y="2252547"/>
            <a:ext cx="1393902" cy="1115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3456879" y="2752127"/>
            <a:ext cx="1393902" cy="1115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2509025" y="3021980"/>
            <a:ext cx="1566745" cy="1115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5129561" y="3034243"/>
            <a:ext cx="1393902" cy="1115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386360" y="3291834"/>
            <a:ext cx="1182030" cy="1115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594517" y="3539399"/>
            <a:ext cx="1559313" cy="1113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795345" y="3802563"/>
            <a:ext cx="1182030" cy="1115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611028" y="3791414"/>
            <a:ext cx="663499" cy="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077306" y="3791413"/>
            <a:ext cx="683942" cy="1115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509025" y="4338950"/>
            <a:ext cx="1304692" cy="1115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4078557" y="5374888"/>
            <a:ext cx="1552809" cy="965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5826512" y="5384547"/>
            <a:ext cx="1592765" cy="2156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23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CONTINUOUS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Rosanna</a:t>
            </a:r>
            <a:r>
              <a:rPr lang="en-GB" dirty="0"/>
              <a:t>: Hi, John. Nice to see you. What </a:t>
            </a:r>
            <a:r>
              <a:rPr lang="sl-SI" dirty="0" smtClean="0"/>
              <a:t>_________________</a:t>
            </a:r>
            <a:r>
              <a:rPr lang="en-GB" dirty="0"/>
              <a:t> (do) these days?</a:t>
            </a:r>
          </a:p>
          <a:p>
            <a:pPr marL="0" indent="0">
              <a:buNone/>
            </a:pPr>
            <a:r>
              <a:rPr lang="en-GB" b="1" dirty="0" smtClean="0"/>
              <a:t>John</a:t>
            </a:r>
            <a:r>
              <a:rPr lang="en-GB" dirty="0"/>
              <a:t>: Hi, Rosanna. I </a:t>
            </a:r>
            <a:r>
              <a:rPr lang="sl-SI" dirty="0"/>
              <a:t>_________________</a:t>
            </a:r>
            <a:r>
              <a:rPr lang="en-GB" dirty="0"/>
              <a:t> </a:t>
            </a:r>
            <a:r>
              <a:rPr lang="en-GB" dirty="0"/>
              <a:t> (work) in a hotel near the </a:t>
            </a:r>
            <a:r>
              <a:rPr lang="en-GB" dirty="0" smtClean="0"/>
              <a:t>beach.</a:t>
            </a:r>
            <a:r>
              <a:rPr lang="sl-SI" dirty="0" smtClean="0"/>
              <a:t> </a:t>
            </a:r>
            <a:r>
              <a:rPr lang="en-GB" dirty="0" smtClean="0"/>
              <a:t>I</a:t>
            </a:r>
            <a:r>
              <a:rPr lang="en-GB" dirty="0"/>
              <a:t> </a:t>
            </a:r>
            <a:r>
              <a:rPr lang="sl-SI" dirty="0"/>
              <a:t>_________________</a:t>
            </a:r>
            <a:r>
              <a:rPr lang="en-GB" dirty="0"/>
              <a:t> </a:t>
            </a:r>
            <a:r>
              <a:rPr lang="en-GB" dirty="0"/>
              <a:t> (like) it a lot because it's so </a:t>
            </a:r>
            <a:r>
              <a:rPr lang="en-GB" dirty="0" smtClean="0"/>
              <a:t>interesting.</a:t>
            </a:r>
            <a:r>
              <a:rPr lang="sl-SI" dirty="0" smtClean="0"/>
              <a:t> </a:t>
            </a:r>
            <a:r>
              <a:rPr lang="en-GB" dirty="0" smtClean="0"/>
              <a:t>And </a:t>
            </a:r>
            <a:r>
              <a:rPr lang="en-GB" dirty="0"/>
              <a:t>you? </a:t>
            </a:r>
            <a:r>
              <a:rPr lang="sl-SI" dirty="0"/>
              <a:t>_________________</a:t>
            </a:r>
            <a:r>
              <a:rPr lang="en-GB" dirty="0"/>
              <a:t> </a:t>
            </a:r>
            <a:r>
              <a:rPr lang="en-GB" dirty="0"/>
              <a:t> (still study) French at the college?</a:t>
            </a:r>
          </a:p>
          <a:p>
            <a:pPr marL="0" indent="0">
              <a:buNone/>
            </a:pPr>
            <a:r>
              <a:rPr lang="en-GB" b="1" dirty="0" smtClean="0"/>
              <a:t>Rosanna</a:t>
            </a:r>
            <a:r>
              <a:rPr lang="en-GB" dirty="0"/>
              <a:t>: Yes. I </a:t>
            </a:r>
            <a:r>
              <a:rPr lang="sl-SI" dirty="0"/>
              <a:t>_________________</a:t>
            </a:r>
            <a:r>
              <a:rPr lang="en-GB" dirty="0"/>
              <a:t> </a:t>
            </a:r>
            <a:r>
              <a:rPr lang="en-GB" dirty="0"/>
              <a:t> (not like) it very much because we have to work too much.</a:t>
            </a:r>
          </a:p>
          <a:p>
            <a:pPr marL="0" indent="0">
              <a:buNone/>
            </a:pPr>
            <a:r>
              <a:rPr lang="en-GB" dirty="0" smtClean="0"/>
              <a:t>But </a:t>
            </a:r>
            <a:r>
              <a:rPr lang="en-GB" dirty="0"/>
              <a:t>one good thing is that I </a:t>
            </a:r>
            <a:r>
              <a:rPr lang="sl-SI" dirty="0"/>
              <a:t>_________________</a:t>
            </a:r>
            <a:r>
              <a:rPr lang="en-GB" dirty="0"/>
              <a:t> </a:t>
            </a:r>
            <a:r>
              <a:rPr lang="en-GB" dirty="0"/>
              <a:t> (write) to a French boy who lives in Marseilles.</a:t>
            </a:r>
          </a:p>
          <a:p>
            <a:pPr marL="0" indent="0">
              <a:buNone/>
            </a:pPr>
            <a:r>
              <a:rPr lang="en-GB" dirty="0" smtClean="0"/>
              <a:t>It </a:t>
            </a:r>
            <a:r>
              <a:rPr lang="en-GB" dirty="0"/>
              <a:t>helps with my French. </a:t>
            </a:r>
            <a:r>
              <a:rPr lang="sl-SI" dirty="0"/>
              <a:t>_________________</a:t>
            </a:r>
            <a:r>
              <a:rPr lang="en-GB" dirty="0"/>
              <a:t> </a:t>
            </a:r>
            <a:r>
              <a:rPr lang="en-GB" dirty="0"/>
              <a:t> (go) to work now?</a:t>
            </a:r>
          </a:p>
          <a:p>
            <a:pPr marL="0" indent="0">
              <a:buNone/>
            </a:pPr>
            <a:r>
              <a:rPr lang="en-GB" b="1" dirty="0" smtClean="0"/>
              <a:t>John</a:t>
            </a:r>
            <a:r>
              <a:rPr lang="en-GB" dirty="0"/>
              <a:t>: No, I </a:t>
            </a:r>
            <a:r>
              <a:rPr lang="sl-SI" dirty="0"/>
              <a:t>_________________</a:t>
            </a:r>
            <a:r>
              <a:rPr lang="en-GB" dirty="0"/>
              <a:t> </a:t>
            </a:r>
            <a:r>
              <a:rPr lang="en-GB" dirty="0"/>
              <a:t> (go) to the supermarket to do some shopping. Do you want to come with me?</a:t>
            </a:r>
          </a:p>
          <a:p>
            <a:pPr marL="0" indent="0">
              <a:buNone/>
            </a:pPr>
            <a:r>
              <a:rPr lang="en-GB" b="1" dirty="0" smtClean="0"/>
              <a:t>Rosanna</a:t>
            </a:r>
            <a:r>
              <a:rPr lang="en-GB" dirty="0"/>
              <a:t>: I can't, sorry. I </a:t>
            </a:r>
            <a:r>
              <a:rPr lang="sl-SI" dirty="0"/>
              <a:t>_________________</a:t>
            </a:r>
            <a:r>
              <a:rPr lang="en-GB" dirty="0"/>
              <a:t> </a:t>
            </a:r>
            <a:r>
              <a:rPr lang="en-GB" dirty="0"/>
              <a:t> (go) to a cafe to meet my friend </a:t>
            </a:r>
            <a:r>
              <a:rPr lang="en-GB" dirty="0" smtClean="0"/>
              <a:t>Melissa.</a:t>
            </a:r>
            <a:r>
              <a:rPr lang="sl-SI" dirty="0" smtClean="0"/>
              <a:t> </a:t>
            </a:r>
            <a:r>
              <a:rPr lang="en-GB" dirty="0" smtClean="0"/>
              <a:t>She</a:t>
            </a:r>
            <a:r>
              <a:rPr lang="sl-SI" dirty="0"/>
              <a:t>_________________</a:t>
            </a:r>
            <a:r>
              <a:rPr lang="en-GB" dirty="0"/>
              <a:t> </a:t>
            </a:r>
            <a:r>
              <a:rPr lang="en-GB" dirty="0"/>
              <a:t>  (help) me with my thesis. I will telephone you tomorrow. </a:t>
            </a:r>
            <a:br>
              <a:rPr lang="en-GB" dirty="0"/>
            </a:br>
            <a:r>
              <a:rPr lang="en-GB" b="1" dirty="0" smtClean="0"/>
              <a:t>John</a:t>
            </a:r>
            <a:r>
              <a:rPr lang="en-GB" dirty="0"/>
              <a:t>: OK, speak to you tomorrow. Bye.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> </a:t>
            </a:r>
          </a:p>
          <a:p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84955" y="2230247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smtClean="0">
                <a:solidFill>
                  <a:srgbClr val="FF0000"/>
                </a:solidFill>
              </a:rPr>
              <a:t>are </a:t>
            </a:r>
            <a:r>
              <a:rPr lang="sl-SI" dirty="0" err="1" smtClean="0">
                <a:solidFill>
                  <a:srgbClr val="FF0000"/>
                </a:solidFill>
              </a:rPr>
              <a:t>you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doing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185530" y="2568795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err="1" smtClean="0">
                <a:solidFill>
                  <a:srgbClr val="FF0000"/>
                </a:solidFill>
              </a:rPr>
              <a:t>am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working</a:t>
            </a:r>
            <a:endParaRPr lang="sl-SI" dirty="0" smtClean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79256" y="2568794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smtClean="0">
                <a:solidFill>
                  <a:srgbClr val="FF0000"/>
                </a:solidFill>
              </a:rPr>
              <a:t>like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20842" y="2827731"/>
            <a:ext cx="1842299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smtClean="0">
                <a:solidFill>
                  <a:srgbClr val="FF0000"/>
                </a:solidFill>
              </a:rPr>
              <a:t>Are </a:t>
            </a:r>
            <a:r>
              <a:rPr lang="sl-SI" dirty="0" err="1" smtClean="0">
                <a:solidFill>
                  <a:srgbClr val="FF0000"/>
                </a:solidFill>
              </a:rPr>
              <a:t>you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still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studying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949937" y="3097472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err="1" smtClean="0">
                <a:solidFill>
                  <a:srgbClr val="FF0000"/>
                </a:solidFill>
              </a:rPr>
              <a:t>don‘t</a:t>
            </a:r>
            <a:r>
              <a:rPr lang="sl-SI" dirty="0" smtClean="0">
                <a:solidFill>
                  <a:srgbClr val="FF0000"/>
                </a:solidFill>
              </a:rPr>
              <a:t> like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144534" y="3435306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err="1" smtClean="0">
                <a:solidFill>
                  <a:srgbClr val="FF0000"/>
                </a:solidFill>
              </a:rPr>
              <a:t>write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08101" y="3741462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smtClean="0">
                <a:solidFill>
                  <a:srgbClr val="FF0000"/>
                </a:solidFill>
              </a:rPr>
              <a:t>Are </a:t>
            </a:r>
            <a:r>
              <a:rPr lang="sl-SI" dirty="0" err="1" smtClean="0">
                <a:solidFill>
                  <a:srgbClr val="FF0000"/>
                </a:solidFill>
              </a:rPr>
              <a:t>you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going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505304" y="4079296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err="1">
                <a:solidFill>
                  <a:srgbClr val="FF0000"/>
                </a:solidFill>
              </a:rPr>
              <a:t>a</a:t>
            </a:r>
            <a:r>
              <a:rPr lang="sl-SI" dirty="0" err="1" smtClean="0">
                <a:solidFill>
                  <a:srgbClr val="FF0000"/>
                </a:solidFill>
              </a:rPr>
              <a:t>m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going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758930" y="4398566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err="1">
                <a:solidFill>
                  <a:srgbClr val="FF0000"/>
                </a:solidFill>
              </a:rPr>
              <a:t>a</a:t>
            </a:r>
            <a:r>
              <a:rPr lang="sl-SI" dirty="0" err="1" smtClean="0">
                <a:solidFill>
                  <a:srgbClr val="FF0000"/>
                </a:solidFill>
              </a:rPr>
              <a:t>m</a:t>
            </a:r>
            <a:r>
              <a:rPr lang="sl-SI" dirty="0" smtClean="0">
                <a:solidFill>
                  <a:srgbClr val="FF0000"/>
                </a:solidFill>
              </a:rPr>
              <a:t> </a:t>
            </a:r>
            <a:r>
              <a:rPr lang="sl-SI" dirty="0" err="1" smtClean="0">
                <a:solidFill>
                  <a:srgbClr val="FF0000"/>
                </a:solidFill>
              </a:rPr>
              <a:t>going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01603" y="4668231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smtClean="0">
                <a:solidFill>
                  <a:srgbClr val="FF0000"/>
                </a:solidFill>
              </a:rPr>
              <a:t>is </a:t>
            </a:r>
            <a:r>
              <a:rPr lang="sl-SI" dirty="0" err="1" smtClean="0">
                <a:solidFill>
                  <a:srgbClr val="FF0000"/>
                </a:solidFill>
              </a:rPr>
              <a:t>helping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88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SIMPLE/CONTINUOUS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smtClean="0"/>
              <a:t>James</a:t>
            </a:r>
            <a:r>
              <a:rPr lang="sl-SI" dirty="0" smtClean="0"/>
              <a:t> _____________</a:t>
            </a:r>
            <a:r>
              <a:rPr lang="en-GB" dirty="0" smtClean="0"/>
              <a:t> (live) in a little village. </a:t>
            </a:r>
          </a:p>
          <a:p>
            <a:pPr marL="0" indent="0">
              <a:buNone/>
            </a:pPr>
            <a:r>
              <a:rPr lang="en-GB" dirty="0" smtClean="0"/>
              <a:t>He</a:t>
            </a:r>
            <a:r>
              <a:rPr lang="sl-SI" dirty="0" smtClean="0"/>
              <a:t> _____________</a:t>
            </a:r>
            <a:r>
              <a:rPr lang="en-GB" dirty="0" smtClean="0"/>
              <a:t> (be) in his last year at school. </a:t>
            </a:r>
          </a:p>
          <a:p>
            <a:pPr marL="0" indent="0">
              <a:buNone/>
            </a:pPr>
            <a:r>
              <a:rPr lang="en-GB" dirty="0" smtClean="0"/>
              <a:t>After school, James</a:t>
            </a:r>
            <a:r>
              <a:rPr lang="sl-SI" dirty="0" smtClean="0"/>
              <a:t> _____________</a:t>
            </a:r>
            <a:r>
              <a:rPr lang="en-GB" dirty="0" smtClean="0"/>
              <a:t> (want) to become a banker. </a:t>
            </a:r>
          </a:p>
          <a:p>
            <a:pPr marL="0" indent="0">
              <a:buNone/>
            </a:pPr>
            <a:r>
              <a:rPr lang="en-GB" dirty="0" smtClean="0"/>
              <a:t>So this week, he</a:t>
            </a:r>
            <a:r>
              <a:rPr lang="sl-SI" dirty="0" smtClean="0"/>
              <a:t> _____________</a:t>
            </a:r>
            <a:r>
              <a:rPr lang="en-GB" dirty="0" smtClean="0"/>
              <a:t> (do) a practical course in a bank. </a:t>
            </a:r>
          </a:p>
          <a:p>
            <a:pPr marL="0" indent="0">
              <a:buNone/>
            </a:pPr>
            <a:r>
              <a:rPr lang="en-GB" dirty="0" smtClean="0"/>
              <a:t>There </a:t>
            </a:r>
            <a:r>
              <a:rPr lang="sl-SI" dirty="0" smtClean="0"/>
              <a:t>_____________ </a:t>
            </a:r>
            <a:r>
              <a:rPr lang="en-GB" dirty="0" smtClean="0"/>
              <a:t>(be) a bank in a nearby town, but James </a:t>
            </a:r>
            <a:r>
              <a:rPr lang="sl-SI" dirty="0" smtClean="0"/>
              <a:t>_____________ </a:t>
            </a:r>
            <a:r>
              <a:rPr lang="en-GB" dirty="0" smtClean="0"/>
              <a:t>(have) to take the bus to get there. </a:t>
            </a:r>
          </a:p>
          <a:p>
            <a:pPr marL="0" indent="0">
              <a:buNone/>
            </a:pPr>
            <a:r>
              <a:rPr lang="en-GB" dirty="0" smtClean="0"/>
              <a:t>The bus</a:t>
            </a:r>
            <a:r>
              <a:rPr lang="sl-SI" dirty="0" smtClean="0"/>
              <a:t> _____________</a:t>
            </a:r>
            <a:r>
              <a:rPr lang="en-GB" dirty="0" smtClean="0"/>
              <a:t> (leave) at 5.30 in the morning and </a:t>
            </a:r>
            <a:r>
              <a:rPr lang="sl-SI" dirty="0" smtClean="0"/>
              <a:t>_____________ </a:t>
            </a:r>
            <a:r>
              <a:rPr lang="en-GB" dirty="0" smtClean="0"/>
              <a:t>(return) at 8.15 in the evening. </a:t>
            </a:r>
          </a:p>
          <a:p>
            <a:pPr marL="0" indent="0">
              <a:buNone/>
            </a:pPr>
            <a:r>
              <a:rPr lang="en-GB" dirty="0" smtClean="0"/>
              <a:t>James </a:t>
            </a:r>
            <a:r>
              <a:rPr lang="sl-SI" dirty="0" smtClean="0"/>
              <a:t>_____________ </a:t>
            </a:r>
            <a:r>
              <a:rPr lang="en-GB" dirty="0" smtClean="0"/>
              <a:t>(not / like) to spend so much time in town before and after work, waiting for the bus. </a:t>
            </a:r>
          </a:p>
          <a:p>
            <a:pPr marL="0" indent="0">
              <a:buNone/>
            </a:pPr>
            <a:r>
              <a:rPr lang="en-GB" dirty="0" smtClean="0"/>
              <a:t>Therefore, this week he </a:t>
            </a:r>
            <a:r>
              <a:rPr lang="sl-SI" dirty="0" smtClean="0"/>
              <a:t>_____________ </a:t>
            </a:r>
            <a:r>
              <a:rPr lang="en-GB" dirty="0" smtClean="0"/>
              <a:t>(stay) with his aunt, who </a:t>
            </a:r>
            <a:r>
              <a:rPr lang="sl-SI" dirty="0" smtClean="0"/>
              <a:t>_____________ </a:t>
            </a:r>
            <a:r>
              <a:rPr lang="en-GB" dirty="0" smtClean="0"/>
              <a:t>(live) in town. </a:t>
            </a:r>
          </a:p>
          <a:p>
            <a:pPr marL="0" indent="0">
              <a:buNone/>
            </a:pPr>
            <a:r>
              <a:rPr lang="en-GB" dirty="0" smtClean="0"/>
              <a:t>James usually </a:t>
            </a:r>
            <a:r>
              <a:rPr lang="sl-SI" dirty="0" smtClean="0"/>
              <a:t>_____________ </a:t>
            </a:r>
            <a:r>
              <a:rPr lang="en-GB" dirty="0" smtClean="0"/>
              <a:t>(wear) jeans and t-shirts, but while he </a:t>
            </a:r>
            <a:r>
              <a:rPr lang="sl-SI" dirty="0" smtClean="0"/>
              <a:t>_____________ </a:t>
            </a:r>
            <a:r>
              <a:rPr lang="en-GB" dirty="0" smtClean="0"/>
              <a:t>(work) for the bank now, he </a:t>
            </a:r>
            <a:r>
              <a:rPr lang="sl-SI" dirty="0" smtClean="0"/>
              <a:t>_____________ </a:t>
            </a:r>
            <a:r>
              <a:rPr lang="en-GB" dirty="0" smtClean="0"/>
              <a:t>(wear) a suit and a tie</a:t>
            </a:r>
          </a:p>
          <a:p>
            <a:endParaRPr lang="en-GB" dirty="0"/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2174487" y="2286001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err="1" smtClean="0">
                <a:solidFill>
                  <a:srgbClr val="FF0000"/>
                </a:solidFill>
              </a:rPr>
              <a:t>lives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0" name="Content Placeholder 2"/>
          <p:cNvSpPr txBox="1">
            <a:spLocks/>
          </p:cNvSpPr>
          <p:nvPr/>
        </p:nvSpPr>
        <p:spPr>
          <a:xfrm>
            <a:off x="2152183" y="2635700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smtClean="0">
                <a:solidFill>
                  <a:srgbClr val="FF0000"/>
                </a:solidFill>
              </a:rPr>
              <a:t>is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3233853" y="2938461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err="1" smtClean="0">
                <a:solidFill>
                  <a:srgbClr val="FF0000"/>
                </a:solidFill>
              </a:rPr>
              <a:t>wants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932770" y="3309012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>
                <a:solidFill>
                  <a:srgbClr val="FF0000"/>
                </a:solidFill>
              </a:rPr>
              <a:t>i</a:t>
            </a:r>
            <a:r>
              <a:rPr lang="sl-SI" dirty="0" smtClean="0">
                <a:solidFill>
                  <a:srgbClr val="FF0000"/>
                </a:solidFill>
              </a:rPr>
              <a:t>s </a:t>
            </a:r>
            <a:r>
              <a:rPr lang="sl-SI" dirty="0" err="1" smtClean="0">
                <a:solidFill>
                  <a:srgbClr val="FF0000"/>
                </a:solidFill>
              </a:rPr>
              <a:t>doing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2107579" y="3621702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smtClean="0">
                <a:solidFill>
                  <a:srgbClr val="FF0000"/>
                </a:solidFill>
              </a:rPr>
              <a:t>is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4" name="Content Placeholder 2"/>
          <p:cNvSpPr txBox="1">
            <a:spLocks/>
          </p:cNvSpPr>
          <p:nvPr/>
        </p:nvSpPr>
        <p:spPr>
          <a:xfrm>
            <a:off x="7181385" y="3641560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err="1" smtClean="0">
                <a:solidFill>
                  <a:srgbClr val="FF0000"/>
                </a:solidFill>
              </a:rPr>
              <a:t>has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5" name="Content Placeholder 2"/>
          <p:cNvSpPr txBox="1">
            <a:spLocks/>
          </p:cNvSpPr>
          <p:nvPr/>
        </p:nvSpPr>
        <p:spPr>
          <a:xfrm>
            <a:off x="2174485" y="3982324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err="1" smtClean="0">
                <a:solidFill>
                  <a:srgbClr val="FF0000"/>
                </a:solidFill>
              </a:rPr>
              <a:t>leaves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6579218" y="3982323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err="1" smtClean="0">
                <a:solidFill>
                  <a:srgbClr val="FF0000"/>
                </a:solidFill>
              </a:rPr>
              <a:t>returns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851101" y="4327982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err="1">
                <a:solidFill>
                  <a:srgbClr val="FF0000"/>
                </a:solidFill>
              </a:rPr>
              <a:t>d</a:t>
            </a:r>
            <a:r>
              <a:rPr lang="sl-SI" dirty="0" err="1" smtClean="0">
                <a:solidFill>
                  <a:srgbClr val="FF0000"/>
                </a:solidFill>
              </a:rPr>
              <a:t>oesn‘t</a:t>
            </a:r>
            <a:r>
              <a:rPr lang="sl-SI" dirty="0" smtClean="0">
                <a:solidFill>
                  <a:srgbClr val="FF0000"/>
                </a:solidFill>
              </a:rPr>
              <a:t> like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3523785" y="4672107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smtClean="0">
                <a:solidFill>
                  <a:srgbClr val="FF0000"/>
                </a:solidFill>
              </a:rPr>
              <a:t>is </a:t>
            </a:r>
            <a:r>
              <a:rPr lang="sl-SI" dirty="0" err="1" smtClean="0">
                <a:solidFill>
                  <a:srgbClr val="FF0000"/>
                </a:solidFill>
              </a:rPr>
              <a:t>staying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7181385" y="4683936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err="1" smtClean="0">
                <a:solidFill>
                  <a:srgbClr val="FF0000"/>
                </a:solidFill>
              </a:rPr>
              <a:t>lives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2720895" y="5021290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err="1" smtClean="0">
                <a:solidFill>
                  <a:srgbClr val="FF0000"/>
                </a:solidFill>
              </a:rPr>
              <a:t>wears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7292897" y="5044108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smtClean="0">
                <a:solidFill>
                  <a:srgbClr val="FF0000"/>
                </a:solidFill>
              </a:rPr>
              <a:t>is </a:t>
            </a:r>
            <a:r>
              <a:rPr lang="sl-SI" dirty="0" err="1" smtClean="0">
                <a:solidFill>
                  <a:srgbClr val="FF0000"/>
                </a:solidFill>
              </a:rPr>
              <a:t>working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1271236" y="5297893"/>
            <a:ext cx="1806498" cy="3720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smtClean="0">
                <a:solidFill>
                  <a:srgbClr val="FF0000"/>
                </a:solidFill>
              </a:rPr>
              <a:t>is </a:t>
            </a:r>
            <a:r>
              <a:rPr lang="sl-SI" dirty="0" err="1" smtClean="0">
                <a:solidFill>
                  <a:srgbClr val="FF0000"/>
                </a:solidFill>
              </a:rPr>
              <a:t>wearing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11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OBLIKA</a:t>
            </a:r>
          </a:p>
          <a:p>
            <a:pPr marL="0" indent="0">
              <a:buNone/>
            </a:pPr>
            <a:r>
              <a:rPr lang="sl-SI" dirty="0"/>
              <a:t>+</a:t>
            </a:r>
            <a:endParaRPr lang="sl-SI" dirty="0" smtClean="0"/>
          </a:p>
          <a:p>
            <a:pPr marL="0" indent="0">
              <a:buNone/>
            </a:pPr>
            <a:r>
              <a:rPr lang="en-GB" dirty="0"/>
              <a:t>present simple of 'be' + </a:t>
            </a:r>
            <a:r>
              <a:rPr lang="en-GB" dirty="0" smtClean="0"/>
              <a:t>verb-</a:t>
            </a:r>
            <a:r>
              <a:rPr lang="en-GB" dirty="0" err="1" smtClean="0"/>
              <a:t>ing</a:t>
            </a:r>
            <a:endParaRPr lang="sl-SI" dirty="0" smtClean="0"/>
          </a:p>
          <a:p>
            <a:pPr marL="0" indent="0">
              <a:buNone/>
            </a:pPr>
            <a:endParaRPr lang="sl-SI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021112" y="3936381"/>
          <a:ext cx="8128000" cy="11887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64000"/>
                <a:gridCol w="4064000"/>
              </a:tblGrid>
              <a:tr h="11820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I AM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YOU/WE/THEY ARE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HE/SHE/IT IS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playING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dancING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watchING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TV</a:t>
                      </a:r>
                      <a:endParaRPr lang="en-GB" b="0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162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I’m going on </a:t>
            </a:r>
            <a:r>
              <a:rPr lang="en-GB" dirty="0" smtClean="0"/>
              <a:t>vacation/holidays</a:t>
            </a:r>
            <a:r>
              <a:rPr lang="sl-SI" dirty="0" smtClean="0"/>
              <a:t> to London.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I’m going to </a:t>
            </a:r>
            <a:r>
              <a:rPr lang="en-GB" dirty="0" smtClean="0"/>
              <a:t>London</a:t>
            </a:r>
            <a:r>
              <a:rPr lang="sl-SI" dirty="0" smtClean="0"/>
              <a:t> </a:t>
            </a:r>
            <a:r>
              <a:rPr lang="sl-SI" dirty="0" err="1" smtClean="0"/>
              <a:t>for</a:t>
            </a:r>
            <a:r>
              <a:rPr lang="sl-SI" dirty="0" smtClean="0"/>
              <a:t> one </a:t>
            </a:r>
            <a:r>
              <a:rPr lang="sl-SI" dirty="0" err="1" smtClean="0"/>
              <a:t>week</a:t>
            </a:r>
            <a:r>
              <a:rPr lang="sl-SI" dirty="0" smtClean="0"/>
              <a:t>.</a:t>
            </a:r>
            <a:br>
              <a:rPr lang="sl-SI" dirty="0" smtClean="0"/>
            </a:br>
            <a:r>
              <a:rPr lang="en-GB" dirty="0" smtClean="0"/>
              <a:t>I’m </a:t>
            </a:r>
            <a:r>
              <a:rPr lang="en-GB" dirty="0"/>
              <a:t>travelling to </a:t>
            </a:r>
            <a:r>
              <a:rPr lang="en-GB" dirty="0" smtClean="0"/>
              <a:t>London</a:t>
            </a:r>
            <a:r>
              <a:rPr lang="sl-SI" dirty="0" smtClean="0"/>
              <a:t> </a:t>
            </a:r>
            <a:r>
              <a:rPr lang="sl-SI" dirty="0" err="1" smtClean="0"/>
              <a:t>with</a:t>
            </a:r>
            <a:r>
              <a:rPr lang="sl-SI" dirty="0" smtClean="0"/>
              <a:t> </a:t>
            </a:r>
            <a:r>
              <a:rPr lang="sl-SI" dirty="0" err="1" smtClean="0"/>
              <a:t>my</a:t>
            </a:r>
            <a:r>
              <a:rPr lang="sl-SI" dirty="0" smtClean="0"/>
              <a:t> </a:t>
            </a:r>
            <a:r>
              <a:rPr lang="sl-SI" dirty="0" err="1" smtClean="0"/>
              <a:t>friend</a:t>
            </a:r>
            <a:r>
              <a:rPr lang="sl-SI" dirty="0" smtClean="0"/>
              <a:t> Anna.</a:t>
            </a:r>
            <a:r>
              <a:rPr lang="sl-SI" dirty="0"/>
              <a:t/>
            </a:r>
            <a:br>
              <a:rPr lang="sl-SI" dirty="0"/>
            </a:br>
            <a:r>
              <a:rPr lang="en-GB" dirty="0" smtClean="0"/>
              <a:t>I’m </a:t>
            </a:r>
            <a:r>
              <a:rPr lang="en-GB" dirty="0"/>
              <a:t>flying to London </a:t>
            </a:r>
            <a:r>
              <a:rPr lang="sl-SI" dirty="0" err="1" smtClean="0"/>
              <a:t>from</a:t>
            </a:r>
            <a:r>
              <a:rPr lang="sl-SI" dirty="0" smtClean="0"/>
              <a:t> Ljubljana.</a:t>
            </a:r>
            <a:r>
              <a:rPr lang="en-GB" b="1" dirty="0"/>
              <a:t/>
            </a:r>
            <a:br>
              <a:rPr lang="en-GB" b="1" dirty="0"/>
            </a:br>
            <a:r>
              <a:rPr lang="en-GB" dirty="0"/>
              <a:t>My flight is on Friday, at 8 pm.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242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 ACCOMMODATION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l-SI" dirty="0" smtClean="0"/>
              <a:t>TYPES:</a:t>
            </a:r>
          </a:p>
          <a:p>
            <a:pPr marL="0" indent="0">
              <a:buNone/>
            </a:pPr>
            <a:r>
              <a:rPr lang="sl-SI" dirty="0" smtClean="0"/>
              <a:t>HOTEL/S: </a:t>
            </a:r>
            <a:r>
              <a:rPr lang="sl-SI" dirty="0" err="1" smtClean="0"/>
              <a:t>good</a:t>
            </a:r>
            <a:r>
              <a:rPr lang="sl-SI" dirty="0" smtClean="0"/>
              <a:t>, </a:t>
            </a:r>
            <a:r>
              <a:rPr lang="sl-SI" dirty="0" err="1" smtClean="0"/>
              <a:t>cheap</a:t>
            </a:r>
            <a:r>
              <a:rPr lang="sl-SI" dirty="0" smtClean="0"/>
              <a:t>, </a:t>
            </a:r>
            <a:r>
              <a:rPr lang="sl-SI" dirty="0" err="1" smtClean="0"/>
              <a:t>inexpensive</a:t>
            </a:r>
            <a:r>
              <a:rPr lang="sl-SI" dirty="0" smtClean="0"/>
              <a:t>, pet-</a:t>
            </a:r>
            <a:r>
              <a:rPr lang="sl-SI" dirty="0" err="1" smtClean="0"/>
              <a:t>friendly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GUEST HOUSE/S</a:t>
            </a:r>
            <a:br>
              <a:rPr lang="sl-SI" dirty="0" smtClean="0"/>
            </a:br>
            <a:r>
              <a:rPr lang="sl-SI" dirty="0" smtClean="0"/>
              <a:t>HOSTEL/S</a:t>
            </a:r>
            <a:br>
              <a:rPr lang="sl-SI" dirty="0" smtClean="0"/>
            </a:br>
            <a:r>
              <a:rPr lang="sl-SI" dirty="0" smtClean="0"/>
              <a:t>BED-AND-BREAKFAST PLACE/S (</a:t>
            </a:r>
            <a:r>
              <a:rPr lang="sl-SI" dirty="0" err="1" smtClean="0"/>
              <a:t>B&amp;Bs</a:t>
            </a:r>
            <a:r>
              <a:rPr lang="sl-SI" dirty="0" smtClean="0"/>
              <a:t>)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en-GB" dirty="0"/>
              <a:t>Can you recommend _______, please</a:t>
            </a:r>
            <a:r>
              <a:rPr lang="en-GB" dirty="0" smtClean="0"/>
              <a:t>?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Are </a:t>
            </a:r>
            <a:r>
              <a:rPr lang="sl-SI" dirty="0" err="1" smtClean="0"/>
              <a:t>there</a:t>
            </a:r>
            <a:r>
              <a:rPr lang="sl-SI" dirty="0" smtClean="0"/>
              <a:t> </a:t>
            </a:r>
            <a:r>
              <a:rPr lang="sl-SI" dirty="0" err="1" smtClean="0"/>
              <a:t>any</a:t>
            </a:r>
            <a:r>
              <a:rPr lang="sl-SI" dirty="0" smtClean="0"/>
              <a:t> ________ </a:t>
            </a:r>
            <a:r>
              <a:rPr lang="sl-SI" dirty="0" err="1" smtClean="0"/>
              <a:t>nearby</a:t>
            </a:r>
            <a:r>
              <a:rPr lang="sl-SI" dirty="0" smtClean="0"/>
              <a:t>?</a:t>
            </a:r>
            <a:br>
              <a:rPr lang="sl-SI" dirty="0" smtClean="0"/>
            </a:br>
            <a:r>
              <a:rPr lang="sl-SI" dirty="0" smtClean="0"/>
              <a:t>Are </a:t>
            </a:r>
            <a:r>
              <a:rPr lang="sl-SI" dirty="0" err="1" smtClean="0"/>
              <a:t>there</a:t>
            </a:r>
            <a:r>
              <a:rPr lang="sl-SI" dirty="0" smtClean="0"/>
              <a:t> </a:t>
            </a:r>
            <a:r>
              <a:rPr lang="sl-SI" dirty="0" err="1" smtClean="0"/>
              <a:t>any</a:t>
            </a:r>
            <a:r>
              <a:rPr lang="sl-SI" dirty="0" smtClean="0"/>
              <a:t> _________ in </a:t>
            </a:r>
            <a:r>
              <a:rPr lang="sl-SI" dirty="0" err="1" smtClean="0"/>
              <a:t>this</a:t>
            </a:r>
            <a:r>
              <a:rPr lang="sl-SI" dirty="0" smtClean="0"/>
              <a:t> area?</a:t>
            </a:r>
            <a:br>
              <a:rPr lang="sl-SI" dirty="0" smtClean="0"/>
            </a:br>
            <a:r>
              <a:rPr lang="sl-SI" dirty="0" smtClean="0"/>
              <a:t>Is </a:t>
            </a:r>
            <a:r>
              <a:rPr lang="sl-SI" dirty="0" err="1" smtClean="0"/>
              <a:t>the</a:t>
            </a:r>
            <a:r>
              <a:rPr lang="sl-SI" dirty="0"/>
              <a:t> </a:t>
            </a:r>
            <a:r>
              <a:rPr lang="sl-SI" dirty="0" smtClean="0"/>
              <a:t>___________ central/</a:t>
            </a:r>
            <a:r>
              <a:rPr lang="sl-SI" dirty="0" err="1" smtClean="0"/>
              <a:t>quiet</a:t>
            </a:r>
            <a:r>
              <a:rPr lang="sl-SI" dirty="0" smtClean="0"/>
              <a:t>/</a:t>
            </a:r>
            <a:r>
              <a:rPr lang="sl-SI" dirty="0" err="1" smtClean="0"/>
              <a:t>near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beach</a:t>
            </a:r>
            <a:r>
              <a:rPr lang="sl-SI" dirty="0" smtClean="0"/>
              <a:t>?</a:t>
            </a:r>
            <a:br>
              <a:rPr lang="sl-SI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791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 ACCOMMODATION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I’ve reserved a room in the name </a:t>
            </a:r>
            <a:r>
              <a:rPr lang="en-GB" dirty="0" smtClean="0"/>
              <a:t>of</a:t>
            </a:r>
            <a:r>
              <a:rPr lang="sl-SI" dirty="0" smtClean="0"/>
              <a:t>/</a:t>
            </a:r>
            <a:r>
              <a:rPr lang="sl-SI" dirty="0" err="1" smtClean="0"/>
              <a:t>under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name </a:t>
            </a:r>
            <a:r>
              <a:rPr lang="sl-SI" dirty="0" err="1" smtClean="0"/>
              <a:t>of</a:t>
            </a:r>
            <a:r>
              <a:rPr lang="sl-SI" dirty="0" smtClean="0"/>
              <a:t>/</a:t>
            </a:r>
            <a:r>
              <a:rPr lang="sl-SI" dirty="0" err="1" smtClean="0"/>
              <a:t>by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name </a:t>
            </a:r>
            <a:r>
              <a:rPr lang="sl-SI" dirty="0" err="1" smtClean="0"/>
              <a:t>of</a:t>
            </a:r>
            <a:r>
              <a:rPr lang="sl-SI" dirty="0" smtClean="0"/>
              <a:t> ___________.</a:t>
            </a:r>
            <a:br>
              <a:rPr lang="sl-SI" dirty="0" smtClean="0"/>
            </a:br>
            <a:r>
              <a:rPr lang="en-GB" dirty="0" smtClean="0"/>
              <a:t>I’ve </a:t>
            </a:r>
            <a:r>
              <a:rPr lang="en-GB" dirty="0"/>
              <a:t>reserved a room/made a </a:t>
            </a:r>
            <a:r>
              <a:rPr lang="en-GB" dirty="0" smtClean="0"/>
              <a:t>reservation</a:t>
            </a:r>
            <a:r>
              <a:rPr lang="sl-SI" dirty="0" smtClean="0"/>
              <a:t> on Booking.com/</a:t>
            </a:r>
            <a:r>
              <a:rPr lang="sl-SI" dirty="0" err="1" smtClean="0"/>
              <a:t>your</a:t>
            </a:r>
            <a:r>
              <a:rPr lang="sl-SI" dirty="0" smtClean="0"/>
              <a:t> </a:t>
            </a:r>
            <a:r>
              <a:rPr lang="sl-SI" dirty="0" err="1" smtClean="0"/>
              <a:t>website</a:t>
            </a:r>
            <a:r>
              <a:rPr lang="en-GB" dirty="0" smtClean="0"/>
              <a:t>. </a:t>
            </a:r>
            <a:r>
              <a:rPr lang="en-GB" dirty="0"/>
              <a:t>My name is </a:t>
            </a:r>
            <a:r>
              <a:rPr lang="en-GB" dirty="0" smtClean="0"/>
              <a:t>…</a:t>
            </a:r>
            <a:endParaRPr lang="sl-SI" dirty="0" smtClean="0"/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>Do you have any rooms available</a:t>
            </a:r>
            <a:r>
              <a:rPr lang="en-GB" dirty="0" smtClean="0"/>
              <a:t>?</a:t>
            </a:r>
            <a:r>
              <a:rPr lang="sl-SI" dirty="0" smtClean="0"/>
              <a:t>/</a:t>
            </a:r>
            <a:r>
              <a:rPr lang="sl-SI" dirty="0" err="1" smtClean="0"/>
              <a:t>any</a:t>
            </a:r>
            <a:r>
              <a:rPr lang="sl-SI" dirty="0" smtClean="0"/>
              <a:t> </a:t>
            </a:r>
            <a:r>
              <a:rPr lang="sl-SI" dirty="0" err="1" smtClean="0"/>
              <a:t>vacancies</a:t>
            </a:r>
            <a:r>
              <a:rPr lang="sl-SI" dirty="0" smtClean="0"/>
              <a:t>? – Imate kaj prostih sob?</a:t>
            </a:r>
          </a:p>
          <a:p>
            <a:pPr marL="0" indent="0">
              <a:buNone/>
            </a:pPr>
            <a:r>
              <a:rPr lang="en-GB" dirty="0" smtClean="0"/>
              <a:t>Do </a:t>
            </a:r>
            <a:r>
              <a:rPr lang="en-GB" dirty="0"/>
              <a:t>you have a </a:t>
            </a:r>
            <a:r>
              <a:rPr lang="en-GB" dirty="0" smtClean="0"/>
              <a:t>room for</a:t>
            </a:r>
            <a:r>
              <a:rPr lang="sl-SI" dirty="0" smtClean="0"/>
              <a:t> </a:t>
            </a:r>
            <a:r>
              <a:rPr lang="en-GB" dirty="0" smtClean="0"/>
              <a:t>one night</a:t>
            </a:r>
            <a:r>
              <a:rPr lang="sl-SI" dirty="0" smtClean="0"/>
              <a:t>/</a:t>
            </a:r>
            <a:r>
              <a:rPr lang="en-GB" dirty="0" smtClean="0"/>
              <a:t>two nights</a:t>
            </a:r>
            <a:r>
              <a:rPr lang="sl-SI" dirty="0" smtClean="0"/>
              <a:t>/</a:t>
            </a:r>
            <a:r>
              <a:rPr lang="en-GB" dirty="0" smtClean="0"/>
              <a:t>a week</a:t>
            </a:r>
            <a:r>
              <a:rPr lang="sl-SI" dirty="0" smtClean="0"/>
              <a:t>? – Imate prosto sobo za eno noč/dve noči</a:t>
            </a:r>
          </a:p>
          <a:p>
            <a:pPr marL="0" indent="0">
              <a:buNone/>
            </a:pPr>
            <a:r>
              <a:rPr lang="sl-SI" dirty="0" smtClean="0"/>
              <a:t>… </a:t>
            </a:r>
            <a:r>
              <a:rPr lang="sl-SI" dirty="0" err="1" smtClean="0"/>
              <a:t>from</a:t>
            </a:r>
            <a:r>
              <a:rPr lang="sl-SI" dirty="0" smtClean="0"/>
              <a:t> 15 </a:t>
            </a:r>
            <a:r>
              <a:rPr lang="sl-SI" dirty="0" err="1" smtClean="0"/>
              <a:t>June</a:t>
            </a:r>
            <a:r>
              <a:rPr lang="sl-SI" dirty="0" smtClean="0"/>
              <a:t> to 20 </a:t>
            </a:r>
            <a:r>
              <a:rPr lang="sl-SI" dirty="0" err="1" smtClean="0"/>
              <a:t>June</a:t>
            </a:r>
            <a:r>
              <a:rPr lang="sl-SI" dirty="0" smtClean="0"/>
              <a:t>? – od 15. do 20. junija?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71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 ACCOMMODATION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 smtClean="0"/>
              <a:t>I </a:t>
            </a:r>
            <a:r>
              <a:rPr lang="sl-SI" dirty="0" err="1" smtClean="0"/>
              <a:t>would</a:t>
            </a:r>
            <a:r>
              <a:rPr lang="sl-SI" dirty="0" smtClean="0"/>
              <a:t> like …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a single </a:t>
            </a:r>
            <a:r>
              <a:rPr lang="en-GB" dirty="0" smtClean="0"/>
              <a:t>room</a:t>
            </a:r>
            <a:r>
              <a:rPr lang="sl-SI" dirty="0" smtClean="0"/>
              <a:t> – enoposteljna soba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a double </a:t>
            </a:r>
            <a:r>
              <a:rPr lang="en-GB" dirty="0" smtClean="0"/>
              <a:t>room</a:t>
            </a:r>
            <a:r>
              <a:rPr lang="sl-SI" dirty="0" smtClean="0"/>
              <a:t> – dvoposteljna soba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a </a:t>
            </a:r>
            <a:r>
              <a:rPr lang="en-GB" dirty="0" err="1" smtClean="0"/>
              <a:t>twi</a:t>
            </a:r>
            <a:r>
              <a:rPr lang="sl-SI" dirty="0" smtClean="0"/>
              <a:t>n</a:t>
            </a:r>
            <a:r>
              <a:rPr lang="en-GB" dirty="0" smtClean="0"/>
              <a:t> room</a:t>
            </a:r>
            <a:r>
              <a:rPr lang="sl-SI" dirty="0" smtClean="0"/>
              <a:t> – dvoposteljna soba z ločenima posteljama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with a </a:t>
            </a:r>
            <a:r>
              <a:rPr lang="sl-SI" dirty="0" err="1" smtClean="0"/>
              <a:t>shower</a:t>
            </a:r>
            <a:r>
              <a:rPr lang="sl-SI" dirty="0" smtClean="0"/>
              <a:t> – s tušem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with a </a:t>
            </a:r>
            <a:r>
              <a:rPr lang="en-GB" dirty="0" smtClean="0"/>
              <a:t>bath</a:t>
            </a:r>
            <a:r>
              <a:rPr lang="sl-SI" dirty="0" smtClean="0"/>
              <a:t> – z </a:t>
            </a:r>
            <a:r>
              <a:rPr lang="sl-SI" dirty="0" err="1" smtClean="0"/>
              <a:t>bano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with a sea </a:t>
            </a:r>
            <a:r>
              <a:rPr lang="en-GB" dirty="0" smtClean="0"/>
              <a:t>view</a:t>
            </a:r>
            <a:r>
              <a:rPr lang="sl-SI" dirty="0" smtClean="0"/>
              <a:t> – s pogledom na morje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853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 ACCOMMODATION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How much is the room with …</a:t>
            </a:r>
            <a:br>
              <a:rPr lang="en-GB" dirty="0"/>
            </a:br>
            <a:r>
              <a:rPr lang="en-GB" dirty="0"/>
              <a:t>breakfast included</a:t>
            </a:r>
            <a:r>
              <a:rPr lang="en-GB" dirty="0" smtClean="0"/>
              <a:t>?</a:t>
            </a:r>
            <a:r>
              <a:rPr lang="sl-SI" dirty="0" smtClean="0"/>
              <a:t> – vključen zajtrk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breakfast and dinner</a:t>
            </a:r>
            <a:r>
              <a:rPr lang="en-GB" dirty="0" smtClean="0"/>
              <a:t>?</a:t>
            </a:r>
            <a:r>
              <a:rPr lang="sl-SI" dirty="0" smtClean="0"/>
              <a:t> – zajtrk in večerja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full board</a:t>
            </a:r>
            <a:r>
              <a:rPr lang="en-GB" dirty="0" smtClean="0"/>
              <a:t>?</a:t>
            </a:r>
            <a:r>
              <a:rPr lang="sl-SI" dirty="0" smtClean="0"/>
              <a:t> – polni penzion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772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 ACCOMMODATION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Is </a:t>
            </a:r>
            <a:r>
              <a:rPr lang="en-GB" dirty="0"/>
              <a:t>there parking available</a:t>
            </a:r>
            <a:r>
              <a:rPr lang="en-GB" dirty="0" smtClean="0"/>
              <a:t>?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err="1" smtClean="0"/>
              <a:t>Does</a:t>
            </a:r>
            <a:r>
              <a:rPr lang="sl-SI" dirty="0" smtClean="0"/>
              <a:t> </a:t>
            </a:r>
            <a:r>
              <a:rPr lang="sl-SI" dirty="0" err="1" smtClean="0"/>
              <a:t>your</a:t>
            </a:r>
            <a:r>
              <a:rPr lang="sl-SI" dirty="0" smtClean="0"/>
              <a:t> hotel </a:t>
            </a:r>
            <a:r>
              <a:rPr lang="sl-SI" dirty="0" err="1" smtClean="0"/>
              <a:t>offer</a:t>
            </a:r>
            <a:r>
              <a:rPr lang="sl-SI" dirty="0" smtClean="0"/>
              <a:t> </a:t>
            </a:r>
            <a:r>
              <a:rPr lang="sl-SI" dirty="0" err="1" smtClean="0"/>
              <a:t>private</a:t>
            </a:r>
            <a:r>
              <a:rPr lang="sl-SI" dirty="0" smtClean="0"/>
              <a:t> </a:t>
            </a:r>
            <a:r>
              <a:rPr lang="sl-SI" dirty="0" err="1" smtClean="0"/>
              <a:t>parking</a:t>
            </a:r>
            <a:r>
              <a:rPr lang="sl-SI" dirty="0" smtClean="0"/>
              <a:t>?</a:t>
            </a:r>
            <a:br>
              <a:rPr lang="sl-SI" dirty="0" smtClean="0"/>
            </a:br>
            <a:r>
              <a:rPr lang="sl-SI" dirty="0" err="1" smtClean="0"/>
              <a:t>Does</a:t>
            </a:r>
            <a:r>
              <a:rPr lang="sl-SI" dirty="0" smtClean="0"/>
              <a:t> </a:t>
            </a:r>
            <a:r>
              <a:rPr lang="sl-SI" dirty="0" err="1" smtClean="0"/>
              <a:t>your</a:t>
            </a:r>
            <a:r>
              <a:rPr lang="sl-SI" dirty="0" smtClean="0"/>
              <a:t> hotel </a:t>
            </a:r>
            <a:r>
              <a:rPr lang="sl-SI" dirty="0" err="1" smtClean="0"/>
              <a:t>have</a:t>
            </a:r>
            <a:r>
              <a:rPr lang="sl-SI" dirty="0" smtClean="0"/>
              <a:t> a car park?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Where can I park my car?</a:t>
            </a:r>
          </a:p>
        </p:txBody>
      </p:sp>
    </p:spTree>
    <p:extLst>
      <p:ext uri="{BB962C8B-B14F-4D97-AF65-F5344CB8AC3E}">
        <p14:creationId xmlns:p14="http://schemas.microsoft.com/office/powerpoint/2010/main" val="386336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 ACCOMMODATION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When is the ______ served</a:t>
            </a:r>
            <a:r>
              <a:rPr lang="en-GB" dirty="0" smtClean="0"/>
              <a:t>?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err="1" smtClean="0"/>
              <a:t>breakfast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lunch</a:t>
            </a:r>
            <a:br>
              <a:rPr lang="en-GB" dirty="0"/>
            </a:br>
            <a:r>
              <a:rPr lang="en-GB" dirty="0"/>
              <a:t>dinner</a:t>
            </a:r>
          </a:p>
        </p:txBody>
      </p:sp>
    </p:spTree>
    <p:extLst>
      <p:ext uri="{BB962C8B-B14F-4D97-AF65-F5344CB8AC3E}">
        <p14:creationId xmlns:p14="http://schemas.microsoft.com/office/powerpoint/2010/main" val="1271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 ACCOMMODATION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85453"/>
              </p:ext>
            </p:extLst>
          </p:nvPr>
        </p:nvGraphicFramePr>
        <p:xfrm>
          <a:off x="1898186" y="2336593"/>
          <a:ext cx="8128000" cy="33832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Could you deliver the luggage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/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my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bags</a:t>
                      </a: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 to my room?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Can I leave my luggage here?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Do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you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have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a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luggage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room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Where’s the restaurant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/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pool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/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gym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Could you wake me up at 7 o’clock tomorrow morning, please?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My key, please.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Are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there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any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restaurants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/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bars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/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clubs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/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parks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nearby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  <a:endParaRPr lang="en-GB" b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When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is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the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check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-in/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check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-out?</a:t>
                      </a:r>
                      <a:endParaRPr lang="en-GB" b="0" dirty="0" smtClean="0">
                        <a:solidFill>
                          <a:srgbClr val="595959"/>
                        </a:solidFill>
                      </a:endParaRP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Bi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mi lahko prtljago prinesli v sobo, prosim?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Ali lahko pustim prtljago tukaj?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Imate sobo za prtljago?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Kje je restavracija/bazen/fitnes?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Me lahko prosim zbudite jutri ob 7 zjutraj?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Ključe, prosim.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Ali so v bližini kakšne restavracije/bari/klubi/parki?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Kdaj je </a:t>
                      </a:r>
                      <a:r>
                        <a:rPr lang="sl-SI" b="0" baseline="0" dirty="0" err="1" smtClean="0">
                          <a:solidFill>
                            <a:srgbClr val="595959"/>
                          </a:solidFill>
                        </a:rPr>
                        <a:t>check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-in/</a:t>
                      </a:r>
                      <a:r>
                        <a:rPr lang="sl-SI" b="0" baseline="0" dirty="0" err="1" smtClean="0">
                          <a:solidFill>
                            <a:srgbClr val="595959"/>
                          </a:solidFill>
                        </a:rPr>
                        <a:t>check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-out?</a:t>
                      </a:r>
                      <a:endParaRPr lang="en-GB" b="0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041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 ACCOMMODATION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COMPLAINTS</a:t>
            </a:r>
          </a:p>
          <a:p>
            <a:pPr marL="0" indent="0">
              <a:buNone/>
            </a:pPr>
            <a:r>
              <a:rPr lang="en-GB" dirty="0"/>
              <a:t>The room hasn’t been cleaned today</a:t>
            </a:r>
            <a:r>
              <a:rPr lang="en-GB" dirty="0" smtClean="0"/>
              <a:t>.</a:t>
            </a:r>
            <a:r>
              <a:rPr lang="sl-SI" dirty="0" smtClean="0"/>
              <a:t> – Soba danes ni bila očiščena.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The air-conditioning doesn’t work</a:t>
            </a:r>
            <a:r>
              <a:rPr lang="en-GB" dirty="0" smtClean="0"/>
              <a:t>.</a:t>
            </a:r>
            <a:r>
              <a:rPr lang="sl-SI" dirty="0" smtClean="0"/>
              <a:t> – Klima ne dela.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There’s no (hot) water</a:t>
            </a:r>
            <a:r>
              <a:rPr lang="en-GB" dirty="0" smtClean="0"/>
              <a:t>.</a:t>
            </a:r>
            <a:r>
              <a:rPr lang="sl-SI" dirty="0" smtClean="0"/>
              <a:t> – Ni (vroče) vode.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I’d like to have a different room</a:t>
            </a:r>
            <a:r>
              <a:rPr lang="en-GB" dirty="0" smtClean="0"/>
              <a:t>.</a:t>
            </a:r>
            <a:r>
              <a:rPr lang="sl-SI" dirty="0" smtClean="0"/>
              <a:t> – Želela bi drugo sobo.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319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 ACCOMMODATION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764782"/>
              </p:ext>
            </p:extLst>
          </p:nvPr>
        </p:nvGraphicFramePr>
        <p:xfrm>
          <a:off x="1630557" y="2147022"/>
          <a:ext cx="8695472" cy="356240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47736"/>
                <a:gridCol w="4347736"/>
              </a:tblGrid>
              <a:tr h="356240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I’m leaving this evening/tomorrow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/</a:t>
                      </a: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… at … o’clock.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Do you accept euros/credit cards?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C</a:t>
                      </a:r>
                      <a:r>
                        <a:rPr lang="en-GB" b="0" dirty="0" err="1" smtClean="0">
                          <a:solidFill>
                            <a:srgbClr val="595959"/>
                          </a:solidFill>
                        </a:rPr>
                        <a:t>ould</a:t>
                      </a: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 you call a taxi for me, please?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Could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you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please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arrange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a transfer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from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the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hotel to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the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airport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Do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you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offer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a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shuttle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service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to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the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airport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How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much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does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the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transfer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cost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Could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I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have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a late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check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-out?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Odhajam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danes zvečer/jutri/ob … uri.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sl-SI" b="0" baseline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Ali jemljete evre/imate kartice?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Bi mi lahko prosim naročili taksi?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Bi mi lahko prosim uredili prevoz od hotela to letališča?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Ali nudite prevoz/</a:t>
                      </a:r>
                      <a:r>
                        <a:rPr lang="sl-SI" b="0" baseline="0" dirty="0" err="1" smtClean="0">
                          <a:solidFill>
                            <a:srgbClr val="595959"/>
                          </a:solidFill>
                        </a:rPr>
                        <a:t>busek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do letališča?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sl-SI" b="0" baseline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Koliko stane prevoz?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Bi lahko prosim imela pozni </a:t>
                      </a:r>
                      <a:r>
                        <a:rPr lang="sl-SI" b="0" baseline="0" dirty="0" err="1" smtClean="0">
                          <a:solidFill>
                            <a:srgbClr val="595959"/>
                          </a:solidFill>
                        </a:rPr>
                        <a:t>check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-out?</a:t>
                      </a:r>
                      <a:endParaRPr lang="en-GB" b="0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361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OBLIKA</a:t>
            </a:r>
          </a:p>
          <a:p>
            <a:pPr marL="0" indent="0">
              <a:buNone/>
            </a:pPr>
            <a:r>
              <a:rPr lang="sl-SI" dirty="0" smtClean="0"/>
              <a:t>+</a:t>
            </a:r>
          </a:p>
          <a:p>
            <a:pPr marL="0" indent="0">
              <a:buNone/>
            </a:pPr>
            <a:r>
              <a:rPr lang="en-GB" dirty="0"/>
              <a:t>present simple of 'be' + </a:t>
            </a:r>
            <a:r>
              <a:rPr lang="sl-SI" dirty="0" smtClean="0"/>
              <a:t>NOT + </a:t>
            </a:r>
            <a:r>
              <a:rPr lang="en-GB" dirty="0" smtClean="0"/>
              <a:t>verb-</a:t>
            </a:r>
            <a:r>
              <a:rPr lang="en-GB" dirty="0" err="1" smtClean="0"/>
              <a:t>ing</a:t>
            </a:r>
            <a:endParaRPr lang="sl-SI" dirty="0" smtClean="0"/>
          </a:p>
          <a:p>
            <a:pPr marL="0" indent="0">
              <a:buNone/>
            </a:pPr>
            <a:endParaRPr lang="sl-SI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021112" y="3936381"/>
          <a:ext cx="8128000" cy="11887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64000"/>
                <a:gridCol w="4064000"/>
              </a:tblGrid>
              <a:tr h="11820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I AM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YOU/WE/THEY ARE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HE/SHE/IT IS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NOT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playING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NOT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dancING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NOT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watchING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TV</a:t>
                      </a:r>
                      <a:endParaRPr lang="en-GB" b="0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186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ON THE ROAD: ACCOMMODATION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83851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A:</a:t>
            </a:r>
            <a:r>
              <a:rPr lang="en-GB" dirty="0"/>
              <a:t> I'd like to reserve a hotel room.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B</a:t>
            </a:r>
            <a:r>
              <a:rPr lang="en-GB" b="1" dirty="0"/>
              <a:t>:</a:t>
            </a:r>
            <a:r>
              <a:rPr lang="en-GB" dirty="0"/>
              <a:t> That should be no problem. May I have your full name, please?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A</a:t>
            </a:r>
            <a:r>
              <a:rPr lang="en-GB" b="1" dirty="0"/>
              <a:t>:</a:t>
            </a:r>
            <a:r>
              <a:rPr lang="en-GB" dirty="0"/>
              <a:t> My name is John Sandals.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B</a:t>
            </a:r>
            <a:r>
              <a:rPr lang="en-GB" b="1" dirty="0"/>
              <a:t>:</a:t>
            </a:r>
            <a:r>
              <a:rPr lang="en-GB" dirty="0"/>
              <a:t> Hello, Mr. Sandals. My name is Michelle. What days do you need that reservation, sir?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A</a:t>
            </a:r>
            <a:r>
              <a:rPr lang="en-GB" b="1" dirty="0"/>
              <a:t>:</a:t>
            </a:r>
            <a:r>
              <a:rPr lang="en-GB" dirty="0"/>
              <a:t> I'm planning to visit New York from Friday, April 14 until Monday, April 17. 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B:</a:t>
            </a:r>
            <a:r>
              <a:rPr lang="en-GB" dirty="0"/>
              <a:t> Our room rates recently went up. Is that okay with you, Mr. </a:t>
            </a:r>
            <a:r>
              <a:rPr lang="en-GB" dirty="0" smtClean="0"/>
              <a:t>Sandals?</a:t>
            </a:r>
            <a:br>
              <a:rPr lang="en-GB" dirty="0" smtClean="0"/>
            </a:br>
            <a:r>
              <a:rPr lang="en-GB" b="1" dirty="0" smtClean="0"/>
              <a:t>A</a:t>
            </a:r>
            <a:r>
              <a:rPr lang="en-GB" b="1" dirty="0"/>
              <a:t>:</a:t>
            </a:r>
            <a:r>
              <a:rPr lang="en-GB" dirty="0"/>
              <a:t> How much per night are we talking about</a:t>
            </a:r>
            <a:r>
              <a:rPr lang="en-GB" dirty="0" smtClean="0"/>
              <a:t>?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B:</a:t>
            </a:r>
            <a:r>
              <a:rPr lang="en-GB" dirty="0"/>
              <a:t> Each night will be $308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A:</a:t>
            </a:r>
            <a:r>
              <a:rPr lang="en-GB" dirty="0"/>
              <a:t> That price is perfectly acceptable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B:</a:t>
            </a:r>
            <a:r>
              <a:rPr lang="en-GB" dirty="0"/>
              <a:t> Wonderful! Do you prefer a smoking or </a:t>
            </a:r>
            <a:r>
              <a:rPr lang="en-GB" dirty="0" err="1"/>
              <a:t>nonsmoking</a:t>
            </a:r>
            <a:r>
              <a:rPr lang="en-GB" dirty="0"/>
              <a:t> room</a:t>
            </a:r>
            <a:r>
              <a:rPr lang="en-GB" dirty="0" smtClean="0"/>
              <a:t>?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A:</a:t>
            </a:r>
            <a:r>
              <a:rPr lang="en-GB" dirty="0"/>
              <a:t> </a:t>
            </a:r>
            <a:r>
              <a:rPr lang="en-GB" dirty="0" err="1"/>
              <a:t>Nonsmoking</a:t>
            </a:r>
            <a:r>
              <a:rPr lang="en-GB" dirty="0"/>
              <a:t>, please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B:</a:t>
            </a:r>
            <a:r>
              <a:rPr lang="en-GB" dirty="0"/>
              <a:t> Next question: Is a queen-size bed okay</a:t>
            </a:r>
            <a:r>
              <a:rPr lang="en-GB" dirty="0" smtClean="0"/>
              <a:t>?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A:</a:t>
            </a:r>
            <a:r>
              <a:rPr lang="en-GB" dirty="0"/>
              <a:t> That sounds fine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B:</a:t>
            </a:r>
            <a:r>
              <a:rPr lang="en-GB" dirty="0"/>
              <a:t> Okay, Mr. Sandals. Your reservation is in our computer. All we need now is a phone number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A:</a:t>
            </a:r>
            <a:r>
              <a:rPr lang="en-GB" dirty="0"/>
              <a:t> Certainly. My phone number is 626-555-1739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B:</a:t>
            </a:r>
            <a:r>
              <a:rPr lang="en-GB" dirty="0"/>
              <a:t> Thank you, Mr. Sandals. We look forward to seeing you in New York!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755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ON THE ROAD: ACCOMMODATION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8385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A:</a:t>
            </a:r>
            <a:r>
              <a:rPr lang="en-GB" dirty="0"/>
              <a:t> My name is Sandals, I have a reservation.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B</a:t>
            </a:r>
            <a:r>
              <a:rPr lang="en-GB" b="1" dirty="0"/>
              <a:t>:</a:t>
            </a:r>
            <a:r>
              <a:rPr lang="en-GB" dirty="0"/>
              <a:t> May I see your identification, please, sir?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A</a:t>
            </a:r>
            <a:r>
              <a:rPr lang="en-GB" b="1" dirty="0"/>
              <a:t>:</a:t>
            </a:r>
            <a:r>
              <a:rPr lang="en-GB" dirty="0"/>
              <a:t> Here you are.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B</a:t>
            </a:r>
            <a:r>
              <a:rPr lang="en-GB" b="1" dirty="0"/>
              <a:t>:</a:t>
            </a:r>
            <a:r>
              <a:rPr lang="en-GB" dirty="0"/>
              <a:t> Thanks. Do you have a credit card, sir?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A</a:t>
            </a:r>
            <a:r>
              <a:rPr lang="en-GB" b="1" dirty="0"/>
              <a:t>:</a:t>
            </a:r>
            <a:r>
              <a:rPr lang="en-GB" dirty="0"/>
              <a:t> Of course. Will American Express do?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B</a:t>
            </a:r>
            <a:r>
              <a:rPr lang="en-GB" b="1" dirty="0"/>
              <a:t>:</a:t>
            </a:r>
            <a:r>
              <a:rPr lang="en-GB" dirty="0"/>
              <a:t> I'm very sorry, sir. We accept only VISA or MasterCard.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A</a:t>
            </a:r>
            <a:r>
              <a:rPr lang="en-GB" b="1" dirty="0"/>
              <a:t>:</a:t>
            </a:r>
            <a:r>
              <a:rPr lang="en-GB" dirty="0"/>
              <a:t> No problem. Here's my VISA.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B</a:t>
            </a:r>
            <a:r>
              <a:rPr lang="en-GB" b="1" dirty="0"/>
              <a:t>:</a:t>
            </a:r>
            <a:r>
              <a:rPr lang="en-GB" dirty="0"/>
              <a:t> Thanks. Room 507 is a spacious, </a:t>
            </a:r>
            <a:r>
              <a:rPr lang="en-GB" dirty="0" err="1"/>
              <a:t>nonsmoking</a:t>
            </a:r>
            <a:r>
              <a:rPr lang="en-GB" dirty="0"/>
              <a:t> room, with a queen bed. Does that meet your expectations?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A</a:t>
            </a:r>
            <a:r>
              <a:rPr lang="en-GB" b="1" dirty="0"/>
              <a:t>:</a:t>
            </a:r>
            <a:r>
              <a:rPr lang="en-GB" dirty="0"/>
              <a:t> Yes, that sounds like what I want.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B</a:t>
            </a:r>
            <a:r>
              <a:rPr lang="en-GB" b="1" dirty="0"/>
              <a:t>:</a:t>
            </a:r>
            <a:r>
              <a:rPr lang="en-GB" dirty="0"/>
              <a:t> That's wonderful, sir. Now, here's your key. Should you need anything, just dial 0.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084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ON THE ROAD: ACCOMMODATION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8385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A:</a:t>
            </a:r>
            <a:r>
              <a:rPr lang="en-GB" dirty="0"/>
              <a:t> I have a little problem with room 507.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B</a:t>
            </a:r>
            <a:r>
              <a:rPr lang="en-GB" b="1" dirty="0"/>
              <a:t>:</a:t>
            </a:r>
            <a:r>
              <a:rPr lang="en-GB" dirty="0"/>
              <a:t> What exactly seems to be the problem, Mr. Sandals</a:t>
            </a:r>
            <a:r>
              <a:rPr lang="en-GB" dirty="0" smtClean="0"/>
              <a:t>?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A:</a:t>
            </a:r>
            <a:r>
              <a:rPr lang="en-GB" dirty="0"/>
              <a:t> I found cockroaches in my room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B:</a:t>
            </a:r>
            <a:r>
              <a:rPr lang="en-GB" dirty="0"/>
              <a:t> Cockroaches, sir? That's unbelievable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A:</a:t>
            </a:r>
            <a:r>
              <a:rPr lang="en-GB" dirty="0"/>
              <a:t> I've seen at least nine different cockroaches in my room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B:</a:t>
            </a:r>
            <a:r>
              <a:rPr lang="en-GB" dirty="0"/>
              <a:t> Sir, are you sure you haven't seen the same silverfish nine times</a:t>
            </a:r>
            <a:r>
              <a:rPr lang="en-GB" dirty="0" smtClean="0"/>
              <a:t>?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A:</a:t>
            </a:r>
            <a:r>
              <a:rPr lang="en-GB" dirty="0"/>
              <a:t> There are nine cockroaches in my room. I don't have time for your disbelief</a:t>
            </a:r>
            <a:r>
              <a:rPr lang="en-GB" dirty="0" smtClean="0"/>
              <a:t>!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B:</a:t>
            </a:r>
            <a:r>
              <a:rPr lang="en-GB" dirty="0"/>
              <a:t> I apologize. One moment, please, while I transfer you to my supervisor.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600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ON THE ROAD: ACCOMMODATION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8385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A:</a:t>
            </a:r>
            <a:r>
              <a:rPr lang="en-GB" dirty="0"/>
              <a:t> I need a taxi, please.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B</a:t>
            </a:r>
            <a:r>
              <a:rPr lang="en-GB" b="1" dirty="0"/>
              <a:t>:</a:t>
            </a:r>
            <a:r>
              <a:rPr lang="en-GB" dirty="0"/>
              <a:t> We have various transportation services. Would you prefer a private vehicle</a:t>
            </a:r>
            <a:r>
              <a:rPr lang="en-GB" dirty="0" smtClean="0"/>
              <a:t>?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A:</a:t>
            </a:r>
            <a:r>
              <a:rPr lang="en-GB" dirty="0"/>
              <a:t> No, thanks. A taxi is just fine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B:</a:t>
            </a:r>
            <a:r>
              <a:rPr lang="en-GB" dirty="0"/>
              <a:t> May I suggest a limo? It's nice to pamper yourself once in a while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A:</a:t>
            </a:r>
            <a:r>
              <a:rPr lang="en-GB" dirty="0"/>
              <a:t> I don't want anything except a taxi, thank you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B:</a:t>
            </a:r>
            <a:r>
              <a:rPr lang="en-GB" dirty="0"/>
              <a:t> I understand. And where will you be going</a:t>
            </a:r>
            <a:r>
              <a:rPr lang="en-GB" dirty="0" smtClean="0"/>
              <a:t>?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A:</a:t>
            </a:r>
            <a:r>
              <a:rPr lang="en-GB" dirty="0"/>
              <a:t> Rockefeller </a:t>
            </a:r>
            <a:r>
              <a:rPr lang="en-GB" dirty="0" err="1"/>
              <a:t>Center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B:</a:t>
            </a:r>
            <a:r>
              <a:rPr lang="en-GB" dirty="0"/>
              <a:t> And what time would you like to be picked up</a:t>
            </a:r>
            <a:r>
              <a:rPr lang="en-GB" dirty="0" smtClean="0"/>
              <a:t>?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A:</a:t>
            </a:r>
            <a:r>
              <a:rPr lang="en-GB" dirty="0"/>
              <a:t> The sooner the better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B:</a:t>
            </a:r>
            <a:r>
              <a:rPr lang="en-GB" dirty="0"/>
              <a:t> A taxi will be here shortly, sir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A:</a:t>
            </a:r>
            <a:r>
              <a:rPr lang="en-GB" dirty="0"/>
              <a:t> Great! And remember, a taxi, not a limo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B:</a:t>
            </a:r>
            <a:r>
              <a:rPr lang="en-GB" dirty="0"/>
              <a:t> A taxi it is, sir.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52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ON THE ROAD: ACCOMMODATION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8385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A:</a:t>
            </a:r>
            <a:r>
              <a:rPr lang="en-GB" dirty="0"/>
              <a:t> I want to check out. Here is my room key.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 smtClean="0"/>
              <a:t>B</a:t>
            </a:r>
            <a:r>
              <a:rPr lang="en-GB" b="1" dirty="0"/>
              <a:t>:</a:t>
            </a:r>
            <a:r>
              <a:rPr lang="en-GB" dirty="0"/>
              <a:t> One second, sir, while I print out your receipt. Here you are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A:</a:t>
            </a:r>
            <a:r>
              <a:rPr lang="en-GB" dirty="0"/>
              <a:t> Thanks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B:</a:t>
            </a:r>
            <a:r>
              <a:rPr lang="en-GB" dirty="0"/>
              <a:t> May I ask, sir, if you enjoyed your stay</a:t>
            </a:r>
            <a:r>
              <a:rPr lang="en-GB" dirty="0" smtClean="0"/>
              <a:t>?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A:</a:t>
            </a:r>
            <a:r>
              <a:rPr lang="en-GB" dirty="0"/>
              <a:t> Except for one night, I enjoyed the hotel. And I loved New York, of course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B:</a:t>
            </a:r>
            <a:r>
              <a:rPr lang="en-GB" dirty="0"/>
              <a:t> Thank you for your honesty. I assure you there will be no cockroaches next time.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073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</a:t>
            </a:r>
            <a:br>
              <a:rPr lang="sl-SI" dirty="0" smtClean="0"/>
            </a:br>
            <a:r>
              <a:rPr lang="sl-SI" dirty="0" smtClean="0"/>
              <a:t>RESTAURANTS AND BARS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EATING OUT</a:t>
            </a:r>
            <a:br>
              <a:rPr lang="en-GB" dirty="0"/>
            </a:br>
            <a:r>
              <a:rPr lang="en-GB" dirty="0"/>
              <a:t>Is there _______ here?</a:t>
            </a:r>
            <a:br>
              <a:rPr lang="en-GB" dirty="0"/>
            </a:br>
            <a:r>
              <a:rPr lang="en-GB" dirty="0"/>
              <a:t>a good </a:t>
            </a:r>
            <a:r>
              <a:rPr lang="en-GB" dirty="0" smtClean="0"/>
              <a:t>restaurant</a:t>
            </a:r>
            <a:r>
              <a:rPr lang="sl-SI" dirty="0" smtClean="0"/>
              <a:t> – dobra restavracija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an inexpensive </a:t>
            </a:r>
            <a:r>
              <a:rPr lang="en-GB" dirty="0" smtClean="0"/>
              <a:t>restaurant</a:t>
            </a:r>
            <a:r>
              <a:rPr lang="sl-SI" dirty="0" smtClean="0"/>
              <a:t> – poceni/ne ravno draga restavracija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a fast food </a:t>
            </a:r>
            <a:r>
              <a:rPr lang="en-GB" dirty="0" smtClean="0"/>
              <a:t>restaurant</a:t>
            </a:r>
            <a:r>
              <a:rPr lang="sl-SI" dirty="0" smtClean="0"/>
              <a:t> – restavracija s hitro hrano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a restaurant serving traditional </a:t>
            </a:r>
            <a:r>
              <a:rPr lang="en-GB" dirty="0" smtClean="0"/>
              <a:t>food</a:t>
            </a:r>
            <a:r>
              <a:rPr lang="sl-SI" dirty="0" smtClean="0"/>
              <a:t> – restavracija z nacionalno hrano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a Chinese/Indian/Mexican/Japanese </a:t>
            </a:r>
            <a:r>
              <a:rPr lang="en-GB" dirty="0" smtClean="0"/>
              <a:t>restaurant</a:t>
            </a:r>
            <a:r>
              <a:rPr lang="sl-SI" dirty="0" smtClean="0"/>
              <a:t> – kitajska/indijska/mehiška/japonska restavracija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46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</a:t>
            </a:r>
            <a:br>
              <a:rPr lang="sl-SI" dirty="0" smtClean="0"/>
            </a:br>
            <a:r>
              <a:rPr lang="sl-SI" dirty="0" smtClean="0"/>
              <a:t>RESTAURANTS AND BARS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551497"/>
              </p:ext>
            </p:extLst>
          </p:nvPr>
        </p:nvGraphicFramePr>
        <p:xfrm>
          <a:off x="1251678" y="2051826"/>
          <a:ext cx="9612352" cy="33832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806176"/>
                <a:gridCol w="4806176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Would you reserve us a table for four for this evening, please?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I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woul</a:t>
                      </a: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d like to reserve a table for four this evening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/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tomorrow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baseline="0" dirty="0" err="1" smtClean="0">
                          <a:solidFill>
                            <a:srgbClr val="595959"/>
                          </a:solidFill>
                        </a:rPr>
                        <a:t>evening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/15 </a:t>
                      </a:r>
                      <a:r>
                        <a:rPr lang="sl-SI" b="0" baseline="0" dirty="0" err="1" smtClean="0">
                          <a:solidFill>
                            <a:srgbClr val="595959"/>
                          </a:solidFill>
                        </a:rPr>
                        <a:t>June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.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I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would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like to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reserve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a table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for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two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at 8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pm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Could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I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get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a table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near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the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window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Is it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possible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to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get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a table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near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the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window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Is this table/seat free/occupied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/</a:t>
                      </a:r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taken</a:t>
                      </a: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? 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A table for two/three/four, please.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Where are the toilets, please?</a:t>
                      </a:r>
                    </a:p>
                    <a:p>
                      <a:endParaRPr lang="en-GB" b="0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Nam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lahko prosim rezervirate mizo za štiri za danes zvečer?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Želela bi rezervirati mizo za štiri za danes zvečer/jutri zvečer/15. junij.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Želela bi rezervirati mizo za dva ob osmi uri.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sl-SI" b="0" baseline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Bi lahko prosim dobila mizo pri oknu?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Je možno dobiti mizo pri oknu?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Je ta miza/sedež prost/zaseden?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Mizo za dva/tri/štiri, prosim.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Kje so stranišča?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b="0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818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</a:t>
            </a:r>
            <a:br>
              <a:rPr lang="sl-SI" dirty="0" smtClean="0"/>
            </a:br>
            <a:r>
              <a:rPr lang="sl-SI" dirty="0" smtClean="0"/>
              <a:t>RESTAURANTS AND BARS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l-SI" dirty="0" smtClean="0"/>
              <a:t>ORDERING FOOD</a:t>
            </a:r>
          </a:p>
          <a:p>
            <a:pPr marL="0" indent="0">
              <a:buNone/>
            </a:pPr>
            <a:r>
              <a:rPr lang="en-GB" dirty="0" smtClean="0"/>
              <a:t>Waiter/Waitress, could I have … please?</a:t>
            </a:r>
            <a:r>
              <a:rPr lang="sl-SI" dirty="0" smtClean="0"/>
              <a:t> – Natakar/ica, bi lahko prosim …?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 menu</a:t>
            </a:r>
            <a:r>
              <a:rPr lang="sl-SI" dirty="0" smtClean="0"/>
              <a:t> - meni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 drinks list</a:t>
            </a:r>
            <a:r>
              <a:rPr lang="sl-SI" dirty="0" smtClean="0"/>
              <a:t> – meni pijač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 wine list</a:t>
            </a:r>
            <a:r>
              <a:rPr lang="sl-SI" dirty="0" smtClean="0"/>
              <a:t> – vinsko karto</a:t>
            </a:r>
            <a:endParaRPr lang="en-GB" dirty="0" smtClean="0"/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en-GB" dirty="0" smtClean="0"/>
              <a:t>What </a:t>
            </a:r>
            <a:r>
              <a:rPr lang="sl-SI" dirty="0" err="1" smtClean="0"/>
              <a:t>would</a:t>
            </a:r>
            <a:r>
              <a:rPr lang="sl-SI" dirty="0" smtClean="0"/>
              <a:t> </a:t>
            </a:r>
            <a:r>
              <a:rPr lang="en-GB" dirty="0" smtClean="0"/>
              <a:t>you recommend?</a:t>
            </a:r>
            <a:r>
              <a:rPr lang="sl-SI" dirty="0" smtClean="0"/>
              <a:t> – Kaj bi priporočali?</a:t>
            </a:r>
          </a:p>
          <a:p>
            <a:pPr marL="0" indent="0">
              <a:buNone/>
            </a:pPr>
            <a:r>
              <a:rPr lang="sl-SI" dirty="0" err="1" smtClean="0"/>
              <a:t>What‘s</a:t>
            </a:r>
            <a:r>
              <a:rPr lang="sl-SI" dirty="0" smtClean="0"/>
              <a:t> on </a:t>
            </a:r>
            <a:r>
              <a:rPr lang="sl-SI" dirty="0" err="1" smtClean="0"/>
              <a:t>today‘s</a:t>
            </a:r>
            <a:r>
              <a:rPr lang="sl-SI" dirty="0" smtClean="0"/>
              <a:t> menu? – Kaj je danes na meniju?</a:t>
            </a:r>
          </a:p>
          <a:p>
            <a:pPr marL="0" indent="0">
              <a:buNone/>
            </a:pPr>
            <a:r>
              <a:rPr lang="sl-SI" dirty="0" err="1" smtClean="0"/>
              <a:t>What‘s</a:t>
            </a:r>
            <a:r>
              <a:rPr lang="sl-SI" dirty="0" smtClean="0"/>
              <a:t> </a:t>
            </a:r>
            <a:r>
              <a:rPr lang="sl-SI" dirty="0" err="1" smtClean="0"/>
              <a:t>today‘s</a:t>
            </a:r>
            <a:r>
              <a:rPr lang="sl-SI" dirty="0" smtClean="0"/>
              <a:t> </a:t>
            </a:r>
            <a:r>
              <a:rPr lang="sl-SI" dirty="0" err="1" smtClean="0"/>
              <a:t>offer</a:t>
            </a:r>
            <a:r>
              <a:rPr lang="sl-SI" dirty="0" smtClean="0"/>
              <a:t>? – Kaj je današnja ponudba?</a:t>
            </a:r>
          </a:p>
          <a:p>
            <a:pPr marL="0" indent="0">
              <a:buNone/>
            </a:pPr>
            <a:r>
              <a:rPr lang="sl-SI" dirty="0" err="1" smtClean="0"/>
              <a:t>Could</a:t>
            </a:r>
            <a:r>
              <a:rPr lang="sl-SI" dirty="0" smtClean="0"/>
              <a:t> I </a:t>
            </a:r>
            <a:r>
              <a:rPr lang="sl-SI" dirty="0" err="1" smtClean="0"/>
              <a:t>please</a:t>
            </a:r>
            <a:r>
              <a:rPr lang="sl-SI" dirty="0" smtClean="0"/>
              <a:t> </a:t>
            </a:r>
            <a:r>
              <a:rPr lang="sl-SI" dirty="0" err="1" smtClean="0"/>
              <a:t>see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daily</a:t>
            </a:r>
            <a:r>
              <a:rPr lang="sl-SI" dirty="0" smtClean="0"/>
              <a:t> menu? – Lahko prosim vidim dnevni meni?</a:t>
            </a:r>
          </a:p>
          <a:p>
            <a:pPr marL="0" indent="0">
              <a:buNone/>
            </a:pPr>
            <a:r>
              <a:rPr lang="en-GB" dirty="0" smtClean="0"/>
              <a:t>Do you do half portions (for children)?</a:t>
            </a:r>
            <a:r>
              <a:rPr lang="sl-SI" dirty="0" smtClean="0"/>
              <a:t> – Je možno dobiti polovične porcije (za otroke)?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11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</a:t>
            </a:r>
            <a:br>
              <a:rPr lang="sl-SI" dirty="0" smtClean="0"/>
            </a:br>
            <a:r>
              <a:rPr lang="sl-SI" dirty="0" smtClean="0"/>
              <a:t>RESTAURANTS AND BARS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366448"/>
              </p:ext>
            </p:extLst>
          </p:nvPr>
        </p:nvGraphicFramePr>
        <p:xfrm>
          <a:off x="1987395" y="2091266"/>
          <a:ext cx="8128000" cy="39319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Are you ready to order?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/>
                      </a:r>
                      <a:br>
                        <a:rPr lang="en-GB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- No, not yet. I need another minute.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/>
                      </a:r>
                      <a:br>
                        <a:rPr lang="en-GB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- </a:t>
                      </a: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Yes, I’ll have …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/>
                      </a:r>
                      <a:br>
                        <a:rPr lang="en-GB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I’ll have ____ as a starter/for the main course/for dessert.</a:t>
                      </a:r>
                      <a:br>
                        <a:rPr lang="en-GB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I don’t want a starter, thank you.</a:t>
                      </a:r>
                      <a:br>
                        <a:rPr lang="en-GB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Could I have ______ instead of _________, please?</a:t>
                      </a:r>
                      <a:br>
                        <a:rPr lang="en-GB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I’m allergic to …</a:t>
                      </a:r>
                      <a:br>
                        <a:rPr lang="en-GB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Could you make this dish without _____, please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  <a:endParaRPr lang="en-GB" b="0" dirty="0" smtClean="0">
                        <a:solidFill>
                          <a:srgbClr val="595959"/>
                        </a:solidFill>
                      </a:endParaRP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Že veste?</a:t>
                      </a:r>
                    </a:p>
                    <a:p>
                      <a:endParaRPr lang="sl-SI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Ne še, potrebujem še minuto.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Ja, želela bi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Za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predjed/glavno jed/sladico bi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b="0" baseline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Ne bom predjedi, hvala.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Bi lahko namesto _______ imela ______?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b="0" baseline="0" dirty="0" smtClean="0">
                        <a:solidFill>
                          <a:srgbClr val="595959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Alergična sem na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Bi lahko to jed pripravili brez ______, prosim?</a:t>
                      </a:r>
                      <a:endParaRPr lang="sl-SI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918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</a:t>
            </a:r>
            <a:br>
              <a:rPr lang="sl-SI" dirty="0" smtClean="0"/>
            </a:br>
            <a:r>
              <a:rPr lang="sl-SI" dirty="0" smtClean="0"/>
              <a:t>RESTAURANTS AND BARS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What would you like to eat</a:t>
            </a:r>
            <a:r>
              <a:rPr lang="sl-SI" dirty="0" smtClean="0"/>
              <a:t>/</a:t>
            </a:r>
            <a:r>
              <a:rPr lang="sl-SI" dirty="0" err="1" smtClean="0"/>
              <a:t>drink</a:t>
            </a:r>
            <a:r>
              <a:rPr lang="sl-SI" dirty="0" smtClean="0"/>
              <a:t>? – Kaj bi želeli popiti/pojesti?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Would you like anything else?</a:t>
            </a:r>
            <a:r>
              <a:rPr lang="sl-SI" dirty="0" smtClean="0"/>
              <a:t> – Želite še kaj drugega?</a:t>
            </a:r>
          </a:p>
          <a:p>
            <a:pPr marL="0" indent="0">
              <a:buNone/>
            </a:pPr>
            <a:r>
              <a:rPr lang="en-GB" dirty="0" smtClean="0"/>
              <a:t>To eat here or to go?</a:t>
            </a:r>
            <a:r>
              <a:rPr lang="sl-SI" dirty="0" smtClean="0"/>
              <a:t> – Za tukaj ali za s seboj?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For here or to go?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038896"/>
              </p:ext>
            </p:extLst>
          </p:nvPr>
        </p:nvGraphicFramePr>
        <p:xfrm>
          <a:off x="1842430" y="4142232"/>
          <a:ext cx="8128000" cy="20116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I’d like a glass of _______, please.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/>
                      </a:r>
                      <a:br>
                        <a:rPr lang="en-GB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A pint of ________.</a:t>
                      </a:r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A bottle of/half bottle of ________.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/>
                      </a:r>
                      <a:br>
                        <a:rPr lang="en-GB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Bring us _____, please.</a:t>
                      </a:r>
                      <a:br>
                        <a:rPr lang="en-GB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>Could we have some more water/bread/wine, please?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endParaRPr lang="en-GB" b="0" dirty="0" smtClean="0">
                        <a:solidFill>
                          <a:srgbClr val="595959"/>
                        </a:solidFill>
                      </a:endParaRPr>
                    </a:p>
                    <a:p>
                      <a:endParaRPr lang="en-GB" b="0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Kozarec _________, prosim. </a:t>
                      </a:r>
                    </a:p>
                    <a:p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Veliko ________.</a:t>
                      </a:r>
                      <a:r>
                        <a:rPr lang="en-GB" b="0" dirty="0" smtClean="0">
                          <a:solidFill>
                            <a:srgbClr val="595959"/>
                          </a:solidFill>
                        </a:rPr>
                        <a:t/>
                      </a:r>
                      <a:br>
                        <a:rPr lang="en-GB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Steklenico/polovico steklenice ________.</a:t>
                      </a:r>
                    </a:p>
                    <a:p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Prosim prinesite nam _______.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Bi lahko prosim dobili še malo vode/kruha/vina?</a:t>
                      </a:r>
                      <a:endParaRPr lang="en-GB" b="0" dirty="0" smtClean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964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OBLIKA</a:t>
            </a:r>
          </a:p>
          <a:p>
            <a:pPr marL="0" indent="0">
              <a:buNone/>
            </a:pPr>
            <a:r>
              <a:rPr lang="sl-SI" dirty="0" smtClean="0"/>
              <a:t>? YES/NO</a:t>
            </a:r>
          </a:p>
          <a:p>
            <a:pPr marL="0" indent="0">
              <a:buNone/>
            </a:pPr>
            <a:r>
              <a:rPr lang="en-GB" dirty="0"/>
              <a:t>present simple of 'be' + </a:t>
            </a:r>
            <a:r>
              <a:rPr lang="sl-SI" dirty="0" smtClean="0"/>
              <a:t>osebek + </a:t>
            </a:r>
            <a:r>
              <a:rPr lang="sl-SI" dirty="0" smtClean="0"/>
              <a:t>(NOT) </a:t>
            </a:r>
            <a:r>
              <a:rPr lang="sl-SI" dirty="0" smtClean="0"/>
              <a:t>+ </a:t>
            </a:r>
            <a:r>
              <a:rPr lang="en-GB" dirty="0" smtClean="0"/>
              <a:t>verb-</a:t>
            </a:r>
            <a:r>
              <a:rPr lang="en-GB" dirty="0" err="1" smtClean="0"/>
              <a:t>ing</a:t>
            </a:r>
            <a:r>
              <a:rPr lang="sl-SI" dirty="0" smtClean="0"/>
              <a:t> (zamenjamo vrstni red osebka in glagola ‚be‘)</a:t>
            </a:r>
          </a:p>
          <a:p>
            <a:pPr marL="0" indent="0">
              <a:buNone/>
            </a:pPr>
            <a:endParaRPr lang="sl-SI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021112" y="3936381"/>
          <a:ext cx="8128000" cy="118202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64000"/>
                <a:gridCol w="4064000"/>
              </a:tblGrid>
              <a:tr h="11820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AM I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ARE YOU/WE/THEY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IS HE/SHE/IT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playING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</a:p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dancING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</a:p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watchING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TV?</a:t>
                      </a:r>
                      <a:endParaRPr lang="en-GB" b="0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628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</a:t>
            </a:r>
            <a:br>
              <a:rPr lang="sl-SI" dirty="0" smtClean="0"/>
            </a:br>
            <a:r>
              <a:rPr lang="sl-SI" dirty="0" smtClean="0"/>
              <a:t>RESTAURANTS AND BARS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 smtClean="0"/>
              <a:t>COMPLAINTS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663637"/>
              </p:ext>
            </p:extLst>
          </p:nvPr>
        </p:nvGraphicFramePr>
        <p:xfrm>
          <a:off x="1864732" y="3133050"/>
          <a:ext cx="8128000" cy="25603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 need another …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 you forgotten my …?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didn’t order this/that.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soup is too cold/salty/spicy.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meat is too tough/fatty.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fish isn’t fresh.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I’m afraid the wine is corked.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Take it back, please.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Could I speak to the manager, please?</a:t>
                      </a:r>
                      <a:endParaRPr lang="en-GB" sz="1800" b="0" kern="1200" dirty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Potrebujemo še en/o …</a:t>
                      </a:r>
                    </a:p>
                    <a:p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Ali ste pozabili na moj/o …?</a:t>
                      </a:r>
                    </a:p>
                    <a:p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Tega nisem naročila.</a:t>
                      </a:r>
                    </a:p>
                    <a:p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Ta juha je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prehladna/preveč slana/začinjena.</a:t>
                      </a: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Riba ni sveža.</a:t>
                      </a: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Bojim se, da je zamašek.</a:t>
                      </a: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Prosim odnesite to nazaj.</a:t>
                      </a:r>
                      <a:b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Bi lahko govorila z menedžerjem?</a:t>
                      </a:r>
                      <a:endParaRPr lang="en-GB" b="0" dirty="0" smtClean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481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</a:t>
            </a:r>
            <a:br>
              <a:rPr lang="sl-SI" dirty="0" smtClean="0"/>
            </a:br>
            <a:r>
              <a:rPr lang="sl-SI" dirty="0" smtClean="0"/>
              <a:t>RESTAURANTS AND BARS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 smtClean="0"/>
              <a:t>PAYING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642285"/>
              </p:ext>
            </p:extLst>
          </p:nvPr>
        </p:nvGraphicFramePr>
        <p:xfrm>
          <a:off x="1887034" y="3044952"/>
          <a:ext cx="8128000" cy="33832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Could I have the bill/receipt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</a:t>
                      </a: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please?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I’d like to pay.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 together, please.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Separate bills, please.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 the service included?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There seems to be a mistake on the bill.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didn’t have that, I had …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food was excellent.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That’s for you.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Keep the change.</a:t>
                      </a:r>
                    </a:p>
                    <a:p>
                      <a:endParaRPr lang="en-GB" sz="1800" b="0" kern="1200" dirty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Lahko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prosim račun?</a:t>
                      </a: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/>
                      </a:r>
                      <a:b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Želela bi plačati.</a:t>
                      </a: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Vse skupaj, prosim.</a:t>
                      </a: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Ločeno, prosim.</a:t>
                      </a: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Je postrežba vključena?</a:t>
                      </a: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Izgleda, da je na računu napaka.</a:t>
                      </a: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Tega nisem imela, imela sem …</a:t>
                      </a:r>
                    </a:p>
                    <a:p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Hrana je bila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odlična.</a:t>
                      </a: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To je za vas.</a:t>
                      </a: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Obdržite drobiž.</a:t>
                      </a:r>
                      <a:endParaRPr lang="en-GB" b="0" dirty="0" smtClean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319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</a:t>
            </a:r>
            <a:br>
              <a:rPr lang="sl-SI" dirty="0" smtClean="0"/>
            </a:br>
            <a:r>
              <a:rPr lang="sl-SI" dirty="0" smtClean="0"/>
              <a:t>RESTAURANTS AND BARS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 smtClean="0"/>
              <a:t>PUBS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498963"/>
              </p:ext>
            </p:extLst>
          </p:nvPr>
        </p:nvGraphicFramePr>
        <p:xfrm>
          <a:off x="1898185" y="2810776"/>
          <a:ext cx="8128000" cy="36576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would you like?</a:t>
                      </a:r>
                      <a:endParaRPr lang="sl-SI" sz="1800" b="0" kern="1200" dirty="0" smtClean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pint of …, please.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half-pint of …, please.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you have any German/Dutch/English beers?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you have any lagers/ales/stouts?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beer, p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</a:t>
                      </a:r>
                      <a:r>
                        <a:rPr lang="en-GB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ase</a:t>
                      </a: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sl-SI" sz="1800" b="0" kern="1200" dirty="0" smtClean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Would you like another drink?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Same again, please.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I’ll pay for this round./This round is one me.</a:t>
                      </a:r>
                      <a:endParaRPr lang="en-GB" sz="1800" b="0" kern="1200" dirty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Kaj bi želeli?</a:t>
                      </a:r>
                    </a:p>
                    <a:p>
                      <a:endParaRPr lang="sl-SI" b="0" dirty="0" smtClean="0">
                        <a:solidFill>
                          <a:srgbClr val="595959"/>
                        </a:solidFill>
                      </a:endParaRP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Veliko ________, prosim. </a:t>
                      </a:r>
                      <a:b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Malo ________, prosim.</a:t>
                      </a: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Imate kaj nemških/nizozemskih/angleških piv?</a:t>
                      </a: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Imate lagerje/</a:t>
                      </a:r>
                      <a:r>
                        <a:rPr lang="sl-SI" b="0" baseline="0" dirty="0" err="1" smtClean="0">
                          <a:solidFill>
                            <a:srgbClr val="595959"/>
                          </a:solidFill>
                        </a:rPr>
                        <a:t>ale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/</a:t>
                      </a:r>
                      <a:r>
                        <a:rPr lang="sl-SI" b="0" baseline="0" dirty="0" err="1" smtClean="0">
                          <a:solidFill>
                            <a:srgbClr val="595959"/>
                          </a:solidFill>
                        </a:rPr>
                        <a:t>stoute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Pivo, prosim.</a:t>
                      </a:r>
                    </a:p>
                    <a:p>
                      <a:endParaRPr lang="sl-SI" b="0" baseline="0" dirty="0" smtClean="0">
                        <a:solidFill>
                          <a:srgbClr val="595959"/>
                        </a:solidFill>
                      </a:endParaRP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Bi želeli še kakšno pijačo?</a:t>
                      </a: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Še enkrat isto, prosim.</a:t>
                      </a:r>
                    </a:p>
                    <a:p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Ta runda je moja.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498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</a:t>
            </a:r>
            <a:br>
              <a:rPr lang="sl-SI" dirty="0" smtClean="0"/>
            </a:br>
            <a:r>
              <a:rPr lang="sl-SI" dirty="0" smtClean="0"/>
              <a:t>RESTAURANTS AND BARS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536299"/>
              </p:ext>
            </p:extLst>
          </p:nvPr>
        </p:nvGraphicFramePr>
        <p:xfrm>
          <a:off x="1998547" y="1919121"/>
          <a:ext cx="8128000" cy="47548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non-/alcoholic beverage</a:t>
                      </a:r>
                      <a:endParaRPr lang="sl-SI" sz="1800" b="0" kern="1200" dirty="0" smtClean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beer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wine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spirits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water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coffee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tea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juice</a:t>
                      </a:r>
                      <a:r>
                        <a:rPr lang="sl-SI" sz="1800" b="0" kern="1200" baseline="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sl-SI" sz="1800" b="0" kern="1200" baseline="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r>
                        <a:rPr lang="sl-SI" sz="1800" b="0" kern="1200" baseline="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sl-SI" sz="1800" b="0" kern="1200" baseline="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apple</a:t>
                      </a:r>
                      <a:r>
                        <a:rPr lang="sl-SI" sz="1800" b="0" kern="1200" baseline="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sl-SI" sz="1800" b="0" kern="1200" baseline="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peach</a:t>
                      </a:r>
                      <a:r>
                        <a:rPr lang="sl-SI" sz="1800" b="0" kern="1200" baseline="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br>
                        <a:rPr lang="sl-SI" sz="1800" b="0" kern="1200" baseline="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glass/wineglass/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itcher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/jug</a:t>
                      </a: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dish of the day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today‘s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special</a:t>
                      </a: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menu of the day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dish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starter/main course/dessert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meal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breakfast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lunch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dinner</a:t>
                      </a:r>
                      <a:endParaRPr lang="en-GB" sz="1800" b="0" kern="1200" dirty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Brezalkoholna/alkoholna pijača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pivo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vino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žgane pijače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voda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kava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čaj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sok (pomarančni, jabolčni, breskov)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kozarec/vinski kozarec/</a:t>
                      </a:r>
                      <a:r>
                        <a:rPr lang="sl-SI" sz="1800" b="0" baseline="0" dirty="0" err="1" smtClean="0">
                          <a:solidFill>
                            <a:srgbClr val="595959"/>
                          </a:solidFill>
                        </a:rPr>
                        <a:t>pičer</a:t>
                      </a: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/vrč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dnevna </a:t>
                      </a: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jed</a:t>
                      </a: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/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dnevni meni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jed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predjed/glavna jed/sladica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obrok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zajtrk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kosilo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večerja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130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ON THE ROAD:</a:t>
            </a:r>
            <a:br>
              <a:rPr lang="sl-SI" dirty="0" smtClean="0"/>
            </a:br>
            <a:r>
              <a:rPr lang="sl-SI" dirty="0" smtClean="0"/>
              <a:t>RESTAURANTS AND BARS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291648"/>
              </p:ext>
            </p:extLst>
          </p:nvPr>
        </p:nvGraphicFramePr>
        <p:xfrm>
          <a:off x="1998547" y="2096430"/>
          <a:ext cx="8128000" cy="44805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plate</a:t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saucer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+</a:t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bowl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cup</a:t>
                      </a: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cutlery: spoon, fork, knife, teaspoon, corkscrew</a:t>
                      </a:r>
                      <a:b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opener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ashtray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napkin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dressing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mustard, mayo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nnaise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GB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ketchup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seasoning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spices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sweetener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sugar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salt</a:t>
                      </a:r>
                      <a: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sl-SI" sz="1800" b="0" kern="1200" dirty="0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l-SI" sz="1800" b="0" kern="1200" dirty="0" err="1" smtClean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pepper</a:t>
                      </a:r>
                      <a:endParaRPr lang="en-GB" sz="1800" b="0" kern="1200" dirty="0">
                        <a:solidFill>
                          <a:srgbClr val="59595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krožnik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krožniček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skleda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skodelica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pribor: žlica, </a:t>
                      </a:r>
                      <a:r>
                        <a:rPr lang="sl-SI" sz="1800" b="0" baseline="0" dirty="0" err="1" smtClean="0">
                          <a:solidFill>
                            <a:srgbClr val="595959"/>
                          </a:solidFill>
                        </a:rPr>
                        <a:t>vilica</a:t>
                      </a: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, nož, čajna žlička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odpirač za pluto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odpirač za steklenice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pepelnik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prtiček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preliv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gorčica, majoneza, kečap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začimbe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sladilo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sladkor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sol</a:t>
                      </a:r>
                      <a:b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sz="1800" b="0" baseline="0" dirty="0" smtClean="0">
                          <a:solidFill>
                            <a:srgbClr val="595959"/>
                          </a:solidFill>
                        </a:rPr>
                        <a:t>poper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573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ON THE ROAD:</a:t>
            </a:r>
            <a:br>
              <a:rPr lang="sl-SI" dirty="0"/>
            </a:br>
            <a:r>
              <a:rPr lang="sl-SI" dirty="0"/>
              <a:t>RESTAURANTS AND BARS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2062976"/>
            <a:ext cx="10178322" cy="4449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Mike:</a:t>
            </a:r>
            <a:r>
              <a:rPr lang="en-GB" dirty="0"/>
              <a:t> I'd like to make a reservation for 2 people on Friday night.</a:t>
            </a:r>
          </a:p>
          <a:p>
            <a:pPr marL="0" indent="0">
              <a:buNone/>
            </a:pPr>
            <a:r>
              <a:rPr lang="en-GB" b="1" dirty="0"/>
              <a:t>Waiter:</a:t>
            </a:r>
            <a:r>
              <a:rPr lang="en-GB" dirty="0"/>
              <a:t> What time would you like?</a:t>
            </a:r>
          </a:p>
          <a:p>
            <a:pPr marL="0" indent="0">
              <a:buNone/>
            </a:pPr>
            <a:r>
              <a:rPr lang="en-GB" b="1" dirty="0"/>
              <a:t>Mike:</a:t>
            </a:r>
            <a:r>
              <a:rPr lang="en-GB" dirty="0"/>
              <a:t> 8:00.</a:t>
            </a:r>
          </a:p>
          <a:p>
            <a:pPr marL="0" indent="0">
              <a:buNone/>
            </a:pPr>
            <a:r>
              <a:rPr lang="en-GB" b="1" dirty="0"/>
              <a:t>Waiter:</a:t>
            </a:r>
            <a:r>
              <a:rPr lang="en-GB" dirty="0"/>
              <a:t> We don't have anything available at 8:00. Is 7:30 ok.</a:t>
            </a:r>
          </a:p>
          <a:p>
            <a:pPr marL="0" indent="0">
              <a:buNone/>
            </a:pPr>
            <a:r>
              <a:rPr lang="en-GB" b="1" dirty="0"/>
              <a:t>Mike:</a:t>
            </a:r>
            <a:r>
              <a:rPr lang="en-GB" dirty="0"/>
              <a:t> Yes, that's fine.</a:t>
            </a:r>
          </a:p>
          <a:p>
            <a:pPr marL="0" indent="0">
              <a:buNone/>
            </a:pPr>
            <a:r>
              <a:rPr lang="en-GB" b="1" dirty="0"/>
              <a:t>Waiter:</a:t>
            </a:r>
            <a:r>
              <a:rPr lang="en-GB" dirty="0"/>
              <a:t> Your name please?</a:t>
            </a:r>
          </a:p>
          <a:p>
            <a:pPr marL="0" indent="0">
              <a:buNone/>
            </a:pPr>
            <a:r>
              <a:rPr lang="en-GB" b="1" dirty="0"/>
              <a:t>Mike:</a:t>
            </a:r>
            <a:r>
              <a:rPr lang="en-GB" dirty="0"/>
              <a:t> Mike Smith.</a:t>
            </a:r>
          </a:p>
          <a:p>
            <a:pPr marL="0" indent="0">
              <a:buNone/>
            </a:pPr>
            <a:r>
              <a:rPr lang="en-GB" b="1" dirty="0"/>
              <a:t>Waiter:</a:t>
            </a:r>
            <a:r>
              <a:rPr lang="en-GB" dirty="0"/>
              <a:t> Ok, Mr Smith. We'll see you at 7:30 on Friday.</a:t>
            </a:r>
          </a:p>
          <a:p>
            <a:pPr marL="0" indent="0">
              <a:buNone/>
            </a:pPr>
            <a:r>
              <a:rPr lang="en-GB" b="1" dirty="0"/>
              <a:t>Mike:</a:t>
            </a:r>
            <a:r>
              <a:rPr lang="en-GB" dirty="0"/>
              <a:t> Thank you. Bye.</a:t>
            </a:r>
          </a:p>
          <a:p>
            <a:pPr marL="0" indent="0">
              <a:buNone/>
            </a:pPr>
            <a:r>
              <a:rPr lang="en-GB" b="1" dirty="0"/>
              <a:t>Waiter:</a:t>
            </a:r>
            <a:r>
              <a:rPr lang="en-GB" dirty="0"/>
              <a:t> Goodbye.</a:t>
            </a:r>
          </a:p>
        </p:txBody>
      </p:sp>
    </p:spTree>
    <p:extLst>
      <p:ext uri="{BB962C8B-B14F-4D97-AF65-F5344CB8AC3E}">
        <p14:creationId xmlns:p14="http://schemas.microsoft.com/office/powerpoint/2010/main" val="130283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ON THE ROAD:</a:t>
            </a:r>
            <a:br>
              <a:rPr lang="sl-SI" dirty="0"/>
            </a:br>
            <a:r>
              <a:rPr lang="sl-SI" dirty="0"/>
              <a:t>RESTAURANTS AND BARS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2062976"/>
            <a:ext cx="10178322" cy="4449336"/>
          </a:xfrm>
        </p:spPr>
        <p:txBody>
          <a:bodyPr>
            <a:normAutofit fontScale="85000" lnSpcReduction="20000"/>
          </a:bodyPr>
          <a:lstStyle/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GB" i="1" dirty="0"/>
              <a:t>Waitperson</a:t>
            </a:r>
            <a:r>
              <a:rPr lang="en-GB" dirty="0"/>
              <a:t>: Hi. How are you doing this afternoon?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/>
              <a:t>Customer</a:t>
            </a:r>
            <a:r>
              <a:rPr lang="en-GB" dirty="0"/>
              <a:t>: Fine, thank you</a:t>
            </a:r>
            <a:r>
              <a:rPr lang="en-GB" dirty="0" smtClean="0"/>
              <a:t>.</a:t>
            </a:r>
            <a:r>
              <a:rPr lang="sl-SI" dirty="0" smtClean="0"/>
              <a:t> </a:t>
            </a:r>
            <a:r>
              <a:rPr lang="en-GB" dirty="0" smtClean="0"/>
              <a:t>Can </a:t>
            </a:r>
            <a:r>
              <a:rPr lang="en-GB" dirty="0"/>
              <a:t>I see a menu, please?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/>
              <a:t>Waitperson</a:t>
            </a:r>
            <a:r>
              <a:rPr lang="en-GB" dirty="0"/>
              <a:t>: Certainly, here you are.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/>
              <a:t>Customer</a:t>
            </a:r>
            <a:r>
              <a:rPr lang="en-GB" dirty="0"/>
              <a:t>: Thank you. What's today's special?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/>
              <a:t>Waitperson</a:t>
            </a:r>
            <a:r>
              <a:rPr lang="en-GB" dirty="0"/>
              <a:t>: Grilled tuna and cheese on rye.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/>
              <a:t>Customer</a:t>
            </a:r>
            <a:r>
              <a:rPr lang="en-GB" dirty="0"/>
              <a:t>: That sounds good. I'll have that.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/>
              <a:t>Waitperson</a:t>
            </a:r>
            <a:r>
              <a:rPr lang="en-GB" dirty="0"/>
              <a:t>: Would you like something to drink?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/>
              <a:t>Customer</a:t>
            </a:r>
            <a:r>
              <a:rPr lang="en-GB" dirty="0"/>
              <a:t>: Yes, I'd like a coke.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/>
              <a:t>Waitperson</a:t>
            </a:r>
            <a:r>
              <a:rPr lang="en-GB" dirty="0"/>
              <a:t>: Thank you. (returning with the food) Here you are. Enjoy your meal!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/>
              <a:t>Customer</a:t>
            </a:r>
            <a:r>
              <a:rPr lang="en-GB" dirty="0"/>
              <a:t>: Thank you.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/>
              <a:t>Waitperson</a:t>
            </a:r>
            <a:r>
              <a:rPr lang="en-GB" dirty="0"/>
              <a:t>: Can I get you anything else?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/>
              <a:t>Customer</a:t>
            </a:r>
            <a:r>
              <a:rPr lang="en-GB" dirty="0"/>
              <a:t>: No thanks. I'd like the check, please.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/>
              <a:t>Waitperson</a:t>
            </a:r>
            <a:r>
              <a:rPr lang="en-GB" dirty="0"/>
              <a:t>: That'll be $14.95.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/>
              <a:t>Customer</a:t>
            </a:r>
            <a:r>
              <a:rPr lang="en-GB" dirty="0"/>
              <a:t>: Here you are. Keep the change!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/>
              <a:t>Waitperson</a:t>
            </a:r>
            <a:r>
              <a:rPr lang="en-GB" dirty="0"/>
              <a:t>: Thank you! Have a good day!</a:t>
            </a:r>
            <a:r>
              <a:rPr lang="en-GB" dirty="0"/>
              <a:t/>
            </a:r>
            <a:br>
              <a:rPr lang="en-GB" dirty="0"/>
            </a:br>
            <a:r>
              <a:rPr lang="en-GB" i="1" dirty="0"/>
              <a:t>Customer</a:t>
            </a:r>
            <a:r>
              <a:rPr lang="en-GB" dirty="0"/>
              <a:t>: Goodbye.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39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ON THE ROAD:</a:t>
            </a:r>
            <a:br>
              <a:rPr lang="sl-SI" dirty="0"/>
            </a:br>
            <a:r>
              <a:rPr lang="sl-SI" dirty="0"/>
              <a:t>RESTAURANTS AND BARS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2062976"/>
            <a:ext cx="10178322" cy="4449336"/>
          </a:xfrm>
        </p:spPr>
        <p:txBody>
          <a:bodyPr>
            <a:noAutofit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en-US" sz="1800" i="1" dirty="0">
                <a:solidFill>
                  <a:srgbClr val="595959"/>
                </a:solidFill>
                <a:latin typeface="+mj-lt"/>
              </a:rPr>
              <a:t>Waiter</a:t>
            </a:r>
            <a:r>
              <a:rPr lang="en-US" altLang="en-US" sz="1800" dirty="0">
                <a:solidFill>
                  <a:srgbClr val="595959"/>
                </a:solidFill>
                <a:latin typeface="+mj-lt"/>
              </a:rPr>
              <a:t>: Hello, Can I help you?</a:t>
            </a:r>
            <a:br>
              <a:rPr lang="en-US" altLang="en-US" sz="1800" dirty="0">
                <a:solidFill>
                  <a:srgbClr val="595959"/>
                </a:solidFill>
                <a:latin typeface="+mj-lt"/>
              </a:rPr>
            </a:br>
            <a:r>
              <a:rPr lang="en-US" altLang="en-US" sz="1800" i="1" dirty="0">
                <a:solidFill>
                  <a:srgbClr val="595959"/>
                </a:solidFill>
                <a:latin typeface="+mj-lt"/>
              </a:rPr>
              <a:t>Kim</a:t>
            </a:r>
            <a:r>
              <a:rPr lang="en-US" altLang="en-US" sz="1800" dirty="0">
                <a:solidFill>
                  <a:srgbClr val="595959"/>
                </a:solidFill>
                <a:latin typeface="+mj-lt"/>
              </a:rPr>
              <a:t>: Yes, I'd like to have some lunch.</a:t>
            </a:r>
            <a:br>
              <a:rPr lang="en-US" altLang="en-US" sz="1800" dirty="0">
                <a:solidFill>
                  <a:srgbClr val="595959"/>
                </a:solidFill>
                <a:latin typeface="+mj-lt"/>
              </a:rPr>
            </a:br>
            <a:r>
              <a:rPr lang="en-US" altLang="en-US" sz="1800" i="1" dirty="0">
                <a:solidFill>
                  <a:srgbClr val="595959"/>
                </a:solidFill>
                <a:latin typeface="+mj-lt"/>
              </a:rPr>
              <a:t>Waiter</a:t>
            </a:r>
            <a:r>
              <a:rPr lang="en-US" altLang="en-US" sz="1800" dirty="0">
                <a:solidFill>
                  <a:srgbClr val="595959"/>
                </a:solidFill>
                <a:latin typeface="+mj-lt"/>
              </a:rPr>
              <a:t>: Would you like a starter?</a:t>
            </a:r>
            <a:br>
              <a:rPr lang="en-US" altLang="en-US" sz="1800" dirty="0">
                <a:solidFill>
                  <a:srgbClr val="595959"/>
                </a:solidFill>
                <a:latin typeface="+mj-lt"/>
              </a:rPr>
            </a:br>
            <a:r>
              <a:rPr lang="en-US" altLang="en-US" sz="1800" i="1" dirty="0">
                <a:solidFill>
                  <a:srgbClr val="595959"/>
                </a:solidFill>
                <a:latin typeface="+mj-lt"/>
              </a:rPr>
              <a:t>Kim</a:t>
            </a:r>
            <a:r>
              <a:rPr lang="en-US" altLang="en-US" sz="1800" dirty="0">
                <a:solidFill>
                  <a:srgbClr val="595959"/>
                </a:solidFill>
                <a:latin typeface="+mj-lt"/>
              </a:rPr>
              <a:t>: Yes, I'd like a bowl of chicken soup, please.</a:t>
            </a:r>
            <a:br>
              <a:rPr lang="en-US" altLang="en-US" sz="1800" dirty="0">
                <a:solidFill>
                  <a:srgbClr val="595959"/>
                </a:solidFill>
                <a:latin typeface="+mj-lt"/>
              </a:rPr>
            </a:br>
            <a:r>
              <a:rPr lang="en-US" altLang="en-US" sz="1800" i="1" dirty="0">
                <a:solidFill>
                  <a:srgbClr val="595959"/>
                </a:solidFill>
                <a:latin typeface="+mj-lt"/>
              </a:rPr>
              <a:t>Waiter</a:t>
            </a:r>
            <a:r>
              <a:rPr lang="en-US" altLang="en-US" sz="1800" dirty="0">
                <a:solidFill>
                  <a:srgbClr val="595959"/>
                </a:solidFill>
                <a:latin typeface="+mj-lt"/>
              </a:rPr>
              <a:t>: And what would you like for your main course?</a:t>
            </a:r>
            <a:br>
              <a:rPr lang="en-US" altLang="en-US" sz="1800" dirty="0">
                <a:solidFill>
                  <a:srgbClr val="595959"/>
                </a:solidFill>
                <a:latin typeface="+mj-lt"/>
              </a:rPr>
            </a:br>
            <a:r>
              <a:rPr lang="en-US" altLang="en-US" sz="1800" i="1" dirty="0">
                <a:solidFill>
                  <a:srgbClr val="595959"/>
                </a:solidFill>
                <a:latin typeface="+mj-lt"/>
              </a:rPr>
              <a:t>Kim</a:t>
            </a:r>
            <a:r>
              <a:rPr lang="en-US" altLang="en-US" sz="1800" dirty="0">
                <a:solidFill>
                  <a:srgbClr val="595959"/>
                </a:solidFill>
                <a:latin typeface="+mj-lt"/>
              </a:rPr>
              <a:t>: I'd like a grilled cheese sandwich.</a:t>
            </a:r>
            <a:br>
              <a:rPr lang="en-US" altLang="en-US" sz="1800" dirty="0">
                <a:solidFill>
                  <a:srgbClr val="595959"/>
                </a:solidFill>
                <a:latin typeface="+mj-lt"/>
              </a:rPr>
            </a:br>
            <a:r>
              <a:rPr lang="en-US" altLang="en-US" sz="1800" i="1" dirty="0">
                <a:solidFill>
                  <a:srgbClr val="595959"/>
                </a:solidFill>
                <a:latin typeface="+mj-lt"/>
              </a:rPr>
              <a:t>Waiter</a:t>
            </a:r>
            <a:r>
              <a:rPr lang="en-US" altLang="en-US" sz="1800" dirty="0">
                <a:solidFill>
                  <a:srgbClr val="595959"/>
                </a:solidFill>
                <a:latin typeface="+mj-lt"/>
              </a:rPr>
              <a:t>: Would you like anything to drink</a:t>
            </a:r>
            <a:r>
              <a:rPr lang="en-US" altLang="en-US" sz="1800" dirty="0" smtClean="0">
                <a:solidFill>
                  <a:srgbClr val="595959"/>
                </a:solidFill>
                <a:latin typeface="+mj-lt"/>
              </a:rPr>
              <a:t>?</a:t>
            </a:r>
            <a:endParaRPr lang="sl-SI" altLang="en-US" sz="1800" dirty="0" smtClean="0">
              <a:solidFill>
                <a:srgbClr val="595959"/>
              </a:solidFill>
              <a:latin typeface="+mj-lt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en-US" sz="1800" i="1" dirty="0" smtClean="0">
                <a:solidFill>
                  <a:srgbClr val="595959"/>
                </a:solidFill>
                <a:latin typeface="+mj-lt"/>
              </a:rPr>
              <a:t>Kim</a:t>
            </a:r>
            <a:r>
              <a:rPr lang="en-US" altLang="en-US" sz="1800" dirty="0">
                <a:solidFill>
                  <a:srgbClr val="595959"/>
                </a:solidFill>
                <a:latin typeface="+mj-lt"/>
              </a:rPr>
              <a:t>: Yes, I'd like a glass of Coke, please.</a:t>
            </a:r>
            <a:br>
              <a:rPr lang="en-US" altLang="en-US" sz="1800" dirty="0">
                <a:solidFill>
                  <a:srgbClr val="595959"/>
                </a:solidFill>
                <a:latin typeface="+mj-lt"/>
              </a:rPr>
            </a:br>
            <a:r>
              <a:rPr lang="en-US" altLang="en-US" sz="1800" i="1" dirty="0">
                <a:solidFill>
                  <a:srgbClr val="595959"/>
                </a:solidFill>
                <a:latin typeface="+mj-lt"/>
              </a:rPr>
              <a:t>Waiter... After Kim has her lunch.</a:t>
            </a:r>
            <a:r>
              <a:rPr lang="en-US" altLang="en-US" sz="1800" dirty="0">
                <a:solidFill>
                  <a:srgbClr val="595959"/>
                </a:solidFill>
                <a:latin typeface="+mj-lt"/>
              </a:rPr>
              <a:t>: Can I bring you anything else?</a:t>
            </a:r>
            <a:br>
              <a:rPr lang="en-US" altLang="en-US" sz="1800" dirty="0">
                <a:solidFill>
                  <a:srgbClr val="595959"/>
                </a:solidFill>
                <a:latin typeface="+mj-lt"/>
              </a:rPr>
            </a:br>
            <a:r>
              <a:rPr lang="en-US" altLang="en-US" sz="1800" i="1" dirty="0">
                <a:solidFill>
                  <a:srgbClr val="595959"/>
                </a:solidFill>
                <a:latin typeface="+mj-lt"/>
              </a:rPr>
              <a:t>Kim</a:t>
            </a:r>
            <a:r>
              <a:rPr lang="en-US" altLang="en-US" sz="1800" dirty="0">
                <a:solidFill>
                  <a:srgbClr val="595959"/>
                </a:solidFill>
                <a:latin typeface="+mj-lt"/>
              </a:rPr>
              <a:t>: No thank you. Just the bill.</a:t>
            </a:r>
            <a:br>
              <a:rPr lang="en-US" altLang="en-US" sz="1800" dirty="0">
                <a:solidFill>
                  <a:srgbClr val="595959"/>
                </a:solidFill>
                <a:latin typeface="+mj-lt"/>
              </a:rPr>
            </a:br>
            <a:r>
              <a:rPr lang="en-US" altLang="en-US" sz="1800" i="1" dirty="0">
                <a:solidFill>
                  <a:srgbClr val="595959"/>
                </a:solidFill>
                <a:latin typeface="+mj-lt"/>
              </a:rPr>
              <a:t>Waiter</a:t>
            </a:r>
            <a:r>
              <a:rPr lang="en-US" altLang="en-US" sz="1800" dirty="0">
                <a:solidFill>
                  <a:srgbClr val="595959"/>
                </a:solidFill>
                <a:latin typeface="+mj-lt"/>
              </a:rPr>
              <a:t>: Certainly.</a:t>
            </a:r>
            <a:br>
              <a:rPr lang="en-US" altLang="en-US" sz="1800" dirty="0">
                <a:solidFill>
                  <a:srgbClr val="595959"/>
                </a:solidFill>
                <a:latin typeface="+mj-lt"/>
              </a:rPr>
            </a:br>
            <a:r>
              <a:rPr lang="en-US" altLang="en-US" sz="1800" i="1" dirty="0">
                <a:solidFill>
                  <a:srgbClr val="595959"/>
                </a:solidFill>
                <a:latin typeface="+mj-lt"/>
              </a:rPr>
              <a:t>Kim</a:t>
            </a:r>
            <a:r>
              <a:rPr lang="en-US" altLang="en-US" sz="1800" dirty="0">
                <a:solidFill>
                  <a:srgbClr val="595959"/>
                </a:solidFill>
                <a:latin typeface="+mj-lt"/>
              </a:rPr>
              <a:t>: I don't have my glasses. How much is the lunch?</a:t>
            </a:r>
            <a:br>
              <a:rPr lang="en-US" altLang="en-US" sz="1800" dirty="0">
                <a:solidFill>
                  <a:srgbClr val="595959"/>
                </a:solidFill>
                <a:latin typeface="+mj-lt"/>
              </a:rPr>
            </a:br>
            <a:r>
              <a:rPr lang="en-US" altLang="en-US" sz="1800" i="1" dirty="0">
                <a:solidFill>
                  <a:srgbClr val="595959"/>
                </a:solidFill>
                <a:latin typeface="+mj-lt"/>
              </a:rPr>
              <a:t>Waiter</a:t>
            </a:r>
            <a:r>
              <a:rPr lang="en-US" altLang="en-US" sz="1800" dirty="0">
                <a:solidFill>
                  <a:srgbClr val="595959"/>
                </a:solidFill>
                <a:latin typeface="+mj-lt"/>
              </a:rPr>
              <a:t>: That's $6.75.</a:t>
            </a:r>
            <a:br>
              <a:rPr lang="en-US" altLang="en-US" sz="1800" dirty="0">
                <a:solidFill>
                  <a:srgbClr val="595959"/>
                </a:solidFill>
                <a:latin typeface="+mj-lt"/>
              </a:rPr>
            </a:br>
            <a:r>
              <a:rPr lang="en-US" altLang="en-US" sz="1800" i="1" dirty="0">
                <a:solidFill>
                  <a:srgbClr val="595959"/>
                </a:solidFill>
                <a:latin typeface="+mj-lt"/>
              </a:rPr>
              <a:t>Kim</a:t>
            </a:r>
            <a:r>
              <a:rPr lang="en-US" altLang="en-US" sz="1800" dirty="0">
                <a:solidFill>
                  <a:srgbClr val="595959"/>
                </a:solidFill>
                <a:latin typeface="+mj-lt"/>
              </a:rPr>
              <a:t>: Here you are. Thank you very much.</a:t>
            </a:r>
            <a:br>
              <a:rPr lang="en-US" altLang="en-US" sz="1800" dirty="0">
                <a:solidFill>
                  <a:srgbClr val="595959"/>
                </a:solidFill>
                <a:latin typeface="+mj-lt"/>
              </a:rPr>
            </a:br>
            <a:r>
              <a:rPr lang="en-US" altLang="en-US" sz="1800" i="1" dirty="0">
                <a:solidFill>
                  <a:srgbClr val="595959"/>
                </a:solidFill>
                <a:latin typeface="+mj-lt"/>
              </a:rPr>
              <a:t>Waiter</a:t>
            </a:r>
            <a:r>
              <a:rPr lang="en-US" altLang="en-US" sz="1800" dirty="0">
                <a:solidFill>
                  <a:srgbClr val="595959"/>
                </a:solidFill>
                <a:latin typeface="+mj-lt"/>
              </a:rPr>
              <a:t>: You're welcome. Have a good day.</a:t>
            </a:r>
            <a:br>
              <a:rPr lang="en-US" altLang="en-US" sz="1800" dirty="0">
                <a:solidFill>
                  <a:srgbClr val="595959"/>
                </a:solidFill>
                <a:latin typeface="+mj-lt"/>
              </a:rPr>
            </a:br>
            <a:r>
              <a:rPr lang="en-US" altLang="en-US" sz="1800" i="1" dirty="0">
                <a:solidFill>
                  <a:srgbClr val="595959"/>
                </a:solidFill>
                <a:latin typeface="+mj-lt"/>
              </a:rPr>
              <a:t>Kim</a:t>
            </a:r>
            <a:r>
              <a:rPr lang="en-US" altLang="en-US" sz="1800" dirty="0">
                <a:solidFill>
                  <a:srgbClr val="595959"/>
                </a:solidFill>
                <a:latin typeface="+mj-lt"/>
              </a:rPr>
              <a:t>: Thank you, the same to you.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altLang="en-US" sz="1800" dirty="0">
              <a:solidFill>
                <a:srgbClr val="595959"/>
              </a:solidFill>
              <a:latin typeface="+mj-lt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altLang="en-US" sz="1800" dirty="0">
              <a:solidFill>
                <a:srgbClr val="59595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6032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ON THE ROAD:</a:t>
            </a:r>
            <a:br>
              <a:rPr lang="sl-SI" dirty="0"/>
            </a:br>
            <a:r>
              <a:rPr lang="sl-SI" dirty="0"/>
              <a:t>RESTAURANTS AND BARS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2062976"/>
            <a:ext cx="10178322" cy="4449336"/>
          </a:xfrm>
        </p:spPr>
        <p:txBody>
          <a:bodyPr>
            <a:noAutofit/>
          </a:bodyPr>
          <a:lstStyle/>
          <a:p>
            <a:r>
              <a:rPr lang="en-GB" sz="1800" b="1" dirty="0"/>
              <a:t>Waitress:</a:t>
            </a:r>
            <a:r>
              <a:rPr lang="en-GB" sz="1800" dirty="0"/>
              <a:t> Hello, I will be your waitress today. Can I get you both any drinks?</a:t>
            </a:r>
          </a:p>
          <a:p>
            <a:r>
              <a:rPr lang="en-GB" sz="1800" b="1" dirty="0"/>
              <a:t>Paul:</a:t>
            </a:r>
            <a:r>
              <a:rPr lang="en-GB" sz="1800" dirty="0"/>
              <a:t>  Yes. I would like an iced coffee, please.</a:t>
            </a:r>
          </a:p>
          <a:p>
            <a:r>
              <a:rPr lang="en-GB" sz="1800" b="1" dirty="0"/>
              <a:t>Jane:</a:t>
            </a:r>
            <a:r>
              <a:rPr lang="en-GB" sz="1800" dirty="0"/>
              <a:t>  And I will have the same please.</a:t>
            </a:r>
          </a:p>
          <a:p>
            <a:r>
              <a:rPr lang="en-GB" sz="1800" b="1" dirty="0"/>
              <a:t>Waitress:</a:t>
            </a:r>
            <a:r>
              <a:rPr lang="en-GB" sz="1800" dirty="0"/>
              <a:t> OK 2 iced coffees, here you are. Are you now ready to order your, or would you like a few more minutes?</a:t>
            </a:r>
          </a:p>
          <a:p>
            <a:r>
              <a:rPr lang="en-GB" sz="1800" b="1" dirty="0"/>
              <a:t>Paul: </a:t>
            </a:r>
            <a:r>
              <a:rPr lang="en-GB" sz="1800" dirty="0"/>
              <a:t> I think we are ready to order. I will have the chicken soup to start, and the steak with fries and the mixed vegetables.</a:t>
            </a:r>
          </a:p>
          <a:p>
            <a:r>
              <a:rPr lang="en-GB" sz="1800" b="1" dirty="0"/>
              <a:t>Waitress:</a:t>
            </a:r>
            <a:r>
              <a:rPr lang="en-GB" sz="1800" dirty="0"/>
              <a:t> How do you want the steak cooked rare, medium, or well done?</a:t>
            </a:r>
          </a:p>
          <a:p>
            <a:r>
              <a:rPr lang="en-GB" sz="1800" b="1" dirty="0"/>
              <a:t>Paul:</a:t>
            </a:r>
            <a:r>
              <a:rPr lang="en-GB" sz="1800" dirty="0"/>
              <a:t>  I would like it well done, please.</a:t>
            </a:r>
          </a:p>
          <a:p>
            <a:r>
              <a:rPr lang="en-GB" sz="1800" b="1" dirty="0"/>
              <a:t>Jane:</a:t>
            </a:r>
            <a:r>
              <a:rPr lang="en-GB" sz="1800" dirty="0"/>
              <a:t>  I do not want a starter. I would like to have the fried chicken with fries and a side salad please.</a:t>
            </a:r>
          </a:p>
          <a:p>
            <a:r>
              <a:rPr lang="en-GB" sz="1800" b="1" dirty="0"/>
              <a:t>Waitress:</a:t>
            </a:r>
            <a:r>
              <a:rPr lang="en-GB" sz="1800" dirty="0"/>
              <a:t> Your meals will be here shortly.</a:t>
            </a:r>
          </a:p>
          <a:p>
            <a:r>
              <a:rPr lang="en-GB" sz="1800" b="1" dirty="0"/>
              <a:t>Waitress:</a:t>
            </a:r>
            <a:r>
              <a:rPr lang="en-GB" sz="1800" dirty="0"/>
              <a:t> Here are your meals. If you need anything else just ask. Have a nice meal.</a:t>
            </a:r>
          </a:p>
        </p:txBody>
      </p:sp>
    </p:spTree>
    <p:extLst>
      <p:ext uri="{BB962C8B-B14F-4D97-AF65-F5344CB8AC3E}">
        <p14:creationId xmlns:p14="http://schemas.microsoft.com/office/powerpoint/2010/main" val="367224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COULD/WOULD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WOULD </a:t>
            </a:r>
          </a:p>
          <a:p>
            <a:pPr marL="0" indent="0">
              <a:buNone/>
            </a:pPr>
            <a:r>
              <a:rPr lang="sl-SI" dirty="0" smtClean="0"/>
              <a:t>1. Vljudne prošnje</a:t>
            </a:r>
          </a:p>
          <a:p>
            <a:pPr marL="0" indent="0">
              <a:buNone/>
            </a:pPr>
            <a:r>
              <a:rPr lang="en-GB" dirty="0" smtClean="0"/>
              <a:t>Would </a:t>
            </a:r>
            <a:r>
              <a:rPr lang="en-GB" dirty="0"/>
              <a:t>you </a:t>
            </a:r>
            <a:r>
              <a:rPr lang="sl-SI" dirty="0" err="1" smtClean="0"/>
              <a:t>mind</a:t>
            </a:r>
            <a:r>
              <a:rPr lang="sl-SI" dirty="0" smtClean="0"/>
              <a:t> </a:t>
            </a:r>
            <a:r>
              <a:rPr lang="sl-SI" dirty="0" err="1" smtClean="0"/>
              <a:t>opening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door</a:t>
            </a:r>
            <a:r>
              <a:rPr lang="sl-SI" dirty="0" smtClean="0"/>
              <a:t> </a:t>
            </a:r>
            <a:r>
              <a:rPr lang="sl-SI" dirty="0" err="1" smtClean="0"/>
              <a:t>for</a:t>
            </a:r>
            <a:r>
              <a:rPr lang="sl-SI" dirty="0" smtClean="0"/>
              <a:t> me?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Would </a:t>
            </a:r>
            <a:r>
              <a:rPr lang="en-GB" dirty="0"/>
              <a:t>you </a:t>
            </a:r>
            <a:r>
              <a:rPr lang="sl-SI" dirty="0" err="1" smtClean="0"/>
              <a:t>call</a:t>
            </a:r>
            <a:r>
              <a:rPr lang="sl-SI" dirty="0" smtClean="0"/>
              <a:t> me a </a:t>
            </a:r>
            <a:r>
              <a:rPr lang="sl-SI" dirty="0" err="1" smtClean="0"/>
              <a:t>taxi</a:t>
            </a:r>
            <a:r>
              <a:rPr lang="sl-SI" dirty="0" smtClean="0"/>
              <a:t>, </a:t>
            </a:r>
            <a:r>
              <a:rPr lang="sl-SI" dirty="0" err="1" smtClean="0"/>
              <a:t>please</a:t>
            </a:r>
            <a:r>
              <a:rPr lang="sl-SI" dirty="0" smtClean="0"/>
              <a:t>?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2. Vprašanja/ko nekaj ponudimo</a:t>
            </a:r>
          </a:p>
          <a:p>
            <a:pPr marL="0" indent="0">
              <a:buNone/>
            </a:pPr>
            <a:r>
              <a:rPr lang="sl-SI" dirty="0" err="1" smtClean="0"/>
              <a:t>Would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like </a:t>
            </a:r>
            <a:r>
              <a:rPr lang="sl-SI" dirty="0" err="1" smtClean="0"/>
              <a:t>anything</a:t>
            </a:r>
            <a:r>
              <a:rPr lang="sl-SI" dirty="0" smtClean="0"/>
              <a:t> to </a:t>
            </a:r>
            <a:r>
              <a:rPr lang="sl-SI" dirty="0" err="1" smtClean="0"/>
              <a:t>drink</a:t>
            </a:r>
            <a:r>
              <a:rPr lang="sl-SI" dirty="0" smtClean="0"/>
              <a:t>?</a:t>
            </a:r>
          </a:p>
          <a:p>
            <a:pPr marL="0" indent="0">
              <a:buNone/>
            </a:pPr>
            <a:r>
              <a:rPr lang="sl-SI" dirty="0" err="1" smtClean="0"/>
              <a:t>Would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like a </a:t>
            </a:r>
            <a:r>
              <a:rPr lang="sl-SI" dirty="0" err="1" smtClean="0"/>
              <a:t>double</a:t>
            </a:r>
            <a:r>
              <a:rPr lang="sl-SI" dirty="0" smtClean="0"/>
              <a:t> </a:t>
            </a:r>
            <a:r>
              <a:rPr lang="sl-SI" dirty="0" err="1" smtClean="0"/>
              <a:t>or</a:t>
            </a:r>
            <a:r>
              <a:rPr lang="sl-SI" dirty="0" smtClean="0"/>
              <a:t> a </a:t>
            </a:r>
            <a:r>
              <a:rPr lang="sl-SI" dirty="0" err="1" smtClean="0"/>
              <a:t>single</a:t>
            </a:r>
            <a:r>
              <a:rPr lang="sl-SI" dirty="0" smtClean="0"/>
              <a:t> </a:t>
            </a:r>
            <a:r>
              <a:rPr lang="sl-SI" dirty="0" err="1" smtClean="0"/>
              <a:t>room</a:t>
            </a:r>
            <a:r>
              <a:rPr lang="sl-SI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150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</a:t>
            </a:r>
            <a:r>
              <a:rPr lang="sl-SI" dirty="0" smtClean="0"/>
              <a:t>CONTINUOUS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smtClean="0"/>
              <a:t>OBLIKA</a:t>
            </a:r>
          </a:p>
          <a:p>
            <a:pPr marL="0" indent="0">
              <a:buNone/>
            </a:pPr>
            <a:r>
              <a:rPr lang="sl-SI" dirty="0" smtClean="0"/>
              <a:t>? WH-</a:t>
            </a:r>
            <a:r>
              <a:rPr lang="sl-SI" dirty="0" err="1" smtClean="0"/>
              <a:t>questions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Spredaj dodamo vprašalnico (WH-</a:t>
            </a:r>
            <a:r>
              <a:rPr lang="sl-SI" dirty="0" err="1" smtClean="0"/>
              <a:t>word</a:t>
            </a:r>
            <a:r>
              <a:rPr lang="sl-SI" dirty="0" smtClean="0"/>
              <a:t>)</a:t>
            </a:r>
            <a:endParaRPr lang="sl-SI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021112" y="3936381"/>
          <a:ext cx="8128000" cy="118202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64000"/>
                <a:gridCol w="4064000"/>
              </a:tblGrid>
              <a:tr h="11820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WHAT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AM I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WHERE ARE YOU/WE/THEY</a:t>
                      </a:r>
                      <a:br>
                        <a:rPr lang="sl-SI" b="0" dirty="0" smtClean="0">
                          <a:solidFill>
                            <a:srgbClr val="595959"/>
                          </a:solidFill>
                        </a:rPr>
                      </a:b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WHEN IS HE/SHE/IT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playING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</a:p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dancING</a:t>
                      </a:r>
                      <a:r>
                        <a:rPr lang="sl-SI" b="0" dirty="0" smtClean="0">
                          <a:solidFill>
                            <a:srgbClr val="595959"/>
                          </a:solidFill>
                        </a:rPr>
                        <a:t>?</a:t>
                      </a:r>
                    </a:p>
                    <a:p>
                      <a:r>
                        <a:rPr lang="sl-SI" b="0" dirty="0" err="1" smtClean="0">
                          <a:solidFill>
                            <a:srgbClr val="595959"/>
                          </a:solidFill>
                        </a:rPr>
                        <a:t>watchING</a:t>
                      </a:r>
                      <a:r>
                        <a:rPr lang="sl-SI" b="0" baseline="0" dirty="0" smtClean="0">
                          <a:solidFill>
                            <a:srgbClr val="595959"/>
                          </a:solidFill>
                        </a:rPr>
                        <a:t> TV?</a:t>
                      </a:r>
                      <a:endParaRPr lang="en-GB" b="0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812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COULD/WOULD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COULD</a:t>
            </a:r>
          </a:p>
          <a:p>
            <a:pPr marL="0" indent="0">
              <a:buNone/>
            </a:pPr>
            <a:r>
              <a:rPr lang="sl-SI" dirty="0" smtClean="0"/>
              <a:t>1. Vljudne prošnje/“ukazi“</a:t>
            </a:r>
          </a:p>
          <a:p>
            <a:pPr marL="0" indent="0">
              <a:buNone/>
            </a:pPr>
            <a:r>
              <a:rPr lang="sl-SI" dirty="0" err="1" smtClean="0"/>
              <a:t>Could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please</a:t>
            </a:r>
            <a:r>
              <a:rPr lang="sl-SI" dirty="0" smtClean="0"/>
              <a:t> </a:t>
            </a:r>
            <a:r>
              <a:rPr lang="sl-SI" dirty="0" err="1" smtClean="0"/>
              <a:t>wake</a:t>
            </a:r>
            <a:r>
              <a:rPr lang="sl-SI" dirty="0" smtClean="0"/>
              <a:t> me up at 7 in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morning</a:t>
            </a:r>
            <a:r>
              <a:rPr lang="sl-SI" dirty="0" smtClean="0"/>
              <a:t>?</a:t>
            </a:r>
            <a:endParaRPr lang="en-GB" dirty="0"/>
          </a:p>
          <a:p>
            <a:pPr marL="0" indent="0">
              <a:buNone/>
            </a:pPr>
            <a:r>
              <a:rPr lang="sl-SI" dirty="0" err="1" smtClean="0"/>
              <a:t>Could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please</a:t>
            </a:r>
            <a:r>
              <a:rPr lang="sl-SI" dirty="0" smtClean="0"/>
              <a:t> </a:t>
            </a:r>
            <a:r>
              <a:rPr lang="sl-SI" dirty="0" err="1" smtClean="0"/>
              <a:t>call</a:t>
            </a:r>
            <a:r>
              <a:rPr lang="sl-SI" dirty="0" smtClean="0"/>
              <a:t> me a </a:t>
            </a:r>
            <a:r>
              <a:rPr lang="sl-SI" dirty="0" err="1" smtClean="0"/>
              <a:t>taxi</a:t>
            </a:r>
            <a:r>
              <a:rPr lang="sl-SI" dirty="0" smtClean="0"/>
              <a:t>?</a:t>
            </a:r>
          </a:p>
          <a:p>
            <a:pPr marL="0" indent="0">
              <a:buNone/>
            </a:pPr>
            <a:r>
              <a:rPr lang="sl-SI" dirty="0" err="1" smtClean="0"/>
              <a:t>Could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</a:t>
            </a:r>
            <a:r>
              <a:rPr lang="sl-SI" dirty="0" err="1" smtClean="0"/>
              <a:t>please</a:t>
            </a:r>
            <a:r>
              <a:rPr lang="sl-SI" dirty="0" smtClean="0"/>
              <a:t> </a:t>
            </a:r>
            <a:r>
              <a:rPr lang="sl-SI" dirty="0" err="1" smtClean="0"/>
              <a:t>turn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music</a:t>
            </a:r>
            <a:r>
              <a:rPr lang="sl-SI" dirty="0" smtClean="0"/>
              <a:t> </a:t>
            </a:r>
            <a:r>
              <a:rPr lang="sl-SI" dirty="0" err="1" smtClean="0"/>
              <a:t>down</a:t>
            </a:r>
            <a:r>
              <a:rPr lang="sl-SI" dirty="0" smtClean="0"/>
              <a:t>?</a:t>
            </a:r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6550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CONTINUOUS: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/>
          <a:lstStyle/>
          <a:p>
            <a:pPr marL="0" indent="0">
              <a:buNone/>
            </a:pPr>
            <a:r>
              <a:rPr lang="sl-SI" dirty="0" smtClean="0"/>
              <a:t>1. </a:t>
            </a:r>
            <a:r>
              <a:rPr lang="en-GB" dirty="0" smtClean="0"/>
              <a:t>V </a:t>
            </a:r>
            <a:r>
              <a:rPr lang="en-GB" dirty="0" err="1"/>
              <a:t>kontekstu</a:t>
            </a:r>
            <a:r>
              <a:rPr lang="en-GB" dirty="0"/>
              <a:t> </a:t>
            </a:r>
            <a:r>
              <a:rPr lang="en-GB" dirty="0" err="1"/>
              <a:t>načrtov</a:t>
            </a:r>
            <a:r>
              <a:rPr lang="en-GB" dirty="0"/>
              <a:t> present continuous </a:t>
            </a:r>
            <a:r>
              <a:rPr lang="en-GB" dirty="0" err="1"/>
              <a:t>uporabljamo</a:t>
            </a:r>
            <a:r>
              <a:rPr lang="en-GB" dirty="0"/>
              <a:t> </a:t>
            </a:r>
            <a:r>
              <a:rPr lang="en-GB" dirty="0" err="1"/>
              <a:t>za</a:t>
            </a:r>
            <a:r>
              <a:rPr lang="en-GB" dirty="0"/>
              <a:t> </a:t>
            </a:r>
            <a:r>
              <a:rPr lang="en-GB" dirty="0" err="1"/>
              <a:t>fiksne</a:t>
            </a:r>
            <a:r>
              <a:rPr lang="en-GB" dirty="0"/>
              <a:t> </a:t>
            </a:r>
            <a:r>
              <a:rPr lang="en-GB" dirty="0" err="1"/>
              <a:t>načrte</a:t>
            </a:r>
            <a:r>
              <a:rPr lang="en-GB" dirty="0"/>
              <a:t> v </a:t>
            </a:r>
            <a:r>
              <a:rPr lang="en-GB" dirty="0" err="1"/>
              <a:t>prihodnosti</a:t>
            </a:r>
            <a:r>
              <a:rPr lang="en-GB" dirty="0"/>
              <a:t> (</a:t>
            </a:r>
            <a:r>
              <a:rPr lang="en-GB" dirty="0" err="1"/>
              <a:t>ponavadi</a:t>
            </a:r>
            <a:r>
              <a:rPr lang="en-GB" dirty="0"/>
              <a:t> z </a:t>
            </a:r>
            <a:r>
              <a:rPr lang="en-GB" dirty="0" err="1"/>
              <a:t>besedo</a:t>
            </a:r>
            <a:r>
              <a:rPr lang="en-GB" dirty="0"/>
              <a:t>, </a:t>
            </a:r>
            <a:r>
              <a:rPr lang="en-GB" dirty="0" err="1"/>
              <a:t>ki</a:t>
            </a:r>
            <a:r>
              <a:rPr lang="en-GB" dirty="0"/>
              <a:t> se </a:t>
            </a:r>
            <a:r>
              <a:rPr lang="en-GB" dirty="0" err="1"/>
              <a:t>nanaša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prihodnost</a:t>
            </a:r>
            <a:r>
              <a:rPr lang="en-GB" dirty="0"/>
              <a:t> – “future time word”). </a:t>
            </a:r>
            <a:r>
              <a:rPr lang="en-GB" dirty="0" err="1"/>
              <a:t>Načrt</a:t>
            </a:r>
            <a:r>
              <a:rPr lang="en-GB" dirty="0"/>
              <a:t> </a:t>
            </a:r>
            <a:r>
              <a:rPr lang="en-GB" dirty="0" err="1"/>
              <a:t>smo</a:t>
            </a:r>
            <a:r>
              <a:rPr lang="en-GB" dirty="0"/>
              <a:t> </a:t>
            </a:r>
            <a:r>
              <a:rPr lang="en-GB" dirty="0" err="1"/>
              <a:t>že</a:t>
            </a:r>
            <a:r>
              <a:rPr lang="en-GB" dirty="0"/>
              <a:t> </a:t>
            </a:r>
            <a:r>
              <a:rPr lang="en-GB" dirty="0" err="1"/>
              <a:t>naredili</a:t>
            </a:r>
            <a:r>
              <a:rPr lang="en-GB" dirty="0"/>
              <a:t> in </a:t>
            </a:r>
            <a:r>
              <a:rPr lang="en-GB" dirty="0" err="1"/>
              <a:t>smo</a:t>
            </a:r>
            <a:r>
              <a:rPr lang="en-GB" dirty="0"/>
              <a:t> (</a:t>
            </a:r>
            <a:r>
              <a:rPr lang="en-GB" dirty="0" err="1"/>
              <a:t>bolj</a:t>
            </a:r>
            <a:r>
              <a:rPr lang="en-GB" dirty="0"/>
              <a:t>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manj</a:t>
            </a:r>
            <a:r>
              <a:rPr lang="en-GB" dirty="0"/>
              <a:t>) </a:t>
            </a:r>
            <a:r>
              <a:rPr lang="en-GB" dirty="0" err="1"/>
              <a:t>prepričani</a:t>
            </a:r>
            <a:r>
              <a:rPr lang="en-GB" dirty="0"/>
              <a:t>, da se </a:t>
            </a:r>
            <a:r>
              <a:rPr lang="en-GB" dirty="0" err="1"/>
              <a:t>bo</a:t>
            </a:r>
            <a:r>
              <a:rPr lang="en-GB" dirty="0"/>
              <a:t> </a:t>
            </a:r>
            <a:r>
              <a:rPr lang="en-GB" dirty="0" err="1"/>
              <a:t>uresničil</a:t>
            </a:r>
            <a:r>
              <a:rPr lang="en-GB" dirty="0" smtClean="0"/>
              <a:t>.</a:t>
            </a:r>
            <a:endParaRPr lang="sl-SI" dirty="0" smtClean="0"/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en-GB" dirty="0"/>
              <a:t>I'm meeting my father tomorrow.</a:t>
            </a:r>
            <a:br>
              <a:rPr lang="en-GB" dirty="0"/>
            </a:br>
            <a:r>
              <a:rPr lang="en-GB" dirty="0"/>
              <a:t>He’s flying to the States on Saturday</a:t>
            </a:r>
            <a:r>
              <a:rPr lang="sl-SI" dirty="0"/>
              <a:t> at 8pm</a:t>
            </a:r>
            <a:r>
              <a:rPr lang="en-GB" dirty="0"/>
              <a:t>.</a:t>
            </a:r>
            <a:br>
              <a:rPr lang="en-GB" dirty="0"/>
            </a:br>
            <a:r>
              <a:rPr lang="en-GB" dirty="0"/>
              <a:t>Jenny is visiting her parents for the weekend.</a:t>
            </a:r>
            <a:br>
              <a:rPr lang="en-GB" dirty="0"/>
            </a:br>
            <a:r>
              <a:rPr lang="en-GB" dirty="0"/>
              <a:t>They are throwing a party on Saturday evening.</a:t>
            </a:r>
            <a:br>
              <a:rPr lang="en-GB" dirty="0"/>
            </a:br>
            <a:r>
              <a:rPr lang="en-GB" dirty="0"/>
              <a:t>My boyfriend and I are going to a concert </a:t>
            </a:r>
            <a:r>
              <a:rPr lang="sl-SI" dirty="0"/>
              <a:t>at 7 </a:t>
            </a:r>
            <a:r>
              <a:rPr lang="sl-SI" dirty="0" err="1"/>
              <a:t>o‘clock</a:t>
            </a:r>
            <a:r>
              <a:rPr lang="en-GB" dirty="0"/>
              <a:t>.</a:t>
            </a:r>
            <a:br>
              <a:rPr lang="en-GB" dirty="0"/>
            </a:br>
            <a:r>
              <a:rPr lang="en-GB" dirty="0"/>
              <a:t>We aren’t travelling to Germany this winter.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016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CONTINUOUS: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/>
          <a:lstStyle/>
          <a:p>
            <a:pPr marL="0" indent="0">
              <a:buNone/>
            </a:pPr>
            <a:r>
              <a:rPr lang="sl-SI" dirty="0" smtClean="0"/>
              <a:t>2. </a:t>
            </a:r>
            <a:r>
              <a:rPr lang="en-GB" dirty="0" err="1"/>
              <a:t>Stvari</a:t>
            </a:r>
            <a:r>
              <a:rPr lang="en-GB" dirty="0"/>
              <a:t>, </a:t>
            </a:r>
            <a:r>
              <a:rPr lang="en-GB" dirty="0" err="1"/>
              <a:t>ki</a:t>
            </a:r>
            <a:r>
              <a:rPr lang="en-GB" dirty="0"/>
              <a:t> se </a:t>
            </a:r>
            <a:r>
              <a:rPr lang="en-GB" dirty="0" err="1"/>
              <a:t>dogajajo</a:t>
            </a:r>
            <a:r>
              <a:rPr lang="en-GB" dirty="0"/>
              <a:t> v tem </a:t>
            </a:r>
            <a:r>
              <a:rPr lang="en-GB" dirty="0" err="1" smtClean="0"/>
              <a:t>trenutk</a:t>
            </a:r>
            <a:r>
              <a:rPr lang="sl-SI" dirty="0" smtClean="0"/>
              <a:t>/v trenutku govora (pogosto z: „at </a:t>
            </a:r>
            <a:r>
              <a:rPr lang="sl-SI" dirty="0" err="1" smtClean="0"/>
              <a:t>the</a:t>
            </a:r>
            <a:r>
              <a:rPr lang="sl-SI" dirty="0" smtClean="0"/>
              <a:t> moment“, „</a:t>
            </a:r>
            <a:r>
              <a:rPr lang="sl-SI" dirty="0" err="1" smtClean="0"/>
              <a:t>right</a:t>
            </a:r>
            <a:r>
              <a:rPr lang="sl-SI" dirty="0" smtClean="0"/>
              <a:t> </a:t>
            </a:r>
            <a:r>
              <a:rPr lang="sl-SI" dirty="0" err="1" smtClean="0"/>
              <a:t>now</a:t>
            </a:r>
            <a:r>
              <a:rPr lang="sl-SI" dirty="0" smtClean="0"/>
              <a:t>“, „</a:t>
            </a:r>
            <a:r>
              <a:rPr lang="sl-SI" dirty="0" err="1" smtClean="0"/>
              <a:t>now</a:t>
            </a:r>
            <a:r>
              <a:rPr lang="sl-SI" dirty="0" smtClean="0"/>
              <a:t>“)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en-GB" dirty="0"/>
              <a:t>I'm working at the moment.</a:t>
            </a:r>
            <a:br>
              <a:rPr lang="en-GB" dirty="0"/>
            </a:br>
            <a:r>
              <a:rPr lang="en-GB" dirty="0"/>
              <a:t>Please call back as– we are eating dinner now.</a:t>
            </a:r>
            <a:br>
              <a:rPr lang="en-GB" dirty="0"/>
            </a:br>
            <a:r>
              <a:rPr lang="en-GB" dirty="0"/>
              <a:t>Julie is sleeping.</a:t>
            </a:r>
            <a:br>
              <a:rPr lang="en-GB" dirty="0"/>
            </a:br>
            <a:r>
              <a:rPr lang="en-GB" dirty="0"/>
              <a:t>You are studying the present continuous.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768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CONTINUOUS: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/>
          <a:lstStyle/>
          <a:p>
            <a:pPr marL="0" lvl="0" indent="0">
              <a:buNone/>
            </a:pPr>
            <a:r>
              <a:rPr lang="sl-SI" dirty="0" smtClean="0"/>
              <a:t>3. </a:t>
            </a:r>
            <a:r>
              <a:rPr lang="en-GB" dirty="0" err="1" smtClean="0"/>
              <a:t>Začasne</a:t>
            </a:r>
            <a:r>
              <a:rPr lang="en-GB" dirty="0" smtClean="0"/>
              <a:t> </a:t>
            </a:r>
            <a:r>
              <a:rPr lang="en-GB" dirty="0" err="1"/>
              <a:t>situacije</a:t>
            </a:r>
            <a:r>
              <a:rPr lang="en-GB" dirty="0"/>
              <a:t>, </a:t>
            </a:r>
            <a:r>
              <a:rPr lang="en-GB" dirty="0" err="1"/>
              <a:t>stanja</a:t>
            </a:r>
            <a:r>
              <a:rPr lang="en-GB" dirty="0"/>
              <a:t>, </a:t>
            </a:r>
            <a:r>
              <a:rPr lang="en-GB" dirty="0" err="1"/>
              <a:t>za</a:t>
            </a:r>
            <a:r>
              <a:rPr lang="en-GB" dirty="0"/>
              <a:t> </a:t>
            </a:r>
            <a:r>
              <a:rPr lang="en-GB" dirty="0" err="1"/>
              <a:t>katera</a:t>
            </a:r>
            <a:r>
              <a:rPr lang="en-GB" dirty="0"/>
              <a:t> </a:t>
            </a:r>
            <a:r>
              <a:rPr lang="en-GB" dirty="0" err="1"/>
              <a:t>domnevamo</a:t>
            </a:r>
            <a:r>
              <a:rPr lang="en-GB" dirty="0"/>
              <a:t>, da ne </a:t>
            </a:r>
            <a:r>
              <a:rPr lang="en-GB" dirty="0" err="1"/>
              <a:t>bodo</a:t>
            </a:r>
            <a:r>
              <a:rPr lang="en-GB" dirty="0"/>
              <a:t> </a:t>
            </a:r>
            <a:r>
              <a:rPr lang="en-GB" dirty="0" err="1"/>
              <a:t>trajala</a:t>
            </a:r>
            <a:r>
              <a:rPr lang="en-GB" dirty="0"/>
              <a:t> </a:t>
            </a:r>
            <a:r>
              <a:rPr lang="en-GB" dirty="0" err="1"/>
              <a:t>dolgo</a:t>
            </a:r>
            <a:endParaRPr lang="en-GB" dirty="0"/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en-GB" dirty="0" smtClean="0"/>
              <a:t>She's </a:t>
            </a:r>
            <a:r>
              <a:rPr lang="en-GB" dirty="0"/>
              <a:t>staying with her friend for a week. </a:t>
            </a:r>
            <a:br>
              <a:rPr lang="en-GB" dirty="0"/>
            </a:br>
            <a:r>
              <a:rPr lang="en-GB" dirty="0"/>
              <a:t>I'm living in London for a few months.</a:t>
            </a:r>
            <a:br>
              <a:rPr lang="en-GB" dirty="0"/>
            </a:br>
            <a:r>
              <a:rPr lang="en-GB" dirty="0"/>
              <a:t>John's working in a bar until he finds a job in his field.</a:t>
            </a:r>
            <a:br>
              <a:rPr lang="en-GB" dirty="0"/>
            </a:br>
            <a:r>
              <a:rPr lang="en-GB" dirty="0"/>
              <a:t>I'm reading a really great book.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49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PRESENT CONTINUOUS: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/>
          <a:lstStyle/>
          <a:p>
            <a:pPr marL="0" lvl="0" indent="0">
              <a:buNone/>
            </a:pPr>
            <a:r>
              <a:rPr lang="sl-SI" dirty="0" smtClean="0"/>
              <a:t>4. </a:t>
            </a:r>
            <a:r>
              <a:rPr lang="en-GB" dirty="0" err="1" smtClean="0"/>
              <a:t>Začasne</a:t>
            </a:r>
            <a:r>
              <a:rPr lang="en-GB" dirty="0" smtClean="0"/>
              <a:t> </a:t>
            </a:r>
            <a:r>
              <a:rPr lang="en-GB" dirty="0" err="1"/>
              <a:t>navade</a:t>
            </a:r>
            <a:r>
              <a:rPr lang="en-GB" dirty="0"/>
              <a:t> </a:t>
            </a:r>
            <a:r>
              <a:rPr lang="en-GB" dirty="0" err="1"/>
              <a:t>ali</a:t>
            </a:r>
            <a:r>
              <a:rPr lang="en-GB" dirty="0"/>
              <a:t> </a:t>
            </a:r>
            <a:r>
              <a:rPr lang="en-GB" dirty="0" err="1"/>
              <a:t>nove</a:t>
            </a:r>
            <a:r>
              <a:rPr lang="en-GB" dirty="0"/>
              <a:t> </a:t>
            </a:r>
            <a:r>
              <a:rPr lang="en-GB" dirty="0" err="1"/>
              <a:t>navade</a:t>
            </a:r>
            <a:r>
              <a:rPr lang="en-GB" dirty="0"/>
              <a:t> (</a:t>
            </a:r>
            <a:r>
              <a:rPr lang="en-GB" dirty="0" err="1"/>
              <a:t>za</a:t>
            </a:r>
            <a:r>
              <a:rPr lang="en-GB" dirty="0"/>
              <a:t> ‘</a:t>
            </a:r>
            <a:r>
              <a:rPr lang="en-GB" dirty="0" err="1"/>
              <a:t>normalne</a:t>
            </a:r>
            <a:r>
              <a:rPr lang="en-GB" dirty="0"/>
              <a:t>’ </a:t>
            </a:r>
            <a:r>
              <a:rPr lang="en-GB" dirty="0" err="1"/>
              <a:t>navade</a:t>
            </a:r>
            <a:r>
              <a:rPr lang="en-GB" dirty="0"/>
              <a:t>, </a:t>
            </a:r>
            <a:r>
              <a:rPr lang="en-GB" dirty="0" err="1"/>
              <a:t>ki</a:t>
            </a:r>
            <a:r>
              <a:rPr lang="en-GB" dirty="0"/>
              <a:t> </a:t>
            </a:r>
            <a:r>
              <a:rPr lang="en-GB" dirty="0" err="1"/>
              <a:t>trajajo</a:t>
            </a:r>
            <a:r>
              <a:rPr lang="en-GB" dirty="0"/>
              <a:t> </a:t>
            </a:r>
            <a:r>
              <a:rPr lang="en-GB" dirty="0" err="1"/>
              <a:t>dalj</a:t>
            </a:r>
            <a:r>
              <a:rPr lang="en-GB" dirty="0"/>
              <a:t> </a:t>
            </a:r>
            <a:r>
              <a:rPr lang="en-GB" dirty="0" err="1"/>
              <a:t>časa</a:t>
            </a:r>
            <a:r>
              <a:rPr lang="en-GB" dirty="0"/>
              <a:t>, </a:t>
            </a:r>
            <a:r>
              <a:rPr lang="en-GB" dirty="0" err="1"/>
              <a:t>uporabljamo</a:t>
            </a:r>
            <a:r>
              <a:rPr lang="en-GB" dirty="0"/>
              <a:t> present </a:t>
            </a:r>
            <a:r>
              <a:rPr lang="en-GB" dirty="0" smtClean="0"/>
              <a:t>simple)</a:t>
            </a:r>
            <a:endParaRPr lang="sl-SI" dirty="0" smtClean="0"/>
          </a:p>
          <a:p>
            <a:pPr marL="0" lvl="0" indent="0">
              <a:buNone/>
            </a:pPr>
            <a:endParaRPr lang="sl-SI" dirty="0"/>
          </a:p>
          <a:p>
            <a:pPr marL="0" lvl="0" indent="0">
              <a:buNone/>
            </a:pPr>
            <a:r>
              <a:rPr lang="en-GB" dirty="0" smtClean="0"/>
              <a:t>He's </a:t>
            </a:r>
            <a:r>
              <a:rPr lang="en-GB" dirty="0"/>
              <a:t>eating a lot these days.</a:t>
            </a:r>
            <a:br>
              <a:rPr lang="en-GB" dirty="0"/>
            </a:br>
            <a:r>
              <a:rPr lang="en-GB" dirty="0"/>
              <a:t>She's swimming every morning (she didn't use to do this).</a:t>
            </a:r>
            <a:br>
              <a:rPr lang="en-GB" dirty="0"/>
            </a:br>
            <a:r>
              <a:rPr lang="en-GB" dirty="0"/>
              <a:t>You're smoking too much.</a:t>
            </a:r>
            <a:br>
              <a:rPr lang="en-GB" dirty="0"/>
            </a:br>
            <a:r>
              <a:rPr lang="en-GB" dirty="0"/>
              <a:t>They're working late every night.</a:t>
            </a:r>
          </a:p>
        </p:txBody>
      </p:sp>
    </p:spTree>
    <p:extLst>
      <p:ext uri="{BB962C8B-B14F-4D97-AF65-F5344CB8AC3E}">
        <p14:creationId xmlns:p14="http://schemas.microsoft.com/office/powerpoint/2010/main" val="229336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Moje Znanje">
      <a:majorFont>
        <a:latin typeface="Berlin Sans FB"/>
        <a:ea typeface=""/>
        <a:cs typeface=""/>
      </a:majorFont>
      <a:minorFont>
        <a:latin typeface="Berlin Sans FB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je Znanje PowerPoint template" id="{EE203216-807A-4B81-9BEA-6D212EA3C112}" vid="{253455AD-3734-4BB4-BFB2-9F06F96C7C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MojeZnanje_PPT_template</Template>
  <TotalTime>2362</TotalTime>
  <Words>1564</Words>
  <Application>Microsoft Office PowerPoint</Application>
  <PresentationFormat>Widescreen</PresentationFormat>
  <Paragraphs>340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Arial</vt:lpstr>
      <vt:lpstr>Berlin Sans FB</vt:lpstr>
      <vt:lpstr>Gill Sans MT</vt:lpstr>
      <vt:lpstr>Wingdings</vt:lpstr>
      <vt:lpstr>Badge</vt:lpstr>
      <vt:lpstr>ANGLEŠČINA V VSAKDANJEM ŽIVLJENJU</vt:lpstr>
      <vt:lpstr>PRESENT CONTINUOUS</vt:lpstr>
      <vt:lpstr>PRESENT CONTINUOUS</vt:lpstr>
      <vt:lpstr>PRESENT CONTINUOUS</vt:lpstr>
      <vt:lpstr>PRESENT CONTINUOUS</vt:lpstr>
      <vt:lpstr>PRESENT CONTINUOUS: USE</vt:lpstr>
      <vt:lpstr>PRESENT CONTINUOUS: USE</vt:lpstr>
      <vt:lpstr>PRESENT CONTINUOUS: USE</vt:lpstr>
      <vt:lpstr>PRESENT CONTINUOUS: USE</vt:lpstr>
      <vt:lpstr>PRESENT CONTINUOUS: USE</vt:lpstr>
      <vt:lpstr>PRESENT CONTINUOUS: USE</vt:lpstr>
      <vt:lpstr>PRESENT CONTINUOUS: USE</vt:lpstr>
      <vt:lpstr>PRESENT CONTINUOUS: SPELLING</vt:lpstr>
      <vt:lpstr>PRESENT CONTINUOUS: SPELLING</vt:lpstr>
      <vt:lpstr>PRESENT CONTINUOUS: SPELLING</vt:lpstr>
      <vt:lpstr>PRESENT CONTINUOUS: SPELLING</vt:lpstr>
      <vt:lpstr>PRESENT CONTINUOUS</vt:lpstr>
      <vt:lpstr>PRESENT CONTINUOUS</vt:lpstr>
      <vt:lpstr>PRESENT SIMPLE/CONTINUOUS</vt:lpstr>
      <vt:lpstr>ON THE ROAD</vt:lpstr>
      <vt:lpstr>ON THE ROAD: ACCOMMODATION</vt:lpstr>
      <vt:lpstr>ON THE ROAD: ACCOMMODATION</vt:lpstr>
      <vt:lpstr>ON THE ROAD: ACCOMMODATION</vt:lpstr>
      <vt:lpstr>ON THE ROAD: ACCOMMODATION</vt:lpstr>
      <vt:lpstr>ON THE ROAD: ACCOMMODATION</vt:lpstr>
      <vt:lpstr>ON THE ROAD: ACCOMMODATION</vt:lpstr>
      <vt:lpstr>ON THE ROAD: ACCOMMODATION</vt:lpstr>
      <vt:lpstr>ON THE ROAD: ACCOMMODATION</vt:lpstr>
      <vt:lpstr>ON THE ROAD: ACCOMMODATION</vt:lpstr>
      <vt:lpstr>ON THE ROAD: ACCOMMODATION</vt:lpstr>
      <vt:lpstr>ON THE ROAD: ACCOMMODATION</vt:lpstr>
      <vt:lpstr>ON THE ROAD: ACCOMMODATION</vt:lpstr>
      <vt:lpstr>ON THE ROAD: ACCOMMODATION</vt:lpstr>
      <vt:lpstr>ON THE ROAD: ACCOMMODATION</vt:lpstr>
      <vt:lpstr>ON THE ROAD: RESTAURANTS AND BARS</vt:lpstr>
      <vt:lpstr>ON THE ROAD: RESTAURANTS AND BARS</vt:lpstr>
      <vt:lpstr>ON THE ROAD: RESTAURANTS AND BARS</vt:lpstr>
      <vt:lpstr>ON THE ROAD: RESTAURANTS AND BARS</vt:lpstr>
      <vt:lpstr>ON THE ROAD: RESTAURANTS AND BARS</vt:lpstr>
      <vt:lpstr>ON THE ROAD: RESTAURANTS AND BARS</vt:lpstr>
      <vt:lpstr>ON THE ROAD: RESTAURANTS AND BARS</vt:lpstr>
      <vt:lpstr>ON THE ROAD: RESTAURANTS AND BARS</vt:lpstr>
      <vt:lpstr>ON THE ROAD: RESTAURANTS AND BARS</vt:lpstr>
      <vt:lpstr>ON THE ROAD: RESTAURANTS AND BARS</vt:lpstr>
      <vt:lpstr>ON THE ROAD: RESTAURANTS AND BARS</vt:lpstr>
      <vt:lpstr>ON THE ROAD: RESTAURANTS AND BARS</vt:lpstr>
      <vt:lpstr>ON THE ROAD: RESTAURANTS AND BARS</vt:lpstr>
      <vt:lpstr>ON THE ROAD: RESTAURANTS AND BARS</vt:lpstr>
      <vt:lpstr>COULD/WOULD</vt:lpstr>
      <vt:lpstr>COULD/WOULD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ENGLISH</dc:title>
  <dc:creator>Maruša</dc:creator>
  <cp:lastModifiedBy>Maruša</cp:lastModifiedBy>
  <cp:revision>71</cp:revision>
  <dcterms:created xsi:type="dcterms:W3CDTF">2017-09-20T18:32:24Z</dcterms:created>
  <dcterms:modified xsi:type="dcterms:W3CDTF">2018-06-07T09:49:49Z</dcterms:modified>
</cp:coreProperties>
</file>