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884" r:id="rId1"/>
  </p:sldMasterIdLst>
  <p:sldIdLst>
    <p:sldId id="260" r:id="rId2"/>
    <p:sldId id="308" r:id="rId3"/>
    <p:sldId id="261" r:id="rId4"/>
    <p:sldId id="257" r:id="rId5"/>
    <p:sldId id="258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309" r:id="rId16"/>
    <p:sldId id="310" r:id="rId17"/>
    <p:sldId id="271" r:id="rId18"/>
    <p:sldId id="300" r:id="rId19"/>
    <p:sldId id="270" r:id="rId20"/>
    <p:sldId id="274" r:id="rId21"/>
    <p:sldId id="272" r:id="rId22"/>
    <p:sldId id="311" r:id="rId23"/>
    <p:sldId id="312" r:id="rId24"/>
    <p:sldId id="273" r:id="rId25"/>
    <p:sldId id="275" r:id="rId26"/>
    <p:sldId id="313" r:id="rId27"/>
    <p:sldId id="276" r:id="rId28"/>
    <p:sldId id="301" r:id="rId29"/>
    <p:sldId id="277" r:id="rId30"/>
    <p:sldId id="278" r:id="rId31"/>
    <p:sldId id="315" r:id="rId32"/>
    <p:sldId id="279" r:id="rId33"/>
    <p:sldId id="280" r:id="rId34"/>
    <p:sldId id="316" r:id="rId35"/>
    <p:sldId id="317" r:id="rId36"/>
    <p:sldId id="281" r:id="rId37"/>
    <p:sldId id="304" r:id="rId38"/>
    <p:sldId id="318" r:id="rId39"/>
    <p:sldId id="282" r:id="rId40"/>
    <p:sldId id="319" r:id="rId41"/>
    <p:sldId id="320" r:id="rId42"/>
    <p:sldId id="283" r:id="rId43"/>
    <p:sldId id="305" r:id="rId44"/>
    <p:sldId id="284" r:id="rId45"/>
    <p:sldId id="321" r:id="rId46"/>
    <p:sldId id="285" r:id="rId47"/>
    <p:sldId id="286" r:id="rId48"/>
    <p:sldId id="322" r:id="rId49"/>
    <p:sldId id="323" r:id="rId50"/>
    <p:sldId id="287" r:id="rId51"/>
    <p:sldId id="324" r:id="rId52"/>
    <p:sldId id="288" r:id="rId53"/>
    <p:sldId id="325" r:id="rId54"/>
    <p:sldId id="289" r:id="rId55"/>
    <p:sldId id="326" r:id="rId56"/>
    <p:sldId id="290" r:id="rId57"/>
    <p:sldId id="307" r:id="rId58"/>
    <p:sldId id="327" r:id="rId59"/>
    <p:sldId id="291" r:id="rId60"/>
    <p:sldId id="292" r:id="rId61"/>
    <p:sldId id="293" r:id="rId62"/>
    <p:sldId id="328" r:id="rId63"/>
    <p:sldId id="329" r:id="rId64"/>
    <p:sldId id="330" r:id="rId65"/>
    <p:sldId id="294" r:id="rId66"/>
    <p:sldId id="296" r:id="rId67"/>
    <p:sldId id="297" r:id="rId68"/>
    <p:sldId id="298" r:id="rId69"/>
    <p:sldId id="299" r:id="rId70"/>
    <p:sldId id="331" r:id="rId71"/>
    <p:sldId id="332" r:id="rId72"/>
    <p:sldId id="333" r:id="rId73"/>
    <p:sldId id="334" r:id="rId74"/>
    <p:sldId id="335" r:id="rId7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rez sloga, brez mrež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Srednji slog 2 – poudarek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Brez sloga, mreža tabele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91" d="100"/>
          <a:sy n="91" d="100"/>
        </p:scale>
        <p:origin x="29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 smtClean="0"/>
              <a:t>Kliknite, da uredite slog podnaslova matrice</a:t>
            </a:r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8716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79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8540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6207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19204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Glava odsek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69" y="29051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62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8838015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0791067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13494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39962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Vsebina z naslo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9312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www.mojeznanje.si</a:t>
            </a:r>
            <a:endParaRPr lang="sl-SI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8635" y="5673725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14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 smtClean="0"/>
              <a:t>Housing Co. d.o.o.</a:t>
            </a:r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l-SI" smtClean="0"/>
              <a:t>www.mojeznanje.si</a:t>
            </a:r>
            <a:endParaRPr lang="sl-SI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575" y="5646772"/>
            <a:ext cx="103822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33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hyperlink" Target="mailto:stein@ferienwohnungen.de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#_ftnref1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#_ftnref1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4387" y="2532334"/>
            <a:ext cx="10318418" cy="3556739"/>
          </a:xfrm>
        </p:spPr>
        <p:txBody>
          <a:bodyPr/>
          <a:lstStyle/>
          <a:p>
            <a:pPr algn="r"/>
            <a:r>
              <a:rPr lang="sl-SI" sz="8000" dirty="0" smtClean="0"/>
              <a:t> </a:t>
            </a:r>
            <a:br>
              <a:rPr lang="sl-SI" sz="8000" dirty="0" smtClean="0"/>
            </a:br>
            <a:endParaRPr lang="sl-SI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1697" y="1433944"/>
            <a:ext cx="8555239" cy="4779819"/>
          </a:xfrm>
        </p:spPr>
        <p:txBody>
          <a:bodyPr>
            <a:normAutofit/>
          </a:bodyPr>
          <a:lstStyle/>
          <a:p>
            <a:r>
              <a:rPr lang="sl-SI" sz="3600" i="1" dirty="0" smtClean="0"/>
              <a:t>Poslovna </a:t>
            </a:r>
            <a:r>
              <a:rPr lang="sl-SI" sz="3600" i="1" dirty="0"/>
              <a:t>nemščina </a:t>
            </a:r>
            <a:r>
              <a:rPr lang="sl-SI" sz="3600" i="1" dirty="0" smtClean="0"/>
              <a:t>– NADALJEVALNI TEČAJ</a:t>
            </a:r>
          </a:p>
          <a:p>
            <a:endParaRPr lang="sl-SI" sz="3600" i="1" dirty="0"/>
          </a:p>
          <a:p>
            <a:pPr algn="r"/>
            <a:endParaRPr lang="sl-SI" sz="3600" i="1" dirty="0" smtClean="0"/>
          </a:p>
          <a:p>
            <a:pPr algn="r"/>
            <a:endParaRPr lang="sl-SI" sz="3600" i="1" dirty="0" smtClean="0"/>
          </a:p>
          <a:p>
            <a:pPr algn="r"/>
            <a:r>
              <a:rPr lang="sl-SI" sz="3600" i="1" dirty="0" smtClean="0"/>
              <a:t>Jasmina Noč</a:t>
            </a:r>
          </a:p>
          <a:p>
            <a:pPr algn="r"/>
            <a:r>
              <a:rPr lang="sl-SI" sz="3600" i="1" dirty="0" smtClean="0"/>
              <a:t>maj 2018  </a:t>
            </a:r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294565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1.2 Zadevna vrstica/ </a:t>
            </a:r>
            <a:r>
              <a:rPr lang="sl-SI" dirty="0" err="1" smtClean="0"/>
              <a:t>Betreffzeile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/>
              <a:t>Zadevo napišite v peto vrstico za naslovom.</a:t>
            </a:r>
          </a:p>
          <a:p>
            <a:pPr marL="0" indent="0">
              <a:buNone/>
            </a:pPr>
            <a:endParaRPr lang="sl-SI" b="1" dirty="0" smtClean="0"/>
          </a:p>
          <a:p>
            <a:pPr marL="0" indent="0">
              <a:buNone/>
            </a:pPr>
            <a:r>
              <a:rPr lang="sl-SI" b="1" dirty="0" smtClean="0">
                <a:solidFill>
                  <a:srgbClr val="002060"/>
                </a:solidFill>
              </a:rPr>
              <a:t>Npr</a:t>
            </a:r>
            <a:r>
              <a:rPr lang="sl-SI" b="1" dirty="0">
                <a:solidFill>
                  <a:srgbClr val="002060"/>
                </a:solidFill>
              </a:rPr>
              <a:t>. </a:t>
            </a:r>
            <a:r>
              <a:rPr lang="sl-SI" b="1" dirty="0" smtClean="0">
                <a:solidFill>
                  <a:srgbClr val="002060"/>
                </a:solidFill>
              </a:rPr>
              <a:t>	</a:t>
            </a:r>
            <a:r>
              <a:rPr lang="sl-SI" b="1" dirty="0" err="1" smtClean="0">
                <a:solidFill>
                  <a:srgbClr val="002060"/>
                </a:solidFill>
              </a:rPr>
              <a:t>Ihre</a:t>
            </a:r>
            <a:r>
              <a:rPr lang="sl-SI" b="1" dirty="0" smtClean="0">
                <a:solidFill>
                  <a:srgbClr val="002060"/>
                </a:solidFill>
              </a:rPr>
              <a:t> </a:t>
            </a:r>
            <a:r>
              <a:rPr lang="sl-SI" b="1" dirty="0" err="1">
                <a:solidFill>
                  <a:srgbClr val="002060"/>
                </a:solidFill>
              </a:rPr>
              <a:t>Bestellung</a:t>
            </a:r>
            <a:r>
              <a:rPr lang="sl-SI" b="1" dirty="0">
                <a:solidFill>
                  <a:srgbClr val="002060"/>
                </a:solidFill>
              </a:rPr>
              <a:t> </a:t>
            </a:r>
            <a:r>
              <a:rPr lang="sl-SI" b="1" dirty="0" err="1">
                <a:solidFill>
                  <a:srgbClr val="002060"/>
                </a:solidFill>
              </a:rPr>
              <a:t>vom</a:t>
            </a:r>
            <a:r>
              <a:rPr lang="sl-SI" b="1" dirty="0">
                <a:solidFill>
                  <a:srgbClr val="002060"/>
                </a:solidFill>
              </a:rPr>
              <a:t> 29. </a:t>
            </a:r>
            <a:r>
              <a:rPr lang="sl-SI" b="1" dirty="0" err="1">
                <a:solidFill>
                  <a:srgbClr val="002060"/>
                </a:solidFill>
              </a:rPr>
              <a:t>Mai</a:t>
            </a:r>
            <a:r>
              <a:rPr lang="sl-SI" b="1" dirty="0">
                <a:solidFill>
                  <a:srgbClr val="002060"/>
                </a:solidFill>
              </a:rPr>
              <a:t> 2018</a:t>
            </a:r>
          </a:p>
          <a:p>
            <a:pPr marL="0" indent="0">
              <a:buNone/>
            </a:pPr>
            <a:r>
              <a:rPr lang="sl-SI" b="1" dirty="0">
                <a:solidFill>
                  <a:srgbClr val="002060"/>
                </a:solidFill>
              </a:rPr>
              <a:t>ali </a:t>
            </a:r>
            <a:r>
              <a:rPr lang="sl-SI" b="1" dirty="0" smtClean="0">
                <a:solidFill>
                  <a:srgbClr val="002060"/>
                </a:solidFill>
              </a:rPr>
              <a:t>	</a:t>
            </a:r>
            <a:r>
              <a:rPr lang="sl-SI" b="1" dirty="0" err="1" smtClean="0">
                <a:solidFill>
                  <a:srgbClr val="002060"/>
                </a:solidFill>
              </a:rPr>
              <a:t>Rechnung</a:t>
            </a:r>
            <a:r>
              <a:rPr lang="sl-SI" b="1" dirty="0" smtClean="0">
                <a:solidFill>
                  <a:srgbClr val="002060"/>
                </a:solidFill>
              </a:rPr>
              <a:t> </a:t>
            </a:r>
            <a:r>
              <a:rPr lang="sl-SI" b="1" dirty="0" err="1">
                <a:solidFill>
                  <a:srgbClr val="002060"/>
                </a:solidFill>
              </a:rPr>
              <a:t>Nr</a:t>
            </a:r>
            <a:r>
              <a:rPr lang="sl-SI" b="1" dirty="0">
                <a:solidFill>
                  <a:srgbClr val="002060"/>
                </a:solidFill>
              </a:rPr>
              <a:t>. 059-18 </a:t>
            </a:r>
            <a:r>
              <a:rPr lang="sl-SI" b="1" dirty="0" err="1">
                <a:solidFill>
                  <a:srgbClr val="002060"/>
                </a:solidFill>
              </a:rPr>
              <a:t>für</a:t>
            </a:r>
            <a:r>
              <a:rPr lang="sl-SI" b="1" dirty="0">
                <a:solidFill>
                  <a:srgbClr val="002060"/>
                </a:solidFill>
              </a:rPr>
              <a:t> </a:t>
            </a:r>
            <a:r>
              <a:rPr lang="sl-SI" b="1" dirty="0" err="1">
                <a:solidFill>
                  <a:srgbClr val="002060"/>
                </a:solidFill>
              </a:rPr>
              <a:t>Auftrag</a:t>
            </a:r>
            <a:r>
              <a:rPr lang="sl-SI" b="1" dirty="0">
                <a:solidFill>
                  <a:srgbClr val="002060"/>
                </a:solidFill>
              </a:rPr>
              <a:t> 402</a:t>
            </a:r>
          </a:p>
          <a:p>
            <a:pPr marL="0" indent="0">
              <a:buNone/>
            </a:pPr>
            <a:endParaRPr lang="sl-SI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sl-SI" dirty="0" smtClean="0"/>
              <a:t>Zadevno </a:t>
            </a:r>
            <a:r>
              <a:rPr lang="sl-SI" dirty="0"/>
              <a:t>vrstico napišemo </a:t>
            </a:r>
            <a:r>
              <a:rPr lang="sl-SI" b="1" dirty="0">
                <a:solidFill>
                  <a:srgbClr val="002060"/>
                </a:solidFill>
              </a:rPr>
              <a:t>odebeljeno. 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91901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1.3 Nagovor /</a:t>
            </a:r>
            <a:r>
              <a:rPr lang="sl-SI" dirty="0" err="1" smtClean="0"/>
              <a:t>Anrede</a:t>
            </a:r>
            <a:r>
              <a:rPr lang="sl-SI" dirty="0"/>
              <a:t/>
            </a:r>
            <a:br>
              <a:rPr lang="sl-SI" dirty="0"/>
            </a:b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325271"/>
            <a:ext cx="10178322" cy="4375645"/>
          </a:xfrm>
        </p:spPr>
        <p:txBody>
          <a:bodyPr/>
          <a:lstStyle/>
          <a:p>
            <a:r>
              <a:rPr lang="sl-SI" dirty="0"/>
              <a:t>N</a:t>
            </a:r>
            <a:r>
              <a:rPr lang="sl-SI" dirty="0" smtClean="0"/>
              <a:t>agovor napišemo z </a:t>
            </a:r>
            <a:r>
              <a:rPr lang="sl-SI" dirty="0"/>
              <a:t>dvema vrsticama presledka za zadevno vrstico. </a:t>
            </a:r>
          </a:p>
          <a:p>
            <a:r>
              <a:rPr lang="sl-SI" dirty="0" smtClean="0"/>
              <a:t>Po </a:t>
            </a:r>
            <a:r>
              <a:rPr lang="sl-SI" dirty="0"/>
              <a:t>nagovoru sledi vejica in pustite eno vrstico prazno. </a:t>
            </a:r>
          </a:p>
          <a:p>
            <a:r>
              <a:rPr lang="sl-SI" dirty="0" smtClean="0"/>
              <a:t>Prvo </a:t>
            </a:r>
            <a:r>
              <a:rPr lang="sl-SI" dirty="0"/>
              <a:t>besedo v besedilu zapišite z malo začetnico, če ni samostalnik ali vljudnostna oblika </a:t>
            </a:r>
            <a:r>
              <a:rPr lang="sl-SI" dirty="0" err="1"/>
              <a:t>Sie</a:t>
            </a:r>
            <a:r>
              <a:rPr lang="sl-SI" dirty="0"/>
              <a:t>, </a:t>
            </a:r>
            <a:r>
              <a:rPr lang="sl-SI" dirty="0" err="1"/>
              <a:t>Ihr</a:t>
            </a:r>
            <a:r>
              <a:rPr lang="sl-SI" dirty="0"/>
              <a:t>. </a:t>
            </a:r>
            <a:endParaRPr lang="sl-SI" dirty="0" smtClean="0"/>
          </a:p>
          <a:p>
            <a:r>
              <a:rPr lang="sl-SI" dirty="0"/>
              <a:t>V rabi so naslednji nagovori: 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b="1" dirty="0" smtClean="0">
                <a:solidFill>
                  <a:srgbClr val="002060"/>
                </a:solidFill>
              </a:rPr>
              <a:t>Če </a:t>
            </a:r>
            <a:r>
              <a:rPr lang="sl-SI" b="1" dirty="0">
                <a:solidFill>
                  <a:srgbClr val="002060"/>
                </a:solidFill>
              </a:rPr>
              <a:t>ne pišete določeni osebi (tudi pri elektronskih sporočilih): </a:t>
            </a:r>
          </a:p>
          <a:p>
            <a:r>
              <a:rPr lang="sl-SI" dirty="0" err="1"/>
              <a:t>Sehr</a:t>
            </a:r>
            <a:r>
              <a:rPr lang="sl-SI" dirty="0"/>
              <a:t> </a:t>
            </a:r>
            <a:r>
              <a:rPr lang="sl-SI" dirty="0" err="1"/>
              <a:t>geehrte</a:t>
            </a:r>
            <a:r>
              <a:rPr lang="sl-SI" dirty="0"/>
              <a:t> </a:t>
            </a:r>
            <a:r>
              <a:rPr lang="sl-SI" dirty="0" err="1"/>
              <a:t>Damen</a:t>
            </a:r>
            <a:r>
              <a:rPr lang="sl-SI" dirty="0"/>
              <a:t> </a:t>
            </a:r>
            <a:r>
              <a:rPr lang="sl-SI" dirty="0" err="1"/>
              <a:t>und</a:t>
            </a:r>
            <a:r>
              <a:rPr lang="sl-SI" dirty="0"/>
              <a:t> </a:t>
            </a:r>
            <a:r>
              <a:rPr lang="sl-SI" dirty="0" err="1"/>
              <a:t>Herren</a:t>
            </a:r>
            <a:r>
              <a:rPr lang="sl-SI" dirty="0"/>
              <a:t>, … </a:t>
            </a:r>
            <a:r>
              <a:rPr lang="sl-SI" dirty="0" smtClean="0"/>
              <a:t> </a:t>
            </a:r>
            <a:endParaRPr lang="sl-SI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95790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71556" y="397566"/>
            <a:ext cx="10178322" cy="5521784"/>
          </a:xfrm>
        </p:spPr>
        <p:txBody>
          <a:bodyPr/>
          <a:lstStyle/>
          <a:p>
            <a:pPr marL="0" indent="0">
              <a:buNone/>
            </a:pPr>
            <a:r>
              <a:rPr lang="sl-SI" b="1" dirty="0" smtClean="0">
                <a:solidFill>
                  <a:srgbClr val="002060"/>
                </a:solidFill>
              </a:rPr>
              <a:t>Če </a:t>
            </a:r>
            <a:r>
              <a:rPr lang="sl-SI" b="1" dirty="0">
                <a:solidFill>
                  <a:srgbClr val="002060"/>
                </a:solidFill>
              </a:rPr>
              <a:t>poznate osebo oz. osebe (nevtralen nagovor): </a:t>
            </a:r>
          </a:p>
          <a:p>
            <a:r>
              <a:rPr lang="sl-SI" dirty="0" err="1"/>
              <a:t>Sehr</a:t>
            </a:r>
            <a:r>
              <a:rPr lang="sl-SI" dirty="0"/>
              <a:t> </a:t>
            </a:r>
            <a:r>
              <a:rPr lang="sl-SI" dirty="0" err="1"/>
              <a:t>geehrter</a:t>
            </a:r>
            <a:r>
              <a:rPr lang="sl-SI" dirty="0"/>
              <a:t> </a:t>
            </a:r>
            <a:r>
              <a:rPr lang="sl-SI" dirty="0" err="1"/>
              <a:t>Herr</a:t>
            </a:r>
            <a:r>
              <a:rPr lang="sl-SI" dirty="0"/>
              <a:t> </a:t>
            </a:r>
            <a:r>
              <a:rPr lang="sl-SI" dirty="0" err="1"/>
              <a:t>Glück</a:t>
            </a:r>
            <a:r>
              <a:rPr lang="sl-SI" dirty="0"/>
              <a:t>, … </a:t>
            </a:r>
          </a:p>
          <a:p>
            <a:r>
              <a:rPr lang="sl-SI" dirty="0" err="1"/>
              <a:t>Sehr</a:t>
            </a:r>
            <a:r>
              <a:rPr lang="sl-SI" dirty="0"/>
              <a:t> </a:t>
            </a:r>
            <a:r>
              <a:rPr lang="sl-SI" dirty="0" err="1"/>
              <a:t>geehrte</a:t>
            </a:r>
            <a:r>
              <a:rPr lang="sl-SI" dirty="0"/>
              <a:t> </a:t>
            </a:r>
            <a:r>
              <a:rPr lang="sl-SI" dirty="0" err="1"/>
              <a:t>Frau</a:t>
            </a:r>
            <a:r>
              <a:rPr lang="sl-SI" dirty="0"/>
              <a:t> Müller, … </a:t>
            </a:r>
          </a:p>
          <a:p>
            <a:r>
              <a:rPr lang="sl-SI" dirty="0" err="1"/>
              <a:t>Sehr</a:t>
            </a:r>
            <a:r>
              <a:rPr lang="sl-SI" dirty="0"/>
              <a:t> </a:t>
            </a:r>
            <a:r>
              <a:rPr lang="sl-SI" dirty="0" err="1"/>
              <a:t>geehrter</a:t>
            </a:r>
            <a:r>
              <a:rPr lang="sl-SI" dirty="0"/>
              <a:t> </a:t>
            </a:r>
            <a:r>
              <a:rPr lang="sl-SI" dirty="0" err="1"/>
              <a:t>Herr</a:t>
            </a:r>
            <a:r>
              <a:rPr lang="sl-SI" dirty="0"/>
              <a:t> </a:t>
            </a:r>
            <a:r>
              <a:rPr lang="sl-SI" dirty="0" err="1"/>
              <a:t>Mustermann</a:t>
            </a:r>
            <a:r>
              <a:rPr lang="sl-SI" dirty="0"/>
              <a:t>, </a:t>
            </a:r>
            <a:r>
              <a:rPr lang="sl-SI" dirty="0" err="1"/>
              <a:t>sehr</a:t>
            </a:r>
            <a:r>
              <a:rPr lang="sl-SI" dirty="0"/>
              <a:t> </a:t>
            </a:r>
            <a:r>
              <a:rPr lang="sl-SI" dirty="0" err="1"/>
              <a:t>geehrter</a:t>
            </a:r>
            <a:r>
              <a:rPr lang="sl-SI" dirty="0"/>
              <a:t> </a:t>
            </a:r>
            <a:r>
              <a:rPr lang="sl-SI" dirty="0" err="1"/>
              <a:t>Herr</a:t>
            </a:r>
            <a:r>
              <a:rPr lang="sl-SI" dirty="0"/>
              <a:t> Hartmann, </a:t>
            </a:r>
            <a:r>
              <a:rPr lang="sl-SI" dirty="0" smtClean="0"/>
              <a:t>… (</a:t>
            </a:r>
            <a:r>
              <a:rPr lang="sl-SI" dirty="0"/>
              <a:t>direktor se omeni prvi)</a:t>
            </a:r>
          </a:p>
          <a:p>
            <a:r>
              <a:rPr lang="sl-SI" dirty="0" err="1" smtClean="0"/>
              <a:t>Guten</a:t>
            </a:r>
            <a:r>
              <a:rPr lang="sl-SI" dirty="0" smtClean="0"/>
              <a:t> </a:t>
            </a:r>
            <a:r>
              <a:rPr lang="sl-SI" dirty="0" err="1"/>
              <a:t>Tag</a:t>
            </a:r>
            <a:r>
              <a:rPr lang="sl-SI" dirty="0"/>
              <a:t>, </a:t>
            </a:r>
            <a:r>
              <a:rPr lang="sl-SI" dirty="0" err="1"/>
              <a:t>Herr</a:t>
            </a:r>
            <a:r>
              <a:rPr lang="sl-SI" dirty="0"/>
              <a:t> </a:t>
            </a:r>
            <a:r>
              <a:rPr lang="sl-SI" dirty="0" err="1"/>
              <a:t>Bräuer</a:t>
            </a:r>
            <a:r>
              <a:rPr lang="sl-SI" dirty="0"/>
              <a:t>, </a:t>
            </a:r>
            <a:r>
              <a:rPr lang="sl-SI" dirty="0" err="1"/>
              <a:t>Herr</a:t>
            </a:r>
            <a:r>
              <a:rPr lang="sl-SI" dirty="0"/>
              <a:t> </a:t>
            </a:r>
            <a:r>
              <a:rPr lang="sl-SI" dirty="0" err="1"/>
              <a:t>Jacobi</a:t>
            </a:r>
            <a:r>
              <a:rPr lang="sl-SI" dirty="0"/>
              <a:t> </a:t>
            </a:r>
            <a:r>
              <a:rPr lang="sl-SI" dirty="0" err="1"/>
              <a:t>und</a:t>
            </a:r>
            <a:r>
              <a:rPr lang="sl-SI" dirty="0"/>
              <a:t> </a:t>
            </a:r>
            <a:r>
              <a:rPr lang="sl-SI" dirty="0" err="1"/>
              <a:t>Frau</a:t>
            </a:r>
            <a:r>
              <a:rPr lang="sl-SI" dirty="0"/>
              <a:t> </a:t>
            </a:r>
            <a:r>
              <a:rPr lang="sl-SI" dirty="0" err="1"/>
              <a:t>Jäger</a:t>
            </a:r>
            <a:r>
              <a:rPr lang="sl-SI" dirty="0"/>
              <a:t>, … (pri elektronskih sporočilih, malce bolj neformalno</a:t>
            </a:r>
            <a:r>
              <a:rPr lang="sl-SI" dirty="0" smtClean="0"/>
              <a:t>)</a:t>
            </a:r>
          </a:p>
          <a:p>
            <a:endParaRPr lang="sl-SI" dirty="0"/>
          </a:p>
          <a:p>
            <a:pPr marL="0" indent="0">
              <a:buNone/>
            </a:pPr>
            <a:r>
              <a:rPr lang="de-DE" b="1" dirty="0" err="1" smtClean="0">
                <a:solidFill>
                  <a:srgbClr val="002060"/>
                </a:solidFill>
              </a:rPr>
              <a:t>Če</a:t>
            </a:r>
            <a:r>
              <a:rPr lang="de-DE" b="1" dirty="0" smtClean="0">
                <a:solidFill>
                  <a:srgbClr val="002060"/>
                </a:solidFill>
              </a:rPr>
              <a:t> </a:t>
            </a:r>
            <a:r>
              <a:rPr lang="de-DE" b="1" dirty="0" err="1">
                <a:solidFill>
                  <a:srgbClr val="002060"/>
                </a:solidFill>
              </a:rPr>
              <a:t>poznate</a:t>
            </a:r>
            <a:r>
              <a:rPr lang="de-DE" b="1" dirty="0">
                <a:solidFill>
                  <a:srgbClr val="002060"/>
                </a:solidFill>
              </a:rPr>
              <a:t> </a:t>
            </a:r>
            <a:r>
              <a:rPr lang="de-DE" b="1" dirty="0" err="1">
                <a:solidFill>
                  <a:srgbClr val="002060"/>
                </a:solidFill>
              </a:rPr>
              <a:t>osebo</a:t>
            </a:r>
            <a:r>
              <a:rPr lang="de-DE" b="1" dirty="0">
                <a:solidFill>
                  <a:srgbClr val="002060"/>
                </a:solidFill>
              </a:rPr>
              <a:t> </a:t>
            </a:r>
            <a:r>
              <a:rPr lang="de-DE" b="1" dirty="0" err="1">
                <a:solidFill>
                  <a:srgbClr val="002060"/>
                </a:solidFill>
              </a:rPr>
              <a:t>oz</a:t>
            </a:r>
            <a:r>
              <a:rPr lang="de-DE" b="1" dirty="0">
                <a:solidFill>
                  <a:srgbClr val="002060"/>
                </a:solidFill>
              </a:rPr>
              <a:t>. </a:t>
            </a:r>
            <a:r>
              <a:rPr lang="de-DE" b="1" dirty="0" err="1">
                <a:solidFill>
                  <a:srgbClr val="002060"/>
                </a:solidFill>
              </a:rPr>
              <a:t>osebe</a:t>
            </a:r>
            <a:r>
              <a:rPr lang="de-DE" b="1" dirty="0">
                <a:solidFill>
                  <a:srgbClr val="002060"/>
                </a:solidFill>
              </a:rPr>
              <a:t> (</a:t>
            </a:r>
            <a:r>
              <a:rPr lang="de-DE" b="1" dirty="0" err="1" smtClean="0">
                <a:solidFill>
                  <a:srgbClr val="002060"/>
                </a:solidFill>
              </a:rPr>
              <a:t>os</a:t>
            </a:r>
            <a:r>
              <a:rPr lang="sl-SI" b="1" dirty="0" smtClean="0">
                <a:solidFill>
                  <a:srgbClr val="002060"/>
                </a:solidFill>
              </a:rPr>
              <a:t>e</a:t>
            </a:r>
            <a:r>
              <a:rPr lang="de-DE" b="1" dirty="0" err="1" smtClean="0">
                <a:solidFill>
                  <a:srgbClr val="002060"/>
                </a:solidFill>
              </a:rPr>
              <a:t>bn</a:t>
            </a:r>
            <a:r>
              <a:rPr lang="sl-SI" b="1" dirty="0" smtClean="0">
                <a:solidFill>
                  <a:srgbClr val="002060"/>
                </a:solidFill>
              </a:rPr>
              <a:t>i</a:t>
            </a:r>
            <a:r>
              <a:rPr lang="de-DE" b="1" dirty="0" smtClean="0">
                <a:solidFill>
                  <a:srgbClr val="002060"/>
                </a:solidFill>
              </a:rPr>
              <a:t> </a:t>
            </a:r>
            <a:r>
              <a:rPr lang="de-DE" b="1" dirty="0" err="1">
                <a:solidFill>
                  <a:srgbClr val="002060"/>
                </a:solidFill>
              </a:rPr>
              <a:t>nagovor</a:t>
            </a:r>
            <a:r>
              <a:rPr lang="de-DE" b="1" dirty="0">
                <a:solidFill>
                  <a:srgbClr val="002060"/>
                </a:solidFill>
              </a:rPr>
              <a:t>)</a:t>
            </a:r>
          </a:p>
          <a:p>
            <a:r>
              <a:rPr lang="de-DE" dirty="0"/>
              <a:t>Lieber Herr Glück, … </a:t>
            </a:r>
          </a:p>
          <a:p>
            <a:r>
              <a:rPr lang="de-DE" dirty="0" smtClean="0"/>
              <a:t>Liebe </a:t>
            </a:r>
            <a:r>
              <a:rPr lang="de-DE" dirty="0"/>
              <a:t>Frau Müller, … </a:t>
            </a:r>
          </a:p>
          <a:p>
            <a:r>
              <a:rPr lang="de-DE" dirty="0"/>
              <a:t>Liebe Kolleginnen und Kollegen, … </a:t>
            </a:r>
          </a:p>
          <a:p>
            <a:endParaRPr lang="sl-SI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58219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487017"/>
            <a:ext cx="10178322" cy="53925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l-SI" b="1" dirty="0" smtClean="0">
                <a:solidFill>
                  <a:srgbClr val="002060"/>
                </a:solidFill>
              </a:rPr>
              <a:t>Neformalno </a:t>
            </a:r>
            <a:r>
              <a:rPr lang="sl-SI" b="1" dirty="0">
                <a:solidFill>
                  <a:srgbClr val="002060"/>
                </a:solidFill>
              </a:rPr>
              <a:t>pri poslovnih e-sporočilih: </a:t>
            </a:r>
          </a:p>
          <a:p>
            <a:r>
              <a:rPr lang="sl-SI" dirty="0" err="1"/>
              <a:t>Liebe</a:t>
            </a:r>
            <a:r>
              <a:rPr lang="sl-SI" dirty="0"/>
              <a:t> </a:t>
            </a:r>
            <a:r>
              <a:rPr lang="sl-SI" dirty="0" err="1"/>
              <a:t>Geschäftspartner</a:t>
            </a:r>
            <a:r>
              <a:rPr lang="sl-SI" dirty="0"/>
              <a:t> </a:t>
            </a:r>
            <a:r>
              <a:rPr lang="sl-SI" dirty="0" err="1"/>
              <a:t>und</a:t>
            </a:r>
            <a:r>
              <a:rPr lang="sl-SI" dirty="0"/>
              <a:t> </a:t>
            </a:r>
            <a:r>
              <a:rPr lang="sl-SI" dirty="0" err="1"/>
              <a:t>Freunde</a:t>
            </a:r>
            <a:r>
              <a:rPr lang="sl-SI" dirty="0"/>
              <a:t>, … </a:t>
            </a:r>
          </a:p>
          <a:p>
            <a:r>
              <a:rPr lang="sl-SI" dirty="0" err="1"/>
              <a:t>Liebe</a:t>
            </a:r>
            <a:r>
              <a:rPr lang="sl-SI" dirty="0"/>
              <a:t> Anja, </a:t>
            </a:r>
            <a:r>
              <a:rPr lang="sl-SI" dirty="0" err="1"/>
              <a:t>liebe</a:t>
            </a:r>
            <a:r>
              <a:rPr lang="sl-SI" dirty="0"/>
              <a:t> Andrea, … 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b="1" dirty="0" smtClean="0">
                <a:solidFill>
                  <a:srgbClr val="002060"/>
                </a:solidFill>
              </a:rPr>
              <a:t>Osebna </a:t>
            </a:r>
            <a:r>
              <a:rPr lang="sl-SI" b="1" dirty="0">
                <a:solidFill>
                  <a:srgbClr val="002060"/>
                </a:solidFill>
              </a:rPr>
              <a:t>e-sporočila: </a:t>
            </a:r>
          </a:p>
          <a:p>
            <a:r>
              <a:rPr lang="sl-SI" dirty="0" err="1"/>
              <a:t>Hallo</a:t>
            </a:r>
            <a:r>
              <a:rPr lang="sl-SI" dirty="0"/>
              <a:t>, </a:t>
            </a:r>
            <a:r>
              <a:rPr lang="sl-SI" dirty="0" err="1"/>
              <a:t>Ihr</a:t>
            </a:r>
            <a:r>
              <a:rPr lang="sl-SI" dirty="0"/>
              <a:t> </a:t>
            </a:r>
            <a:r>
              <a:rPr lang="sl-SI" dirty="0" err="1"/>
              <a:t>Lieben</a:t>
            </a:r>
            <a:r>
              <a:rPr lang="sl-SI" dirty="0"/>
              <a:t>, … </a:t>
            </a:r>
          </a:p>
          <a:p>
            <a:r>
              <a:rPr lang="sl-SI" dirty="0" err="1"/>
              <a:t>Hallo</a:t>
            </a:r>
            <a:r>
              <a:rPr lang="sl-SI" dirty="0"/>
              <a:t> </a:t>
            </a:r>
            <a:r>
              <a:rPr lang="sl-SI" dirty="0" err="1"/>
              <a:t>zusammen</a:t>
            </a:r>
            <a:r>
              <a:rPr lang="sl-SI" dirty="0"/>
              <a:t>, …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b="1" dirty="0" smtClean="0">
                <a:solidFill>
                  <a:srgbClr val="002060"/>
                </a:solidFill>
              </a:rPr>
              <a:t>Pri </a:t>
            </a:r>
            <a:r>
              <a:rPr lang="sl-SI" b="1" dirty="0">
                <a:solidFill>
                  <a:srgbClr val="002060"/>
                </a:solidFill>
              </a:rPr>
              <a:t>zakonskih parih: </a:t>
            </a:r>
          </a:p>
          <a:p>
            <a:r>
              <a:rPr lang="sl-SI" dirty="0" err="1"/>
              <a:t>Sehr</a:t>
            </a:r>
            <a:r>
              <a:rPr lang="sl-SI" dirty="0"/>
              <a:t> </a:t>
            </a:r>
            <a:r>
              <a:rPr lang="sl-SI" dirty="0" err="1"/>
              <a:t>geehrte</a:t>
            </a:r>
            <a:r>
              <a:rPr lang="sl-SI" dirty="0"/>
              <a:t> </a:t>
            </a:r>
            <a:r>
              <a:rPr lang="sl-SI" dirty="0" err="1"/>
              <a:t>Frau</a:t>
            </a:r>
            <a:r>
              <a:rPr lang="sl-SI" dirty="0"/>
              <a:t> Dr. </a:t>
            </a:r>
            <a:r>
              <a:rPr lang="sl-SI" dirty="0" err="1"/>
              <a:t>Weiß</a:t>
            </a:r>
            <a:r>
              <a:rPr lang="sl-SI" dirty="0"/>
              <a:t>,</a:t>
            </a:r>
          </a:p>
          <a:p>
            <a:pPr marL="0" indent="0">
              <a:buNone/>
            </a:pPr>
            <a:r>
              <a:rPr lang="sl-SI" dirty="0"/>
              <a:t> </a:t>
            </a:r>
            <a:r>
              <a:rPr lang="sl-SI" dirty="0" smtClean="0"/>
              <a:t>   </a:t>
            </a:r>
            <a:r>
              <a:rPr lang="sl-SI" dirty="0" err="1" smtClean="0"/>
              <a:t>sehr</a:t>
            </a:r>
            <a:r>
              <a:rPr lang="sl-SI" dirty="0" smtClean="0"/>
              <a:t> </a:t>
            </a:r>
            <a:r>
              <a:rPr lang="sl-SI" dirty="0" err="1"/>
              <a:t>geehrter</a:t>
            </a:r>
            <a:r>
              <a:rPr lang="sl-SI" dirty="0"/>
              <a:t> </a:t>
            </a:r>
            <a:r>
              <a:rPr lang="sl-SI" dirty="0" err="1"/>
              <a:t>Herr</a:t>
            </a:r>
            <a:r>
              <a:rPr lang="sl-SI" dirty="0"/>
              <a:t> </a:t>
            </a:r>
            <a:r>
              <a:rPr lang="sl-SI" dirty="0" err="1"/>
              <a:t>Weiß</a:t>
            </a:r>
            <a:r>
              <a:rPr lang="sl-SI" dirty="0"/>
              <a:t>, … </a:t>
            </a:r>
          </a:p>
          <a:p>
            <a:r>
              <a:rPr lang="sl-SI" dirty="0" err="1"/>
              <a:t>Liebe</a:t>
            </a:r>
            <a:r>
              <a:rPr lang="sl-SI" dirty="0"/>
              <a:t> </a:t>
            </a:r>
            <a:r>
              <a:rPr lang="sl-SI" dirty="0" err="1"/>
              <a:t>Frau</a:t>
            </a:r>
            <a:r>
              <a:rPr lang="sl-SI" dirty="0"/>
              <a:t> Dr. </a:t>
            </a:r>
            <a:r>
              <a:rPr lang="sl-SI" dirty="0" err="1"/>
              <a:t>Weiß</a:t>
            </a:r>
            <a:r>
              <a:rPr lang="sl-SI" dirty="0"/>
              <a:t>, </a:t>
            </a:r>
          </a:p>
          <a:p>
            <a:pPr marL="0" indent="0">
              <a:buNone/>
            </a:pPr>
            <a:r>
              <a:rPr lang="sl-SI" dirty="0" smtClean="0"/>
              <a:t>    </a:t>
            </a:r>
            <a:r>
              <a:rPr lang="sl-SI" dirty="0" err="1" smtClean="0"/>
              <a:t>Lieber</a:t>
            </a:r>
            <a:r>
              <a:rPr lang="sl-SI" dirty="0" smtClean="0"/>
              <a:t> </a:t>
            </a:r>
            <a:r>
              <a:rPr lang="sl-SI" dirty="0" err="1"/>
              <a:t>Herr</a:t>
            </a:r>
            <a:r>
              <a:rPr lang="sl-SI" dirty="0"/>
              <a:t> </a:t>
            </a:r>
            <a:r>
              <a:rPr lang="sl-SI" dirty="0" err="1"/>
              <a:t>Weiß</a:t>
            </a:r>
            <a:r>
              <a:rPr lang="sl-SI" dirty="0"/>
              <a:t>, … </a:t>
            </a:r>
          </a:p>
          <a:p>
            <a:endParaRPr lang="sl-SI" dirty="0"/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7461" y="1913536"/>
            <a:ext cx="2121592" cy="142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18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526775"/>
            <a:ext cx="10178322" cy="5352818"/>
          </a:xfrm>
        </p:spPr>
        <p:txBody>
          <a:bodyPr/>
          <a:lstStyle/>
          <a:p>
            <a:pPr marL="0" indent="0">
              <a:lnSpc>
                <a:spcPct val="200000"/>
              </a:lnSpc>
              <a:buNone/>
            </a:pPr>
            <a:r>
              <a:rPr lang="sl-SI" dirty="0"/>
              <a:t>Če ima prejemnik doktorski naziv, ga imenujte </a:t>
            </a:r>
            <a:r>
              <a:rPr lang="sl-SI" dirty="0">
                <a:solidFill>
                  <a:srgbClr val="002060"/>
                </a:solidFill>
              </a:rPr>
              <a:t>v naslovu in nagovoru </a:t>
            </a:r>
            <a:r>
              <a:rPr lang="sl-SI" dirty="0"/>
              <a:t>– razen, če veste, da mu to ni pomembno. </a:t>
            </a:r>
            <a:r>
              <a:rPr lang="sl-SI" dirty="0">
                <a:solidFill>
                  <a:srgbClr val="002060"/>
                </a:solidFill>
              </a:rPr>
              <a:t>Pri nagovoru z navedbo poklica ne pišemo imena</a:t>
            </a:r>
            <a:r>
              <a:rPr lang="sl-SI" dirty="0"/>
              <a:t>. Izjema: profesorji in profesorice. </a:t>
            </a:r>
          </a:p>
          <a:p>
            <a:pPr>
              <a:lnSpc>
                <a:spcPct val="200000"/>
              </a:lnSpc>
            </a:pPr>
            <a:r>
              <a:rPr lang="sl-SI" dirty="0"/>
              <a:t>Npr. </a:t>
            </a:r>
            <a:r>
              <a:rPr lang="sl-SI" dirty="0" err="1"/>
              <a:t>Sehr</a:t>
            </a:r>
            <a:r>
              <a:rPr lang="sl-SI" dirty="0"/>
              <a:t> </a:t>
            </a:r>
            <a:r>
              <a:rPr lang="sl-SI" dirty="0" err="1"/>
              <a:t>geehrter</a:t>
            </a:r>
            <a:r>
              <a:rPr lang="sl-SI" dirty="0"/>
              <a:t> </a:t>
            </a:r>
            <a:r>
              <a:rPr lang="sl-SI" dirty="0" err="1"/>
              <a:t>Herr</a:t>
            </a:r>
            <a:r>
              <a:rPr lang="sl-SI" dirty="0"/>
              <a:t> Dr. </a:t>
            </a:r>
            <a:r>
              <a:rPr lang="sl-SI" dirty="0" err="1"/>
              <a:t>Sommer</a:t>
            </a:r>
            <a:r>
              <a:rPr lang="sl-SI" dirty="0"/>
              <a:t>, … </a:t>
            </a:r>
            <a:r>
              <a:rPr lang="sl-SI" dirty="0" smtClean="0"/>
              <a:t>(</a:t>
            </a:r>
            <a:r>
              <a:rPr lang="sl-SI" dirty="0" err="1" smtClean="0"/>
              <a:t>dokt</a:t>
            </a:r>
            <a:r>
              <a:rPr lang="sl-SI" dirty="0" smtClean="0"/>
              <a:t>. naziv)</a:t>
            </a:r>
            <a:endParaRPr lang="sl-SI" dirty="0" smtClean="0"/>
          </a:p>
          <a:p>
            <a:pPr>
              <a:lnSpc>
                <a:spcPct val="200000"/>
              </a:lnSpc>
            </a:pPr>
            <a:r>
              <a:rPr lang="sl-SI" dirty="0" err="1" smtClean="0"/>
              <a:t>Sehr</a:t>
            </a:r>
            <a:r>
              <a:rPr lang="sl-SI" dirty="0" smtClean="0"/>
              <a:t> </a:t>
            </a:r>
            <a:r>
              <a:rPr lang="sl-SI" dirty="0" err="1" smtClean="0"/>
              <a:t>geehrter</a:t>
            </a:r>
            <a:r>
              <a:rPr lang="sl-SI" dirty="0" smtClean="0"/>
              <a:t> </a:t>
            </a:r>
            <a:r>
              <a:rPr lang="sl-SI" dirty="0" err="1" smtClean="0"/>
              <a:t>Herr</a:t>
            </a:r>
            <a:r>
              <a:rPr lang="sl-SI" dirty="0" smtClean="0"/>
              <a:t> B</a:t>
            </a:r>
            <a:r>
              <a:rPr lang="de-DE" dirty="0" err="1" smtClean="0"/>
              <a:t>ürgermeister</a:t>
            </a:r>
            <a:r>
              <a:rPr lang="de-DE" dirty="0" smtClean="0"/>
              <a:t>, </a:t>
            </a:r>
            <a:r>
              <a:rPr lang="sl-SI" dirty="0" smtClean="0"/>
              <a:t>(poklic)</a:t>
            </a:r>
            <a:endParaRPr lang="sl-SI" dirty="0"/>
          </a:p>
          <a:p>
            <a:pPr>
              <a:lnSpc>
                <a:spcPct val="200000"/>
              </a:lnSpc>
            </a:pPr>
            <a:r>
              <a:rPr lang="sl-SI" dirty="0" err="1"/>
              <a:t>Sehr</a:t>
            </a:r>
            <a:r>
              <a:rPr lang="sl-SI" dirty="0"/>
              <a:t> </a:t>
            </a:r>
            <a:r>
              <a:rPr lang="sl-SI" dirty="0" err="1"/>
              <a:t>geehrter</a:t>
            </a:r>
            <a:r>
              <a:rPr lang="sl-SI" dirty="0"/>
              <a:t> </a:t>
            </a:r>
            <a:r>
              <a:rPr lang="sl-SI" dirty="0" err="1"/>
              <a:t>Herr</a:t>
            </a:r>
            <a:r>
              <a:rPr lang="sl-SI" dirty="0"/>
              <a:t> </a:t>
            </a:r>
            <a:r>
              <a:rPr lang="sl-SI" dirty="0" err="1"/>
              <a:t>Professor</a:t>
            </a:r>
            <a:r>
              <a:rPr lang="sl-SI" dirty="0"/>
              <a:t> </a:t>
            </a:r>
            <a:r>
              <a:rPr lang="sl-SI" dirty="0" err="1"/>
              <a:t>Sommer</a:t>
            </a:r>
            <a:r>
              <a:rPr lang="sl-SI" dirty="0"/>
              <a:t>, … / </a:t>
            </a:r>
            <a:r>
              <a:rPr lang="sl-SI" dirty="0" err="1"/>
              <a:t>Sehr</a:t>
            </a:r>
            <a:r>
              <a:rPr lang="sl-SI" dirty="0"/>
              <a:t> </a:t>
            </a:r>
            <a:r>
              <a:rPr lang="sl-SI" dirty="0" err="1"/>
              <a:t>geehrter</a:t>
            </a:r>
            <a:r>
              <a:rPr lang="sl-SI" dirty="0"/>
              <a:t> </a:t>
            </a:r>
            <a:r>
              <a:rPr lang="sl-SI" dirty="0" err="1"/>
              <a:t>Herr</a:t>
            </a:r>
            <a:r>
              <a:rPr lang="sl-SI" dirty="0"/>
              <a:t> </a:t>
            </a:r>
            <a:r>
              <a:rPr lang="sl-SI" dirty="0" err="1"/>
              <a:t>Professor</a:t>
            </a:r>
            <a:r>
              <a:rPr lang="sl-SI" dirty="0"/>
              <a:t>, … </a:t>
            </a:r>
            <a:r>
              <a:rPr lang="sl-SI" dirty="0" smtClean="0"/>
              <a:t> (izjema)</a:t>
            </a:r>
            <a:endParaRPr lang="sl-SI" dirty="0"/>
          </a:p>
          <a:p>
            <a:pPr>
              <a:lnSpc>
                <a:spcPct val="200000"/>
              </a:lnSpc>
            </a:pPr>
            <a:r>
              <a:rPr lang="sl-SI" dirty="0" err="1"/>
              <a:t>Sehr</a:t>
            </a:r>
            <a:r>
              <a:rPr lang="sl-SI" dirty="0"/>
              <a:t> </a:t>
            </a:r>
            <a:r>
              <a:rPr lang="sl-SI" dirty="0" err="1"/>
              <a:t>geehrte</a:t>
            </a:r>
            <a:r>
              <a:rPr lang="sl-SI" dirty="0"/>
              <a:t> </a:t>
            </a:r>
            <a:r>
              <a:rPr lang="sl-SI" dirty="0" err="1"/>
              <a:t>Frau</a:t>
            </a:r>
            <a:r>
              <a:rPr lang="sl-SI" dirty="0"/>
              <a:t> </a:t>
            </a:r>
            <a:r>
              <a:rPr lang="sl-SI" dirty="0" err="1"/>
              <a:t>Professorin</a:t>
            </a:r>
            <a:r>
              <a:rPr lang="sl-SI" dirty="0"/>
              <a:t> </a:t>
            </a:r>
            <a:r>
              <a:rPr lang="sl-SI" dirty="0" err="1"/>
              <a:t>Bunt</a:t>
            </a:r>
            <a:r>
              <a:rPr lang="sl-SI" dirty="0"/>
              <a:t>, … / </a:t>
            </a:r>
            <a:r>
              <a:rPr lang="sl-SI" dirty="0" err="1"/>
              <a:t>Sehr</a:t>
            </a:r>
            <a:r>
              <a:rPr lang="sl-SI" dirty="0"/>
              <a:t> </a:t>
            </a:r>
            <a:r>
              <a:rPr lang="sl-SI" dirty="0" err="1"/>
              <a:t>geehrte</a:t>
            </a:r>
            <a:r>
              <a:rPr lang="sl-SI" dirty="0"/>
              <a:t> </a:t>
            </a:r>
            <a:r>
              <a:rPr lang="sl-SI" dirty="0" err="1"/>
              <a:t>Frau</a:t>
            </a:r>
            <a:r>
              <a:rPr lang="sl-SI" dirty="0"/>
              <a:t> </a:t>
            </a:r>
            <a:r>
              <a:rPr lang="sl-SI" dirty="0" err="1"/>
              <a:t>Professorin</a:t>
            </a:r>
            <a:r>
              <a:rPr lang="sl-SI" dirty="0"/>
              <a:t>, … </a:t>
            </a:r>
            <a:endParaRPr lang="sl-SI" dirty="0" smtClean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81346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625643"/>
            <a:ext cx="10178322" cy="5253950"/>
          </a:xfrm>
        </p:spPr>
        <p:txBody>
          <a:bodyPr/>
          <a:lstStyle/>
          <a:p>
            <a:pPr marL="0" indent="0">
              <a:lnSpc>
                <a:spcPct val="200000"/>
              </a:lnSpc>
              <a:buNone/>
            </a:pPr>
            <a:r>
              <a:rPr lang="de-DE" b="1" dirty="0" err="1">
                <a:solidFill>
                  <a:srgbClr val="00B0F0"/>
                </a:solidFill>
              </a:rPr>
              <a:t>Ponovitev</a:t>
            </a:r>
            <a:r>
              <a:rPr lang="de-DE" b="1" dirty="0">
                <a:solidFill>
                  <a:srgbClr val="00B0F0"/>
                </a:solidFill>
              </a:rPr>
              <a:t> /</a:t>
            </a:r>
            <a:r>
              <a:rPr lang="de-DE" b="1" dirty="0" smtClean="0">
                <a:solidFill>
                  <a:srgbClr val="00B0F0"/>
                </a:solidFill>
              </a:rPr>
              <a:t>Wiederholung</a:t>
            </a:r>
            <a:endParaRPr lang="de-DE" b="1" dirty="0">
              <a:solidFill>
                <a:srgbClr val="00B0F0"/>
              </a:solidFill>
            </a:endParaRP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de-DE" dirty="0"/>
              <a:t>Sie schreiben an ein Unternehmen, Sie kennen den Namen der Ansprechpartner nicht: 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de-DE" dirty="0"/>
              <a:t>Sie schreiben </a:t>
            </a:r>
            <a:r>
              <a:rPr lang="de-DE" dirty="0" smtClean="0"/>
              <a:t>ihre</a:t>
            </a:r>
            <a:r>
              <a:rPr lang="sl-SI" dirty="0" smtClean="0"/>
              <a:t>r</a:t>
            </a:r>
            <a:r>
              <a:rPr lang="de-DE" dirty="0" smtClean="0"/>
              <a:t> </a:t>
            </a:r>
            <a:r>
              <a:rPr lang="de-DE" dirty="0"/>
              <a:t>Professorin an der Uni: 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de-DE" dirty="0"/>
              <a:t>Sie schreiben Ihrem Freund: </a:t>
            </a:r>
            <a:endParaRPr lang="de-DE" dirty="0" smtClean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de-DE" dirty="0" smtClean="0"/>
              <a:t>Sie schreiben Ihren Geschäftspartnern Herrn Boll und Frau Korn: 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sl-SI" dirty="0" err="1" smtClean="0"/>
              <a:t>Sie</a:t>
            </a:r>
            <a:r>
              <a:rPr lang="sl-SI" dirty="0" smtClean="0"/>
              <a:t> </a:t>
            </a:r>
            <a:r>
              <a:rPr lang="sl-SI" dirty="0" err="1" smtClean="0"/>
              <a:t>schicken</a:t>
            </a:r>
            <a:r>
              <a:rPr lang="sl-SI" dirty="0" smtClean="0"/>
              <a:t> </a:t>
            </a:r>
            <a:r>
              <a:rPr lang="sl-SI" dirty="0" err="1" smtClean="0"/>
              <a:t>einen</a:t>
            </a:r>
            <a:r>
              <a:rPr lang="sl-SI" dirty="0" smtClean="0"/>
              <a:t> </a:t>
            </a:r>
            <a:r>
              <a:rPr lang="sl-SI" dirty="0" err="1" smtClean="0"/>
              <a:t>Brief</a:t>
            </a:r>
            <a:r>
              <a:rPr lang="sl-SI" dirty="0" smtClean="0"/>
              <a:t> </a:t>
            </a:r>
            <a:r>
              <a:rPr lang="sl-SI" dirty="0" err="1" smtClean="0"/>
              <a:t>Frau</a:t>
            </a:r>
            <a:r>
              <a:rPr lang="sl-SI" dirty="0" smtClean="0"/>
              <a:t> M</a:t>
            </a:r>
            <a:r>
              <a:rPr lang="de-DE" dirty="0" err="1" smtClean="0"/>
              <a:t>üller</a:t>
            </a:r>
            <a:r>
              <a:rPr lang="de-DE" dirty="0" smtClean="0"/>
              <a:t>: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098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625643"/>
            <a:ext cx="10178322" cy="525395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de-DE" b="1" dirty="0" err="1">
                <a:solidFill>
                  <a:srgbClr val="00B0F0"/>
                </a:solidFill>
              </a:rPr>
              <a:t>Ponovitev</a:t>
            </a:r>
            <a:r>
              <a:rPr lang="de-DE" b="1" dirty="0">
                <a:solidFill>
                  <a:srgbClr val="00B0F0"/>
                </a:solidFill>
              </a:rPr>
              <a:t> /</a:t>
            </a:r>
            <a:r>
              <a:rPr lang="de-DE" b="1" dirty="0" smtClean="0">
                <a:solidFill>
                  <a:srgbClr val="00B0F0"/>
                </a:solidFill>
              </a:rPr>
              <a:t>Wiederholung: Lösung </a:t>
            </a:r>
            <a:endParaRPr lang="de-DE" b="1" dirty="0">
              <a:solidFill>
                <a:srgbClr val="00B0F0"/>
              </a:solidFill>
            </a:endParaRP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de-DE" dirty="0"/>
              <a:t>Sie </a:t>
            </a:r>
            <a:r>
              <a:rPr lang="de-DE" dirty="0" smtClean="0"/>
              <a:t>schreiben an ein Unternehmen, Sie </a:t>
            </a:r>
            <a:r>
              <a:rPr lang="de-DE" dirty="0"/>
              <a:t>kennen den Namen </a:t>
            </a:r>
            <a:r>
              <a:rPr lang="de-DE" dirty="0" smtClean="0"/>
              <a:t>der Ansprechpartner nicht: </a:t>
            </a:r>
            <a:r>
              <a:rPr lang="de-DE" i="1" dirty="0" smtClean="0"/>
              <a:t>Sehr geehrte Damen und Herren ,</a:t>
            </a:r>
            <a:endParaRPr lang="de-DE" i="1" dirty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de-DE" dirty="0"/>
              <a:t>Sie schreiben ihren Professorin an der Uni: </a:t>
            </a:r>
            <a:r>
              <a:rPr lang="de-DE" i="1" dirty="0"/>
              <a:t>Sehr geehrte Frau Professorin </a:t>
            </a:r>
            <a:r>
              <a:rPr lang="de-DE" i="1" dirty="0" smtClean="0"/>
              <a:t>x,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de-DE" dirty="0" smtClean="0"/>
              <a:t>Sie </a:t>
            </a:r>
            <a:r>
              <a:rPr lang="de-DE" dirty="0"/>
              <a:t>schreiben Ihrem Freund: </a:t>
            </a:r>
            <a:r>
              <a:rPr lang="de-DE" dirty="0" smtClean="0"/>
              <a:t> </a:t>
            </a:r>
            <a:r>
              <a:rPr lang="de-DE" i="1" dirty="0" smtClean="0"/>
              <a:t>Lieber Thomas, </a:t>
            </a:r>
            <a:r>
              <a:rPr lang="sl-SI" i="1" dirty="0" err="1" smtClean="0"/>
              <a:t>Hallo</a:t>
            </a:r>
            <a:r>
              <a:rPr lang="sl-SI" i="1" dirty="0" smtClean="0"/>
              <a:t> Thoma</a:t>
            </a:r>
            <a:r>
              <a:rPr lang="sl-SI" i="1" dirty="0" smtClean="0"/>
              <a:t>s … </a:t>
            </a:r>
            <a:endParaRPr lang="de-DE" i="1" dirty="0" smtClean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de-DE" dirty="0" smtClean="0"/>
              <a:t>Sie schreiben Ihren Geschäftspartnern Herrn Boll und Frau Korn: </a:t>
            </a:r>
            <a:r>
              <a:rPr lang="de-DE" i="1" dirty="0" smtClean="0"/>
              <a:t>Sehr </a:t>
            </a:r>
            <a:r>
              <a:rPr lang="de-DE" i="1" dirty="0"/>
              <a:t>geehrter Herr </a:t>
            </a:r>
            <a:r>
              <a:rPr lang="de-DE" i="1" dirty="0" smtClean="0"/>
              <a:t>Boll, sehr geehrte Frau Korn</a:t>
            </a:r>
            <a:r>
              <a:rPr lang="de-DE" dirty="0"/>
              <a:t> </a:t>
            </a:r>
            <a:r>
              <a:rPr lang="de-DE" dirty="0" smtClean="0"/>
              <a:t>oder </a:t>
            </a:r>
            <a:r>
              <a:rPr lang="de-DE" i="1" dirty="0" smtClean="0"/>
              <a:t>Lieber Herr Boll und liebe Frau Korn</a:t>
            </a:r>
            <a:r>
              <a:rPr lang="de-DE" dirty="0" smtClean="0"/>
              <a:t> (nicht so formell)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sl-SI" dirty="0" err="1" smtClean="0"/>
              <a:t>Sie</a:t>
            </a:r>
            <a:r>
              <a:rPr lang="sl-SI" dirty="0" smtClean="0"/>
              <a:t> </a:t>
            </a:r>
            <a:r>
              <a:rPr lang="sl-SI" dirty="0" err="1" smtClean="0"/>
              <a:t>schicken</a:t>
            </a:r>
            <a:r>
              <a:rPr lang="sl-SI" dirty="0" smtClean="0"/>
              <a:t> </a:t>
            </a:r>
            <a:r>
              <a:rPr lang="sl-SI" dirty="0" err="1" smtClean="0"/>
              <a:t>einen</a:t>
            </a:r>
            <a:r>
              <a:rPr lang="sl-SI" dirty="0" smtClean="0"/>
              <a:t> </a:t>
            </a:r>
            <a:r>
              <a:rPr lang="sl-SI" dirty="0" err="1" smtClean="0"/>
              <a:t>Brief</a:t>
            </a:r>
            <a:r>
              <a:rPr lang="sl-SI" dirty="0" smtClean="0"/>
              <a:t> </a:t>
            </a:r>
            <a:r>
              <a:rPr lang="sl-SI" dirty="0" err="1" smtClean="0"/>
              <a:t>Frau</a:t>
            </a:r>
            <a:r>
              <a:rPr lang="sl-SI" dirty="0" smtClean="0"/>
              <a:t> M</a:t>
            </a:r>
            <a:r>
              <a:rPr lang="de-DE" dirty="0" err="1" smtClean="0"/>
              <a:t>üller</a:t>
            </a:r>
            <a:r>
              <a:rPr lang="de-DE" dirty="0" smtClean="0"/>
              <a:t>: Sehr geehrte Frau Müller, Liebe Frau Müller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037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1.4 Pozdrav</a:t>
            </a:r>
            <a:r>
              <a:rPr lang="sl-SI" dirty="0"/>
              <a:t>, podpis in ime podjetja / </a:t>
            </a:r>
            <a:r>
              <a:rPr lang="sl-SI" dirty="0" err="1"/>
              <a:t>Grußformel</a:t>
            </a:r>
            <a:r>
              <a:rPr lang="sl-SI" dirty="0"/>
              <a:t>, </a:t>
            </a:r>
            <a:r>
              <a:rPr lang="sl-SI" dirty="0" err="1"/>
              <a:t>Unterschift</a:t>
            </a:r>
            <a:r>
              <a:rPr lang="sl-SI" dirty="0"/>
              <a:t> </a:t>
            </a:r>
            <a:r>
              <a:rPr lang="sl-SI" dirty="0" err="1"/>
              <a:t>und</a:t>
            </a:r>
            <a:r>
              <a:rPr lang="sl-SI" dirty="0"/>
              <a:t> </a:t>
            </a:r>
            <a:r>
              <a:rPr lang="sl-SI" dirty="0" err="1"/>
              <a:t>Firmenname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l-SI" dirty="0"/>
              <a:t>P</a:t>
            </a:r>
            <a:r>
              <a:rPr lang="sl-SI" dirty="0" smtClean="0"/>
              <a:t>ozdrav zapišite z </a:t>
            </a:r>
            <a:r>
              <a:rPr lang="sl-SI" dirty="0"/>
              <a:t>vrstico presledka pod tekst. Uporabite pozdrave:</a:t>
            </a:r>
          </a:p>
          <a:p>
            <a:pPr marL="0" indent="0">
              <a:buNone/>
            </a:pPr>
            <a:endParaRPr lang="sl-SI" b="1" dirty="0" smtClean="0"/>
          </a:p>
          <a:p>
            <a:pPr marL="0" indent="0">
              <a:buNone/>
            </a:pPr>
            <a:r>
              <a:rPr lang="sl-SI" b="1" dirty="0" smtClean="0">
                <a:solidFill>
                  <a:srgbClr val="00B0F0"/>
                </a:solidFill>
              </a:rPr>
              <a:t>Poslovna </a:t>
            </a:r>
            <a:r>
              <a:rPr lang="sl-SI" b="1" dirty="0">
                <a:solidFill>
                  <a:srgbClr val="00B0F0"/>
                </a:solidFill>
              </a:rPr>
              <a:t>pisma</a:t>
            </a:r>
            <a:r>
              <a:rPr lang="sl-SI" b="1" dirty="0" smtClean="0">
                <a:solidFill>
                  <a:srgbClr val="00B0F0"/>
                </a:solidFill>
              </a:rPr>
              <a:t>:</a:t>
            </a:r>
            <a:endParaRPr lang="sl-SI" b="1" dirty="0">
              <a:solidFill>
                <a:srgbClr val="00B0F0"/>
              </a:solidFill>
            </a:endParaRPr>
          </a:p>
          <a:p>
            <a:r>
              <a:rPr lang="sl-SI" dirty="0"/>
              <a:t>Mit </a:t>
            </a:r>
            <a:r>
              <a:rPr lang="sl-SI" dirty="0" err="1"/>
              <a:t>freundlichen</a:t>
            </a:r>
            <a:r>
              <a:rPr lang="sl-SI" dirty="0"/>
              <a:t> </a:t>
            </a:r>
            <a:r>
              <a:rPr lang="sl-SI" dirty="0" err="1"/>
              <a:t>Grüßen</a:t>
            </a:r>
            <a:endParaRPr lang="sl-SI" dirty="0"/>
          </a:p>
          <a:p>
            <a:r>
              <a:rPr lang="sl-SI" dirty="0"/>
              <a:t>Mit </a:t>
            </a:r>
            <a:r>
              <a:rPr lang="sl-SI" dirty="0" err="1"/>
              <a:t>freundlichem</a:t>
            </a:r>
            <a:r>
              <a:rPr lang="sl-SI" dirty="0"/>
              <a:t> </a:t>
            </a:r>
            <a:r>
              <a:rPr lang="sl-SI" dirty="0" err="1"/>
              <a:t>Grüß</a:t>
            </a:r>
            <a:endParaRPr lang="sl-SI" dirty="0"/>
          </a:p>
          <a:p>
            <a:r>
              <a:rPr lang="sl-SI" dirty="0" err="1"/>
              <a:t>Freundliche</a:t>
            </a:r>
            <a:r>
              <a:rPr lang="sl-SI" dirty="0"/>
              <a:t> </a:t>
            </a:r>
            <a:r>
              <a:rPr lang="sl-SI" dirty="0" err="1"/>
              <a:t>Grüße</a:t>
            </a:r>
            <a:endParaRPr lang="sl-SI" dirty="0"/>
          </a:p>
          <a:p>
            <a:r>
              <a:rPr lang="sl-SI" dirty="0" err="1"/>
              <a:t>Beste</a:t>
            </a:r>
            <a:r>
              <a:rPr lang="sl-SI" dirty="0"/>
              <a:t> </a:t>
            </a:r>
            <a:r>
              <a:rPr lang="sl-SI" dirty="0" err="1"/>
              <a:t>Grüße</a:t>
            </a:r>
            <a:r>
              <a:rPr lang="sl-SI" dirty="0"/>
              <a:t> (elektronsko sporočilo)</a:t>
            </a:r>
          </a:p>
          <a:p>
            <a:r>
              <a:rPr lang="sl-SI" dirty="0" err="1"/>
              <a:t>Viele</a:t>
            </a:r>
            <a:r>
              <a:rPr lang="sl-SI" dirty="0"/>
              <a:t> </a:t>
            </a:r>
            <a:r>
              <a:rPr lang="sl-SI" dirty="0" err="1"/>
              <a:t>Grüße</a:t>
            </a:r>
            <a:r>
              <a:rPr lang="sl-SI" dirty="0"/>
              <a:t> (elektronsko sporočilo)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13754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4294967295"/>
          </p:nvPr>
        </p:nvSpPr>
        <p:spPr>
          <a:xfrm>
            <a:off x="762220" y="938049"/>
            <a:ext cx="10179050" cy="5170488"/>
          </a:xfrm>
        </p:spPr>
        <p:txBody>
          <a:bodyPr/>
          <a:lstStyle/>
          <a:p>
            <a:pPr marL="0" indent="0">
              <a:buNone/>
            </a:pPr>
            <a:r>
              <a:rPr lang="de-DE" b="1" dirty="0" err="1" smtClean="0">
                <a:solidFill>
                  <a:srgbClr val="002060"/>
                </a:solidFill>
              </a:rPr>
              <a:t>Poslovna</a:t>
            </a:r>
            <a:r>
              <a:rPr lang="de-DE" b="1" dirty="0" smtClean="0">
                <a:solidFill>
                  <a:srgbClr val="002060"/>
                </a:solidFill>
              </a:rPr>
              <a:t> </a:t>
            </a:r>
            <a:r>
              <a:rPr lang="de-DE" b="1" dirty="0" err="1">
                <a:solidFill>
                  <a:srgbClr val="002060"/>
                </a:solidFill>
              </a:rPr>
              <a:t>pisma</a:t>
            </a:r>
            <a:r>
              <a:rPr lang="de-DE" b="1" dirty="0">
                <a:solidFill>
                  <a:srgbClr val="002060"/>
                </a:solidFill>
              </a:rPr>
              <a:t>, </a:t>
            </a:r>
            <a:r>
              <a:rPr lang="de-DE" b="1" dirty="0" err="1">
                <a:solidFill>
                  <a:srgbClr val="002060"/>
                </a:solidFill>
              </a:rPr>
              <a:t>če</a:t>
            </a:r>
            <a:r>
              <a:rPr lang="de-DE" b="1" dirty="0">
                <a:solidFill>
                  <a:srgbClr val="002060"/>
                </a:solidFill>
              </a:rPr>
              <a:t> </a:t>
            </a:r>
            <a:r>
              <a:rPr lang="de-DE" b="1" dirty="0" err="1">
                <a:solidFill>
                  <a:srgbClr val="002060"/>
                </a:solidFill>
              </a:rPr>
              <a:t>prejemnika</a:t>
            </a:r>
            <a:r>
              <a:rPr lang="de-DE" b="1" dirty="0">
                <a:solidFill>
                  <a:srgbClr val="002060"/>
                </a:solidFill>
              </a:rPr>
              <a:t> </a:t>
            </a:r>
            <a:r>
              <a:rPr lang="de-DE" b="1" dirty="0" err="1">
                <a:solidFill>
                  <a:srgbClr val="002060"/>
                </a:solidFill>
              </a:rPr>
              <a:t>dobro</a:t>
            </a:r>
            <a:r>
              <a:rPr lang="de-DE" b="1" dirty="0">
                <a:solidFill>
                  <a:srgbClr val="002060"/>
                </a:solidFill>
              </a:rPr>
              <a:t> </a:t>
            </a:r>
            <a:r>
              <a:rPr lang="de-DE" b="1" dirty="0" err="1">
                <a:solidFill>
                  <a:srgbClr val="002060"/>
                </a:solidFill>
              </a:rPr>
              <a:t>poznate</a:t>
            </a:r>
            <a:r>
              <a:rPr lang="de-DE" b="1" dirty="0">
                <a:solidFill>
                  <a:srgbClr val="002060"/>
                </a:solidFill>
              </a:rPr>
              <a:t>:</a:t>
            </a:r>
          </a:p>
          <a:p>
            <a:r>
              <a:rPr lang="de-DE" dirty="0"/>
              <a:t>Mit freundlichen Grüßen aus München</a:t>
            </a:r>
          </a:p>
          <a:p>
            <a:r>
              <a:rPr lang="de-DE" dirty="0"/>
              <a:t>Beste Grüße aus München</a:t>
            </a:r>
          </a:p>
          <a:p>
            <a:r>
              <a:rPr lang="de-DE" dirty="0"/>
              <a:t>Mit den besten </a:t>
            </a:r>
            <a:r>
              <a:rPr lang="de-DE" dirty="0" smtClean="0"/>
              <a:t>Grüßen</a:t>
            </a:r>
            <a:endParaRPr lang="sl-SI" dirty="0" smtClean="0"/>
          </a:p>
          <a:p>
            <a:endParaRPr lang="sl-SI" dirty="0"/>
          </a:p>
          <a:p>
            <a:pPr marL="0" indent="0">
              <a:buNone/>
            </a:pPr>
            <a:r>
              <a:rPr lang="sl-SI" b="1" dirty="0">
                <a:solidFill>
                  <a:srgbClr val="002060"/>
                </a:solidFill>
              </a:rPr>
              <a:t>Elektronska sporočila:</a:t>
            </a:r>
          </a:p>
          <a:p>
            <a:r>
              <a:rPr lang="sl-SI" dirty="0" err="1"/>
              <a:t>Herzliche</a:t>
            </a:r>
            <a:r>
              <a:rPr lang="sl-SI" dirty="0"/>
              <a:t> </a:t>
            </a:r>
            <a:r>
              <a:rPr lang="sl-SI" dirty="0" err="1"/>
              <a:t>Grüße</a:t>
            </a:r>
            <a:endParaRPr lang="sl-SI" dirty="0"/>
          </a:p>
          <a:p>
            <a:r>
              <a:rPr lang="sl-SI" dirty="0" err="1"/>
              <a:t>Herzlichst</a:t>
            </a:r>
            <a:endParaRPr lang="sl-SI" dirty="0"/>
          </a:p>
          <a:p>
            <a:r>
              <a:rPr lang="sl-SI" dirty="0" err="1"/>
              <a:t>Viele</a:t>
            </a:r>
            <a:r>
              <a:rPr lang="sl-SI" dirty="0"/>
              <a:t> </a:t>
            </a:r>
            <a:r>
              <a:rPr lang="sl-SI" dirty="0" err="1"/>
              <a:t>herzliche</a:t>
            </a:r>
            <a:r>
              <a:rPr lang="sl-SI" dirty="0"/>
              <a:t> </a:t>
            </a:r>
            <a:r>
              <a:rPr lang="sl-SI" dirty="0" err="1"/>
              <a:t>Grüße</a:t>
            </a:r>
            <a:endParaRPr lang="sl-SI" dirty="0"/>
          </a:p>
          <a:p>
            <a:r>
              <a:rPr lang="sl-SI" dirty="0" err="1"/>
              <a:t>Ganz</a:t>
            </a:r>
            <a:r>
              <a:rPr lang="sl-SI" dirty="0"/>
              <a:t> </a:t>
            </a:r>
            <a:r>
              <a:rPr lang="sl-SI" dirty="0" err="1"/>
              <a:t>herzliche</a:t>
            </a:r>
            <a:r>
              <a:rPr lang="sl-SI" dirty="0"/>
              <a:t> </a:t>
            </a:r>
            <a:r>
              <a:rPr lang="sl-SI" dirty="0" err="1"/>
              <a:t>Grüße</a:t>
            </a:r>
            <a:endParaRPr lang="sl-SI" dirty="0"/>
          </a:p>
          <a:p>
            <a:r>
              <a:rPr lang="sl-SI" dirty="0" err="1"/>
              <a:t>Gruß</a:t>
            </a:r>
            <a:r>
              <a:rPr lang="sl-SI" dirty="0"/>
              <a:t> (deluje distancirano)</a:t>
            </a:r>
          </a:p>
          <a:p>
            <a:endParaRPr lang="de-DE" dirty="0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6949" y="1481958"/>
            <a:ext cx="3686577" cy="2785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65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4294967295"/>
          </p:nvPr>
        </p:nvSpPr>
        <p:spPr>
          <a:xfrm>
            <a:off x="2012950" y="466725"/>
            <a:ext cx="10179050" cy="5413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b="1" dirty="0" smtClean="0">
                <a:solidFill>
                  <a:srgbClr val="002060"/>
                </a:solidFill>
              </a:rPr>
              <a:t>Osebna </a:t>
            </a:r>
            <a:r>
              <a:rPr lang="sl-SI" b="1" dirty="0">
                <a:solidFill>
                  <a:srgbClr val="002060"/>
                </a:solidFill>
              </a:rPr>
              <a:t>pisma</a:t>
            </a:r>
          </a:p>
          <a:p>
            <a:r>
              <a:rPr lang="sl-SI" dirty="0" err="1"/>
              <a:t>Herzliche</a:t>
            </a:r>
            <a:r>
              <a:rPr lang="sl-SI" dirty="0"/>
              <a:t> </a:t>
            </a:r>
            <a:r>
              <a:rPr lang="sl-SI" dirty="0" err="1"/>
              <a:t>Grüße</a:t>
            </a:r>
            <a:endParaRPr lang="sl-SI" dirty="0"/>
          </a:p>
          <a:p>
            <a:r>
              <a:rPr lang="sl-SI" dirty="0" err="1"/>
              <a:t>Herzlichst</a:t>
            </a:r>
            <a:endParaRPr lang="sl-SI" dirty="0"/>
          </a:p>
          <a:p>
            <a:r>
              <a:rPr lang="sl-SI" dirty="0"/>
              <a:t>Bis </a:t>
            </a:r>
            <a:r>
              <a:rPr lang="sl-SI" dirty="0" err="1"/>
              <a:t>bald</a:t>
            </a:r>
            <a:r>
              <a:rPr lang="sl-SI" dirty="0"/>
              <a:t> </a:t>
            </a:r>
            <a:r>
              <a:rPr lang="sl-SI" dirty="0" err="1"/>
              <a:t>und</a:t>
            </a:r>
            <a:r>
              <a:rPr lang="sl-SI" dirty="0"/>
              <a:t> </a:t>
            </a:r>
            <a:r>
              <a:rPr lang="sl-SI" dirty="0" err="1"/>
              <a:t>alles</a:t>
            </a:r>
            <a:r>
              <a:rPr lang="sl-SI" dirty="0"/>
              <a:t> </a:t>
            </a:r>
            <a:r>
              <a:rPr lang="sl-SI" dirty="0" err="1"/>
              <a:t>Gute</a:t>
            </a:r>
            <a:r>
              <a:rPr lang="sl-SI" dirty="0"/>
              <a:t>!</a:t>
            </a:r>
          </a:p>
          <a:p>
            <a:r>
              <a:rPr lang="sl-SI" dirty="0" err="1"/>
              <a:t>Alles</a:t>
            </a:r>
            <a:r>
              <a:rPr lang="sl-SI" dirty="0"/>
              <a:t> </a:t>
            </a:r>
            <a:r>
              <a:rPr lang="sl-SI" dirty="0" err="1"/>
              <a:t>Liebe</a:t>
            </a:r>
            <a:endParaRPr lang="sl-SI" dirty="0"/>
          </a:p>
          <a:p>
            <a:r>
              <a:rPr lang="sl-SI" dirty="0" err="1"/>
              <a:t>Dein</a:t>
            </a:r>
            <a:r>
              <a:rPr lang="sl-SI" dirty="0"/>
              <a:t> / </a:t>
            </a:r>
            <a:r>
              <a:rPr lang="sl-SI" dirty="0" err="1"/>
              <a:t>Deine</a:t>
            </a:r>
            <a:endParaRPr lang="sl-SI" dirty="0"/>
          </a:p>
          <a:p>
            <a:endParaRPr lang="sl-SI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sl-SI" b="1" dirty="0">
                <a:solidFill>
                  <a:srgbClr val="002060"/>
                </a:solidFill>
              </a:rPr>
              <a:t>Elektronska </a:t>
            </a:r>
            <a:r>
              <a:rPr lang="sl-SI" b="1" dirty="0" smtClean="0">
                <a:solidFill>
                  <a:srgbClr val="002060"/>
                </a:solidFill>
              </a:rPr>
              <a:t>sporočila</a:t>
            </a:r>
            <a:endParaRPr lang="sl-SI" b="1" dirty="0">
              <a:solidFill>
                <a:srgbClr val="002060"/>
              </a:solidFill>
            </a:endParaRPr>
          </a:p>
          <a:p>
            <a:r>
              <a:rPr lang="sl-SI" dirty="0" err="1"/>
              <a:t>Liebe</a:t>
            </a:r>
            <a:r>
              <a:rPr lang="sl-SI" dirty="0"/>
              <a:t> </a:t>
            </a:r>
            <a:r>
              <a:rPr lang="sl-SI" dirty="0" err="1"/>
              <a:t>Grüße</a:t>
            </a:r>
            <a:r>
              <a:rPr lang="sl-SI" dirty="0"/>
              <a:t> </a:t>
            </a:r>
            <a:r>
              <a:rPr lang="sl-SI" dirty="0" err="1"/>
              <a:t>und</a:t>
            </a:r>
            <a:r>
              <a:rPr lang="sl-SI" dirty="0"/>
              <a:t> bis </a:t>
            </a:r>
            <a:r>
              <a:rPr lang="sl-SI" dirty="0" err="1"/>
              <a:t>bald</a:t>
            </a:r>
            <a:endParaRPr lang="sl-SI" dirty="0"/>
          </a:p>
          <a:p>
            <a:r>
              <a:rPr lang="sl-SI" dirty="0"/>
              <a:t>Bis </a:t>
            </a:r>
            <a:r>
              <a:rPr lang="sl-SI" dirty="0" err="1"/>
              <a:t>bald</a:t>
            </a:r>
            <a:endParaRPr lang="sl-SI" dirty="0"/>
          </a:p>
          <a:p>
            <a:r>
              <a:rPr lang="sl-SI" dirty="0" err="1"/>
              <a:t>Sonnige</a:t>
            </a:r>
            <a:r>
              <a:rPr lang="sl-SI" dirty="0"/>
              <a:t> </a:t>
            </a:r>
            <a:r>
              <a:rPr lang="sl-SI" dirty="0" err="1"/>
              <a:t>Grüße</a:t>
            </a:r>
            <a:r>
              <a:rPr lang="sl-SI" dirty="0"/>
              <a:t> </a:t>
            </a:r>
            <a:r>
              <a:rPr lang="sl-SI" dirty="0" err="1"/>
              <a:t>nach</a:t>
            </a:r>
            <a:r>
              <a:rPr lang="sl-SI" dirty="0"/>
              <a:t> Stuttgart </a:t>
            </a:r>
          </a:p>
          <a:p>
            <a:endParaRPr lang="sl-SI" dirty="0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7272" y="1297042"/>
            <a:ext cx="1450428" cy="12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74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Kako je </a:t>
            </a:r>
            <a:r>
              <a:rPr lang="sl-SI" dirty="0" err="1" smtClean="0"/>
              <a:t>webinar</a:t>
            </a:r>
            <a:r>
              <a:rPr lang="sl-SI" dirty="0" smtClean="0"/>
              <a:t> sestavljen?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702677"/>
            <a:ext cx="10178322" cy="4176916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sl-SI" sz="2400" dirty="0" smtClean="0"/>
              <a:t>Del: </a:t>
            </a:r>
            <a:r>
              <a:rPr lang="sl-SI" sz="2400" dirty="0" smtClean="0"/>
              <a:t>Pravila za pisanje poslovne </a:t>
            </a:r>
            <a:r>
              <a:rPr lang="sl-SI" sz="2400" dirty="0" smtClean="0"/>
              <a:t>korespondence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sl-SI" sz="2400" dirty="0" smtClean="0"/>
              <a:t>Del: Povpraševanje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sl-SI" sz="2400" dirty="0" smtClean="0"/>
              <a:t>Del: Ponudba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sl-SI" sz="2400" dirty="0" smtClean="0"/>
              <a:t>Del: Preteklik „perfekt“</a:t>
            </a:r>
            <a:endParaRPr lang="sl-SI" sz="2400" dirty="0"/>
          </a:p>
        </p:txBody>
      </p:sp>
    </p:spTree>
    <p:extLst>
      <p:ext uri="{BB962C8B-B14F-4D97-AF65-F5344CB8AC3E}">
        <p14:creationId xmlns:p14="http://schemas.microsoft.com/office/powerpoint/2010/main" val="211424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685801"/>
            <a:ext cx="10178322" cy="5193792"/>
          </a:xfrm>
        </p:spPr>
        <p:txBody>
          <a:bodyPr>
            <a:normAutofit/>
          </a:bodyPr>
          <a:lstStyle/>
          <a:p>
            <a:r>
              <a:rPr lang="sl-SI" dirty="0"/>
              <a:t>Prva črka pozdrava se piše z veliko. </a:t>
            </a:r>
            <a:r>
              <a:rPr lang="de-DE" b="1" dirty="0" err="1" smtClean="0">
                <a:solidFill>
                  <a:srgbClr val="002060"/>
                </a:solidFill>
              </a:rPr>
              <a:t>Za</a:t>
            </a:r>
            <a:r>
              <a:rPr lang="sl-SI" b="1" dirty="0" smtClean="0">
                <a:solidFill>
                  <a:srgbClr val="002060"/>
                </a:solidFill>
              </a:rPr>
              <a:t> pozdrav</a:t>
            </a:r>
            <a:r>
              <a:rPr lang="de-DE" b="1" dirty="0" err="1" smtClean="0">
                <a:solidFill>
                  <a:srgbClr val="002060"/>
                </a:solidFill>
              </a:rPr>
              <a:t>om</a:t>
            </a:r>
            <a:r>
              <a:rPr lang="sl-SI" b="1" dirty="0" smtClean="0">
                <a:solidFill>
                  <a:srgbClr val="002060"/>
                </a:solidFill>
              </a:rPr>
              <a:t> </a:t>
            </a:r>
            <a:r>
              <a:rPr lang="sl-SI" b="1" dirty="0">
                <a:solidFill>
                  <a:srgbClr val="002060"/>
                </a:solidFill>
              </a:rPr>
              <a:t>ni vejice</a:t>
            </a:r>
            <a:r>
              <a:rPr lang="sl-SI" dirty="0"/>
              <a:t>. Besedi </a:t>
            </a:r>
            <a:r>
              <a:rPr lang="sl-SI" dirty="0" err="1"/>
              <a:t>Gruß</a:t>
            </a:r>
            <a:r>
              <a:rPr lang="sl-SI" dirty="0"/>
              <a:t> in </a:t>
            </a:r>
            <a:r>
              <a:rPr lang="sl-SI" dirty="0" err="1"/>
              <a:t>Grüße</a:t>
            </a:r>
            <a:r>
              <a:rPr lang="sl-SI" dirty="0"/>
              <a:t> se pišeta z ostrim </a:t>
            </a:r>
            <a:r>
              <a:rPr lang="sl-SI" b="1" dirty="0" smtClean="0">
                <a:solidFill>
                  <a:srgbClr val="002060"/>
                </a:solidFill>
              </a:rPr>
              <a:t>ß</a:t>
            </a:r>
            <a:r>
              <a:rPr lang="sl-SI" b="1" dirty="0" smtClean="0"/>
              <a:t>.</a:t>
            </a:r>
            <a:r>
              <a:rPr lang="de-DE" b="1" dirty="0" smtClean="0"/>
              <a:t> </a:t>
            </a:r>
            <a:r>
              <a:rPr lang="sl-SI" dirty="0" smtClean="0"/>
              <a:t>V </a:t>
            </a:r>
            <a:r>
              <a:rPr lang="sl-SI" dirty="0"/>
              <a:t>Švici se ne uporablja ß. Tu je pravilna tudi različica Mit </a:t>
            </a:r>
            <a:r>
              <a:rPr lang="sl-SI" dirty="0" err="1">
                <a:solidFill>
                  <a:srgbClr val="002060"/>
                </a:solidFill>
              </a:rPr>
              <a:t>herzlichen</a:t>
            </a:r>
            <a:r>
              <a:rPr lang="sl-SI" dirty="0">
                <a:solidFill>
                  <a:srgbClr val="002060"/>
                </a:solidFill>
              </a:rPr>
              <a:t> </a:t>
            </a:r>
            <a:r>
              <a:rPr lang="sl-SI" dirty="0" err="1">
                <a:solidFill>
                  <a:srgbClr val="002060"/>
                </a:solidFill>
              </a:rPr>
              <a:t>Grüssen</a:t>
            </a:r>
            <a:r>
              <a:rPr lang="sl-SI" dirty="0">
                <a:solidFill>
                  <a:srgbClr val="002060"/>
                </a:solidFill>
              </a:rPr>
              <a:t>.</a:t>
            </a:r>
          </a:p>
          <a:p>
            <a:r>
              <a:rPr lang="sl-SI" dirty="0"/>
              <a:t>Pod pozdravom je </a:t>
            </a:r>
            <a:r>
              <a:rPr lang="sl-SI" dirty="0">
                <a:solidFill>
                  <a:srgbClr val="002060"/>
                </a:solidFill>
              </a:rPr>
              <a:t>podpis z imenom in priimkom</a:t>
            </a:r>
            <a:r>
              <a:rPr lang="sl-SI" dirty="0"/>
              <a:t>. Pri osebnih pismih samo ime. Pri poslovni korespondenci se pod podpisom </a:t>
            </a:r>
            <a:r>
              <a:rPr lang="sl-SI" dirty="0">
                <a:solidFill>
                  <a:srgbClr val="002060"/>
                </a:solidFill>
              </a:rPr>
              <a:t>ponovi ime v tiskani obliki. </a:t>
            </a:r>
          </a:p>
          <a:p>
            <a:r>
              <a:rPr lang="sl-SI" dirty="0">
                <a:solidFill>
                  <a:srgbClr val="002060"/>
                </a:solidFill>
              </a:rPr>
              <a:t>Dodatki </a:t>
            </a:r>
            <a:r>
              <a:rPr lang="sl-SI" b="1" dirty="0">
                <a:solidFill>
                  <a:srgbClr val="002060"/>
                </a:solidFill>
              </a:rPr>
              <a:t>i. A (</a:t>
            </a:r>
            <a:r>
              <a:rPr lang="sl-SI" b="1" dirty="0" err="1">
                <a:solidFill>
                  <a:srgbClr val="002060"/>
                </a:solidFill>
              </a:rPr>
              <a:t>im</a:t>
            </a:r>
            <a:r>
              <a:rPr lang="sl-SI" b="1" dirty="0">
                <a:solidFill>
                  <a:srgbClr val="002060"/>
                </a:solidFill>
              </a:rPr>
              <a:t> </a:t>
            </a:r>
            <a:r>
              <a:rPr lang="sl-SI" b="1" dirty="0" err="1">
                <a:solidFill>
                  <a:srgbClr val="002060"/>
                </a:solidFill>
              </a:rPr>
              <a:t>Auftrag</a:t>
            </a:r>
            <a:r>
              <a:rPr lang="sl-SI" b="1" dirty="0">
                <a:solidFill>
                  <a:srgbClr val="002060"/>
                </a:solidFill>
              </a:rPr>
              <a:t> / po naročilu, pooblastilu) ali i. V. (in </a:t>
            </a:r>
            <a:r>
              <a:rPr lang="sl-SI" b="1" dirty="0" err="1">
                <a:solidFill>
                  <a:srgbClr val="002060"/>
                </a:solidFill>
              </a:rPr>
              <a:t>Vertretung</a:t>
            </a:r>
            <a:r>
              <a:rPr lang="sl-SI" b="1" dirty="0">
                <a:solidFill>
                  <a:srgbClr val="002060"/>
                </a:solidFill>
              </a:rPr>
              <a:t> / vršilec dolžnosti) </a:t>
            </a:r>
            <a:r>
              <a:rPr lang="sl-SI" dirty="0" smtClean="0">
                <a:solidFill>
                  <a:srgbClr val="002060"/>
                </a:solidFill>
              </a:rPr>
              <a:t>lahko </a:t>
            </a:r>
            <a:r>
              <a:rPr lang="sl-SI" dirty="0">
                <a:solidFill>
                  <a:srgbClr val="002060"/>
                </a:solidFill>
              </a:rPr>
              <a:t>stojijo vrstico pod podpisom ali neposredno pred imenom.</a:t>
            </a:r>
          </a:p>
          <a:p>
            <a:r>
              <a:rPr lang="sl-SI" dirty="0" smtClean="0"/>
              <a:t>Pri </a:t>
            </a:r>
            <a:r>
              <a:rPr lang="sl-SI" dirty="0"/>
              <a:t>elektronskih sporočilih pomenijo velike tiskane črke kričanje. Če pišete vse z malo začetnico, lahko to zmede prejemnika. </a:t>
            </a:r>
          </a:p>
          <a:p>
            <a:r>
              <a:rPr lang="sl-SI" dirty="0" smtClean="0"/>
              <a:t>Tudi </a:t>
            </a:r>
            <a:r>
              <a:rPr lang="sl-SI" dirty="0"/>
              <a:t>pri e-sporočilih uporabimo nagovor in pozdrav. Odpovejte se okrajšavam kot LG (</a:t>
            </a:r>
            <a:r>
              <a:rPr lang="sl-SI" dirty="0" err="1"/>
              <a:t>Liebe</a:t>
            </a:r>
            <a:r>
              <a:rPr lang="sl-SI" dirty="0"/>
              <a:t> </a:t>
            </a:r>
            <a:r>
              <a:rPr lang="sl-SI" dirty="0" err="1"/>
              <a:t>Grüße</a:t>
            </a:r>
            <a:r>
              <a:rPr lang="sl-SI" dirty="0"/>
              <a:t>) in MFG (=mit </a:t>
            </a:r>
            <a:r>
              <a:rPr lang="sl-SI" dirty="0" err="1"/>
              <a:t>freundlichen</a:t>
            </a:r>
            <a:r>
              <a:rPr lang="sl-SI" dirty="0"/>
              <a:t> </a:t>
            </a:r>
            <a:r>
              <a:rPr lang="sl-SI" dirty="0" err="1"/>
              <a:t>Grüßen</a:t>
            </a:r>
            <a:r>
              <a:rPr lang="sl-SI" dirty="0"/>
              <a:t>)</a:t>
            </a:r>
          </a:p>
          <a:p>
            <a:endParaRPr lang="sl-SI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79045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407505"/>
            <a:ext cx="10178322" cy="5472088"/>
          </a:xfrm>
        </p:spPr>
        <p:txBody>
          <a:bodyPr>
            <a:normAutofit fontScale="70000" lnSpcReduction="20000"/>
          </a:bodyPr>
          <a:lstStyle/>
          <a:p>
            <a:r>
              <a:rPr lang="sl-SI" sz="2300" b="1" dirty="0">
                <a:solidFill>
                  <a:srgbClr val="00B0F0"/>
                </a:solidFill>
              </a:rPr>
              <a:t>Vaja 1: Dopolnite. / </a:t>
            </a:r>
            <a:r>
              <a:rPr lang="sl-SI" sz="2300" b="1" dirty="0" err="1">
                <a:solidFill>
                  <a:srgbClr val="00B0F0"/>
                </a:solidFill>
              </a:rPr>
              <a:t>Übung</a:t>
            </a:r>
            <a:r>
              <a:rPr lang="sl-SI" sz="2300" b="1" dirty="0">
                <a:solidFill>
                  <a:srgbClr val="00B0F0"/>
                </a:solidFill>
              </a:rPr>
              <a:t> 1: </a:t>
            </a:r>
            <a:r>
              <a:rPr lang="sl-SI" sz="2300" b="1" dirty="0" err="1">
                <a:solidFill>
                  <a:srgbClr val="00B0F0"/>
                </a:solidFill>
              </a:rPr>
              <a:t>Ergänzen</a:t>
            </a:r>
            <a:r>
              <a:rPr lang="sl-SI" sz="2300" b="1" dirty="0">
                <a:solidFill>
                  <a:srgbClr val="00B0F0"/>
                </a:solidFill>
              </a:rPr>
              <a:t> </a:t>
            </a:r>
            <a:r>
              <a:rPr lang="sl-SI" sz="2300" b="1" dirty="0" err="1">
                <a:solidFill>
                  <a:srgbClr val="00B0F0"/>
                </a:solidFill>
              </a:rPr>
              <a:t>Sie</a:t>
            </a:r>
            <a:r>
              <a:rPr lang="sl-SI" sz="2300" b="1" dirty="0">
                <a:solidFill>
                  <a:srgbClr val="00B0F0"/>
                </a:solidFill>
              </a:rPr>
              <a:t>. </a:t>
            </a:r>
            <a:r>
              <a:rPr lang="de-DE" sz="2300" b="1" dirty="0" smtClean="0">
                <a:solidFill>
                  <a:schemeClr val="tx1"/>
                </a:solidFill>
              </a:rPr>
              <a:t>:  </a:t>
            </a:r>
            <a:r>
              <a:rPr lang="sl-SI" sz="2300" b="1" dirty="0" err="1" smtClean="0">
                <a:solidFill>
                  <a:schemeClr val="tx1"/>
                </a:solidFill>
              </a:rPr>
              <a:t>Frau</a:t>
            </a:r>
            <a:r>
              <a:rPr lang="sl-SI" sz="2300" b="1" dirty="0" smtClean="0">
                <a:solidFill>
                  <a:schemeClr val="tx1"/>
                </a:solidFill>
              </a:rPr>
              <a:t> </a:t>
            </a:r>
            <a:r>
              <a:rPr lang="sl-SI" sz="2300" b="1" dirty="0">
                <a:solidFill>
                  <a:schemeClr val="tx1"/>
                </a:solidFill>
              </a:rPr>
              <a:t>/ </a:t>
            </a:r>
            <a:r>
              <a:rPr lang="sl-SI" sz="2300" b="1" dirty="0" err="1">
                <a:solidFill>
                  <a:schemeClr val="tx1"/>
                </a:solidFill>
              </a:rPr>
              <a:t>Herrn</a:t>
            </a:r>
            <a:r>
              <a:rPr lang="sl-SI" sz="2300" b="1" dirty="0">
                <a:solidFill>
                  <a:schemeClr val="tx1"/>
                </a:solidFill>
              </a:rPr>
              <a:t>/ ÖSTERREICH </a:t>
            </a:r>
          </a:p>
          <a:p>
            <a:pPr marL="0" indent="0">
              <a:buNone/>
            </a:pPr>
            <a:endParaRPr lang="sl-SI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sl-SI" dirty="0"/>
              <a:t>(1)____________ </a:t>
            </a:r>
          </a:p>
          <a:p>
            <a:pPr marL="0" indent="0">
              <a:buNone/>
            </a:pPr>
            <a:r>
              <a:rPr lang="sl-SI" dirty="0"/>
              <a:t>Anna </a:t>
            </a:r>
            <a:r>
              <a:rPr lang="sl-SI" dirty="0" err="1"/>
              <a:t>Mayer</a:t>
            </a:r>
            <a:endParaRPr lang="sl-SI" dirty="0"/>
          </a:p>
          <a:p>
            <a:pPr marL="0" indent="0">
              <a:buNone/>
            </a:pPr>
            <a:r>
              <a:rPr lang="sl-SI" dirty="0" err="1"/>
              <a:t>Schanzenbachstr</a:t>
            </a:r>
            <a:r>
              <a:rPr lang="sl-SI" dirty="0"/>
              <a:t>. 8 </a:t>
            </a:r>
          </a:p>
          <a:p>
            <a:pPr marL="0" indent="0">
              <a:buNone/>
            </a:pPr>
            <a:r>
              <a:rPr lang="sl-SI" dirty="0"/>
              <a:t>96049 BAMBERG</a:t>
            </a:r>
          </a:p>
          <a:p>
            <a:pPr marL="0" indent="0">
              <a:buNone/>
            </a:pPr>
            <a:r>
              <a:rPr lang="sl-SI" dirty="0"/>
              <a:t>DEUTSCHLAND</a:t>
            </a:r>
          </a:p>
          <a:p>
            <a:endParaRPr lang="sl-SI" dirty="0"/>
          </a:p>
          <a:p>
            <a:pPr marL="0" indent="0">
              <a:buNone/>
            </a:pPr>
            <a:r>
              <a:rPr lang="sl-SI" dirty="0"/>
              <a:t>(2) ___________</a:t>
            </a:r>
          </a:p>
          <a:p>
            <a:pPr marL="0" indent="0">
              <a:buNone/>
            </a:pPr>
            <a:r>
              <a:rPr lang="sl-SI" dirty="0"/>
              <a:t>Tim </a:t>
            </a:r>
            <a:r>
              <a:rPr lang="sl-SI" dirty="0" err="1"/>
              <a:t>Bräuer</a:t>
            </a:r>
            <a:endParaRPr lang="sl-SI" dirty="0"/>
          </a:p>
          <a:p>
            <a:pPr marL="0" indent="0">
              <a:buNone/>
            </a:pPr>
            <a:r>
              <a:rPr lang="sl-SI" dirty="0" err="1"/>
              <a:t>Im</a:t>
            </a:r>
            <a:r>
              <a:rPr lang="sl-SI" dirty="0"/>
              <a:t> </a:t>
            </a:r>
            <a:r>
              <a:rPr lang="sl-SI" dirty="0" err="1"/>
              <a:t>Wiesengrund</a:t>
            </a:r>
            <a:r>
              <a:rPr lang="sl-SI" dirty="0"/>
              <a:t> 14</a:t>
            </a:r>
          </a:p>
          <a:p>
            <a:pPr marL="0" indent="0">
              <a:buNone/>
            </a:pPr>
            <a:r>
              <a:rPr lang="sl-SI" dirty="0"/>
              <a:t>71552 </a:t>
            </a:r>
            <a:r>
              <a:rPr lang="sl-SI" dirty="0" err="1"/>
              <a:t>Backnang</a:t>
            </a:r>
            <a:r>
              <a:rPr lang="sl-SI" dirty="0"/>
              <a:t> 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(</a:t>
            </a:r>
            <a:r>
              <a:rPr lang="de-DE" dirty="0" smtClean="0"/>
              <a:t>3</a:t>
            </a:r>
            <a:r>
              <a:rPr lang="sl-SI" dirty="0" smtClean="0"/>
              <a:t>) </a:t>
            </a:r>
            <a:r>
              <a:rPr lang="sl-SI" dirty="0" err="1"/>
              <a:t>Frau</a:t>
            </a:r>
            <a:endParaRPr lang="sl-SI" dirty="0"/>
          </a:p>
          <a:p>
            <a:pPr marL="0" indent="0">
              <a:buNone/>
            </a:pPr>
            <a:r>
              <a:rPr lang="sl-SI" dirty="0" err="1"/>
              <a:t>Christel</a:t>
            </a:r>
            <a:r>
              <a:rPr lang="sl-SI" dirty="0"/>
              <a:t> </a:t>
            </a:r>
            <a:r>
              <a:rPr lang="sl-SI" dirty="0" err="1"/>
              <a:t>Stix</a:t>
            </a:r>
            <a:endParaRPr lang="sl-SI" dirty="0"/>
          </a:p>
          <a:p>
            <a:pPr marL="0" indent="0">
              <a:buNone/>
            </a:pPr>
            <a:r>
              <a:rPr lang="sl-SI" dirty="0" err="1"/>
              <a:t>Matznergasse</a:t>
            </a:r>
            <a:r>
              <a:rPr lang="sl-SI" dirty="0"/>
              <a:t> 8</a:t>
            </a:r>
          </a:p>
          <a:p>
            <a:pPr marL="0" indent="0">
              <a:buNone/>
            </a:pPr>
            <a:r>
              <a:rPr lang="sl-SI" dirty="0"/>
              <a:t>1140 WIEN</a:t>
            </a:r>
          </a:p>
          <a:p>
            <a:pPr marL="0" indent="0">
              <a:buNone/>
            </a:pPr>
            <a:r>
              <a:rPr lang="sl-SI" dirty="0"/>
              <a:t>_______________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0226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407505"/>
            <a:ext cx="10178322" cy="5472088"/>
          </a:xfrm>
        </p:spPr>
        <p:txBody>
          <a:bodyPr>
            <a:normAutofit fontScale="70000" lnSpcReduction="20000"/>
          </a:bodyPr>
          <a:lstStyle/>
          <a:p>
            <a:r>
              <a:rPr lang="sl-SI" sz="2300" b="1" dirty="0"/>
              <a:t>Vaja 1: Dopolnite. / </a:t>
            </a:r>
            <a:r>
              <a:rPr lang="sl-SI" sz="2300" b="1" dirty="0" err="1"/>
              <a:t>Übung</a:t>
            </a:r>
            <a:r>
              <a:rPr lang="sl-SI" sz="2300" b="1" dirty="0"/>
              <a:t> 1: </a:t>
            </a:r>
            <a:r>
              <a:rPr lang="sl-SI" sz="2300" b="1" dirty="0" err="1"/>
              <a:t>Ergänzen</a:t>
            </a:r>
            <a:r>
              <a:rPr lang="sl-SI" sz="2300" b="1" dirty="0"/>
              <a:t> </a:t>
            </a:r>
            <a:r>
              <a:rPr lang="sl-SI" sz="2300" b="1" dirty="0" err="1"/>
              <a:t>Sie</a:t>
            </a:r>
            <a:r>
              <a:rPr lang="sl-SI" sz="2300" b="1" dirty="0"/>
              <a:t>. </a:t>
            </a:r>
            <a:r>
              <a:rPr lang="de-DE" sz="2300" b="1" dirty="0" smtClean="0"/>
              <a:t>:  </a:t>
            </a:r>
            <a:r>
              <a:rPr lang="sl-SI" sz="2300" b="1" dirty="0" err="1" smtClean="0"/>
              <a:t>Frau</a:t>
            </a:r>
            <a:r>
              <a:rPr lang="sl-SI" sz="2300" b="1" dirty="0" smtClean="0"/>
              <a:t> </a:t>
            </a:r>
            <a:r>
              <a:rPr lang="sl-SI" sz="2300" b="1" dirty="0"/>
              <a:t>/ </a:t>
            </a:r>
            <a:r>
              <a:rPr lang="sl-SI" sz="2300" b="1" dirty="0" err="1"/>
              <a:t>Herrn</a:t>
            </a:r>
            <a:r>
              <a:rPr lang="sl-SI" sz="2300" b="1" dirty="0"/>
              <a:t>/ ÖSTERREICH 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(</a:t>
            </a:r>
            <a:r>
              <a:rPr lang="sl-SI" dirty="0" smtClean="0"/>
              <a:t>1)</a:t>
            </a:r>
            <a:r>
              <a:rPr lang="de-DE" dirty="0" smtClean="0"/>
              <a:t> </a:t>
            </a:r>
            <a:r>
              <a:rPr lang="de-DE" b="1" dirty="0" smtClean="0"/>
              <a:t>Frau</a:t>
            </a:r>
            <a:endParaRPr lang="sl-SI" b="1" dirty="0"/>
          </a:p>
          <a:p>
            <a:pPr marL="0" indent="0">
              <a:buNone/>
            </a:pPr>
            <a:r>
              <a:rPr lang="sl-SI" dirty="0"/>
              <a:t>Anna </a:t>
            </a:r>
            <a:r>
              <a:rPr lang="sl-SI" dirty="0" err="1"/>
              <a:t>Mayer</a:t>
            </a:r>
            <a:endParaRPr lang="sl-SI" dirty="0"/>
          </a:p>
          <a:p>
            <a:pPr marL="0" indent="0">
              <a:buNone/>
            </a:pPr>
            <a:r>
              <a:rPr lang="sl-SI" dirty="0" err="1"/>
              <a:t>Schanzenbachstr</a:t>
            </a:r>
            <a:r>
              <a:rPr lang="sl-SI" dirty="0"/>
              <a:t>. 8 </a:t>
            </a:r>
          </a:p>
          <a:p>
            <a:pPr marL="0" indent="0">
              <a:buNone/>
            </a:pPr>
            <a:r>
              <a:rPr lang="sl-SI" dirty="0"/>
              <a:t>96049 BAMBERG</a:t>
            </a:r>
          </a:p>
          <a:p>
            <a:pPr marL="0" indent="0">
              <a:buNone/>
            </a:pPr>
            <a:r>
              <a:rPr lang="sl-SI" dirty="0"/>
              <a:t>DEUTSCHLAND</a:t>
            </a:r>
          </a:p>
          <a:p>
            <a:endParaRPr lang="sl-SI" dirty="0"/>
          </a:p>
          <a:p>
            <a:pPr marL="0" indent="0">
              <a:buNone/>
            </a:pPr>
            <a:r>
              <a:rPr lang="sl-SI" dirty="0"/>
              <a:t>(2) </a:t>
            </a:r>
            <a:r>
              <a:rPr lang="de-DE" b="1" dirty="0" smtClean="0"/>
              <a:t>Herrn</a:t>
            </a:r>
            <a:endParaRPr lang="sl-SI" b="1" dirty="0"/>
          </a:p>
          <a:p>
            <a:pPr marL="0" indent="0">
              <a:buNone/>
            </a:pPr>
            <a:r>
              <a:rPr lang="sl-SI" dirty="0"/>
              <a:t>Tim </a:t>
            </a:r>
            <a:r>
              <a:rPr lang="sl-SI" dirty="0" err="1"/>
              <a:t>Bräuer</a:t>
            </a:r>
            <a:endParaRPr lang="sl-SI" dirty="0"/>
          </a:p>
          <a:p>
            <a:pPr marL="0" indent="0">
              <a:buNone/>
            </a:pPr>
            <a:r>
              <a:rPr lang="sl-SI" dirty="0" err="1"/>
              <a:t>Im</a:t>
            </a:r>
            <a:r>
              <a:rPr lang="sl-SI" dirty="0"/>
              <a:t> </a:t>
            </a:r>
            <a:r>
              <a:rPr lang="sl-SI" dirty="0" err="1"/>
              <a:t>Wiesengrund</a:t>
            </a:r>
            <a:r>
              <a:rPr lang="sl-SI" dirty="0"/>
              <a:t> 14</a:t>
            </a:r>
          </a:p>
          <a:p>
            <a:pPr marL="0" indent="0">
              <a:buNone/>
            </a:pPr>
            <a:r>
              <a:rPr lang="sl-SI" dirty="0"/>
              <a:t>71552 </a:t>
            </a:r>
            <a:r>
              <a:rPr lang="sl-SI" dirty="0" err="1"/>
              <a:t>Backnang</a:t>
            </a:r>
            <a:r>
              <a:rPr lang="sl-SI" dirty="0"/>
              <a:t> 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(</a:t>
            </a:r>
            <a:r>
              <a:rPr lang="de-DE" dirty="0" smtClean="0"/>
              <a:t>3</a:t>
            </a:r>
            <a:r>
              <a:rPr lang="sl-SI" dirty="0" smtClean="0"/>
              <a:t>) </a:t>
            </a:r>
            <a:r>
              <a:rPr lang="sl-SI" dirty="0" err="1"/>
              <a:t>Frau</a:t>
            </a:r>
            <a:endParaRPr lang="sl-SI" dirty="0"/>
          </a:p>
          <a:p>
            <a:pPr marL="0" indent="0">
              <a:buNone/>
            </a:pPr>
            <a:r>
              <a:rPr lang="sl-SI" dirty="0" err="1"/>
              <a:t>Christel</a:t>
            </a:r>
            <a:r>
              <a:rPr lang="sl-SI" dirty="0"/>
              <a:t> </a:t>
            </a:r>
            <a:r>
              <a:rPr lang="sl-SI" dirty="0" err="1"/>
              <a:t>Stix</a:t>
            </a:r>
            <a:endParaRPr lang="sl-SI" dirty="0"/>
          </a:p>
          <a:p>
            <a:pPr marL="0" indent="0">
              <a:buNone/>
            </a:pPr>
            <a:r>
              <a:rPr lang="sl-SI" dirty="0" err="1"/>
              <a:t>Matznergasse</a:t>
            </a:r>
            <a:r>
              <a:rPr lang="sl-SI" dirty="0"/>
              <a:t> 8</a:t>
            </a:r>
          </a:p>
          <a:p>
            <a:pPr marL="0" indent="0">
              <a:buNone/>
            </a:pPr>
            <a:r>
              <a:rPr lang="sl-SI" dirty="0"/>
              <a:t>1140 WIEN</a:t>
            </a:r>
          </a:p>
          <a:p>
            <a:pPr marL="0" indent="0">
              <a:buNone/>
            </a:pPr>
            <a:r>
              <a:rPr lang="de-DE" b="1" dirty="0" smtClean="0"/>
              <a:t>ÖSTERREICH </a:t>
            </a:r>
            <a:endParaRPr lang="sl-SI" b="1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08965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417443"/>
            <a:ext cx="10178322" cy="5462149"/>
          </a:xfrm>
        </p:spPr>
        <p:txBody>
          <a:bodyPr/>
          <a:lstStyle/>
          <a:p>
            <a:endParaRPr lang="de-DE" dirty="0"/>
          </a:p>
          <a:p>
            <a:pPr marL="0" indent="0">
              <a:buNone/>
            </a:pPr>
            <a:r>
              <a:rPr lang="de-DE" b="1" dirty="0" err="1">
                <a:solidFill>
                  <a:srgbClr val="00B0F0"/>
                </a:solidFill>
              </a:rPr>
              <a:t>Vaja</a:t>
            </a:r>
            <a:r>
              <a:rPr lang="de-DE" b="1" dirty="0">
                <a:solidFill>
                  <a:srgbClr val="00B0F0"/>
                </a:solidFill>
              </a:rPr>
              <a:t> 2:  </a:t>
            </a:r>
            <a:r>
              <a:rPr lang="de-DE" b="1" dirty="0" err="1">
                <a:solidFill>
                  <a:srgbClr val="00B0F0"/>
                </a:solidFill>
              </a:rPr>
              <a:t>Katere</a:t>
            </a:r>
            <a:r>
              <a:rPr lang="de-DE" b="1" dirty="0">
                <a:solidFill>
                  <a:srgbClr val="00B0F0"/>
                </a:solidFill>
              </a:rPr>
              <a:t> </a:t>
            </a:r>
            <a:r>
              <a:rPr lang="de-DE" b="1" dirty="0" err="1">
                <a:solidFill>
                  <a:srgbClr val="00B0F0"/>
                </a:solidFill>
              </a:rPr>
              <a:t>pozdrave</a:t>
            </a:r>
            <a:r>
              <a:rPr lang="de-DE" b="1" dirty="0">
                <a:solidFill>
                  <a:srgbClr val="00B0F0"/>
                </a:solidFill>
              </a:rPr>
              <a:t> </a:t>
            </a:r>
            <a:r>
              <a:rPr lang="de-DE" b="1" dirty="0" err="1">
                <a:solidFill>
                  <a:srgbClr val="00B0F0"/>
                </a:solidFill>
              </a:rPr>
              <a:t>uporabljamo</a:t>
            </a:r>
            <a:r>
              <a:rPr lang="de-DE" b="1" dirty="0">
                <a:solidFill>
                  <a:srgbClr val="00B0F0"/>
                </a:solidFill>
              </a:rPr>
              <a:t> v </a:t>
            </a:r>
            <a:r>
              <a:rPr lang="de-DE" b="1" dirty="0" err="1">
                <a:solidFill>
                  <a:srgbClr val="00B0F0"/>
                </a:solidFill>
              </a:rPr>
              <a:t>osebnih</a:t>
            </a:r>
            <a:r>
              <a:rPr lang="de-DE" b="1" dirty="0">
                <a:solidFill>
                  <a:srgbClr val="00B0F0"/>
                </a:solidFill>
              </a:rPr>
              <a:t> </a:t>
            </a:r>
            <a:r>
              <a:rPr lang="de-DE" b="1" dirty="0" err="1">
                <a:solidFill>
                  <a:srgbClr val="00B0F0"/>
                </a:solidFill>
              </a:rPr>
              <a:t>pismih</a:t>
            </a:r>
            <a:r>
              <a:rPr lang="de-DE" b="1" dirty="0">
                <a:solidFill>
                  <a:srgbClr val="00B0F0"/>
                </a:solidFill>
              </a:rPr>
              <a:t>? / Übung 2: Welche Grußformeln benutz man in privaten Briefen? </a:t>
            </a:r>
          </a:p>
          <a:p>
            <a:r>
              <a:rPr lang="de-DE" dirty="0"/>
              <a:t>a.	Mit freundlichen Grüßen</a:t>
            </a:r>
          </a:p>
          <a:p>
            <a:r>
              <a:rPr lang="de-DE" dirty="0"/>
              <a:t>b.	Herzlichst</a:t>
            </a:r>
          </a:p>
          <a:p>
            <a:r>
              <a:rPr lang="de-DE" dirty="0"/>
              <a:t>c.	Ich habe Dich lieb! Deine </a:t>
            </a:r>
          </a:p>
          <a:p>
            <a:r>
              <a:rPr lang="de-DE" dirty="0"/>
              <a:t>d.	Alles Liebe </a:t>
            </a:r>
          </a:p>
          <a:p>
            <a:r>
              <a:rPr lang="de-DE" dirty="0"/>
              <a:t>e.	Freundliche Grüße</a:t>
            </a:r>
          </a:p>
          <a:p>
            <a:r>
              <a:rPr lang="de-DE" dirty="0"/>
              <a:t>f.	Deine </a:t>
            </a:r>
          </a:p>
          <a:p>
            <a:pPr marL="0" indent="0"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56152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417443"/>
            <a:ext cx="10178322" cy="5462149"/>
          </a:xfrm>
        </p:spPr>
        <p:txBody>
          <a:bodyPr/>
          <a:lstStyle/>
          <a:p>
            <a:endParaRPr lang="de-DE" dirty="0"/>
          </a:p>
          <a:p>
            <a:pPr marL="0" indent="0">
              <a:buNone/>
            </a:pPr>
            <a:r>
              <a:rPr lang="de-DE" b="1" dirty="0" err="1">
                <a:solidFill>
                  <a:srgbClr val="00B0F0"/>
                </a:solidFill>
              </a:rPr>
              <a:t>Vaja</a:t>
            </a:r>
            <a:r>
              <a:rPr lang="de-DE" b="1" dirty="0">
                <a:solidFill>
                  <a:srgbClr val="00B0F0"/>
                </a:solidFill>
              </a:rPr>
              <a:t> 2:  </a:t>
            </a:r>
            <a:r>
              <a:rPr lang="de-DE" b="1" dirty="0" err="1">
                <a:solidFill>
                  <a:srgbClr val="00B0F0"/>
                </a:solidFill>
              </a:rPr>
              <a:t>Katere</a:t>
            </a:r>
            <a:r>
              <a:rPr lang="de-DE" b="1" dirty="0">
                <a:solidFill>
                  <a:srgbClr val="00B0F0"/>
                </a:solidFill>
              </a:rPr>
              <a:t> </a:t>
            </a:r>
            <a:r>
              <a:rPr lang="de-DE" b="1" dirty="0" err="1">
                <a:solidFill>
                  <a:srgbClr val="00B0F0"/>
                </a:solidFill>
              </a:rPr>
              <a:t>pozdrave</a:t>
            </a:r>
            <a:r>
              <a:rPr lang="de-DE" b="1" dirty="0">
                <a:solidFill>
                  <a:srgbClr val="00B0F0"/>
                </a:solidFill>
              </a:rPr>
              <a:t> </a:t>
            </a:r>
            <a:r>
              <a:rPr lang="de-DE" b="1" dirty="0" err="1">
                <a:solidFill>
                  <a:srgbClr val="00B0F0"/>
                </a:solidFill>
              </a:rPr>
              <a:t>uporabljamo</a:t>
            </a:r>
            <a:r>
              <a:rPr lang="de-DE" b="1" dirty="0">
                <a:solidFill>
                  <a:srgbClr val="00B0F0"/>
                </a:solidFill>
              </a:rPr>
              <a:t> v </a:t>
            </a:r>
            <a:r>
              <a:rPr lang="de-DE" b="1" dirty="0" err="1">
                <a:solidFill>
                  <a:srgbClr val="00B0F0"/>
                </a:solidFill>
              </a:rPr>
              <a:t>osebnih</a:t>
            </a:r>
            <a:r>
              <a:rPr lang="de-DE" b="1" dirty="0">
                <a:solidFill>
                  <a:srgbClr val="00B0F0"/>
                </a:solidFill>
              </a:rPr>
              <a:t> </a:t>
            </a:r>
            <a:r>
              <a:rPr lang="de-DE" b="1" dirty="0" err="1">
                <a:solidFill>
                  <a:srgbClr val="00B0F0"/>
                </a:solidFill>
              </a:rPr>
              <a:t>pismih</a:t>
            </a:r>
            <a:r>
              <a:rPr lang="de-DE" b="1" dirty="0">
                <a:solidFill>
                  <a:srgbClr val="00B0F0"/>
                </a:solidFill>
              </a:rPr>
              <a:t>? / Übung 2: Welche Grußformeln benutz man in privaten Briefen? </a:t>
            </a:r>
          </a:p>
          <a:p>
            <a:r>
              <a:rPr lang="de-DE" dirty="0"/>
              <a:t>a.	Mit freundlichen Grüßen</a:t>
            </a:r>
          </a:p>
          <a:p>
            <a:r>
              <a:rPr lang="de-DE" dirty="0"/>
              <a:t>b.	</a:t>
            </a:r>
            <a:r>
              <a:rPr lang="de-DE" b="1" dirty="0"/>
              <a:t>Herzlichst</a:t>
            </a:r>
          </a:p>
          <a:p>
            <a:r>
              <a:rPr lang="de-DE" dirty="0"/>
              <a:t>c.	</a:t>
            </a:r>
            <a:r>
              <a:rPr lang="de-DE" b="1" dirty="0"/>
              <a:t>Ich habe Dich lieb! Deine </a:t>
            </a:r>
          </a:p>
          <a:p>
            <a:r>
              <a:rPr lang="de-DE" dirty="0"/>
              <a:t>d.	</a:t>
            </a:r>
            <a:r>
              <a:rPr lang="de-DE" b="1" dirty="0"/>
              <a:t>Alles Liebe </a:t>
            </a:r>
          </a:p>
          <a:p>
            <a:r>
              <a:rPr lang="de-DE" dirty="0"/>
              <a:t>e.	Freundliche Grüße</a:t>
            </a:r>
          </a:p>
          <a:p>
            <a:r>
              <a:rPr lang="de-DE" dirty="0"/>
              <a:t>f.	</a:t>
            </a:r>
            <a:r>
              <a:rPr lang="de-DE" b="1" dirty="0"/>
              <a:t>Deine </a:t>
            </a:r>
          </a:p>
          <a:p>
            <a:pPr marL="0" indent="0"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88817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536713"/>
            <a:ext cx="10178322" cy="5342879"/>
          </a:xfrm>
        </p:spPr>
        <p:txBody>
          <a:bodyPr/>
          <a:lstStyle/>
          <a:p>
            <a:r>
              <a:rPr lang="de-DE" b="1" dirty="0" err="1">
                <a:solidFill>
                  <a:srgbClr val="00B0F0"/>
                </a:solidFill>
              </a:rPr>
              <a:t>Vaja</a:t>
            </a:r>
            <a:r>
              <a:rPr lang="de-DE" b="1" dirty="0">
                <a:solidFill>
                  <a:srgbClr val="00B0F0"/>
                </a:solidFill>
              </a:rPr>
              <a:t> 3: </a:t>
            </a:r>
            <a:r>
              <a:rPr lang="de-DE" b="1" dirty="0" err="1">
                <a:solidFill>
                  <a:srgbClr val="00B0F0"/>
                </a:solidFill>
              </a:rPr>
              <a:t>Katere</a:t>
            </a:r>
            <a:r>
              <a:rPr lang="de-DE" b="1" dirty="0">
                <a:solidFill>
                  <a:srgbClr val="00B0F0"/>
                </a:solidFill>
              </a:rPr>
              <a:t> </a:t>
            </a:r>
            <a:r>
              <a:rPr lang="de-DE" b="1" dirty="0" err="1">
                <a:solidFill>
                  <a:srgbClr val="00B0F0"/>
                </a:solidFill>
              </a:rPr>
              <a:t>pozdrave</a:t>
            </a:r>
            <a:r>
              <a:rPr lang="de-DE" b="1" dirty="0">
                <a:solidFill>
                  <a:srgbClr val="00B0F0"/>
                </a:solidFill>
              </a:rPr>
              <a:t> </a:t>
            </a:r>
            <a:r>
              <a:rPr lang="de-DE" b="1" dirty="0" err="1">
                <a:solidFill>
                  <a:srgbClr val="00B0F0"/>
                </a:solidFill>
              </a:rPr>
              <a:t>uporabimo</a:t>
            </a:r>
            <a:r>
              <a:rPr lang="de-DE" b="1" dirty="0">
                <a:solidFill>
                  <a:srgbClr val="00B0F0"/>
                </a:solidFill>
              </a:rPr>
              <a:t> v </a:t>
            </a:r>
            <a:r>
              <a:rPr lang="de-DE" b="1" dirty="0" err="1">
                <a:solidFill>
                  <a:srgbClr val="00B0F0"/>
                </a:solidFill>
              </a:rPr>
              <a:t>poslovnih</a:t>
            </a:r>
            <a:r>
              <a:rPr lang="de-DE" b="1" dirty="0">
                <a:solidFill>
                  <a:srgbClr val="00B0F0"/>
                </a:solidFill>
              </a:rPr>
              <a:t> </a:t>
            </a:r>
            <a:r>
              <a:rPr lang="de-DE" b="1" dirty="0" err="1">
                <a:solidFill>
                  <a:srgbClr val="00B0F0"/>
                </a:solidFill>
              </a:rPr>
              <a:t>pismih</a:t>
            </a:r>
            <a:r>
              <a:rPr lang="de-DE" b="1" dirty="0">
                <a:solidFill>
                  <a:srgbClr val="00B0F0"/>
                </a:solidFill>
              </a:rPr>
              <a:t> </a:t>
            </a:r>
            <a:r>
              <a:rPr lang="de-DE" b="1" dirty="0" err="1">
                <a:solidFill>
                  <a:srgbClr val="00B0F0"/>
                </a:solidFill>
              </a:rPr>
              <a:t>pri</a:t>
            </a:r>
            <a:r>
              <a:rPr lang="de-DE" b="1" dirty="0">
                <a:solidFill>
                  <a:srgbClr val="00B0F0"/>
                </a:solidFill>
              </a:rPr>
              <a:t> </a:t>
            </a:r>
            <a:r>
              <a:rPr lang="de-DE" b="1" dirty="0" err="1">
                <a:solidFill>
                  <a:srgbClr val="00B0F0"/>
                </a:solidFill>
              </a:rPr>
              <a:t>prijateljskih</a:t>
            </a:r>
            <a:r>
              <a:rPr lang="de-DE" b="1" dirty="0">
                <a:solidFill>
                  <a:srgbClr val="00B0F0"/>
                </a:solidFill>
              </a:rPr>
              <a:t> in </a:t>
            </a:r>
            <a:r>
              <a:rPr lang="de-DE" b="1" dirty="0" err="1">
                <a:solidFill>
                  <a:srgbClr val="00B0F0"/>
                </a:solidFill>
              </a:rPr>
              <a:t>osebnih</a:t>
            </a:r>
            <a:r>
              <a:rPr lang="de-DE" b="1" dirty="0">
                <a:solidFill>
                  <a:srgbClr val="00B0F0"/>
                </a:solidFill>
              </a:rPr>
              <a:t> </a:t>
            </a:r>
            <a:r>
              <a:rPr lang="de-DE" b="1" dirty="0" err="1">
                <a:solidFill>
                  <a:srgbClr val="00B0F0"/>
                </a:solidFill>
              </a:rPr>
              <a:t>odnosih</a:t>
            </a:r>
            <a:r>
              <a:rPr lang="de-DE" b="1" dirty="0">
                <a:solidFill>
                  <a:srgbClr val="00B0F0"/>
                </a:solidFill>
              </a:rPr>
              <a:t>? / Übung 3: Welchen Gruß schreibt man in Geschäftsbriefen bei freundschaftlichen und persönlichen Beziehungen?  </a:t>
            </a:r>
          </a:p>
          <a:p>
            <a:r>
              <a:rPr lang="de-DE" dirty="0"/>
              <a:t>a.	Mit freundlichen Grüßen</a:t>
            </a:r>
          </a:p>
          <a:p>
            <a:r>
              <a:rPr lang="de-DE" dirty="0"/>
              <a:t>b.	Beste Grüße aus München</a:t>
            </a:r>
          </a:p>
          <a:p>
            <a:r>
              <a:rPr lang="de-DE" dirty="0"/>
              <a:t>c.	Mit verbindlichen Grüßen</a:t>
            </a:r>
          </a:p>
          <a:p>
            <a:r>
              <a:rPr lang="de-DE" dirty="0"/>
              <a:t>d.	Es grüßt Sie </a:t>
            </a:r>
          </a:p>
          <a:p>
            <a:r>
              <a:rPr lang="de-DE" dirty="0"/>
              <a:t>e.	Freundliche Grüße</a:t>
            </a:r>
          </a:p>
          <a:p>
            <a:r>
              <a:rPr lang="de-DE" dirty="0"/>
              <a:t>f.	Mit den besten Grüßen aus München</a:t>
            </a:r>
          </a:p>
          <a:p>
            <a:r>
              <a:rPr lang="de-DE" dirty="0"/>
              <a:t>g.	Mit freundlichem Grüß</a:t>
            </a:r>
          </a:p>
          <a:p>
            <a:r>
              <a:rPr lang="de-DE" dirty="0"/>
              <a:t>h.	Herzliche Grüße</a:t>
            </a:r>
          </a:p>
          <a:p>
            <a:r>
              <a:rPr lang="de-DE" dirty="0"/>
              <a:t>i.	Herzlichst </a:t>
            </a:r>
          </a:p>
          <a:p>
            <a:r>
              <a:rPr lang="de-DE" dirty="0"/>
              <a:t>j.	Ich grüße Sie herzlich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63174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536713"/>
            <a:ext cx="10178322" cy="5342879"/>
          </a:xfrm>
        </p:spPr>
        <p:txBody>
          <a:bodyPr/>
          <a:lstStyle/>
          <a:p>
            <a:r>
              <a:rPr lang="de-DE" dirty="0" err="1">
                <a:solidFill>
                  <a:srgbClr val="00B0F0"/>
                </a:solidFill>
              </a:rPr>
              <a:t>Vaja</a:t>
            </a:r>
            <a:r>
              <a:rPr lang="de-DE" dirty="0">
                <a:solidFill>
                  <a:srgbClr val="00B0F0"/>
                </a:solidFill>
              </a:rPr>
              <a:t> 3: </a:t>
            </a:r>
            <a:r>
              <a:rPr lang="de-DE" dirty="0" err="1">
                <a:solidFill>
                  <a:srgbClr val="00B0F0"/>
                </a:solidFill>
              </a:rPr>
              <a:t>Katere</a:t>
            </a:r>
            <a:r>
              <a:rPr lang="de-DE" dirty="0">
                <a:solidFill>
                  <a:srgbClr val="00B0F0"/>
                </a:solidFill>
              </a:rPr>
              <a:t> </a:t>
            </a:r>
            <a:r>
              <a:rPr lang="de-DE" dirty="0" err="1">
                <a:solidFill>
                  <a:srgbClr val="00B0F0"/>
                </a:solidFill>
              </a:rPr>
              <a:t>pozdrave</a:t>
            </a:r>
            <a:r>
              <a:rPr lang="de-DE" dirty="0">
                <a:solidFill>
                  <a:srgbClr val="00B0F0"/>
                </a:solidFill>
              </a:rPr>
              <a:t> </a:t>
            </a:r>
            <a:r>
              <a:rPr lang="de-DE" dirty="0" err="1">
                <a:solidFill>
                  <a:srgbClr val="00B0F0"/>
                </a:solidFill>
              </a:rPr>
              <a:t>uporabimo</a:t>
            </a:r>
            <a:r>
              <a:rPr lang="de-DE" dirty="0">
                <a:solidFill>
                  <a:srgbClr val="00B0F0"/>
                </a:solidFill>
              </a:rPr>
              <a:t> v </a:t>
            </a:r>
            <a:r>
              <a:rPr lang="de-DE" dirty="0" err="1">
                <a:solidFill>
                  <a:srgbClr val="00B0F0"/>
                </a:solidFill>
              </a:rPr>
              <a:t>poslovnih</a:t>
            </a:r>
            <a:r>
              <a:rPr lang="de-DE" dirty="0">
                <a:solidFill>
                  <a:srgbClr val="00B0F0"/>
                </a:solidFill>
              </a:rPr>
              <a:t> </a:t>
            </a:r>
            <a:r>
              <a:rPr lang="de-DE" dirty="0" err="1">
                <a:solidFill>
                  <a:srgbClr val="00B0F0"/>
                </a:solidFill>
              </a:rPr>
              <a:t>pismih</a:t>
            </a:r>
            <a:r>
              <a:rPr lang="de-DE" dirty="0">
                <a:solidFill>
                  <a:srgbClr val="00B0F0"/>
                </a:solidFill>
              </a:rPr>
              <a:t> </a:t>
            </a:r>
            <a:r>
              <a:rPr lang="de-DE" dirty="0" err="1">
                <a:solidFill>
                  <a:srgbClr val="00B0F0"/>
                </a:solidFill>
              </a:rPr>
              <a:t>pri</a:t>
            </a:r>
            <a:r>
              <a:rPr lang="de-DE" dirty="0">
                <a:solidFill>
                  <a:srgbClr val="00B0F0"/>
                </a:solidFill>
              </a:rPr>
              <a:t> </a:t>
            </a:r>
            <a:r>
              <a:rPr lang="de-DE" dirty="0" err="1">
                <a:solidFill>
                  <a:srgbClr val="00B0F0"/>
                </a:solidFill>
              </a:rPr>
              <a:t>prijateljskih</a:t>
            </a:r>
            <a:r>
              <a:rPr lang="de-DE" dirty="0">
                <a:solidFill>
                  <a:srgbClr val="00B0F0"/>
                </a:solidFill>
              </a:rPr>
              <a:t> in </a:t>
            </a:r>
            <a:r>
              <a:rPr lang="de-DE" dirty="0" err="1">
                <a:solidFill>
                  <a:srgbClr val="00B0F0"/>
                </a:solidFill>
              </a:rPr>
              <a:t>osebnih</a:t>
            </a:r>
            <a:r>
              <a:rPr lang="de-DE" dirty="0">
                <a:solidFill>
                  <a:srgbClr val="00B0F0"/>
                </a:solidFill>
              </a:rPr>
              <a:t> </a:t>
            </a:r>
            <a:r>
              <a:rPr lang="de-DE" dirty="0" err="1">
                <a:solidFill>
                  <a:srgbClr val="00B0F0"/>
                </a:solidFill>
              </a:rPr>
              <a:t>odnosih</a:t>
            </a:r>
            <a:r>
              <a:rPr lang="de-DE" dirty="0">
                <a:solidFill>
                  <a:srgbClr val="00B0F0"/>
                </a:solidFill>
              </a:rPr>
              <a:t>? / Übung 3: Welchen Gruß schreibt man in Geschäftsbriefen bei freundschaftlichen und persönlichen Beziehungen?  </a:t>
            </a:r>
          </a:p>
          <a:p>
            <a:r>
              <a:rPr lang="de-DE" dirty="0"/>
              <a:t>a.	Mit freundlichen Grüßen</a:t>
            </a:r>
          </a:p>
          <a:p>
            <a:r>
              <a:rPr lang="de-DE" dirty="0"/>
              <a:t>b.	</a:t>
            </a:r>
            <a:r>
              <a:rPr lang="de-DE" b="1" dirty="0"/>
              <a:t>Beste Grüße aus München</a:t>
            </a:r>
          </a:p>
          <a:p>
            <a:r>
              <a:rPr lang="de-DE" dirty="0"/>
              <a:t>c.	Mit verbindlichen Grüßen</a:t>
            </a:r>
          </a:p>
          <a:p>
            <a:r>
              <a:rPr lang="de-DE" dirty="0"/>
              <a:t>d.	</a:t>
            </a:r>
            <a:r>
              <a:rPr lang="de-DE" b="1" dirty="0"/>
              <a:t>Es grüßt Sie </a:t>
            </a:r>
          </a:p>
          <a:p>
            <a:r>
              <a:rPr lang="de-DE" dirty="0"/>
              <a:t>e.	Freundliche Grüße</a:t>
            </a:r>
          </a:p>
          <a:p>
            <a:r>
              <a:rPr lang="de-DE" dirty="0"/>
              <a:t>f.	</a:t>
            </a:r>
            <a:r>
              <a:rPr lang="de-DE" b="1" dirty="0"/>
              <a:t>Mit den besten Grüßen aus München</a:t>
            </a:r>
          </a:p>
          <a:p>
            <a:r>
              <a:rPr lang="de-DE" dirty="0"/>
              <a:t>g.	Mit freundlichem Grüß</a:t>
            </a:r>
          </a:p>
          <a:p>
            <a:r>
              <a:rPr lang="de-DE" dirty="0"/>
              <a:t>h.	</a:t>
            </a:r>
            <a:r>
              <a:rPr lang="de-DE" b="1" dirty="0"/>
              <a:t>Herzliche Grüße</a:t>
            </a:r>
          </a:p>
          <a:p>
            <a:r>
              <a:rPr lang="de-DE" dirty="0"/>
              <a:t>i.	</a:t>
            </a:r>
            <a:r>
              <a:rPr lang="de-DE" b="1" dirty="0"/>
              <a:t>Herzlichst </a:t>
            </a:r>
          </a:p>
          <a:p>
            <a:r>
              <a:rPr lang="de-DE" b="1" dirty="0"/>
              <a:t>j.	Ich grüße Sie herzlich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64208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značba mesta vsebin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9011" y="190500"/>
            <a:ext cx="7920789" cy="624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18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Rešitev/l</a:t>
            </a:r>
            <a:r>
              <a:rPr lang="de-DE" dirty="0" err="1" smtClean="0"/>
              <a:t>ösung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122947"/>
            <a:ext cx="4587648" cy="4756645"/>
          </a:xfrm>
        </p:spPr>
        <p:txBody>
          <a:bodyPr/>
          <a:lstStyle/>
          <a:p>
            <a:r>
              <a:rPr lang="de-DE" dirty="0" err="1" smtClean="0"/>
              <a:t>Naslov</a:t>
            </a:r>
            <a:r>
              <a:rPr lang="de-DE" dirty="0" smtClean="0"/>
              <a:t>: </a:t>
            </a:r>
            <a:r>
              <a:rPr lang="de-DE" dirty="0" err="1" smtClean="0"/>
              <a:t>Med</a:t>
            </a:r>
            <a:r>
              <a:rPr lang="de-DE" dirty="0" smtClean="0"/>
              <a:t> </a:t>
            </a:r>
            <a:r>
              <a:rPr lang="de-DE" dirty="0" err="1" smtClean="0"/>
              <a:t>naslovom</a:t>
            </a:r>
            <a:r>
              <a:rPr lang="de-DE" dirty="0" smtClean="0"/>
              <a:t> in </a:t>
            </a:r>
            <a:r>
              <a:rPr lang="de-DE" dirty="0" err="1" smtClean="0"/>
              <a:t>po</a:t>
            </a:r>
            <a:r>
              <a:rPr lang="sl-SI" dirty="0" err="1" smtClean="0"/>
              <a:t>štno</a:t>
            </a:r>
            <a:r>
              <a:rPr lang="sl-SI" dirty="0" smtClean="0"/>
              <a:t> številko ni prazne vrstice</a:t>
            </a:r>
          </a:p>
          <a:p>
            <a:r>
              <a:rPr lang="sl-SI" dirty="0" smtClean="0"/>
              <a:t>Zadeva se piše odebeljeno</a:t>
            </a:r>
          </a:p>
          <a:p>
            <a:r>
              <a:rPr lang="sl-SI" dirty="0" smtClean="0"/>
              <a:t>Datum v zadevi s pikami: 3.5.2018</a:t>
            </a:r>
          </a:p>
          <a:p>
            <a:r>
              <a:rPr lang="sl-SI" dirty="0" smtClean="0"/>
              <a:t>Po nagovoru </a:t>
            </a:r>
            <a:r>
              <a:rPr lang="sl-SI" dirty="0" err="1" smtClean="0"/>
              <a:t>ponavadi</a:t>
            </a:r>
            <a:r>
              <a:rPr lang="sl-SI" dirty="0" smtClean="0"/>
              <a:t> ni klicaja, ampak vejica</a:t>
            </a:r>
          </a:p>
          <a:p>
            <a:r>
              <a:rPr lang="sl-SI" dirty="0" smtClean="0"/>
              <a:t>Za </a:t>
            </a:r>
            <a:r>
              <a:rPr lang="sl-SI" i="1" dirty="0" smtClean="0"/>
              <a:t>Mit </a:t>
            </a:r>
            <a:r>
              <a:rPr lang="sl-SI" i="1" dirty="0" err="1" smtClean="0"/>
              <a:t>freundl</a:t>
            </a:r>
            <a:r>
              <a:rPr lang="de-DE" i="1" dirty="0" err="1" smtClean="0"/>
              <a:t>ichen</a:t>
            </a:r>
            <a:r>
              <a:rPr lang="sl-SI" i="1" dirty="0" smtClean="0"/>
              <a:t> </a:t>
            </a:r>
            <a:r>
              <a:rPr lang="sl-SI" i="1" dirty="0" err="1" smtClean="0"/>
              <a:t>Gr</a:t>
            </a:r>
            <a:r>
              <a:rPr lang="de-DE" i="1" dirty="0" err="1" smtClean="0"/>
              <a:t>üßen</a:t>
            </a:r>
            <a:r>
              <a:rPr lang="de-DE" dirty="0" smtClean="0"/>
              <a:t> ne </a:t>
            </a:r>
            <a:r>
              <a:rPr lang="de-DE" dirty="0" err="1" smtClean="0"/>
              <a:t>stoji</a:t>
            </a:r>
            <a:r>
              <a:rPr lang="de-DE" dirty="0" smtClean="0"/>
              <a:t> </a:t>
            </a:r>
            <a:r>
              <a:rPr lang="de-DE" dirty="0" err="1" smtClean="0"/>
              <a:t>vejica</a:t>
            </a:r>
            <a:endParaRPr lang="de-DE" dirty="0" smtClean="0"/>
          </a:p>
          <a:p>
            <a:r>
              <a:rPr lang="de-DE" dirty="0" err="1" smtClean="0"/>
              <a:t>Pravopis</a:t>
            </a:r>
            <a:r>
              <a:rPr lang="de-DE" dirty="0" smtClean="0"/>
              <a:t>: </a:t>
            </a:r>
            <a:r>
              <a:rPr lang="de-DE" dirty="0" err="1" smtClean="0"/>
              <a:t>Za</a:t>
            </a:r>
            <a:r>
              <a:rPr lang="de-DE" dirty="0" smtClean="0"/>
              <a:t> </a:t>
            </a:r>
            <a:r>
              <a:rPr lang="de-DE" dirty="0" err="1" smtClean="0"/>
              <a:t>vejico</a:t>
            </a:r>
            <a:r>
              <a:rPr lang="de-DE" dirty="0" smtClean="0"/>
              <a:t> v </a:t>
            </a:r>
            <a:r>
              <a:rPr lang="de-DE" dirty="0" err="1" smtClean="0"/>
              <a:t>zadevi</a:t>
            </a:r>
            <a:r>
              <a:rPr lang="de-DE" dirty="0" smtClean="0"/>
              <a:t> </a:t>
            </a:r>
            <a:r>
              <a:rPr lang="de-DE" dirty="0" err="1" smtClean="0"/>
              <a:t>pi</a:t>
            </a:r>
            <a:r>
              <a:rPr lang="sl-SI" dirty="0" smtClean="0"/>
              <a:t>šemo z malo začetnico, E-Mail, f</a:t>
            </a:r>
            <a:r>
              <a:rPr lang="de-DE" dirty="0" err="1" smtClean="0"/>
              <a:t>ür</a:t>
            </a:r>
            <a:r>
              <a:rPr lang="de-DE" dirty="0" smtClean="0"/>
              <a:t> Ihr Angebot</a:t>
            </a:r>
            <a:endParaRPr lang="sl-SI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7096" y="1122946"/>
            <a:ext cx="5622904" cy="5497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95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46575" y="1244233"/>
            <a:ext cx="10178322" cy="668649"/>
          </a:xfrm>
        </p:spPr>
        <p:txBody>
          <a:bodyPr>
            <a:normAutofit/>
          </a:bodyPr>
          <a:lstStyle/>
          <a:p>
            <a:r>
              <a:rPr lang="sl-SI" sz="1800" dirty="0" smtClean="0">
                <a:solidFill>
                  <a:srgbClr val="00B0F0"/>
                </a:solidFill>
              </a:rPr>
              <a:t>Nasvet / </a:t>
            </a:r>
            <a:r>
              <a:rPr lang="sl-SI" sz="1800" dirty="0" err="1" smtClean="0">
                <a:solidFill>
                  <a:srgbClr val="00B0F0"/>
                </a:solidFill>
              </a:rPr>
              <a:t>Tipp</a:t>
            </a:r>
            <a:r>
              <a:rPr lang="sl-SI" sz="1800" dirty="0" smtClean="0">
                <a:solidFill>
                  <a:srgbClr val="00B0F0"/>
                </a:solidFill>
              </a:rPr>
              <a:t>!</a:t>
            </a:r>
            <a:endParaRPr lang="sl-SI" sz="1800" dirty="0">
              <a:solidFill>
                <a:srgbClr val="00B0F0"/>
              </a:solidFill>
            </a:endParaRP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/>
              <a:t>! Edini pravi zapis za elektronsko sporočilo je </a:t>
            </a:r>
            <a:r>
              <a:rPr lang="sl-SI" dirty="0">
                <a:solidFill>
                  <a:srgbClr val="002060"/>
                </a:solidFill>
              </a:rPr>
              <a:t>E-Mail. </a:t>
            </a:r>
            <a:r>
              <a:rPr lang="sl-SI" dirty="0"/>
              <a:t>Začetna črka je velika, ker je celotna beseda samostalnik. V Južni Nemčiji, v Švici in Avstriji je člen tudi „</a:t>
            </a:r>
            <a:r>
              <a:rPr lang="sl-SI" dirty="0" err="1"/>
              <a:t>das</a:t>
            </a:r>
            <a:r>
              <a:rPr lang="sl-SI" dirty="0"/>
              <a:t>“. </a:t>
            </a:r>
            <a:r>
              <a:rPr lang="sl-SI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die / </a:t>
            </a:r>
            <a:r>
              <a:rPr lang="sl-SI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das</a:t>
            </a:r>
            <a:r>
              <a:rPr lang="sl-SI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E-Mail</a:t>
            </a:r>
            <a:endParaRPr lang="sl-SI" b="1" dirty="0">
              <a:solidFill>
                <a:srgbClr val="002060"/>
              </a:solidFill>
            </a:endParaRPr>
          </a:p>
          <a:p>
            <a:r>
              <a:rPr lang="sl-SI" dirty="0"/>
              <a:t>! Glagol za pisanje elektronskih sporočil: </a:t>
            </a:r>
            <a:r>
              <a:rPr lang="sl-SI" b="1" dirty="0" err="1">
                <a:solidFill>
                  <a:srgbClr val="002060"/>
                </a:solidFill>
              </a:rPr>
              <a:t>mailen</a:t>
            </a:r>
            <a:r>
              <a:rPr lang="sl-SI" b="1" dirty="0" smtClean="0">
                <a:solidFill>
                  <a:srgbClr val="002060"/>
                </a:solidFill>
              </a:rPr>
              <a:t>.</a:t>
            </a:r>
            <a:endParaRPr lang="de-DE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de-DE" dirty="0" smtClean="0"/>
              <a:t>	Ich </a:t>
            </a:r>
            <a:r>
              <a:rPr lang="de-DE" b="1" dirty="0" smtClean="0">
                <a:solidFill>
                  <a:srgbClr val="002060"/>
                </a:solidFill>
              </a:rPr>
              <a:t>maile </a:t>
            </a:r>
            <a:r>
              <a:rPr lang="de-DE" dirty="0" smtClean="0"/>
              <a:t>jeden Tag sehr viel in der Arbeit. </a:t>
            </a:r>
            <a:endParaRPr lang="sl-SI" dirty="0" smtClean="0"/>
          </a:p>
          <a:p>
            <a:pPr marL="0" indent="0">
              <a:buNone/>
            </a:pPr>
            <a:r>
              <a:rPr lang="sl-SI" dirty="0"/>
              <a:t>	</a:t>
            </a:r>
            <a:r>
              <a:rPr lang="de-DE" b="1" dirty="0">
                <a:solidFill>
                  <a:srgbClr val="002060"/>
                </a:solidFill>
              </a:rPr>
              <a:t>Mailst</a:t>
            </a:r>
            <a:r>
              <a:rPr lang="de-DE" b="1" dirty="0"/>
              <a:t> </a:t>
            </a:r>
            <a:r>
              <a:rPr lang="de-DE" dirty="0"/>
              <a:t>du mir alles, was ich dazu wissen muss?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27167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48955" y="1141143"/>
            <a:ext cx="10178322" cy="1492132"/>
          </a:xfrm>
        </p:spPr>
        <p:txBody>
          <a:bodyPr>
            <a:normAutofit fontScale="90000"/>
          </a:bodyPr>
          <a:lstStyle/>
          <a:p>
            <a:pPr algn="ctr"/>
            <a:r>
              <a:rPr lang="sl-SI" dirty="0"/>
              <a:t>SPLOŠNA PRAVILA ZA POSLOVNO KORESPONDENCO V NEMŠKEM JEZIKU / </a:t>
            </a:r>
            <a:r>
              <a:rPr lang="sl-SI" dirty="0" smtClean="0"/>
              <a:t/>
            </a:r>
            <a:br>
              <a:rPr lang="sl-SI" dirty="0" smtClean="0"/>
            </a:br>
            <a:r>
              <a:rPr lang="sl-SI" dirty="0" smtClean="0"/>
              <a:t>ALLGEMEINE </a:t>
            </a:r>
            <a:r>
              <a:rPr lang="sl-SI" dirty="0"/>
              <a:t>REGELN FÜR GESCHÄFTLICHE KORRESPONDENZ</a:t>
            </a:r>
            <a:br>
              <a:rPr lang="sl-SI" dirty="0"/>
            </a:b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17651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/>
              <a:t>2.	POSLOVNA KORESPONDENCA / </a:t>
            </a:r>
            <a:r>
              <a:rPr lang="sl-SI" dirty="0" smtClean="0"/>
              <a:t>GESCHÄFTSKORRESPONDENZ</a:t>
            </a:r>
            <a:endParaRPr lang="sl-SI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207956" y="1736018"/>
            <a:ext cx="1405547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l-SI" altLang="sl-SI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Spoznajmo nekaj vrst poslovne korespondence v nemškem jeziku.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sl-SI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Povežite</a:t>
            </a:r>
            <a:r>
              <a:rPr kumimoji="0" lang="de-DE" altLang="sl-SI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de-DE" altLang="sl-SI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pravilne</a:t>
            </a:r>
            <a:r>
              <a:rPr kumimoji="0" lang="de-DE" altLang="sl-SI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de-DE" altLang="sl-SI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prevode</a:t>
            </a:r>
            <a:r>
              <a:rPr kumimoji="0" lang="de-DE" altLang="sl-SI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/ Verbinden Sie die passenden Übersetzungen. </a:t>
            </a:r>
            <a:endParaRPr kumimoji="0" lang="sl-SI" alt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alt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Označba mest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3415395"/>
              </p:ext>
            </p:extLst>
          </p:nvPr>
        </p:nvGraphicFramePr>
        <p:xfrm>
          <a:off x="2149641" y="2759242"/>
          <a:ext cx="7700212" cy="2679032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850106">
                  <a:extLst>
                    <a:ext uri="{9D8B030D-6E8A-4147-A177-3AD203B41FA5}">
                      <a16:colId xmlns:a16="http://schemas.microsoft.com/office/drawing/2014/main" val="1434952330"/>
                    </a:ext>
                  </a:extLst>
                </a:gridCol>
                <a:gridCol w="3850106">
                  <a:extLst>
                    <a:ext uri="{9D8B030D-6E8A-4147-A177-3AD203B41FA5}">
                      <a16:colId xmlns:a16="http://schemas.microsoft.com/office/drawing/2014/main" val="291029374"/>
                    </a:ext>
                  </a:extLst>
                </a:gridCol>
              </a:tblGrid>
              <a:tr h="669758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sl-SI" sz="1800" b="0" baseline="0" dirty="0" smtClean="0">
                          <a:effectLst/>
                        </a:rPr>
                        <a:t>1.n</a:t>
                      </a:r>
                      <a:r>
                        <a:rPr lang="de-DE" sz="1800" b="0" dirty="0" err="1" smtClean="0">
                          <a:effectLst/>
                        </a:rPr>
                        <a:t>aročilo</a:t>
                      </a:r>
                      <a:endParaRPr lang="sl-SI" sz="18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effectLst/>
                        </a:rPr>
                        <a:t>____ die Rechnung</a:t>
                      </a:r>
                      <a:endParaRPr lang="sl-SI" sz="18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91974695"/>
                  </a:ext>
                </a:extLst>
              </a:tr>
              <a:tr h="669758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de-DE" sz="1800" b="0" dirty="0" smtClean="0">
                          <a:effectLst/>
                        </a:rPr>
                        <a:t>2. </a:t>
                      </a:r>
                      <a:r>
                        <a:rPr lang="sl-SI" sz="1800" b="0" dirty="0" smtClean="0">
                          <a:effectLst/>
                        </a:rPr>
                        <a:t>r</a:t>
                      </a:r>
                      <a:r>
                        <a:rPr lang="de-DE" sz="1800" b="0" dirty="0" err="1" smtClean="0">
                          <a:effectLst/>
                        </a:rPr>
                        <a:t>ačun</a:t>
                      </a:r>
                      <a:endParaRPr lang="sl-SI" sz="18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effectLst/>
                        </a:rPr>
                        <a:t>____ der Auftrag/die Bestellung </a:t>
                      </a:r>
                      <a:endParaRPr lang="sl-SI" sz="18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99987279"/>
                  </a:ext>
                </a:extLst>
              </a:tr>
              <a:tr h="669758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de-DE" sz="1800" b="0" dirty="0" smtClean="0">
                          <a:effectLst/>
                        </a:rPr>
                        <a:t>3. </a:t>
                      </a:r>
                      <a:r>
                        <a:rPr lang="sl-SI" sz="1800" b="0" dirty="0" smtClean="0">
                          <a:effectLst/>
                        </a:rPr>
                        <a:t>p</a:t>
                      </a:r>
                      <a:r>
                        <a:rPr lang="de-DE" sz="1800" b="0" dirty="0" err="1" smtClean="0">
                          <a:effectLst/>
                        </a:rPr>
                        <a:t>onudba</a:t>
                      </a:r>
                      <a:endParaRPr lang="sl-SI" sz="18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effectLst/>
                        </a:rPr>
                        <a:t>____ die Mahnung</a:t>
                      </a:r>
                      <a:endParaRPr lang="sl-SI" sz="18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7039281"/>
                  </a:ext>
                </a:extLst>
              </a:tr>
              <a:tr h="669758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de-DE" sz="1800" b="0" dirty="0" smtClean="0">
                          <a:effectLst/>
                        </a:rPr>
                        <a:t>4. </a:t>
                      </a:r>
                      <a:r>
                        <a:rPr lang="sl-SI" sz="1800" b="0" dirty="0" smtClean="0">
                          <a:effectLst/>
                        </a:rPr>
                        <a:t>o</a:t>
                      </a:r>
                      <a:r>
                        <a:rPr lang="de-DE" sz="1800" b="0" dirty="0" err="1" smtClean="0">
                          <a:effectLst/>
                        </a:rPr>
                        <a:t>pomin</a:t>
                      </a:r>
                      <a:endParaRPr lang="sl-SI" sz="18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0" dirty="0">
                          <a:effectLst/>
                        </a:rPr>
                        <a:t>____ das Angebot</a:t>
                      </a:r>
                      <a:endParaRPr lang="sl-SI" sz="18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674969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925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/>
              <a:t>2.	POSLOVNA KORESPONDENCA / GESCHÄFTSKORRESPONDENZ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207956" y="1874517"/>
            <a:ext cx="1405547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sl-SI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Povežite</a:t>
            </a:r>
            <a:r>
              <a:rPr kumimoji="0" lang="de-DE" altLang="sl-SI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de-DE" altLang="sl-SI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pravilne</a:t>
            </a:r>
            <a:r>
              <a:rPr kumimoji="0" lang="de-DE" altLang="sl-SI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de-DE" altLang="sl-SI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prevode</a:t>
            </a:r>
            <a:r>
              <a:rPr kumimoji="0" lang="de-DE" altLang="sl-SI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/ Verbinden Sie die passenden Übersetzungen. </a:t>
            </a:r>
            <a:endParaRPr kumimoji="0" lang="sl-SI" alt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alt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Označba mest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1492608"/>
              </p:ext>
            </p:extLst>
          </p:nvPr>
        </p:nvGraphicFramePr>
        <p:xfrm>
          <a:off x="2149641" y="2759242"/>
          <a:ext cx="7700212" cy="303543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850106">
                  <a:extLst>
                    <a:ext uri="{9D8B030D-6E8A-4147-A177-3AD203B41FA5}">
                      <a16:colId xmlns:a16="http://schemas.microsoft.com/office/drawing/2014/main" val="1434952330"/>
                    </a:ext>
                  </a:extLst>
                </a:gridCol>
                <a:gridCol w="3850106">
                  <a:extLst>
                    <a:ext uri="{9D8B030D-6E8A-4147-A177-3AD203B41FA5}">
                      <a16:colId xmlns:a16="http://schemas.microsoft.com/office/drawing/2014/main" val="291029374"/>
                    </a:ext>
                  </a:extLst>
                </a:gridCol>
              </a:tblGrid>
              <a:tr h="669758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de-DE" sz="1800" b="0" dirty="0" smtClean="0">
                          <a:effectLst/>
                        </a:rPr>
                        <a:t>1. </a:t>
                      </a:r>
                      <a:r>
                        <a:rPr lang="de-DE" sz="1800" b="0" dirty="0" err="1" smtClean="0">
                          <a:effectLst/>
                        </a:rPr>
                        <a:t>naročilo</a:t>
                      </a:r>
                      <a:endParaRPr lang="sl-SI" sz="18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0" dirty="0" smtClean="0">
                          <a:effectLst/>
                        </a:rPr>
                        <a:t>__2__ </a:t>
                      </a:r>
                      <a:r>
                        <a:rPr lang="de-DE" sz="1800" b="0" dirty="0">
                          <a:effectLst/>
                        </a:rPr>
                        <a:t>die Rechnung</a:t>
                      </a:r>
                      <a:endParaRPr lang="sl-SI" sz="18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91974695"/>
                  </a:ext>
                </a:extLst>
              </a:tr>
              <a:tr h="669758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de-DE" sz="1800" b="0" dirty="0" smtClean="0">
                          <a:effectLst/>
                        </a:rPr>
                        <a:t>2.</a:t>
                      </a:r>
                      <a:r>
                        <a:rPr lang="de-DE" sz="1800" b="0" baseline="0" dirty="0" smtClean="0">
                          <a:effectLst/>
                        </a:rPr>
                        <a:t> </a:t>
                      </a:r>
                      <a:r>
                        <a:rPr lang="de-DE" sz="1800" b="0" dirty="0" err="1" smtClean="0">
                          <a:effectLst/>
                        </a:rPr>
                        <a:t>račun</a:t>
                      </a:r>
                      <a:endParaRPr lang="sl-SI" sz="18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0" dirty="0" smtClean="0">
                          <a:effectLst/>
                        </a:rPr>
                        <a:t>_1___ </a:t>
                      </a:r>
                      <a:r>
                        <a:rPr lang="de-DE" sz="1800" b="0" dirty="0">
                          <a:effectLst/>
                        </a:rPr>
                        <a:t>der Auftrag/die Bestellung </a:t>
                      </a:r>
                      <a:endParaRPr lang="sl-SI" sz="18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99987279"/>
                  </a:ext>
                </a:extLst>
              </a:tr>
              <a:tr h="669758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de-DE" sz="1800" b="0" dirty="0" smtClean="0">
                          <a:effectLst/>
                        </a:rPr>
                        <a:t>3. </a:t>
                      </a:r>
                      <a:r>
                        <a:rPr lang="de-DE" sz="1800" b="0" dirty="0" err="1" smtClean="0">
                          <a:effectLst/>
                        </a:rPr>
                        <a:t>ponudba</a:t>
                      </a:r>
                      <a:endParaRPr lang="sl-SI" sz="18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0" dirty="0" smtClean="0">
                          <a:effectLst/>
                        </a:rPr>
                        <a:t>__4__ </a:t>
                      </a:r>
                      <a:r>
                        <a:rPr lang="de-DE" sz="1800" b="0" dirty="0">
                          <a:effectLst/>
                        </a:rPr>
                        <a:t>die Mahnung</a:t>
                      </a:r>
                      <a:endParaRPr lang="sl-SI" sz="1800" b="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7039281"/>
                  </a:ext>
                </a:extLst>
              </a:tr>
              <a:tr h="669758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de-DE" sz="1800" b="0" dirty="0" smtClean="0">
                          <a:effectLst/>
                        </a:rPr>
                        <a:t>4. </a:t>
                      </a:r>
                      <a:r>
                        <a:rPr lang="de-DE" sz="1800" b="0" dirty="0" err="1" smtClean="0">
                          <a:effectLst/>
                        </a:rPr>
                        <a:t>Opomin</a:t>
                      </a:r>
                      <a:endParaRPr lang="de-DE" sz="1800" b="0" dirty="0" smtClean="0">
                        <a:effectLst/>
                      </a:endParaRPr>
                    </a:p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endParaRPr lang="de-DE" sz="1800" b="0" dirty="0" smtClean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sl-SI" sz="1800" b="0" dirty="0" err="1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Welche</a:t>
                      </a:r>
                      <a:r>
                        <a:rPr lang="sl-SI" sz="1800" b="0" dirty="0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l-SI" sz="1800" b="0" dirty="0" err="1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Wörter</a:t>
                      </a:r>
                      <a:r>
                        <a:rPr lang="sl-SI" sz="1800" b="0" dirty="0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l-SI" sz="1800" b="0" dirty="0" err="1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sind</a:t>
                      </a:r>
                      <a:r>
                        <a:rPr lang="sl-SI" sz="1800" b="0" dirty="0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l-SI" sz="1800" b="0" dirty="0" err="1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neu</a:t>
                      </a:r>
                      <a:r>
                        <a:rPr lang="de-DE" sz="1800" b="0" dirty="0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für Sie</a:t>
                      </a:r>
                      <a:r>
                        <a:rPr lang="sl-SI" sz="1800" b="0" dirty="0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0" dirty="0" smtClean="0">
                          <a:effectLst/>
                        </a:rPr>
                        <a:t>__3__ </a:t>
                      </a:r>
                      <a:r>
                        <a:rPr lang="de-DE" sz="1800" b="0" dirty="0">
                          <a:effectLst/>
                        </a:rPr>
                        <a:t>das </a:t>
                      </a:r>
                      <a:r>
                        <a:rPr lang="de-DE" sz="1800" b="0" dirty="0" smtClean="0">
                          <a:effectLst/>
                        </a:rPr>
                        <a:t>Angebot</a:t>
                      </a:r>
                      <a:endParaRPr lang="sl-SI" sz="1800" b="0" dirty="0" smtClean="0">
                        <a:effectLst/>
                      </a:endParaRPr>
                    </a:p>
                    <a:p>
                      <a:pPr>
                        <a:spcAft>
                          <a:spcPts val="800"/>
                        </a:spcAft>
                      </a:pPr>
                      <a:endParaRPr lang="de-DE" sz="1800" b="0" dirty="0" smtClean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674969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46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2.1	POVPRAŠEVANJE / DIE ANFRAGE </a:t>
            </a: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583433"/>
          </a:xfrm>
        </p:spPr>
        <p:txBody>
          <a:bodyPr>
            <a:normAutofit fontScale="85000" lnSpcReduction="10000"/>
          </a:bodyPr>
          <a:lstStyle/>
          <a:p>
            <a:r>
              <a:rPr lang="sl-SI" dirty="0"/>
              <a:t>Kako lahko oblikujemo povpraševanje: </a:t>
            </a:r>
          </a:p>
          <a:p>
            <a:pPr marL="457200" indent="-457200">
              <a:buFont typeface="+mj-lt"/>
              <a:buAutoNum type="arabicPeriod"/>
            </a:pPr>
            <a:r>
              <a:rPr lang="sl-SI" dirty="0" smtClean="0"/>
              <a:t>Naslov </a:t>
            </a:r>
            <a:r>
              <a:rPr lang="sl-SI" dirty="0"/>
              <a:t>/ </a:t>
            </a:r>
            <a:r>
              <a:rPr lang="sl-SI" dirty="0" err="1">
                <a:solidFill>
                  <a:srgbClr val="002060"/>
                </a:solidFill>
              </a:rPr>
              <a:t>Anschrift</a:t>
            </a:r>
            <a:endParaRPr lang="sl-SI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sl-SI" dirty="0" smtClean="0"/>
              <a:t>Datum </a:t>
            </a:r>
            <a:r>
              <a:rPr lang="sl-SI" dirty="0"/>
              <a:t>/ </a:t>
            </a:r>
            <a:r>
              <a:rPr lang="sl-SI" dirty="0">
                <a:solidFill>
                  <a:srgbClr val="002060"/>
                </a:solidFill>
              </a:rPr>
              <a:t>Datum</a:t>
            </a:r>
          </a:p>
          <a:p>
            <a:pPr marL="457200" indent="-457200">
              <a:buFont typeface="+mj-lt"/>
              <a:buAutoNum type="arabicPeriod"/>
            </a:pPr>
            <a:r>
              <a:rPr lang="sl-SI" dirty="0" smtClean="0"/>
              <a:t>Zadeva</a:t>
            </a:r>
            <a:r>
              <a:rPr lang="sl-SI" dirty="0"/>
              <a:t>: Povpraševanje / </a:t>
            </a:r>
            <a:r>
              <a:rPr lang="sl-SI" dirty="0" err="1">
                <a:solidFill>
                  <a:srgbClr val="002060"/>
                </a:solidFill>
              </a:rPr>
              <a:t>Betreffzeile</a:t>
            </a:r>
            <a:r>
              <a:rPr lang="sl-SI" dirty="0">
                <a:solidFill>
                  <a:srgbClr val="002060"/>
                </a:solidFill>
              </a:rPr>
              <a:t>: </a:t>
            </a:r>
            <a:r>
              <a:rPr lang="sl-SI" dirty="0" err="1">
                <a:solidFill>
                  <a:srgbClr val="002060"/>
                </a:solidFill>
              </a:rPr>
              <a:t>Anfrage</a:t>
            </a:r>
            <a:endParaRPr lang="sl-SI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sl-SI" dirty="0" smtClean="0"/>
              <a:t>Nagovor </a:t>
            </a:r>
            <a:r>
              <a:rPr lang="sl-SI" dirty="0"/>
              <a:t>/ </a:t>
            </a:r>
            <a:r>
              <a:rPr lang="sl-SI" dirty="0" err="1">
                <a:solidFill>
                  <a:srgbClr val="002060"/>
                </a:solidFill>
              </a:rPr>
              <a:t>Anrede</a:t>
            </a:r>
            <a:endParaRPr lang="sl-SI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sl-SI" dirty="0" smtClean="0"/>
              <a:t>Kje </a:t>
            </a:r>
            <a:r>
              <a:rPr lang="sl-SI" dirty="0"/>
              <a:t>smo izvedeli za ponudnika. / </a:t>
            </a:r>
            <a:r>
              <a:rPr lang="sl-SI" dirty="0" err="1">
                <a:solidFill>
                  <a:srgbClr val="002060"/>
                </a:solidFill>
              </a:rPr>
              <a:t>Woher</a:t>
            </a:r>
            <a:r>
              <a:rPr lang="sl-SI" dirty="0">
                <a:solidFill>
                  <a:srgbClr val="002060"/>
                </a:solidFill>
              </a:rPr>
              <a:t> haben </a:t>
            </a:r>
            <a:r>
              <a:rPr lang="sl-SI" dirty="0" err="1">
                <a:solidFill>
                  <a:srgbClr val="002060"/>
                </a:solidFill>
              </a:rPr>
              <a:t>wir</a:t>
            </a:r>
            <a:r>
              <a:rPr lang="sl-SI" dirty="0">
                <a:solidFill>
                  <a:srgbClr val="002060"/>
                </a:solidFill>
              </a:rPr>
              <a:t> </a:t>
            </a:r>
            <a:r>
              <a:rPr lang="sl-SI" dirty="0" err="1">
                <a:solidFill>
                  <a:srgbClr val="002060"/>
                </a:solidFill>
              </a:rPr>
              <a:t>Informationen</a:t>
            </a:r>
            <a:r>
              <a:rPr lang="sl-SI" dirty="0">
                <a:solidFill>
                  <a:srgbClr val="002060"/>
                </a:solidFill>
              </a:rPr>
              <a:t> </a:t>
            </a:r>
            <a:r>
              <a:rPr lang="sl-SI" dirty="0" err="1">
                <a:solidFill>
                  <a:srgbClr val="002060"/>
                </a:solidFill>
              </a:rPr>
              <a:t>über</a:t>
            </a:r>
            <a:r>
              <a:rPr lang="sl-SI" dirty="0">
                <a:solidFill>
                  <a:srgbClr val="002060"/>
                </a:solidFill>
              </a:rPr>
              <a:t> den </a:t>
            </a:r>
            <a:r>
              <a:rPr lang="sl-SI" dirty="0" err="1">
                <a:solidFill>
                  <a:srgbClr val="002060"/>
                </a:solidFill>
              </a:rPr>
              <a:t>Anbieter</a:t>
            </a:r>
            <a:r>
              <a:rPr lang="sl-SI" dirty="0">
                <a:solidFill>
                  <a:srgbClr val="002060"/>
                </a:solidFill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sl-SI" dirty="0" smtClean="0"/>
              <a:t>Kratek </a:t>
            </a:r>
            <a:r>
              <a:rPr lang="sl-SI" dirty="0"/>
              <a:t>in natančen opis blaga / storitev. / </a:t>
            </a:r>
            <a:r>
              <a:rPr lang="sl-SI" dirty="0">
                <a:solidFill>
                  <a:srgbClr val="002060"/>
                </a:solidFill>
              </a:rPr>
              <a:t>Kurze </a:t>
            </a:r>
            <a:r>
              <a:rPr lang="sl-SI" dirty="0" err="1">
                <a:solidFill>
                  <a:srgbClr val="002060"/>
                </a:solidFill>
              </a:rPr>
              <a:t>und</a:t>
            </a:r>
            <a:r>
              <a:rPr lang="sl-SI" dirty="0">
                <a:solidFill>
                  <a:srgbClr val="002060"/>
                </a:solidFill>
              </a:rPr>
              <a:t> </a:t>
            </a:r>
            <a:r>
              <a:rPr lang="sl-SI" dirty="0" err="1">
                <a:solidFill>
                  <a:srgbClr val="002060"/>
                </a:solidFill>
              </a:rPr>
              <a:t>genaue</a:t>
            </a:r>
            <a:r>
              <a:rPr lang="sl-SI" dirty="0">
                <a:solidFill>
                  <a:srgbClr val="002060"/>
                </a:solidFill>
              </a:rPr>
              <a:t> </a:t>
            </a:r>
            <a:r>
              <a:rPr lang="sl-SI" dirty="0" err="1">
                <a:solidFill>
                  <a:srgbClr val="002060"/>
                </a:solidFill>
              </a:rPr>
              <a:t>Beschreibung</a:t>
            </a:r>
            <a:r>
              <a:rPr lang="sl-SI" dirty="0">
                <a:solidFill>
                  <a:srgbClr val="002060"/>
                </a:solidFill>
              </a:rPr>
              <a:t> der </a:t>
            </a:r>
            <a:r>
              <a:rPr lang="sl-SI" dirty="0" err="1">
                <a:solidFill>
                  <a:srgbClr val="002060"/>
                </a:solidFill>
              </a:rPr>
              <a:t>Ware</a:t>
            </a:r>
            <a:r>
              <a:rPr lang="sl-SI" dirty="0">
                <a:solidFill>
                  <a:srgbClr val="002060"/>
                </a:solidFill>
              </a:rPr>
              <a:t> / </a:t>
            </a:r>
            <a:r>
              <a:rPr lang="sl-SI" dirty="0" err="1">
                <a:solidFill>
                  <a:srgbClr val="002060"/>
                </a:solidFill>
              </a:rPr>
              <a:t>Dienstleistung</a:t>
            </a:r>
            <a:r>
              <a:rPr lang="sl-SI" dirty="0">
                <a:solidFill>
                  <a:srgbClr val="002060"/>
                </a:solidFill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sl-SI" dirty="0" smtClean="0"/>
              <a:t>Prošnja </a:t>
            </a:r>
            <a:r>
              <a:rPr lang="sl-SI" dirty="0"/>
              <a:t>za kataloge, primere in informacije o </a:t>
            </a:r>
            <a:r>
              <a:rPr lang="sl-SI" dirty="0" err="1"/>
              <a:t>dobvanem</a:t>
            </a:r>
            <a:r>
              <a:rPr lang="sl-SI" dirty="0"/>
              <a:t> roku in plačilnih in dobavnih pogojih. / </a:t>
            </a:r>
            <a:r>
              <a:rPr lang="sl-SI" dirty="0" err="1">
                <a:solidFill>
                  <a:srgbClr val="002060"/>
                </a:solidFill>
              </a:rPr>
              <a:t>Bitte</a:t>
            </a:r>
            <a:r>
              <a:rPr lang="sl-SI" dirty="0">
                <a:solidFill>
                  <a:srgbClr val="002060"/>
                </a:solidFill>
              </a:rPr>
              <a:t> um Kataloge, Muster </a:t>
            </a:r>
            <a:r>
              <a:rPr lang="sl-SI" dirty="0" err="1">
                <a:solidFill>
                  <a:srgbClr val="002060"/>
                </a:solidFill>
              </a:rPr>
              <a:t>sowie</a:t>
            </a:r>
            <a:r>
              <a:rPr lang="sl-SI" dirty="0">
                <a:solidFill>
                  <a:srgbClr val="002060"/>
                </a:solidFill>
              </a:rPr>
              <a:t> um </a:t>
            </a:r>
            <a:r>
              <a:rPr lang="sl-SI" dirty="0" err="1">
                <a:solidFill>
                  <a:srgbClr val="002060"/>
                </a:solidFill>
              </a:rPr>
              <a:t>Angaben</a:t>
            </a:r>
            <a:r>
              <a:rPr lang="sl-SI" dirty="0">
                <a:solidFill>
                  <a:srgbClr val="002060"/>
                </a:solidFill>
              </a:rPr>
              <a:t> </a:t>
            </a:r>
            <a:r>
              <a:rPr lang="sl-SI" dirty="0" err="1">
                <a:solidFill>
                  <a:srgbClr val="002060"/>
                </a:solidFill>
              </a:rPr>
              <a:t>zu</a:t>
            </a:r>
            <a:r>
              <a:rPr lang="sl-SI" dirty="0">
                <a:solidFill>
                  <a:srgbClr val="002060"/>
                </a:solidFill>
              </a:rPr>
              <a:t> </a:t>
            </a:r>
            <a:r>
              <a:rPr lang="sl-SI" dirty="0" err="1">
                <a:solidFill>
                  <a:srgbClr val="002060"/>
                </a:solidFill>
              </a:rPr>
              <a:t>Lieferzeiten</a:t>
            </a:r>
            <a:r>
              <a:rPr lang="sl-SI" dirty="0">
                <a:solidFill>
                  <a:srgbClr val="002060"/>
                </a:solidFill>
              </a:rPr>
              <a:t>, </a:t>
            </a:r>
            <a:r>
              <a:rPr lang="sl-SI" dirty="0" err="1">
                <a:solidFill>
                  <a:srgbClr val="002060"/>
                </a:solidFill>
              </a:rPr>
              <a:t>Zahlungs</a:t>
            </a:r>
            <a:r>
              <a:rPr lang="sl-SI" dirty="0">
                <a:solidFill>
                  <a:srgbClr val="002060"/>
                </a:solidFill>
              </a:rPr>
              <a:t>- </a:t>
            </a:r>
            <a:r>
              <a:rPr lang="sl-SI" dirty="0" err="1">
                <a:solidFill>
                  <a:srgbClr val="002060"/>
                </a:solidFill>
              </a:rPr>
              <a:t>und</a:t>
            </a:r>
            <a:r>
              <a:rPr lang="sl-SI" dirty="0">
                <a:solidFill>
                  <a:srgbClr val="002060"/>
                </a:solidFill>
              </a:rPr>
              <a:t> </a:t>
            </a:r>
            <a:r>
              <a:rPr lang="sl-SI" dirty="0" err="1">
                <a:solidFill>
                  <a:srgbClr val="002060"/>
                </a:solidFill>
              </a:rPr>
              <a:t>Lieferbedingungen</a:t>
            </a:r>
            <a:endParaRPr lang="sl-SI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sl-SI" dirty="0" smtClean="0"/>
              <a:t>Možne </a:t>
            </a:r>
            <a:r>
              <a:rPr lang="sl-SI" dirty="0"/>
              <a:t>informacije o referencah. / </a:t>
            </a:r>
            <a:r>
              <a:rPr lang="sl-SI" dirty="0" err="1">
                <a:solidFill>
                  <a:srgbClr val="002060"/>
                </a:solidFill>
              </a:rPr>
              <a:t>Eventuelle</a:t>
            </a:r>
            <a:r>
              <a:rPr lang="sl-SI" dirty="0">
                <a:solidFill>
                  <a:srgbClr val="002060"/>
                </a:solidFill>
              </a:rPr>
              <a:t> </a:t>
            </a:r>
            <a:r>
              <a:rPr lang="sl-SI" dirty="0" err="1">
                <a:solidFill>
                  <a:srgbClr val="002060"/>
                </a:solidFill>
              </a:rPr>
              <a:t>Angabe</a:t>
            </a:r>
            <a:r>
              <a:rPr lang="sl-SI" dirty="0">
                <a:solidFill>
                  <a:srgbClr val="002060"/>
                </a:solidFill>
              </a:rPr>
              <a:t> von </a:t>
            </a:r>
            <a:r>
              <a:rPr lang="sl-SI" dirty="0" err="1">
                <a:solidFill>
                  <a:srgbClr val="002060"/>
                </a:solidFill>
              </a:rPr>
              <a:t>Referenzen</a:t>
            </a:r>
            <a:endParaRPr lang="sl-SI" dirty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sl-SI" dirty="0" smtClean="0"/>
              <a:t>Namig </a:t>
            </a:r>
            <a:r>
              <a:rPr lang="sl-SI" dirty="0"/>
              <a:t>na dolgoročno sodelovanje. / </a:t>
            </a:r>
            <a:r>
              <a:rPr lang="sl-SI" dirty="0" err="1">
                <a:solidFill>
                  <a:srgbClr val="002060"/>
                </a:solidFill>
              </a:rPr>
              <a:t>Hinweis</a:t>
            </a:r>
            <a:r>
              <a:rPr lang="sl-SI" dirty="0">
                <a:solidFill>
                  <a:srgbClr val="002060"/>
                </a:solidFill>
              </a:rPr>
              <a:t> </a:t>
            </a:r>
            <a:r>
              <a:rPr lang="sl-SI" dirty="0" err="1">
                <a:solidFill>
                  <a:srgbClr val="002060"/>
                </a:solidFill>
              </a:rPr>
              <a:t>auf</a:t>
            </a:r>
            <a:r>
              <a:rPr lang="sl-SI" dirty="0">
                <a:solidFill>
                  <a:srgbClr val="002060"/>
                </a:solidFill>
              </a:rPr>
              <a:t> </a:t>
            </a:r>
            <a:r>
              <a:rPr lang="sl-SI" dirty="0" err="1">
                <a:solidFill>
                  <a:srgbClr val="002060"/>
                </a:solidFill>
              </a:rPr>
              <a:t>längere</a:t>
            </a:r>
            <a:r>
              <a:rPr lang="sl-SI" dirty="0">
                <a:solidFill>
                  <a:srgbClr val="002060"/>
                </a:solidFill>
              </a:rPr>
              <a:t> </a:t>
            </a:r>
            <a:r>
              <a:rPr lang="sl-SI" dirty="0" err="1">
                <a:solidFill>
                  <a:srgbClr val="002060"/>
                </a:solidFill>
              </a:rPr>
              <a:t>Zusammenarbeit</a:t>
            </a:r>
            <a:r>
              <a:rPr lang="sl-SI" dirty="0">
                <a:solidFill>
                  <a:srgbClr val="002060"/>
                </a:solidFill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sl-SI" dirty="0" smtClean="0"/>
              <a:t>Zahvala </a:t>
            </a:r>
            <a:r>
              <a:rPr lang="sl-SI" dirty="0"/>
              <a:t>vnaprej. / </a:t>
            </a:r>
            <a:r>
              <a:rPr lang="sl-SI" dirty="0">
                <a:solidFill>
                  <a:srgbClr val="002060"/>
                </a:solidFill>
              </a:rPr>
              <a:t>Dank </a:t>
            </a:r>
            <a:r>
              <a:rPr lang="sl-SI" dirty="0" err="1">
                <a:solidFill>
                  <a:srgbClr val="002060"/>
                </a:solidFill>
              </a:rPr>
              <a:t>im</a:t>
            </a:r>
            <a:r>
              <a:rPr lang="sl-SI" dirty="0">
                <a:solidFill>
                  <a:srgbClr val="002060"/>
                </a:solidFill>
              </a:rPr>
              <a:t> </a:t>
            </a:r>
            <a:r>
              <a:rPr lang="sl-SI" dirty="0" err="1" smtClean="0">
                <a:solidFill>
                  <a:srgbClr val="002060"/>
                </a:solidFill>
              </a:rPr>
              <a:t>Voraus</a:t>
            </a:r>
            <a:endParaRPr lang="sl-SI" dirty="0">
              <a:solidFill>
                <a:srgbClr val="002060"/>
              </a:solidFill>
            </a:endParaRP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4918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značba mesta vsebin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3297" y="304800"/>
            <a:ext cx="7210096" cy="603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25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44379"/>
            <a:ext cx="4860364" cy="5735213"/>
          </a:xfrm>
        </p:spPr>
        <p:txBody>
          <a:bodyPr/>
          <a:lstStyle/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1</a:t>
            </a:r>
            <a:r>
              <a:rPr lang="de-DE" dirty="0" smtClean="0"/>
              <a:t>. </a:t>
            </a:r>
            <a:r>
              <a:rPr lang="sl-SI" dirty="0" err="1" smtClean="0"/>
              <a:t>Anrede</a:t>
            </a:r>
            <a:endParaRPr lang="de-DE" dirty="0" smtClean="0"/>
          </a:p>
          <a:p>
            <a:r>
              <a:rPr lang="de-DE" dirty="0"/>
              <a:t>2. Woher haben wir Informationen über den Anbieter</a:t>
            </a:r>
            <a:r>
              <a:rPr lang="de-DE" dirty="0" smtClean="0"/>
              <a:t>?</a:t>
            </a:r>
          </a:p>
          <a:p>
            <a:r>
              <a:rPr lang="de-DE" dirty="0" smtClean="0"/>
              <a:t>3</a:t>
            </a:r>
            <a:r>
              <a:rPr lang="de-DE" dirty="0"/>
              <a:t>. Kurze und genaue Beschreibung der Ware / Dienstleistung </a:t>
            </a:r>
            <a:endParaRPr lang="de-DE" dirty="0" smtClean="0"/>
          </a:p>
          <a:p>
            <a:r>
              <a:rPr lang="de-DE" dirty="0" smtClean="0"/>
              <a:t>4</a:t>
            </a:r>
            <a:r>
              <a:rPr lang="de-DE" dirty="0"/>
              <a:t>. Bitte um Kataloge, Muster sowie um Angaben zu Lieferzeiten, Zahlungs- und </a:t>
            </a:r>
            <a:r>
              <a:rPr lang="de-DE" dirty="0" smtClean="0"/>
              <a:t>Lieferbedingungen</a:t>
            </a:r>
          </a:p>
          <a:p>
            <a:r>
              <a:rPr lang="de-DE" dirty="0"/>
              <a:t>5. Hinweis auf längere Zusammenarbeit </a:t>
            </a:r>
            <a:endParaRPr lang="de-DE" dirty="0" smtClean="0"/>
          </a:p>
          <a:p>
            <a:r>
              <a:rPr lang="de-DE" dirty="0"/>
              <a:t>6. Dank im Voraus </a:t>
            </a:r>
            <a:endParaRPr lang="de-DE" dirty="0" smtClean="0"/>
          </a:p>
          <a:p>
            <a:r>
              <a:rPr lang="de-DE" dirty="0" smtClean="0"/>
              <a:t>7. Gruß</a:t>
            </a:r>
            <a:endParaRPr lang="sl-SI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379" y="497305"/>
            <a:ext cx="5329680" cy="5887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3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Besedi</a:t>
            </a:r>
            <a:r>
              <a:rPr lang="sl-SI" dirty="0" err="1" smtClean="0"/>
              <a:t>šče</a:t>
            </a:r>
            <a:r>
              <a:rPr lang="sl-SI" dirty="0" smtClean="0"/>
              <a:t> / der </a:t>
            </a:r>
            <a:r>
              <a:rPr lang="sl-SI" dirty="0" err="1" smtClean="0"/>
              <a:t>wortschatz</a:t>
            </a:r>
            <a:r>
              <a:rPr lang="sl-SI" dirty="0" smtClean="0"/>
              <a:t> 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540043"/>
            <a:ext cx="10178322" cy="433955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sl-SI" i="1" dirty="0">
                <a:solidFill>
                  <a:srgbClr val="002060"/>
                </a:solidFill>
              </a:rPr>
              <a:t>d</a:t>
            </a:r>
            <a:r>
              <a:rPr lang="sl-SI" i="1" dirty="0" smtClean="0">
                <a:solidFill>
                  <a:srgbClr val="002060"/>
                </a:solidFill>
              </a:rPr>
              <a:t>er </a:t>
            </a:r>
            <a:r>
              <a:rPr lang="sl-SI" i="1" dirty="0" err="1" smtClean="0">
                <a:solidFill>
                  <a:srgbClr val="002060"/>
                </a:solidFill>
              </a:rPr>
              <a:t>Ansprechpartner</a:t>
            </a:r>
            <a:r>
              <a:rPr lang="sl-SI" i="1" dirty="0" smtClean="0">
                <a:solidFill>
                  <a:srgbClr val="002060"/>
                </a:solidFill>
              </a:rPr>
              <a:t> </a:t>
            </a:r>
            <a:r>
              <a:rPr lang="sl-SI" i="1" dirty="0" smtClean="0"/>
              <a:t>= sogovornik, kontakt</a:t>
            </a:r>
          </a:p>
          <a:p>
            <a:pPr>
              <a:lnSpc>
                <a:spcPct val="150000"/>
              </a:lnSpc>
            </a:pPr>
            <a:r>
              <a:rPr lang="sl-SI" i="1" dirty="0" err="1">
                <a:solidFill>
                  <a:srgbClr val="002060"/>
                </a:solidFill>
              </a:rPr>
              <a:t>e</a:t>
            </a:r>
            <a:r>
              <a:rPr lang="sl-SI" i="1" dirty="0" err="1" smtClean="0">
                <a:solidFill>
                  <a:srgbClr val="002060"/>
                </a:solidFill>
              </a:rPr>
              <a:t>mpfehlen</a:t>
            </a:r>
            <a:r>
              <a:rPr lang="sl-SI" i="1" dirty="0" smtClean="0">
                <a:sym typeface="Wingdings" panose="05000000000000000000" pitchFamily="2" charset="2"/>
              </a:rPr>
              <a:t> </a:t>
            </a:r>
            <a:r>
              <a:rPr lang="sl-SI" i="1" dirty="0" err="1" smtClean="0">
                <a:sym typeface="Wingdings" panose="05000000000000000000" pitchFamily="2" charset="2"/>
              </a:rPr>
              <a:t>hat</a:t>
            </a:r>
            <a:r>
              <a:rPr lang="sl-SI" i="1" dirty="0" smtClean="0">
                <a:sym typeface="Wingdings" panose="05000000000000000000" pitchFamily="2" charset="2"/>
              </a:rPr>
              <a:t> </a:t>
            </a:r>
            <a:r>
              <a:rPr lang="sl-SI" i="1" dirty="0" err="1" smtClean="0">
                <a:sym typeface="Wingdings" panose="05000000000000000000" pitchFamily="2" charset="2"/>
              </a:rPr>
              <a:t>empfohlen</a:t>
            </a:r>
            <a:r>
              <a:rPr lang="sl-SI" i="1" dirty="0" smtClean="0">
                <a:sym typeface="Wingdings" panose="05000000000000000000" pitchFamily="2" charset="2"/>
              </a:rPr>
              <a:t> = je priporočil</a:t>
            </a:r>
          </a:p>
          <a:p>
            <a:pPr>
              <a:lnSpc>
                <a:spcPct val="150000"/>
              </a:lnSpc>
            </a:pPr>
            <a:r>
              <a:rPr lang="sl-SI" i="1" dirty="0" err="1">
                <a:solidFill>
                  <a:srgbClr val="002060"/>
                </a:solidFill>
                <a:sym typeface="Wingdings" panose="05000000000000000000" pitchFamily="2" charset="2"/>
              </a:rPr>
              <a:t>u</a:t>
            </a:r>
            <a:r>
              <a:rPr lang="sl-SI" i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nverbindlich</a:t>
            </a:r>
            <a:r>
              <a:rPr lang="sl-SI" i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sl-SI" i="1" dirty="0" smtClean="0">
                <a:sym typeface="Wingdings" panose="05000000000000000000" pitchFamily="2" charset="2"/>
              </a:rPr>
              <a:t>= neobvezujoče</a:t>
            </a:r>
          </a:p>
          <a:p>
            <a:pPr>
              <a:lnSpc>
                <a:spcPct val="150000"/>
              </a:lnSpc>
            </a:pPr>
            <a:r>
              <a:rPr lang="sl-SI" i="1" dirty="0">
                <a:solidFill>
                  <a:srgbClr val="002060"/>
                </a:solidFill>
                <a:sym typeface="Wingdings" panose="05000000000000000000" pitchFamily="2" charset="2"/>
              </a:rPr>
              <a:t>d</a:t>
            </a:r>
            <a:r>
              <a:rPr lang="sl-SI" i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ie </a:t>
            </a:r>
            <a:r>
              <a:rPr lang="sl-SI" i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geliferte</a:t>
            </a:r>
            <a:r>
              <a:rPr lang="sl-SI" i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sl-SI" i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Ware</a:t>
            </a:r>
            <a:r>
              <a:rPr lang="sl-SI" i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sl-SI" i="1" dirty="0" smtClean="0">
                <a:sym typeface="Wingdings" panose="05000000000000000000" pitchFamily="2" charset="2"/>
              </a:rPr>
              <a:t>= dobavljeno blago</a:t>
            </a:r>
          </a:p>
          <a:p>
            <a:pPr>
              <a:lnSpc>
                <a:spcPct val="150000"/>
              </a:lnSpc>
            </a:pPr>
            <a:r>
              <a:rPr lang="sl-SI" i="1" dirty="0">
                <a:solidFill>
                  <a:srgbClr val="002060"/>
                </a:solidFill>
                <a:sym typeface="Wingdings" panose="05000000000000000000" pitchFamily="2" charset="2"/>
              </a:rPr>
              <a:t>d</a:t>
            </a:r>
            <a:r>
              <a:rPr lang="sl-SI" i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er </a:t>
            </a:r>
            <a:r>
              <a:rPr lang="sl-SI" i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Weingut</a:t>
            </a:r>
            <a:r>
              <a:rPr lang="sl-SI" i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sl-SI" i="1" dirty="0" smtClean="0">
                <a:sym typeface="Wingdings" panose="05000000000000000000" pitchFamily="2" charset="2"/>
              </a:rPr>
              <a:t>= vinska klet, obrat</a:t>
            </a:r>
          </a:p>
          <a:p>
            <a:pPr>
              <a:lnSpc>
                <a:spcPct val="150000"/>
              </a:lnSpc>
            </a:pPr>
            <a:r>
              <a:rPr lang="sl-SI" i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der </a:t>
            </a:r>
            <a:r>
              <a:rPr lang="sl-SI" i="1" dirty="0" err="1">
                <a:solidFill>
                  <a:srgbClr val="002060"/>
                </a:solidFill>
                <a:sym typeface="Wingdings" panose="05000000000000000000" pitchFamily="2" charset="2"/>
              </a:rPr>
              <a:t>Geschäftsführer</a:t>
            </a:r>
            <a:r>
              <a:rPr lang="sl-SI" i="1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sl-SI" i="1" dirty="0" smtClean="0">
                <a:sym typeface="Wingdings" panose="05000000000000000000" pitchFamily="2" charset="2"/>
              </a:rPr>
              <a:t>= vodja, direktor </a:t>
            </a:r>
          </a:p>
          <a:p>
            <a:endParaRPr lang="sl-SI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703" y="1182935"/>
            <a:ext cx="4450942" cy="4914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41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značba mesta vsebin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0" y="171450"/>
            <a:ext cx="607695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64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Besedišče /</a:t>
            </a:r>
            <a:r>
              <a:rPr lang="sl-SI" dirty="0" err="1" smtClean="0"/>
              <a:t>Wortschatz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288541"/>
            <a:ext cx="4482372" cy="5055109"/>
          </a:xfrm>
        </p:spPr>
        <p:txBody>
          <a:bodyPr/>
          <a:lstStyle/>
          <a:p>
            <a:r>
              <a:rPr lang="sl-SI" dirty="0" smtClean="0"/>
              <a:t>1.  Klaus Berger</a:t>
            </a:r>
          </a:p>
          <a:p>
            <a:r>
              <a:rPr lang="sl-SI" dirty="0" smtClean="0"/>
              <a:t>2. </a:t>
            </a:r>
            <a:r>
              <a:rPr lang="de-DE" dirty="0" smtClean="0">
                <a:hlinkClick r:id="rId2"/>
              </a:rPr>
              <a:t>stein@ferienwohnungen.de</a:t>
            </a:r>
            <a:endParaRPr lang="de-DE" dirty="0" smtClean="0"/>
          </a:p>
          <a:p>
            <a:r>
              <a:rPr lang="de-DE" dirty="0" smtClean="0"/>
              <a:t>3. </a:t>
            </a:r>
            <a:r>
              <a:rPr lang="de-DE" dirty="0" smtClean="0"/>
              <a:t>Vom </a:t>
            </a:r>
            <a:r>
              <a:rPr lang="de-DE" dirty="0" smtClean="0"/>
              <a:t>3.-15. August. </a:t>
            </a:r>
          </a:p>
          <a:p>
            <a:r>
              <a:rPr lang="de-DE" dirty="0"/>
              <a:t>4. </a:t>
            </a:r>
            <a:r>
              <a:rPr lang="de-DE" dirty="0"/>
              <a:t>M</a:t>
            </a:r>
            <a:r>
              <a:rPr lang="de-DE" dirty="0" smtClean="0"/>
              <a:t>ind</a:t>
            </a:r>
            <a:r>
              <a:rPr lang="de-DE" dirty="0"/>
              <a:t>. 60 </a:t>
            </a:r>
            <a:r>
              <a:rPr lang="de-DE" dirty="0" smtClean="0"/>
              <a:t>qm, drei </a:t>
            </a:r>
            <a:r>
              <a:rPr lang="de-DE" dirty="0"/>
              <a:t>getrennte </a:t>
            </a:r>
            <a:r>
              <a:rPr lang="de-DE" dirty="0" smtClean="0"/>
              <a:t>Schlafzimmer, Bad </a:t>
            </a:r>
            <a:r>
              <a:rPr lang="de-DE" dirty="0"/>
              <a:t>und </a:t>
            </a:r>
            <a:r>
              <a:rPr lang="de-DE" dirty="0" smtClean="0"/>
              <a:t>WC, Küche, Balkon </a:t>
            </a:r>
            <a:r>
              <a:rPr lang="de-DE" dirty="0"/>
              <a:t>mit </a:t>
            </a:r>
            <a:r>
              <a:rPr lang="de-DE" dirty="0" smtClean="0"/>
              <a:t>Terrasse.</a:t>
            </a:r>
          </a:p>
          <a:p>
            <a:r>
              <a:rPr lang="de-DE" dirty="0" smtClean="0">
                <a:effectLst/>
              </a:rPr>
              <a:t>5- Der Preis darf nicht mehr als 800 Euro sein. </a:t>
            </a:r>
            <a:endParaRPr lang="sl-SI" dirty="0">
              <a:effectLst/>
            </a:endParaRPr>
          </a:p>
        </p:txBody>
      </p:sp>
      <p:pic>
        <p:nvPicPr>
          <p:cNvPr id="4" name="Označba mesta vseb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050" y="1288541"/>
            <a:ext cx="5181599" cy="539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50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84263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Besedi</a:t>
            </a:r>
            <a:r>
              <a:rPr lang="sl-SI" dirty="0" err="1" smtClean="0"/>
              <a:t>šče</a:t>
            </a:r>
            <a:r>
              <a:rPr lang="sl-SI" dirty="0" smtClean="0"/>
              <a:t> / der </a:t>
            </a:r>
            <a:r>
              <a:rPr lang="sl-SI" dirty="0" err="1" smtClean="0"/>
              <a:t>wortschatz</a:t>
            </a:r>
            <a:r>
              <a:rPr lang="sl-SI" dirty="0" smtClean="0"/>
              <a:t> 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966952"/>
            <a:ext cx="10178322" cy="491264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l-SI" dirty="0">
                <a:solidFill>
                  <a:srgbClr val="002060"/>
                </a:solidFill>
              </a:rPr>
              <a:t>d</a:t>
            </a:r>
            <a:r>
              <a:rPr lang="sl-SI" dirty="0" smtClean="0">
                <a:solidFill>
                  <a:srgbClr val="002060"/>
                </a:solidFill>
              </a:rPr>
              <a:t>en </a:t>
            </a:r>
            <a:r>
              <a:rPr lang="sl-SI" dirty="0" err="1" smtClean="0">
                <a:solidFill>
                  <a:srgbClr val="002060"/>
                </a:solidFill>
              </a:rPr>
              <a:t>Urlaub</a:t>
            </a:r>
            <a:r>
              <a:rPr lang="sl-SI" dirty="0" smtClean="0">
                <a:solidFill>
                  <a:srgbClr val="002060"/>
                </a:solidFill>
              </a:rPr>
              <a:t> </a:t>
            </a:r>
            <a:r>
              <a:rPr lang="sl-SI" dirty="0" err="1" smtClean="0">
                <a:solidFill>
                  <a:srgbClr val="002060"/>
                </a:solidFill>
              </a:rPr>
              <a:t>verbringen</a:t>
            </a:r>
            <a:r>
              <a:rPr lang="sl-SI" dirty="0" smtClean="0">
                <a:solidFill>
                  <a:srgbClr val="002060"/>
                </a:solidFill>
              </a:rPr>
              <a:t> </a:t>
            </a:r>
            <a:r>
              <a:rPr lang="sl-SI" dirty="0" smtClean="0">
                <a:sym typeface="Wingdings" panose="05000000000000000000" pitchFamily="2" charset="2"/>
              </a:rPr>
              <a:t> </a:t>
            </a:r>
            <a:r>
              <a:rPr lang="sl-SI" dirty="0" err="1" smtClean="0">
                <a:sym typeface="Wingdings" panose="05000000000000000000" pitchFamily="2" charset="2"/>
              </a:rPr>
              <a:t>hat</a:t>
            </a:r>
            <a:r>
              <a:rPr lang="sl-SI" dirty="0" smtClean="0">
                <a:sym typeface="Wingdings" panose="05000000000000000000" pitchFamily="2" charset="2"/>
              </a:rPr>
              <a:t> den </a:t>
            </a:r>
            <a:r>
              <a:rPr lang="sl-SI" dirty="0" err="1" smtClean="0">
                <a:sym typeface="Wingdings" panose="05000000000000000000" pitchFamily="2" charset="2"/>
              </a:rPr>
              <a:t>Urlaub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verbracht</a:t>
            </a:r>
            <a:r>
              <a:rPr lang="sl-SI" dirty="0" smtClean="0">
                <a:sym typeface="Wingdings" panose="05000000000000000000" pitchFamily="2" charset="2"/>
              </a:rPr>
              <a:t> = preživeti dopust, je preživel/-a dopust </a:t>
            </a:r>
          </a:p>
          <a:p>
            <a:pPr>
              <a:lnSpc>
                <a:spcPct val="150000"/>
              </a:lnSpc>
            </a:pPr>
            <a:r>
              <a:rPr lang="sl-SI" dirty="0">
                <a:solidFill>
                  <a:srgbClr val="002060"/>
                </a:solidFill>
                <a:sym typeface="Wingdings" panose="05000000000000000000" pitchFamily="2" charset="2"/>
              </a:rPr>
              <a:t>d</a:t>
            </a:r>
            <a:r>
              <a:rPr lang="sl-SI" dirty="0" smtClean="0">
                <a:solidFill>
                  <a:srgbClr val="002060"/>
                </a:solidFill>
                <a:sym typeface="Wingdings" panose="05000000000000000000" pitchFamily="2" charset="2"/>
              </a:rPr>
              <a:t>ie </a:t>
            </a:r>
            <a:r>
              <a:rPr lang="sl-SI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Voruassetzung</a:t>
            </a:r>
            <a:r>
              <a:rPr lang="sl-SI" dirty="0" smtClean="0">
                <a:solidFill>
                  <a:srgbClr val="002060"/>
                </a:solidFill>
                <a:sym typeface="Wingdings" panose="05000000000000000000" pitchFamily="2" charset="2"/>
              </a:rPr>
              <a:t> (-en) </a:t>
            </a:r>
            <a:r>
              <a:rPr lang="sl-SI" dirty="0" smtClean="0">
                <a:sym typeface="Wingdings" panose="05000000000000000000" pitchFamily="2" charset="2"/>
              </a:rPr>
              <a:t> pogoj, die </a:t>
            </a:r>
            <a:r>
              <a:rPr lang="sl-SI" dirty="0" err="1" smtClean="0">
                <a:sym typeface="Wingdings" panose="05000000000000000000" pitchFamily="2" charset="2"/>
              </a:rPr>
              <a:t>Voraussetzungen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erf</a:t>
            </a:r>
            <a:r>
              <a:rPr lang="de-DE" dirty="0" err="1" smtClean="0">
                <a:sym typeface="Wingdings" panose="05000000000000000000" pitchFamily="2" charset="2"/>
              </a:rPr>
              <a:t>üllen</a:t>
            </a:r>
            <a:r>
              <a:rPr lang="de-DE" dirty="0" smtClean="0">
                <a:sym typeface="Wingdings" panose="05000000000000000000" pitchFamily="2" charset="2"/>
              </a:rPr>
              <a:t> = </a:t>
            </a:r>
            <a:r>
              <a:rPr lang="de-DE" dirty="0" err="1" smtClean="0">
                <a:sym typeface="Wingdings" panose="05000000000000000000" pitchFamily="2" charset="2"/>
              </a:rPr>
              <a:t>izpolnjevati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pogoje</a:t>
            </a:r>
            <a:endParaRPr lang="de-DE" dirty="0" smtClean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de-DE" dirty="0">
                <a:solidFill>
                  <a:srgbClr val="002060"/>
                </a:solidFill>
                <a:sym typeface="Wingdings" panose="05000000000000000000" pitchFamily="2" charset="2"/>
              </a:rPr>
              <a:t>ü</a:t>
            </a:r>
            <a:r>
              <a:rPr lang="de-DE" dirty="0" smtClean="0">
                <a:solidFill>
                  <a:srgbClr val="002060"/>
                </a:solidFill>
                <a:sym typeface="Wingdings" panose="05000000000000000000" pitchFamily="2" charset="2"/>
              </a:rPr>
              <a:t>bersteigen</a:t>
            </a:r>
            <a:r>
              <a:rPr lang="de-DE" dirty="0" smtClean="0">
                <a:sym typeface="Wingdings" panose="05000000000000000000" pitchFamily="2" charset="2"/>
              </a:rPr>
              <a:t> = </a:t>
            </a:r>
            <a:r>
              <a:rPr lang="de-DE" dirty="0" err="1" smtClean="0">
                <a:sym typeface="Wingdings" panose="05000000000000000000" pitchFamily="2" charset="2"/>
              </a:rPr>
              <a:t>presegati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sl-SI" dirty="0">
                <a:solidFill>
                  <a:srgbClr val="002060"/>
                </a:solidFill>
                <a:sym typeface="Wingdings" panose="05000000000000000000" pitchFamily="2" charset="2"/>
              </a:rPr>
              <a:t>d</a:t>
            </a:r>
            <a:r>
              <a:rPr lang="de-DE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ie</a:t>
            </a:r>
            <a:r>
              <a:rPr lang="de-DE" dirty="0" smtClean="0">
                <a:solidFill>
                  <a:srgbClr val="002060"/>
                </a:solidFill>
                <a:sym typeface="Wingdings" panose="05000000000000000000" pitchFamily="2" charset="2"/>
              </a:rPr>
              <a:t> Anzahlung (-en) </a:t>
            </a:r>
            <a:r>
              <a:rPr lang="de-DE" dirty="0" smtClean="0">
                <a:sym typeface="Wingdings" panose="05000000000000000000" pitchFamily="2" charset="2"/>
              </a:rPr>
              <a:t>= </a:t>
            </a:r>
            <a:r>
              <a:rPr lang="de-DE" dirty="0" err="1" smtClean="0">
                <a:sym typeface="Wingdings" panose="05000000000000000000" pitchFamily="2" charset="2"/>
              </a:rPr>
              <a:t>predpla</a:t>
            </a:r>
            <a:r>
              <a:rPr lang="sl-SI" dirty="0" smtClean="0">
                <a:sym typeface="Wingdings" panose="05000000000000000000" pitchFamily="2" charset="2"/>
              </a:rPr>
              <a:t>čilo </a:t>
            </a:r>
          </a:p>
          <a:p>
            <a:pPr>
              <a:lnSpc>
                <a:spcPct val="150000"/>
              </a:lnSpc>
            </a:pPr>
            <a:r>
              <a:rPr lang="sl-SI" dirty="0" err="1">
                <a:solidFill>
                  <a:srgbClr val="002060"/>
                </a:solidFill>
                <a:sym typeface="Wingdings" panose="05000000000000000000" pitchFamily="2" charset="2"/>
              </a:rPr>
              <a:t>b</a:t>
            </a:r>
            <a:r>
              <a:rPr lang="sl-SI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egleichen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= </a:t>
            </a:r>
            <a:r>
              <a:rPr lang="de-DE" dirty="0" err="1" smtClean="0">
                <a:sym typeface="Wingdings" panose="05000000000000000000" pitchFamily="2" charset="2"/>
              </a:rPr>
              <a:t>poravnati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sl-SI" dirty="0">
                <a:solidFill>
                  <a:srgbClr val="002060"/>
                </a:solidFill>
                <a:sym typeface="Wingdings" panose="05000000000000000000" pitchFamily="2" charset="2"/>
              </a:rPr>
              <a:t>d</a:t>
            </a:r>
            <a:r>
              <a:rPr lang="de-DE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as</a:t>
            </a:r>
            <a:r>
              <a:rPr lang="de-DE" dirty="0" smtClean="0">
                <a:solidFill>
                  <a:srgbClr val="002060"/>
                </a:solidFill>
                <a:sym typeface="Wingdings" panose="05000000000000000000" pitchFamily="2" charset="2"/>
              </a:rPr>
              <a:t> Angebot (-e) </a:t>
            </a:r>
            <a:r>
              <a:rPr lang="de-DE" dirty="0" smtClean="0">
                <a:sym typeface="Wingdings" panose="05000000000000000000" pitchFamily="2" charset="2"/>
              </a:rPr>
              <a:t>= </a:t>
            </a:r>
            <a:r>
              <a:rPr lang="de-DE" dirty="0" err="1" smtClean="0">
                <a:sym typeface="Wingdings" panose="05000000000000000000" pitchFamily="2" charset="2"/>
              </a:rPr>
              <a:t>ponduba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sl-SI" dirty="0" smtClean="0">
                <a:solidFill>
                  <a:srgbClr val="002060"/>
                </a:solidFill>
                <a:sym typeface="Wingdings" panose="05000000000000000000" pitchFamily="2" charset="2"/>
              </a:rPr>
              <a:t>k</a:t>
            </a:r>
            <a:r>
              <a:rPr lang="de-DE" dirty="0" smtClean="0">
                <a:solidFill>
                  <a:srgbClr val="002060"/>
                </a:solidFill>
                <a:sym typeface="Wingdings" panose="05000000000000000000" pitchFamily="2" charset="2"/>
              </a:rPr>
              <a:t>kurzfristig </a:t>
            </a:r>
            <a:r>
              <a:rPr lang="de-DE" dirty="0" smtClean="0">
                <a:sym typeface="Wingdings" panose="05000000000000000000" pitchFamily="2" charset="2"/>
              </a:rPr>
              <a:t>= </a:t>
            </a:r>
            <a:r>
              <a:rPr lang="sl-SI" dirty="0" err="1" smtClean="0">
                <a:sym typeface="Wingdings" panose="05000000000000000000" pitchFamily="2" charset="2"/>
              </a:rPr>
              <a:t>hier</a:t>
            </a:r>
            <a:r>
              <a:rPr lang="sl-SI" dirty="0" smtClean="0">
                <a:sym typeface="Wingdings" panose="05000000000000000000" pitchFamily="2" charset="2"/>
              </a:rPr>
              <a:t>: </a:t>
            </a:r>
            <a:r>
              <a:rPr lang="de-DE" dirty="0" smtClean="0">
                <a:sym typeface="Wingdings" panose="05000000000000000000" pitchFamily="2" charset="2"/>
              </a:rPr>
              <a:t>na </a:t>
            </a:r>
            <a:r>
              <a:rPr lang="de-DE" dirty="0" err="1" smtClean="0">
                <a:sym typeface="Wingdings" panose="05000000000000000000" pitchFamily="2" charset="2"/>
              </a:rPr>
              <a:t>hitro</a:t>
            </a:r>
            <a:r>
              <a:rPr lang="de-DE" dirty="0" smtClean="0">
                <a:sym typeface="Wingdings" panose="05000000000000000000" pitchFamily="2" charset="2"/>
              </a:rPr>
              <a:t>, </a:t>
            </a:r>
            <a:r>
              <a:rPr lang="de-DE" dirty="0" err="1" smtClean="0">
                <a:sym typeface="Wingdings" panose="05000000000000000000" pitchFamily="2" charset="2"/>
              </a:rPr>
              <a:t>kratkoro</a:t>
            </a:r>
            <a:r>
              <a:rPr lang="sl-SI" dirty="0" err="1" smtClean="0">
                <a:sym typeface="Wingdings" panose="05000000000000000000" pitchFamily="2" charset="2"/>
              </a:rPr>
              <a:t>čno</a:t>
            </a:r>
            <a:endParaRPr lang="de-DE" dirty="0" smtClean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sl-SI" dirty="0">
                <a:solidFill>
                  <a:srgbClr val="002060"/>
                </a:solidFill>
                <a:sym typeface="Wingdings" panose="05000000000000000000" pitchFamily="2" charset="2"/>
              </a:rPr>
              <a:t>v</a:t>
            </a:r>
            <a:r>
              <a:rPr lang="de-DE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erbindlich</a:t>
            </a:r>
            <a:r>
              <a:rPr lang="de-DE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= </a:t>
            </a:r>
            <a:r>
              <a:rPr lang="de-DE" dirty="0" err="1" smtClean="0">
                <a:sym typeface="Wingdings" panose="05000000000000000000" pitchFamily="2" charset="2"/>
              </a:rPr>
              <a:t>obvezujo</a:t>
            </a:r>
            <a:r>
              <a:rPr lang="sl-SI" dirty="0" smtClean="0">
                <a:sym typeface="Wingdings" panose="05000000000000000000" pitchFamily="2" charset="2"/>
              </a:rPr>
              <a:t>č</a:t>
            </a:r>
            <a:endParaRPr lang="sl-SI" dirty="0"/>
          </a:p>
        </p:txBody>
      </p:sp>
      <p:pic>
        <p:nvPicPr>
          <p:cNvPr id="4" name="Označba mesta vseb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4055" y="2060029"/>
            <a:ext cx="4897821" cy="440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4791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značba mesta vsebin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8850" y="0"/>
            <a:ext cx="6305550" cy="653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32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1.1 Glava </a:t>
            </a:r>
            <a:r>
              <a:rPr lang="sl-SI" dirty="0"/>
              <a:t>/ der </a:t>
            </a:r>
            <a:r>
              <a:rPr lang="sl-SI" dirty="0" err="1"/>
              <a:t>Briefkopf</a:t>
            </a:r>
            <a:r>
              <a:rPr lang="sl-SI" dirty="0"/>
              <a:t/>
            </a:r>
            <a:br>
              <a:rPr lang="sl-SI" dirty="0"/>
            </a:b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401417"/>
            <a:ext cx="10178322" cy="44781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l-SI" b="1" u="sng" dirty="0">
                <a:solidFill>
                  <a:srgbClr val="002060"/>
                </a:solidFill>
              </a:rPr>
              <a:t>Pošiljatelj /der </a:t>
            </a:r>
            <a:r>
              <a:rPr lang="sl-SI" b="1" u="sng" dirty="0" err="1">
                <a:solidFill>
                  <a:srgbClr val="002060"/>
                </a:solidFill>
              </a:rPr>
              <a:t>Absender</a:t>
            </a:r>
            <a:r>
              <a:rPr lang="sl-SI" b="1" u="sng" dirty="0">
                <a:solidFill>
                  <a:srgbClr val="002060"/>
                </a:solidFill>
              </a:rPr>
              <a:t> </a:t>
            </a:r>
          </a:p>
          <a:p>
            <a:pPr marL="0" indent="0">
              <a:buNone/>
            </a:pPr>
            <a:r>
              <a:rPr lang="sl-SI" dirty="0" smtClean="0"/>
              <a:t>Informacije </a:t>
            </a:r>
            <a:r>
              <a:rPr lang="sl-SI" dirty="0"/>
              <a:t>o pošiljatelju so:</a:t>
            </a:r>
          </a:p>
          <a:p>
            <a:pPr marL="0" indent="0">
              <a:buNone/>
            </a:pPr>
            <a:r>
              <a:rPr lang="sl-SI" dirty="0" smtClean="0"/>
              <a:t>	Ime </a:t>
            </a:r>
            <a:r>
              <a:rPr lang="sl-SI" dirty="0"/>
              <a:t>/ </a:t>
            </a:r>
            <a:r>
              <a:rPr lang="sl-SI" dirty="0" smtClean="0"/>
              <a:t>der Name</a:t>
            </a:r>
            <a:endParaRPr lang="sl-SI" dirty="0"/>
          </a:p>
          <a:p>
            <a:pPr marL="0" indent="0">
              <a:buNone/>
            </a:pPr>
            <a:r>
              <a:rPr lang="sl-SI" dirty="0" smtClean="0"/>
              <a:t>	ulica </a:t>
            </a:r>
            <a:r>
              <a:rPr lang="sl-SI" dirty="0"/>
              <a:t>ali poštni predal / </a:t>
            </a:r>
            <a:r>
              <a:rPr lang="sl-SI" dirty="0" smtClean="0"/>
              <a:t>die </a:t>
            </a:r>
            <a:r>
              <a:rPr lang="sl-SI" dirty="0" err="1" smtClean="0"/>
              <a:t>Straße</a:t>
            </a:r>
            <a:r>
              <a:rPr lang="sl-SI" dirty="0"/>
              <a:t>, </a:t>
            </a:r>
            <a:r>
              <a:rPr lang="sl-SI" dirty="0" err="1" smtClean="0"/>
              <a:t>das</a:t>
            </a:r>
            <a:r>
              <a:rPr lang="sl-SI" dirty="0" smtClean="0"/>
              <a:t> </a:t>
            </a:r>
            <a:r>
              <a:rPr lang="sl-SI" dirty="0" err="1" smtClean="0"/>
              <a:t>Postfach</a:t>
            </a:r>
            <a:endParaRPr lang="sl-SI" dirty="0"/>
          </a:p>
          <a:p>
            <a:pPr marL="0" indent="0">
              <a:buNone/>
            </a:pPr>
            <a:r>
              <a:rPr lang="sl-SI" dirty="0" smtClean="0"/>
              <a:t>	poštna </a:t>
            </a:r>
            <a:r>
              <a:rPr lang="sl-SI" dirty="0"/>
              <a:t>številka in kraj / </a:t>
            </a:r>
            <a:r>
              <a:rPr lang="sl-SI" dirty="0" smtClean="0"/>
              <a:t>die </a:t>
            </a:r>
            <a:r>
              <a:rPr lang="sl-SI" dirty="0" err="1" smtClean="0"/>
              <a:t>Postleitzahl</a:t>
            </a:r>
            <a:r>
              <a:rPr lang="sl-SI" dirty="0" smtClean="0"/>
              <a:t> </a:t>
            </a:r>
            <a:r>
              <a:rPr lang="sl-SI" dirty="0" err="1"/>
              <a:t>und</a:t>
            </a:r>
            <a:r>
              <a:rPr lang="sl-SI" dirty="0"/>
              <a:t> </a:t>
            </a:r>
            <a:r>
              <a:rPr lang="sl-SI" dirty="0" smtClean="0"/>
              <a:t>der </a:t>
            </a:r>
            <a:r>
              <a:rPr lang="sl-SI" dirty="0" err="1" smtClean="0"/>
              <a:t>Ort</a:t>
            </a:r>
            <a:endParaRPr lang="sl-SI" dirty="0"/>
          </a:p>
          <a:p>
            <a:pPr marL="0" indent="0">
              <a:buNone/>
            </a:pPr>
            <a:r>
              <a:rPr lang="sl-SI" dirty="0" smtClean="0"/>
              <a:t>	država</a:t>
            </a:r>
            <a:r>
              <a:rPr lang="sl-SI" dirty="0"/>
              <a:t>, telefon, mobilna št., faks ali/in elektronski naslov./ </a:t>
            </a:r>
            <a:r>
              <a:rPr lang="sl-SI" dirty="0" err="1" smtClean="0"/>
              <a:t>das</a:t>
            </a:r>
            <a:r>
              <a:rPr lang="sl-SI" dirty="0" smtClean="0"/>
              <a:t> </a:t>
            </a:r>
            <a:r>
              <a:rPr lang="sl-SI" dirty="0" err="1" smtClean="0"/>
              <a:t>Land</a:t>
            </a:r>
            <a:r>
              <a:rPr lang="sl-SI" dirty="0"/>
              <a:t>, </a:t>
            </a:r>
            <a:r>
              <a:rPr lang="sl-SI" dirty="0" err="1" smtClean="0"/>
              <a:t>das</a:t>
            </a:r>
            <a:r>
              <a:rPr lang="sl-SI" dirty="0" smtClean="0"/>
              <a:t> Telefon</a:t>
            </a:r>
            <a:r>
              <a:rPr lang="sl-SI" dirty="0"/>
              <a:t>, </a:t>
            </a:r>
            <a:r>
              <a:rPr lang="sl-SI" dirty="0" smtClean="0"/>
              <a:t>	die </a:t>
            </a:r>
            <a:r>
              <a:rPr lang="sl-SI" dirty="0" err="1" smtClean="0"/>
              <a:t>Handynummer</a:t>
            </a:r>
            <a:r>
              <a:rPr lang="sl-SI" dirty="0"/>
              <a:t>, </a:t>
            </a:r>
            <a:r>
              <a:rPr lang="sl-SI" dirty="0" smtClean="0"/>
              <a:t>die </a:t>
            </a:r>
            <a:r>
              <a:rPr lang="sl-SI" dirty="0" err="1" smtClean="0"/>
              <a:t>Faxnummer</a:t>
            </a:r>
            <a:r>
              <a:rPr lang="sl-SI" dirty="0"/>
              <a:t>, </a:t>
            </a:r>
            <a:r>
              <a:rPr lang="sl-SI" dirty="0" smtClean="0"/>
              <a:t>die E-Mail-</a:t>
            </a:r>
            <a:r>
              <a:rPr lang="sl-SI" dirty="0" err="1" smtClean="0"/>
              <a:t>Adresse</a:t>
            </a:r>
            <a:r>
              <a:rPr lang="sl-SI" dirty="0"/>
              <a:t>.  </a:t>
            </a:r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Odpošiljatelja </a:t>
            </a:r>
            <a:r>
              <a:rPr lang="sl-SI" dirty="0"/>
              <a:t>napišemo v 5 vrstico</a:t>
            </a:r>
            <a:r>
              <a:rPr lang="sl-SI" dirty="0" smtClean="0"/>
              <a:t>.</a:t>
            </a:r>
            <a:endParaRPr lang="sl-SI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16905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438150"/>
            <a:ext cx="5358672" cy="613409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sl-SI" dirty="0" smtClean="0"/>
              <a:t>1. </a:t>
            </a:r>
            <a:r>
              <a:rPr lang="de-DE" dirty="0" smtClean="0"/>
              <a:t>Unternehmen</a:t>
            </a:r>
          </a:p>
          <a:p>
            <a:pPr>
              <a:lnSpc>
                <a:spcPct val="150000"/>
              </a:lnSpc>
            </a:pPr>
            <a:r>
              <a:rPr lang="de-DE" dirty="0" smtClean="0"/>
              <a:t>2. Geschäftspartner</a:t>
            </a:r>
          </a:p>
          <a:p>
            <a:pPr>
              <a:lnSpc>
                <a:spcPct val="150000"/>
              </a:lnSpc>
            </a:pPr>
            <a:r>
              <a:rPr lang="de-DE" dirty="0" smtClean="0"/>
              <a:t>3. empfohlen </a:t>
            </a:r>
          </a:p>
          <a:p>
            <a:pPr>
              <a:lnSpc>
                <a:spcPct val="150000"/>
              </a:lnSpc>
            </a:pPr>
            <a:r>
              <a:rPr lang="de-DE" dirty="0" smtClean="0"/>
              <a:t>4. Webseite </a:t>
            </a:r>
          </a:p>
          <a:p>
            <a:pPr>
              <a:lnSpc>
                <a:spcPct val="150000"/>
              </a:lnSpc>
            </a:pPr>
            <a:r>
              <a:rPr lang="de-DE" dirty="0" smtClean="0"/>
              <a:t>5.Produktpalette</a:t>
            </a:r>
          </a:p>
          <a:p>
            <a:pPr>
              <a:lnSpc>
                <a:spcPct val="150000"/>
              </a:lnSpc>
            </a:pPr>
            <a:r>
              <a:rPr lang="de-DE" dirty="0" smtClean="0"/>
              <a:t>6. Angebot</a:t>
            </a:r>
          </a:p>
          <a:p>
            <a:pPr>
              <a:lnSpc>
                <a:spcPct val="150000"/>
              </a:lnSpc>
            </a:pPr>
            <a:r>
              <a:rPr lang="de-DE" dirty="0" smtClean="0"/>
              <a:t>Termin </a:t>
            </a:r>
          </a:p>
          <a:p>
            <a:pPr>
              <a:lnSpc>
                <a:spcPct val="150000"/>
              </a:lnSpc>
            </a:pPr>
            <a:r>
              <a:rPr lang="de-DE" dirty="0" smtClean="0"/>
              <a:t>8. Voraus  </a:t>
            </a:r>
          </a:p>
          <a:p>
            <a:endParaRPr lang="sl-SI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9575" y="0"/>
            <a:ext cx="4693197" cy="654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4416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Besedi</a:t>
            </a:r>
            <a:r>
              <a:rPr lang="sl-SI" dirty="0" err="1" smtClean="0"/>
              <a:t>šče</a:t>
            </a:r>
            <a:r>
              <a:rPr lang="sl-SI" dirty="0" smtClean="0"/>
              <a:t> / der </a:t>
            </a:r>
            <a:r>
              <a:rPr lang="sl-SI" dirty="0" err="1" smtClean="0"/>
              <a:t>wortschatz</a:t>
            </a:r>
            <a:r>
              <a:rPr lang="sl-SI" dirty="0" smtClean="0"/>
              <a:t> 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676401"/>
            <a:ext cx="10178322" cy="420319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sl-SI" dirty="0" smtClean="0"/>
              <a:t>1. </a:t>
            </a:r>
            <a:r>
              <a:rPr lang="sl-SI" dirty="0">
                <a:solidFill>
                  <a:srgbClr val="002060"/>
                </a:solidFill>
              </a:rPr>
              <a:t>d</a:t>
            </a:r>
            <a:r>
              <a:rPr lang="sl-SI" dirty="0" smtClean="0">
                <a:solidFill>
                  <a:srgbClr val="002060"/>
                </a:solidFill>
              </a:rPr>
              <a:t>ie </a:t>
            </a:r>
            <a:r>
              <a:rPr lang="sl-SI" dirty="0" err="1" smtClean="0">
                <a:solidFill>
                  <a:srgbClr val="002060"/>
                </a:solidFill>
              </a:rPr>
              <a:t>Gestaltung</a:t>
            </a:r>
            <a:r>
              <a:rPr lang="sl-SI" dirty="0" smtClean="0">
                <a:solidFill>
                  <a:srgbClr val="002060"/>
                </a:solidFill>
              </a:rPr>
              <a:t> (-en) </a:t>
            </a:r>
            <a:r>
              <a:rPr lang="sl-SI" dirty="0" smtClean="0"/>
              <a:t>= oblikovanje ; gest</a:t>
            </a:r>
            <a:r>
              <a:rPr lang="de-DE" dirty="0" smtClean="0"/>
              <a:t>a</a:t>
            </a:r>
            <a:r>
              <a:rPr lang="sl-SI" dirty="0" err="1" smtClean="0"/>
              <a:t>lten</a:t>
            </a:r>
            <a:r>
              <a:rPr lang="sl-SI" dirty="0" smtClean="0"/>
              <a:t> = oblikovati </a:t>
            </a:r>
          </a:p>
          <a:p>
            <a:pPr>
              <a:lnSpc>
                <a:spcPct val="150000"/>
              </a:lnSpc>
            </a:pPr>
            <a:r>
              <a:rPr lang="sl-SI" dirty="0" smtClean="0"/>
              <a:t>2. </a:t>
            </a:r>
            <a:r>
              <a:rPr lang="sl-SI" dirty="0" err="1" smtClean="0">
                <a:solidFill>
                  <a:srgbClr val="002060"/>
                </a:solidFill>
              </a:rPr>
              <a:t>empfehlen</a:t>
            </a:r>
            <a:r>
              <a:rPr lang="sl-SI" dirty="0" smtClean="0"/>
              <a:t> </a:t>
            </a:r>
            <a:r>
              <a:rPr lang="sl-SI" dirty="0" smtClean="0">
                <a:sym typeface="Wingdings" panose="05000000000000000000" pitchFamily="2" charset="2"/>
              </a:rPr>
              <a:t> </a:t>
            </a:r>
            <a:r>
              <a:rPr lang="sl-SI" dirty="0" err="1" smtClean="0">
                <a:sym typeface="Wingdings" panose="05000000000000000000" pitchFamily="2" charset="2"/>
              </a:rPr>
              <a:t>hat</a:t>
            </a:r>
            <a:r>
              <a:rPr lang="sl-SI" dirty="0" smtClean="0">
                <a:sym typeface="Wingdings" panose="05000000000000000000" pitchFamily="2" charset="2"/>
              </a:rPr>
              <a:t> </a:t>
            </a:r>
            <a:r>
              <a:rPr lang="sl-SI" dirty="0" err="1" smtClean="0">
                <a:sym typeface="Wingdings" panose="05000000000000000000" pitchFamily="2" charset="2"/>
              </a:rPr>
              <a:t>empfohlen</a:t>
            </a:r>
            <a:r>
              <a:rPr lang="sl-SI" dirty="0" smtClean="0">
                <a:sym typeface="Wingdings" panose="05000000000000000000" pitchFamily="2" charset="2"/>
              </a:rPr>
              <a:t> = priporočiti, je priporočil</a:t>
            </a:r>
          </a:p>
          <a:p>
            <a:pPr>
              <a:lnSpc>
                <a:spcPct val="150000"/>
              </a:lnSpc>
            </a:pPr>
            <a:r>
              <a:rPr lang="sl-SI" dirty="0" smtClean="0">
                <a:sym typeface="Wingdings" panose="05000000000000000000" pitchFamily="2" charset="2"/>
              </a:rPr>
              <a:t>3. </a:t>
            </a:r>
            <a:r>
              <a:rPr lang="sl-SI" dirty="0" smtClean="0">
                <a:solidFill>
                  <a:srgbClr val="002060"/>
                </a:solidFill>
                <a:sym typeface="Wingdings" panose="05000000000000000000" pitchFamily="2" charset="2"/>
              </a:rPr>
              <a:t>der </a:t>
            </a:r>
            <a:r>
              <a:rPr lang="sl-SI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Betrieb</a:t>
            </a:r>
            <a:r>
              <a:rPr lang="sl-SI" dirty="0" smtClean="0">
                <a:solidFill>
                  <a:srgbClr val="002060"/>
                </a:solidFill>
                <a:sym typeface="Wingdings" panose="05000000000000000000" pitchFamily="2" charset="2"/>
              </a:rPr>
              <a:t> (-e)</a:t>
            </a:r>
            <a:r>
              <a:rPr lang="sl-SI" dirty="0" smtClean="0">
                <a:sym typeface="Wingdings" panose="05000000000000000000" pitchFamily="2" charset="2"/>
              </a:rPr>
              <a:t> = podjetje </a:t>
            </a:r>
          </a:p>
          <a:p>
            <a:pPr>
              <a:lnSpc>
                <a:spcPct val="150000"/>
              </a:lnSpc>
            </a:pPr>
            <a:r>
              <a:rPr lang="sl-SI" dirty="0" smtClean="0">
                <a:sym typeface="Wingdings" panose="05000000000000000000" pitchFamily="2" charset="2"/>
              </a:rPr>
              <a:t>4. </a:t>
            </a:r>
            <a:r>
              <a:rPr lang="sl-SI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das</a:t>
            </a:r>
            <a:r>
              <a:rPr lang="sl-SI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sl-SI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Werbevideo</a:t>
            </a:r>
            <a:r>
              <a:rPr lang="sl-SI" dirty="0" smtClean="0">
                <a:solidFill>
                  <a:srgbClr val="002060"/>
                </a:solidFill>
                <a:sym typeface="Wingdings" panose="05000000000000000000" pitchFamily="2" charset="2"/>
              </a:rPr>
              <a:t> (-s) </a:t>
            </a:r>
            <a:r>
              <a:rPr lang="sl-SI" dirty="0" smtClean="0">
                <a:sym typeface="Wingdings" panose="05000000000000000000" pitchFamily="2" charset="2"/>
              </a:rPr>
              <a:t>= reklamni video</a:t>
            </a:r>
          </a:p>
          <a:p>
            <a:pPr>
              <a:lnSpc>
                <a:spcPct val="150000"/>
              </a:lnSpc>
            </a:pPr>
            <a:r>
              <a:rPr lang="sl-SI" dirty="0" smtClean="0">
                <a:sym typeface="Wingdings" panose="05000000000000000000" pitchFamily="2" charset="2"/>
              </a:rPr>
              <a:t>5. </a:t>
            </a:r>
            <a:r>
              <a:rPr lang="sl-SI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das</a:t>
            </a:r>
            <a:r>
              <a:rPr lang="sl-SI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sl-SI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unverbindliche</a:t>
            </a:r>
            <a:r>
              <a:rPr lang="sl-SI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sl-SI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Angebot</a:t>
            </a:r>
            <a:r>
              <a:rPr lang="sl-SI" dirty="0" smtClean="0">
                <a:solidFill>
                  <a:srgbClr val="002060"/>
                </a:solidFill>
                <a:sym typeface="Wingdings" panose="05000000000000000000" pitchFamily="2" charset="2"/>
              </a:rPr>
              <a:t> (-e) </a:t>
            </a:r>
            <a:r>
              <a:rPr lang="sl-SI" dirty="0" smtClean="0">
                <a:sym typeface="Wingdings" panose="05000000000000000000" pitchFamily="2" charset="2"/>
              </a:rPr>
              <a:t>= neobvezujoča ponudba </a:t>
            </a:r>
          </a:p>
          <a:p>
            <a:pPr>
              <a:lnSpc>
                <a:spcPct val="150000"/>
              </a:lnSpc>
            </a:pPr>
            <a:r>
              <a:rPr lang="sl-SI" dirty="0" smtClean="0"/>
              <a:t> 6. </a:t>
            </a:r>
            <a:r>
              <a:rPr lang="sl-SI" dirty="0" err="1" smtClean="0">
                <a:solidFill>
                  <a:srgbClr val="002060"/>
                </a:solidFill>
              </a:rPr>
              <a:t>zur</a:t>
            </a:r>
            <a:r>
              <a:rPr lang="sl-SI" dirty="0" smtClean="0">
                <a:solidFill>
                  <a:srgbClr val="002060"/>
                </a:solidFill>
              </a:rPr>
              <a:t> </a:t>
            </a:r>
            <a:r>
              <a:rPr lang="sl-SI" dirty="0" err="1" smtClean="0">
                <a:solidFill>
                  <a:srgbClr val="002060"/>
                </a:solidFill>
              </a:rPr>
              <a:t>Verf</a:t>
            </a:r>
            <a:r>
              <a:rPr lang="de-DE" dirty="0" err="1" smtClean="0">
                <a:solidFill>
                  <a:srgbClr val="002060"/>
                </a:solidFill>
              </a:rPr>
              <a:t>ügung</a:t>
            </a:r>
            <a:r>
              <a:rPr lang="de-DE" dirty="0" smtClean="0">
                <a:solidFill>
                  <a:srgbClr val="002060"/>
                </a:solidFill>
              </a:rPr>
              <a:t> stehen </a:t>
            </a:r>
            <a:r>
              <a:rPr lang="de-DE" dirty="0" smtClean="0"/>
              <a:t>= </a:t>
            </a:r>
            <a:r>
              <a:rPr lang="de-DE" dirty="0" err="1" smtClean="0"/>
              <a:t>biti</a:t>
            </a:r>
            <a:r>
              <a:rPr lang="de-DE" dirty="0" smtClean="0"/>
              <a:t> na </a:t>
            </a:r>
            <a:r>
              <a:rPr lang="de-DE" dirty="0" err="1" smtClean="0"/>
              <a:t>razpolago</a:t>
            </a:r>
            <a:r>
              <a:rPr lang="de-DE" dirty="0" smtClean="0"/>
              <a:t> </a:t>
            </a:r>
          </a:p>
          <a:p>
            <a:pPr marL="0" indent="0">
              <a:buNone/>
            </a:pPr>
            <a:endParaRPr lang="sl-SI" dirty="0" smtClean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0251389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04348"/>
              </p:ext>
            </p:extLst>
          </p:nvPr>
        </p:nvGraphicFramePr>
        <p:xfrm>
          <a:off x="3381379" y="5077281"/>
          <a:ext cx="4457696" cy="730572"/>
        </p:xfrm>
        <a:graphic>
          <a:graphicData uri="http://schemas.openxmlformats.org/drawingml/2006/table">
            <a:tbl>
              <a:tblPr firstRow="1" firstCol="1" bandRow="1"/>
              <a:tblGrid>
                <a:gridCol w="557212">
                  <a:extLst>
                    <a:ext uri="{9D8B030D-6E8A-4147-A177-3AD203B41FA5}">
                      <a16:colId xmlns:a16="http://schemas.microsoft.com/office/drawing/2014/main" val="3498833227"/>
                    </a:ext>
                  </a:extLst>
                </a:gridCol>
                <a:gridCol w="557212">
                  <a:extLst>
                    <a:ext uri="{9D8B030D-6E8A-4147-A177-3AD203B41FA5}">
                      <a16:colId xmlns:a16="http://schemas.microsoft.com/office/drawing/2014/main" val="47424356"/>
                    </a:ext>
                  </a:extLst>
                </a:gridCol>
                <a:gridCol w="557212">
                  <a:extLst>
                    <a:ext uri="{9D8B030D-6E8A-4147-A177-3AD203B41FA5}">
                      <a16:colId xmlns:a16="http://schemas.microsoft.com/office/drawing/2014/main" val="2747449009"/>
                    </a:ext>
                  </a:extLst>
                </a:gridCol>
                <a:gridCol w="557212">
                  <a:extLst>
                    <a:ext uri="{9D8B030D-6E8A-4147-A177-3AD203B41FA5}">
                      <a16:colId xmlns:a16="http://schemas.microsoft.com/office/drawing/2014/main" val="365438033"/>
                    </a:ext>
                  </a:extLst>
                </a:gridCol>
                <a:gridCol w="557212">
                  <a:extLst>
                    <a:ext uri="{9D8B030D-6E8A-4147-A177-3AD203B41FA5}">
                      <a16:colId xmlns:a16="http://schemas.microsoft.com/office/drawing/2014/main" val="1008008613"/>
                    </a:ext>
                  </a:extLst>
                </a:gridCol>
                <a:gridCol w="557212">
                  <a:extLst>
                    <a:ext uri="{9D8B030D-6E8A-4147-A177-3AD203B41FA5}">
                      <a16:colId xmlns:a16="http://schemas.microsoft.com/office/drawing/2014/main" val="2513792593"/>
                    </a:ext>
                  </a:extLst>
                </a:gridCol>
                <a:gridCol w="557212">
                  <a:extLst>
                    <a:ext uri="{9D8B030D-6E8A-4147-A177-3AD203B41FA5}">
                      <a16:colId xmlns:a16="http://schemas.microsoft.com/office/drawing/2014/main" val="2240971109"/>
                    </a:ext>
                  </a:extLst>
                </a:gridCol>
                <a:gridCol w="557212">
                  <a:extLst>
                    <a:ext uri="{9D8B030D-6E8A-4147-A177-3AD203B41FA5}">
                      <a16:colId xmlns:a16="http://schemas.microsoft.com/office/drawing/2014/main" val="3397478143"/>
                    </a:ext>
                  </a:extLst>
                </a:gridCol>
              </a:tblGrid>
              <a:tr h="365286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</a:t>
                      </a:r>
                      <a:endParaRPr lang="sl-SI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</a:t>
                      </a:r>
                      <a:endParaRPr lang="sl-SI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</a:t>
                      </a:r>
                      <a:endParaRPr lang="sl-SI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</a:t>
                      </a:r>
                      <a:endParaRPr lang="sl-SI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</a:t>
                      </a:r>
                      <a:endParaRPr lang="sl-SI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</a:t>
                      </a:r>
                      <a:endParaRPr lang="sl-SI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</a:t>
                      </a:r>
                      <a:endParaRPr lang="sl-SI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</a:t>
                      </a:r>
                      <a:endParaRPr lang="sl-SI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7960334"/>
                  </a:ext>
                </a:extLst>
              </a:tr>
              <a:tr h="365286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sl-SI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sl-SI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sl-SI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sl-SI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sl-SI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sl-SI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1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sl-SI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1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sl-SI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0970749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43075" y="121507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sl-SI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Vaja</a:t>
            </a:r>
            <a:r>
              <a:rPr kumimoji="0" lang="de-DE" altLang="sl-SI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1/ Übung 1</a:t>
            </a:r>
            <a:endParaRPr kumimoji="0" lang="sl-SI" alt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sl-SI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Povežite</a:t>
            </a:r>
            <a:r>
              <a:rPr kumimoji="0" lang="de-DE" altLang="sl-S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sl-SI" alt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alt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Označba mesta vsebine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7453" y="1965279"/>
            <a:ext cx="7792095" cy="2818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65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značba mesta vsebine 1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07194562"/>
              </p:ext>
            </p:extLst>
          </p:nvPr>
        </p:nvGraphicFramePr>
        <p:xfrm>
          <a:off x="2515330" y="4552950"/>
          <a:ext cx="7073896" cy="1162050"/>
        </p:xfrm>
        <a:graphic>
          <a:graphicData uri="http://schemas.openxmlformats.org/drawingml/2006/table">
            <a:tbl>
              <a:tblPr firstRow="1" firstCol="1" bandRow="1"/>
              <a:tblGrid>
                <a:gridCol w="884237">
                  <a:extLst>
                    <a:ext uri="{9D8B030D-6E8A-4147-A177-3AD203B41FA5}">
                      <a16:colId xmlns:a16="http://schemas.microsoft.com/office/drawing/2014/main" val="3031542163"/>
                    </a:ext>
                  </a:extLst>
                </a:gridCol>
                <a:gridCol w="884237">
                  <a:extLst>
                    <a:ext uri="{9D8B030D-6E8A-4147-A177-3AD203B41FA5}">
                      <a16:colId xmlns:a16="http://schemas.microsoft.com/office/drawing/2014/main" val="3667829987"/>
                    </a:ext>
                  </a:extLst>
                </a:gridCol>
                <a:gridCol w="884237">
                  <a:extLst>
                    <a:ext uri="{9D8B030D-6E8A-4147-A177-3AD203B41FA5}">
                      <a16:colId xmlns:a16="http://schemas.microsoft.com/office/drawing/2014/main" val="4155054800"/>
                    </a:ext>
                  </a:extLst>
                </a:gridCol>
                <a:gridCol w="884237">
                  <a:extLst>
                    <a:ext uri="{9D8B030D-6E8A-4147-A177-3AD203B41FA5}">
                      <a16:colId xmlns:a16="http://schemas.microsoft.com/office/drawing/2014/main" val="2059647622"/>
                    </a:ext>
                  </a:extLst>
                </a:gridCol>
                <a:gridCol w="884237">
                  <a:extLst>
                    <a:ext uri="{9D8B030D-6E8A-4147-A177-3AD203B41FA5}">
                      <a16:colId xmlns:a16="http://schemas.microsoft.com/office/drawing/2014/main" val="3313798296"/>
                    </a:ext>
                  </a:extLst>
                </a:gridCol>
                <a:gridCol w="884237">
                  <a:extLst>
                    <a:ext uri="{9D8B030D-6E8A-4147-A177-3AD203B41FA5}">
                      <a16:colId xmlns:a16="http://schemas.microsoft.com/office/drawing/2014/main" val="2603628197"/>
                    </a:ext>
                  </a:extLst>
                </a:gridCol>
                <a:gridCol w="884237">
                  <a:extLst>
                    <a:ext uri="{9D8B030D-6E8A-4147-A177-3AD203B41FA5}">
                      <a16:colId xmlns:a16="http://schemas.microsoft.com/office/drawing/2014/main" val="2457749166"/>
                    </a:ext>
                  </a:extLst>
                </a:gridCol>
                <a:gridCol w="884237">
                  <a:extLst>
                    <a:ext uri="{9D8B030D-6E8A-4147-A177-3AD203B41FA5}">
                      <a16:colId xmlns:a16="http://schemas.microsoft.com/office/drawing/2014/main" val="1490388858"/>
                    </a:ext>
                  </a:extLst>
                </a:gridCol>
              </a:tblGrid>
              <a:tr h="581025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</a:t>
                      </a:r>
                      <a:endParaRPr lang="sl-SI" sz="18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</a:t>
                      </a:r>
                      <a:endParaRPr lang="sl-SI" sz="18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</a:t>
                      </a:r>
                      <a:endParaRPr lang="sl-SI" sz="18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</a:t>
                      </a:r>
                      <a:endParaRPr lang="sl-SI" sz="18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</a:t>
                      </a:r>
                      <a:endParaRPr lang="sl-SI" sz="18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</a:t>
                      </a:r>
                      <a:endParaRPr lang="sl-SI" sz="18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</a:t>
                      </a:r>
                      <a:endParaRPr lang="sl-SI" sz="1800" b="1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</a:t>
                      </a:r>
                      <a:endParaRPr lang="sl-SI" sz="1800" b="1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2286312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de-DE" sz="1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sl-SI" sz="18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de-DE" sz="1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sl-SI" sz="18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de-DE" sz="1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endParaRPr lang="sl-SI" sz="18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de-DE" sz="1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sl-SI" sz="18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de-DE" sz="1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</a:t>
                      </a:r>
                      <a:endParaRPr lang="sl-SI" sz="18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de-DE" sz="1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C/H</a:t>
                      </a:r>
                      <a:endParaRPr lang="sl-SI" sz="18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de-DE" sz="1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H/ C</a:t>
                      </a:r>
                      <a:endParaRPr lang="sl-SI" sz="18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de-DE" sz="1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endParaRPr lang="sl-SI" sz="18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0366985"/>
                  </a:ext>
                </a:extLst>
              </a:tr>
            </a:tbl>
          </a:graphicData>
        </a:graphic>
      </p:graphicFrame>
      <p:pic>
        <p:nvPicPr>
          <p:cNvPr id="16" name="Slika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6596" y="1280673"/>
            <a:ext cx="7791363" cy="2822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1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2.2	PONUDBA / DAS ANGEBOT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89990" y="1045753"/>
            <a:ext cx="884088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sl-SI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Za</a:t>
            </a:r>
            <a:r>
              <a:rPr kumimoji="0" lang="de-DE" altLang="sl-S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de-DE" altLang="sl-SI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povpraševanjem</a:t>
            </a:r>
            <a:r>
              <a:rPr kumimoji="0" lang="de-DE" altLang="sl-S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de-DE" altLang="sl-SI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sledi</a:t>
            </a:r>
            <a:r>
              <a:rPr kumimoji="0" lang="de-DE" altLang="sl-S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de-DE" altLang="sl-SI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ponudba</a:t>
            </a:r>
            <a:r>
              <a:rPr kumimoji="0" lang="de-DE" altLang="sl-S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de-DE" altLang="sl-SI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ali</a:t>
            </a:r>
            <a:r>
              <a:rPr kumimoji="0" lang="de-DE" altLang="sl-S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de-DE" altLang="sl-SI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predračun</a:t>
            </a:r>
            <a:r>
              <a:rPr kumimoji="0" lang="de-DE" altLang="sl-S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kumimoji="0" lang="sl-SI" alt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sl-SI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Ponudba</a:t>
            </a:r>
            <a:r>
              <a:rPr kumimoji="0" lang="de-DE" altLang="sl-S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de-DE" altLang="sl-SI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vključuje</a:t>
            </a:r>
            <a:r>
              <a:rPr kumimoji="0" lang="de-DE" altLang="sl-S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de-DE" altLang="sl-SI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razli</a:t>
            </a:r>
            <a:r>
              <a:rPr kumimoji="0" lang="sl-SI" altLang="sl-SI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čne</a:t>
            </a:r>
            <a:r>
              <a:rPr kumimoji="0" lang="sl-SI" altLang="sl-S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informacije. Povežite slovenske z nemškimi ustreznicami.</a:t>
            </a:r>
            <a:endParaRPr kumimoji="0" lang="sl-SI" alt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l-SI" altLang="sl-S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sl-SI" altLang="sl-S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sl-SI" alt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616075" y="5283200"/>
            <a:ext cx="4022725" cy="79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787525" y="55197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0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[</a:t>
            </a:r>
            <a:r>
              <a:rPr kumimoji="0" lang="sl-SI" altLang="sl-SI" sz="1000" b="0" i="0" u="none" strike="noStrike" cap="none" normalizeH="0" baseline="30000" smtClean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1]</a:t>
            </a:r>
            <a:r>
              <a:rPr kumimoji="0" lang="sl-SI" altLang="sl-SI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Popust pri plačilu v okviru določenega časovnega okvira/ Preisnachlass bei Zahlung innerhalb eines bestimmten Zeitraums</a:t>
            </a:r>
            <a:endParaRPr kumimoji="0" lang="sl-SI" alt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3534872" y="327331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sl-SI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sl-SI" alt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1979027" y="585322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[</a:t>
            </a:r>
            <a:r>
              <a:rPr kumimoji="0" lang="sl-SI" altLang="sl-SI" sz="1000" b="0" i="0" u="none" strike="noStrike" cap="none" normalizeH="0" baseline="3000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1]</a:t>
            </a:r>
            <a:r>
              <a:rPr kumimoji="0" lang="sl-SI" altLang="sl-SI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Popust pri plačilu v okviru določenega časovnega okvira/ </a:t>
            </a:r>
            <a:r>
              <a:rPr kumimoji="0" lang="sl-SI" altLang="sl-SI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Preisnachlass</a:t>
            </a:r>
            <a:r>
              <a:rPr kumimoji="0" lang="sl-SI" altLang="sl-SI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bei </a:t>
            </a:r>
            <a:r>
              <a:rPr kumimoji="0" lang="sl-SI" altLang="sl-SI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Zahlung</a:t>
            </a:r>
            <a:r>
              <a:rPr kumimoji="0" lang="sl-SI" altLang="sl-SI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sl-SI" altLang="sl-SI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innerhalb</a:t>
            </a:r>
            <a:r>
              <a:rPr kumimoji="0" lang="sl-SI" altLang="sl-SI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sl-SI" altLang="sl-SI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eines</a:t>
            </a:r>
            <a:r>
              <a:rPr kumimoji="0" lang="sl-SI" altLang="sl-SI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sl-SI" altLang="sl-SI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bestimmten</a:t>
            </a:r>
            <a:r>
              <a:rPr kumimoji="0" lang="sl-SI" altLang="sl-SI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sl-SI" altLang="sl-SI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Zeitraums</a:t>
            </a:r>
            <a:endParaRPr kumimoji="0" lang="sl-SI" alt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32" name="Označba mesta vsebine 3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9380852"/>
              </p:ext>
            </p:extLst>
          </p:nvPr>
        </p:nvGraphicFramePr>
        <p:xfrm>
          <a:off x="2274627" y="1988504"/>
          <a:ext cx="6728346" cy="3084639"/>
        </p:xfrm>
        <a:graphic>
          <a:graphicData uri="http://schemas.openxmlformats.org/drawingml/2006/table">
            <a:tbl>
              <a:tblPr firstRow="1" firstCol="1" bandRow="1"/>
              <a:tblGrid>
                <a:gridCol w="3364173">
                  <a:extLst>
                    <a:ext uri="{9D8B030D-6E8A-4147-A177-3AD203B41FA5}">
                      <a16:colId xmlns:a16="http://schemas.microsoft.com/office/drawing/2014/main" val="2373069983"/>
                    </a:ext>
                  </a:extLst>
                </a:gridCol>
                <a:gridCol w="3364173">
                  <a:extLst>
                    <a:ext uri="{9D8B030D-6E8A-4147-A177-3AD203B41FA5}">
                      <a16:colId xmlns:a16="http://schemas.microsoft.com/office/drawing/2014/main" val="3215818112"/>
                    </a:ext>
                  </a:extLst>
                </a:gridCol>
              </a:tblGrid>
              <a:tr h="56362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800"/>
                        </a:spcAft>
                        <a:buSzPts val="1200"/>
                        <a:buFont typeface="+mj-lt"/>
                        <a:buAutoNum type="arabicPeriod"/>
                      </a:pP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blago</a:t>
                      </a:r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vrsta</a:t>
                      </a:r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količina</a:t>
                      </a:r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velikost</a:t>
                      </a:r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barva</a:t>
                      </a:r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kakovost</a:t>
                      </a:r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sl-SI" sz="1400" u="none" strike="noStrike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800"/>
                        </a:spcAft>
                        <a:buFont typeface="+mj-lt"/>
                        <a:buAutoNum type="alphaUcPeriod"/>
                      </a:pPr>
                      <a:r>
                        <a:rPr lang="de-DE" sz="14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Lieferzeit </a:t>
                      </a:r>
                      <a:endParaRPr lang="sl-SI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7550467"/>
                  </a:ext>
                </a:extLst>
              </a:tr>
              <a:tr h="529789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SzPts val="1200"/>
                        <a:buFont typeface="+mj-lt"/>
                        <a:buNone/>
                      </a:pPr>
                      <a:r>
                        <a:rPr lang="de-DE" sz="1400" b="1" u="none" strike="noStrike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de-DE" sz="1400" b="1" u="none" strike="noStrike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cena</a:t>
                      </a:r>
                      <a:endParaRPr lang="sl-SI" sz="1400" u="none" strike="noStrike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 Angaben zum Skonto</a:t>
                      </a:r>
                      <a:endParaRPr lang="sl-SI" sz="1400" dirty="0" smtClean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endParaRPr lang="sl-SI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6226677"/>
                  </a:ext>
                </a:extLst>
              </a:tr>
              <a:tr h="379261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SzPts val="1200"/>
                        <a:buFont typeface="+mj-lt"/>
                        <a:buNone/>
                      </a:pPr>
                      <a:r>
                        <a:rPr lang="de-DE" sz="1400" b="1" u="none" strike="noStrike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de-DE" sz="1400" b="1" u="none" strike="noStrike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vključen</a:t>
                      </a:r>
                      <a:r>
                        <a:rPr lang="de-DE" sz="1400" b="1" u="none" strike="noStrike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davek</a:t>
                      </a:r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na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dodatno</a:t>
                      </a:r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vrednost</a:t>
                      </a:r>
                      <a:endParaRPr lang="sl-SI" sz="1400" u="none" strike="noStrike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de-DE" sz="14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</a:t>
                      </a:r>
                      <a:r>
                        <a:rPr lang="de-DE" sz="1400" b="1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de-DE" sz="14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allgemeine Geschäftsbedingungen</a:t>
                      </a:r>
                      <a:endParaRPr lang="sl-SI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7400394"/>
                  </a:ext>
                </a:extLst>
              </a:tr>
              <a:tr h="379261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SzPts val="1200"/>
                        <a:buFont typeface="+mj-lt"/>
                        <a:buNone/>
                      </a:pPr>
                      <a:r>
                        <a:rPr lang="de-DE" sz="1400" b="1" u="none" strike="noStrike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 </a:t>
                      </a:r>
                      <a:r>
                        <a:rPr lang="de-DE" sz="1400" b="1" u="none" strike="noStrike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informacije</a:t>
                      </a:r>
                      <a:r>
                        <a:rPr lang="de-DE" sz="1400" b="1" u="none" strike="noStrike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skontu</a:t>
                      </a:r>
                      <a:endParaRPr lang="sl-SI" sz="1400" u="none" strike="noStrike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de-DE" sz="14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</a:t>
                      </a:r>
                      <a:r>
                        <a:rPr lang="de-DE" sz="1400" b="1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Preis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6238722"/>
                  </a:ext>
                </a:extLst>
              </a:tr>
              <a:tr h="379261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SzPts val="1200"/>
                        <a:buFont typeface="+mj-lt"/>
                        <a:buNone/>
                      </a:pPr>
                      <a:r>
                        <a:rPr lang="de-DE" sz="1400" b="1" u="none" strike="noStrike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 </a:t>
                      </a:r>
                      <a:r>
                        <a:rPr lang="de-DE" sz="1400" b="1" u="none" strike="noStrike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dobavni</a:t>
                      </a:r>
                      <a:r>
                        <a:rPr lang="de-DE" sz="1400" b="1" u="none" strike="noStrike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rok</a:t>
                      </a:r>
                      <a:endParaRPr lang="sl-SI" sz="1400" u="none" strike="noStrike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de-DE" sz="1400" b="1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E. </a:t>
                      </a:r>
                      <a:r>
                        <a:rPr lang="de-DE" sz="14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Ware (Art, Menge, Größe, Farbe, Qualität)</a:t>
                      </a:r>
                      <a:endParaRPr lang="sl-SI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6231708"/>
                  </a:ext>
                </a:extLst>
              </a:tr>
              <a:tr h="379261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SzPts val="1200"/>
                        <a:buFont typeface="+mj-lt"/>
                        <a:buNone/>
                      </a:pPr>
                      <a:r>
                        <a:rPr lang="de-DE" sz="1400" b="1" u="none" strike="noStrike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 </a:t>
                      </a:r>
                      <a:r>
                        <a:rPr lang="de-DE" sz="1400" b="1" u="none" strike="noStrike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pogoji</a:t>
                      </a:r>
                      <a:r>
                        <a:rPr lang="de-DE" sz="1400" b="1" u="none" strike="noStrike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dobave</a:t>
                      </a:r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plačila</a:t>
                      </a:r>
                      <a:endParaRPr lang="sl-SI" sz="1400" u="none" strike="noStrike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de-DE" sz="14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F. </a:t>
                      </a:r>
                      <a:r>
                        <a:rPr kumimoji="0" lang="de-DE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de-DE" sz="1400" b="1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llgemeine</a:t>
                      </a:r>
                      <a:r>
                        <a:rPr lang="de-DE" sz="14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Geschäftsbedingungen</a:t>
                      </a:r>
                      <a:endParaRPr lang="sl-SI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5665585"/>
                  </a:ext>
                </a:extLst>
              </a:tr>
              <a:tr h="379261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SzPts val="1200"/>
                        <a:buFont typeface="+mj-lt"/>
                        <a:buNone/>
                      </a:pPr>
                      <a:r>
                        <a:rPr lang="de-DE" sz="1400" b="1" u="none" strike="noStrike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 </a:t>
                      </a:r>
                      <a:r>
                        <a:rPr lang="de-DE" sz="1400" b="1" u="none" strike="noStrike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splošni</a:t>
                      </a:r>
                      <a:r>
                        <a:rPr lang="de-DE" sz="1400" b="1" u="none" strike="noStrike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pogoji</a:t>
                      </a:r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poslovanja</a:t>
                      </a:r>
                      <a:endParaRPr lang="sl-SI" sz="1400" u="none" strike="noStrike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de-DE" sz="14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G. </a:t>
                      </a:r>
                      <a:r>
                        <a:rPr kumimoji="0" lang="de-DE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enthaltene Mehrwertsteuer</a:t>
                      </a:r>
                      <a:endParaRPr lang="sl-SI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3253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468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92621" y="49777"/>
            <a:ext cx="10178322" cy="1492132"/>
          </a:xfrm>
        </p:spPr>
        <p:txBody>
          <a:bodyPr/>
          <a:lstStyle/>
          <a:p>
            <a:r>
              <a:rPr lang="sl-SI" dirty="0"/>
              <a:t>2.2	PONUDBA / DAS ANGEBOT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616075" y="5283200"/>
            <a:ext cx="4022725" cy="79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787525" y="55197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0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[</a:t>
            </a:r>
            <a:r>
              <a:rPr kumimoji="0" lang="sl-SI" altLang="sl-SI" sz="1000" b="0" i="0" u="none" strike="noStrike" cap="none" normalizeH="0" baseline="30000" smtClean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1]</a:t>
            </a:r>
            <a:r>
              <a:rPr kumimoji="0" lang="sl-SI" altLang="sl-SI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Popust pri plačilu v okviru določenega časovnega okvira/ Preisnachlass bei Zahlung innerhalb eines bestimmten Zeitraums</a:t>
            </a:r>
            <a:endParaRPr kumimoji="0" lang="sl-SI" alt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3534872" y="327331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sl-SI" alt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sl-SI" alt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32" name="Označba mesta vsebine 3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805344"/>
              </p:ext>
            </p:extLst>
          </p:nvPr>
        </p:nvGraphicFramePr>
        <p:xfrm>
          <a:off x="2274627" y="1145140"/>
          <a:ext cx="6728346" cy="3084639"/>
        </p:xfrm>
        <a:graphic>
          <a:graphicData uri="http://schemas.openxmlformats.org/drawingml/2006/table">
            <a:tbl>
              <a:tblPr firstRow="1" firstCol="1" bandRow="1"/>
              <a:tblGrid>
                <a:gridCol w="3364173">
                  <a:extLst>
                    <a:ext uri="{9D8B030D-6E8A-4147-A177-3AD203B41FA5}">
                      <a16:colId xmlns:a16="http://schemas.microsoft.com/office/drawing/2014/main" val="2373069983"/>
                    </a:ext>
                  </a:extLst>
                </a:gridCol>
                <a:gridCol w="3364173">
                  <a:extLst>
                    <a:ext uri="{9D8B030D-6E8A-4147-A177-3AD203B41FA5}">
                      <a16:colId xmlns:a16="http://schemas.microsoft.com/office/drawing/2014/main" val="3215818112"/>
                    </a:ext>
                  </a:extLst>
                </a:gridCol>
              </a:tblGrid>
              <a:tr h="56362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800"/>
                        </a:spcAft>
                        <a:buSzPts val="1200"/>
                        <a:buFont typeface="+mj-lt"/>
                        <a:buAutoNum type="arabicPeriod"/>
                      </a:pP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blago</a:t>
                      </a:r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vrsta</a:t>
                      </a:r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količina</a:t>
                      </a:r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velikost</a:t>
                      </a:r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barva</a:t>
                      </a:r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kakovost</a:t>
                      </a:r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sl-SI" sz="1400" u="none" strike="noStrike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800"/>
                        </a:spcAft>
                        <a:buFont typeface="+mj-lt"/>
                        <a:buAutoNum type="alphaUcPeriod"/>
                      </a:pPr>
                      <a:r>
                        <a:rPr lang="de-DE" sz="14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Lieferzeit </a:t>
                      </a:r>
                      <a:endParaRPr lang="sl-SI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7550467"/>
                  </a:ext>
                </a:extLst>
              </a:tr>
              <a:tr h="529789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SzPts val="1200"/>
                        <a:buFont typeface="+mj-lt"/>
                        <a:buNone/>
                      </a:pPr>
                      <a:r>
                        <a:rPr lang="de-DE" sz="1400" b="1" u="none" strike="noStrike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de-DE" sz="1400" b="1" u="none" strike="noStrike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cena</a:t>
                      </a:r>
                      <a:endParaRPr lang="sl-SI" sz="1400" u="none" strike="noStrike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 Angaben zum Skonto</a:t>
                      </a:r>
                      <a:endParaRPr lang="sl-SI" sz="1400" dirty="0" smtClean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endParaRPr lang="sl-SI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6226677"/>
                  </a:ext>
                </a:extLst>
              </a:tr>
              <a:tr h="379261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SzPts val="1200"/>
                        <a:buFont typeface="+mj-lt"/>
                        <a:buNone/>
                      </a:pPr>
                      <a:r>
                        <a:rPr lang="de-DE" sz="1400" b="1" u="none" strike="noStrike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de-DE" sz="1400" b="1" u="none" strike="noStrike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vključen</a:t>
                      </a:r>
                      <a:r>
                        <a:rPr lang="de-DE" sz="1400" b="1" u="none" strike="noStrike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davek</a:t>
                      </a:r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na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dodatno</a:t>
                      </a:r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vrednost</a:t>
                      </a:r>
                      <a:endParaRPr lang="sl-SI" sz="1400" u="none" strike="noStrike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de-DE" sz="14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</a:t>
                      </a:r>
                      <a:r>
                        <a:rPr lang="de-DE" sz="1400" b="1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de-DE" sz="14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allgemeine Geschäftsbedingungen</a:t>
                      </a:r>
                      <a:endParaRPr lang="sl-SI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7400394"/>
                  </a:ext>
                </a:extLst>
              </a:tr>
              <a:tr h="379261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SzPts val="1200"/>
                        <a:buFont typeface="+mj-lt"/>
                        <a:buNone/>
                      </a:pPr>
                      <a:r>
                        <a:rPr lang="de-DE" sz="1400" b="1" u="none" strike="noStrike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 </a:t>
                      </a:r>
                      <a:r>
                        <a:rPr lang="de-DE" sz="1400" b="1" u="none" strike="noStrike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informacije</a:t>
                      </a:r>
                      <a:r>
                        <a:rPr lang="de-DE" sz="1400" b="1" u="none" strike="noStrike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skontu</a:t>
                      </a:r>
                      <a:endParaRPr lang="sl-SI" sz="1400" u="none" strike="noStrike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de-DE" sz="14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</a:t>
                      </a:r>
                      <a:r>
                        <a:rPr lang="de-DE" sz="1400" b="1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Preis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6238722"/>
                  </a:ext>
                </a:extLst>
              </a:tr>
              <a:tr h="379261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SzPts val="1200"/>
                        <a:buFont typeface="+mj-lt"/>
                        <a:buNone/>
                      </a:pPr>
                      <a:r>
                        <a:rPr lang="de-DE" sz="1400" b="1" u="none" strike="noStrike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 </a:t>
                      </a:r>
                      <a:r>
                        <a:rPr lang="de-DE" sz="1400" b="1" u="none" strike="noStrike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dobavni</a:t>
                      </a:r>
                      <a:r>
                        <a:rPr lang="de-DE" sz="1400" b="1" u="none" strike="noStrike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rok</a:t>
                      </a:r>
                      <a:endParaRPr lang="sl-SI" sz="1400" u="none" strike="noStrike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de-DE" sz="1400" b="1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E. </a:t>
                      </a:r>
                      <a:r>
                        <a:rPr lang="de-DE" sz="14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Ware (Art, Menge, Größe, Farbe, Qualität)</a:t>
                      </a:r>
                      <a:endParaRPr lang="sl-SI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6231708"/>
                  </a:ext>
                </a:extLst>
              </a:tr>
              <a:tr h="379261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SzPts val="1200"/>
                        <a:buFont typeface="+mj-lt"/>
                        <a:buNone/>
                      </a:pPr>
                      <a:r>
                        <a:rPr lang="de-DE" sz="1400" b="1" u="none" strike="noStrike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 </a:t>
                      </a:r>
                      <a:r>
                        <a:rPr lang="de-DE" sz="1400" b="1" u="none" strike="noStrike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pogoji</a:t>
                      </a:r>
                      <a:r>
                        <a:rPr lang="de-DE" sz="1400" b="1" u="none" strike="noStrike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dobave</a:t>
                      </a:r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plačila</a:t>
                      </a:r>
                      <a:endParaRPr lang="sl-SI" sz="1400" u="none" strike="noStrike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de-DE" sz="14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F. </a:t>
                      </a:r>
                      <a:r>
                        <a:rPr kumimoji="0" lang="de-DE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Liefer- und Zahlungsbedingungen</a:t>
                      </a:r>
                      <a:endParaRPr lang="sl-SI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5665585"/>
                  </a:ext>
                </a:extLst>
              </a:tr>
              <a:tr h="379261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SzPts val="1200"/>
                        <a:buFont typeface="+mj-lt"/>
                        <a:buNone/>
                      </a:pPr>
                      <a:r>
                        <a:rPr lang="de-DE" sz="1400" b="1" u="none" strike="noStrike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 </a:t>
                      </a:r>
                      <a:r>
                        <a:rPr lang="de-DE" sz="1400" b="1" u="none" strike="noStrike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splošni</a:t>
                      </a:r>
                      <a:r>
                        <a:rPr lang="de-DE" sz="1400" b="1" u="none" strike="noStrike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pogoji</a:t>
                      </a:r>
                      <a:r>
                        <a:rPr lang="de-DE" sz="1400" b="1" u="none" strike="noStrike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400" b="1" u="none" strike="noStrike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poslovanja</a:t>
                      </a:r>
                      <a:endParaRPr lang="sl-SI" sz="1400" u="none" strike="noStrike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de-DE" sz="14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G. </a:t>
                      </a:r>
                      <a:r>
                        <a:rPr kumimoji="0" lang="de-DE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enthaltene Mehrwertsteuer</a:t>
                      </a:r>
                      <a:endParaRPr lang="sl-SI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325308"/>
                  </a:ext>
                </a:extLst>
              </a:tr>
            </a:tbl>
          </a:graphicData>
        </a:graphic>
      </p:graphicFrame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841917"/>
              </p:ext>
            </p:extLst>
          </p:nvPr>
        </p:nvGraphicFramePr>
        <p:xfrm>
          <a:off x="2274624" y="4337173"/>
          <a:ext cx="7060445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635">
                  <a:extLst>
                    <a:ext uri="{9D8B030D-6E8A-4147-A177-3AD203B41FA5}">
                      <a16:colId xmlns:a16="http://schemas.microsoft.com/office/drawing/2014/main" val="2884945041"/>
                    </a:ext>
                  </a:extLst>
                </a:gridCol>
                <a:gridCol w="1008635">
                  <a:extLst>
                    <a:ext uri="{9D8B030D-6E8A-4147-A177-3AD203B41FA5}">
                      <a16:colId xmlns:a16="http://schemas.microsoft.com/office/drawing/2014/main" val="972520844"/>
                    </a:ext>
                  </a:extLst>
                </a:gridCol>
                <a:gridCol w="1008635">
                  <a:extLst>
                    <a:ext uri="{9D8B030D-6E8A-4147-A177-3AD203B41FA5}">
                      <a16:colId xmlns:a16="http://schemas.microsoft.com/office/drawing/2014/main" val="2252800389"/>
                    </a:ext>
                  </a:extLst>
                </a:gridCol>
                <a:gridCol w="1008635">
                  <a:extLst>
                    <a:ext uri="{9D8B030D-6E8A-4147-A177-3AD203B41FA5}">
                      <a16:colId xmlns:a16="http://schemas.microsoft.com/office/drawing/2014/main" val="3982048777"/>
                    </a:ext>
                  </a:extLst>
                </a:gridCol>
                <a:gridCol w="1008635">
                  <a:extLst>
                    <a:ext uri="{9D8B030D-6E8A-4147-A177-3AD203B41FA5}">
                      <a16:colId xmlns:a16="http://schemas.microsoft.com/office/drawing/2014/main" val="351524823"/>
                    </a:ext>
                  </a:extLst>
                </a:gridCol>
                <a:gridCol w="1008635">
                  <a:extLst>
                    <a:ext uri="{9D8B030D-6E8A-4147-A177-3AD203B41FA5}">
                      <a16:colId xmlns:a16="http://schemas.microsoft.com/office/drawing/2014/main" val="2471917784"/>
                    </a:ext>
                  </a:extLst>
                </a:gridCol>
                <a:gridCol w="1008635">
                  <a:extLst>
                    <a:ext uri="{9D8B030D-6E8A-4147-A177-3AD203B41FA5}">
                      <a16:colId xmlns:a16="http://schemas.microsoft.com/office/drawing/2014/main" val="33502631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</a:t>
                      </a:r>
                      <a:endParaRPr lang="sl-SI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</a:t>
                      </a:r>
                      <a:endParaRPr lang="sl-SI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</a:t>
                      </a:r>
                      <a:endParaRPr lang="sl-SI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</a:t>
                      </a:r>
                      <a:endParaRPr lang="sl-SI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5</a:t>
                      </a:r>
                      <a:endParaRPr lang="sl-SI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6</a:t>
                      </a:r>
                      <a:endParaRPr lang="sl-SI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7</a:t>
                      </a:r>
                      <a:endParaRPr lang="sl-SI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6846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E</a:t>
                      </a:r>
                      <a:endParaRPr lang="sl-SI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</a:t>
                      </a:r>
                      <a:endParaRPr lang="sl-SI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G</a:t>
                      </a:r>
                      <a:endParaRPr lang="sl-SI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B</a:t>
                      </a:r>
                      <a:endParaRPr lang="sl-SI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</a:t>
                      </a:r>
                      <a:endParaRPr lang="sl-SI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F</a:t>
                      </a:r>
                      <a:endParaRPr lang="sl-SI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C</a:t>
                      </a:r>
                      <a:endParaRPr lang="sl-SI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8003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582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704851"/>
            <a:ext cx="10178322" cy="5174742"/>
          </a:xfrm>
        </p:spPr>
        <p:txBody>
          <a:bodyPr/>
          <a:lstStyle/>
          <a:p>
            <a:r>
              <a:rPr lang="sl-SI" dirty="0"/>
              <a:t>Po nemškem pravu je ponudba </a:t>
            </a:r>
            <a:r>
              <a:rPr lang="sl-SI" b="1" dirty="0">
                <a:solidFill>
                  <a:srgbClr val="002060"/>
                </a:solidFill>
              </a:rPr>
              <a:t>načeloma zavezujoča (</a:t>
            </a:r>
            <a:r>
              <a:rPr lang="sl-SI" b="1" dirty="0" err="1">
                <a:solidFill>
                  <a:srgbClr val="002060"/>
                </a:solidFill>
              </a:rPr>
              <a:t>verbindlich</a:t>
            </a:r>
            <a:r>
              <a:rPr lang="sl-SI" dirty="0">
                <a:solidFill>
                  <a:srgbClr val="002060"/>
                </a:solidFill>
              </a:rPr>
              <a:t>), </a:t>
            </a:r>
            <a:r>
              <a:rPr lang="sl-SI" dirty="0"/>
              <a:t>kar pomeni, da se dobava ravna po ponudbi. To lahko omejimo s pomočjo časovne omejitve ali </a:t>
            </a:r>
            <a:r>
              <a:rPr lang="sl-SI" dirty="0" err="1"/>
              <a:t>nezavezujoče</a:t>
            </a:r>
            <a:r>
              <a:rPr lang="sl-SI" dirty="0"/>
              <a:t> ponudbe </a:t>
            </a:r>
            <a:r>
              <a:rPr lang="sl-SI" b="1" dirty="0">
                <a:solidFill>
                  <a:srgbClr val="002060"/>
                </a:solidFill>
              </a:rPr>
              <a:t>(</a:t>
            </a:r>
            <a:r>
              <a:rPr lang="sl-SI" b="1" dirty="0" err="1">
                <a:solidFill>
                  <a:srgbClr val="002060"/>
                </a:solidFill>
              </a:rPr>
              <a:t>freibleibendes</a:t>
            </a:r>
            <a:r>
              <a:rPr lang="sl-SI" b="1" dirty="0">
                <a:solidFill>
                  <a:srgbClr val="002060"/>
                </a:solidFill>
              </a:rPr>
              <a:t> / </a:t>
            </a:r>
            <a:r>
              <a:rPr lang="sl-SI" b="1" dirty="0" err="1">
                <a:solidFill>
                  <a:srgbClr val="002060"/>
                </a:solidFill>
              </a:rPr>
              <a:t>unverblndliches</a:t>
            </a:r>
            <a:r>
              <a:rPr lang="sl-SI" b="1" dirty="0">
                <a:solidFill>
                  <a:srgbClr val="002060"/>
                </a:solidFill>
              </a:rPr>
              <a:t> </a:t>
            </a:r>
            <a:r>
              <a:rPr lang="sl-SI" b="1" dirty="0" err="1">
                <a:solidFill>
                  <a:srgbClr val="002060"/>
                </a:solidFill>
              </a:rPr>
              <a:t>Angebot</a:t>
            </a:r>
            <a:r>
              <a:rPr lang="sl-SI" b="1" dirty="0">
                <a:solidFill>
                  <a:srgbClr val="002060"/>
                </a:solidFill>
              </a:rPr>
              <a:t>).</a:t>
            </a:r>
          </a:p>
          <a:p>
            <a:endParaRPr lang="sl-SI" dirty="0">
              <a:solidFill>
                <a:srgbClr val="002060"/>
              </a:solidFill>
            </a:endParaRPr>
          </a:p>
          <a:p>
            <a:r>
              <a:rPr lang="sl-SI" i="1" dirty="0" err="1"/>
              <a:t>Angebot</a:t>
            </a:r>
            <a:r>
              <a:rPr lang="sl-SI" i="1" dirty="0"/>
              <a:t> </a:t>
            </a:r>
            <a:r>
              <a:rPr lang="sl-SI" i="1" dirty="0" err="1"/>
              <a:t>gültig</a:t>
            </a:r>
            <a:r>
              <a:rPr lang="sl-SI" i="1" dirty="0"/>
              <a:t> bis …  / Ponudba veljavna do … </a:t>
            </a:r>
          </a:p>
          <a:p>
            <a:r>
              <a:rPr lang="sl-SI" i="1" dirty="0" err="1"/>
              <a:t>Preisänderungen</a:t>
            </a:r>
            <a:r>
              <a:rPr lang="sl-SI" i="1" dirty="0"/>
              <a:t> </a:t>
            </a:r>
            <a:r>
              <a:rPr lang="sl-SI" i="1" dirty="0" err="1"/>
              <a:t>vorbehalten</a:t>
            </a:r>
            <a:r>
              <a:rPr lang="sl-SI" i="1" dirty="0"/>
              <a:t> / Pridržujemo si pravice do spremembe cen</a:t>
            </a:r>
          </a:p>
          <a:p>
            <a:r>
              <a:rPr lang="sl-SI" i="1" dirty="0" err="1"/>
              <a:t>solange</a:t>
            </a:r>
            <a:r>
              <a:rPr lang="sl-SI" i="1" dirty="0"/>
              <a:t> der </a:t>
            </a:r>
            <a:r>
              <a:rPr lang="sl-SI" i="1" dirty="0" err="1"/>
              <a:t>Vorrat</a:t>
            </a:r>
            <a:r>
              <a:rPr lang="sl-SI" i="1" dirty="0"/>
              <a:t> </a:t>
            </a:r>
            <a:r>
              <a:rPr lang="sl-SI" i="1" dirty="0" err="1"/>
              <a:t>reicht</a:t>
            </a:r>
            <a:r>
              <a:rPr lang="sl-SI" i="1" dirty="0"/>
              <a:t> </a:t>
            </a:r>
            <a:r>
              <a:rPr lang="sl-SI" i="1" dirty="0" err="1"/>
              <a:t>etc</a:t>
            </a:r>
            <a:r>
              <a:rPr lang="sl-SI" i="1" dirty="0"/>
              <a:t>. / do razprodaje zalog itd. </a:t>
            </a:r>
          </a:p>
          <a:p>
            <a:endParaRPr lang="sl-SI" i="1" dirty="0"/>
          </a:p>
        </p:txBody>
      </p:sp>
    </p:spTree>
    <p:extLst>
      <p:ext uri="{BB962C8B-B14F-4D97-AF65-F5344CB8AC3E}">
        <p14:creationId xmlns:p14="http://schemas.microsoft.com/office/powerpoint/2010/main" val="150351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značba mesta vsebin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62350" y="190500"/>
            <a:ext cx="5981700" cy="6476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77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450376"/>
            <a:ext cx="4398495" cy="6032311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de-DE" dirty="0" smtClean="0"/>
              <a:t>1. </a:t>
            </a:r>
            <a:r>
              <a:rPr lang="de-DE" b="1" dirty="0" smtClean="0"/>
              <a:t>Sehr geehrter</a:t>
            </a:r>
          </a:p>
          <a:p>
            <a:pPr>
              <a:lnSpc>
                <a:spcPct val="200000"/>
              </a:lnSpc>
            </a:pPr>
            <a:r>
              <a:rPr lang="de-DE" b="1" dirty="0" smtClean="0"/>
              <a:t>2. Ihre Anfrage</a:t>
            </a:r>
          </a:p>
          <a:p>
            <a:pPr>
              <a:lnSpc>
                <a:spcPct val="200000"/>
              </a:lnSpc>
            </a:pPr>
            <a:r>
              <a:rPr lang="de-DE" b="1" dirty="0" smtClean="0"/>
              <a:t>3. Mehrwertsteuer</a:t>
            </a:r>
          </a:p>
          <a:p>
            <a:pPr>
              <a:lnSpc>
                <a:spcPct val="200000"/>
              </a:lnSpc>
            </a:pPr>
            <a:r>
              <a:rPr lang="de-DE" b="1" dirty="0" smtClean="0"/>
              <a:t>4. Verkaufs- und Lieferbedingungen</a:t>
            </a:r>
          </a:p>
          <a:p>
            <a:pPr>
              <a:lnSpc>
                <a:spcPct val="200000"/>
              </a:lnSpc>
            </a:pPr>
            <a:r>
              <a:rPr lang="de-DE" b="1" dirty="0" smtClean="0"/>
              <a:t>5. ist gültig</a:t>
            </a:r>
          </a:p>
          <a:p>
            <a:pPr marL="0" indent="0">
              <a:buNone/>
            </a:pPr>
            <a:endParaRPr lang="sl-SI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5015" y="188695"/>
            <a:ext cx="5022376" cy="6480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03348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Besedi</a:t>
            </a:r>
            <a:r>
              <a:rPr lang="sl-SI" dirty="0" err="1" smtClean="0"/>
              <a:t>šče</a:t>
            </a:r>
            <a:r>
              <a:rPr lang="sl-SI" dirty="0" smtClean="0"/>
              <a:t> /der </a:t>
            </a:r>
            <a:r>
              <a:rPr lang="sl-SI" dirty="0" err="1" smtClean="0"/>
              <a:t>wortschatz</a:t>
            </a:r>
            <a:r>
              <a:rPr lang="sl-SI" dirty="0" smtClean="0"/>
              <a:t> 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651379"/>
            <a:ext cx="10178322" cy="422821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sl-SI" dirty="0">
                <a:solidFill>
                  <a:srgbClr val="002060"/>
                </a:solidFill>
              </a:rPr>
              <a:t>d</a:t>
            </a:r>
            <a:r>
              <a:rPr lang="sl-SI" dirty="0" smtClean="0">
                <a:solidFill>
                  <a:srgbClr val="002060"/>
                </a:solidFill>
              </a:rPr>
              <a:t>ie </a:t>
            </a:r>
            <a:r>
              <a:rPr lang="sl-SI" dirty="0" err="1" smtClean="0">
                <a:solidFill>
                  <a:srgbClr val="002060"/>
                </a:solidFill>
              </a:rPr>
              <a:t>Anfrage</a:t>
            </a:r>
            <a:r>
              <a:rPr lang="sl-SI" dirty="0" smtClean="0">
                <a:solidFill>
                  <a:srgbClr val="002060"/>
                </a:solidFill>
              </a:rPr>
              <a:t> (-n) </a:t>
            </a:r>
            <a:r>
              <a:rPr lang="sl-SI" dirty="0" smtClean="0"/>
              <a:t>= povpraševanje</a:t>
            </a:r>
          </a:p>
          <a:p>
            <a:pPr>
              <a:lnSpc>
                <a:spcPct val="150000"/>
              </a:lnSpc>
            </a:pPr>
            <a:r>
              <a:rPr lang="de-DE" dirty="0" err="1">
                <a:solidFill>
                  <a:srgbClr val="002060"/>
                </a:solidFill>
              </a:rPr>
              <a:t>z</a:t>
            </a:r>
            <a:r>
              <a:rPr lang="sl-SI" dirty="0" err="1" smtClean="0">
                <a:solidFill>
                  <a:srgbClr val="002060"/>
                </a:solidFill>
              </a:rPr>
              <a:t>uz</a:t>
            </a:r>
            <a:r>
              <a:rPr lang="de-DE" dirty="0" err="1" smtClean="0">
                <a:solidFill>
                  <a:srgbClr val="002060"/>
                </a:solidFill>
              </a:rPr>
              <a:t>üglich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smtClean="0"/>
              <a:t>= s </a:t>
            </a:r>
            <a:r>
              <a:rPr lang="de-DE" dirty="0" err="1" smtClean="0"/>
              <a:t>pribitkom</a:t>
            </a:r>
            <a:endParaRPr lang="de-DE" dirty="0" smtClean="0"/>
          </a:p>
          <a:p>
            <a:pPr>
              <a:lnSpc>
                <a:spcPct val="150000"/>
              </a:lnSpc>
            </a:pPr>
            <a:r>
              <a:rPr lang="sl-SI" dirty="0">
                <a:solidFill>
                  <a:srgbClr val="002060"/>
                </a:solidFill>
              </a:rPr>
              <a:t>d</a:t>
            </a:r>
            <a:r>
              <a:rPr lang="de-DE" dirty="0" err="1" smtClean="0">
                <a:solidFill>
                  <a:srgbClr val="002060"/>
                </a:solidFill>
              </a:rPr>
              <a:t>ie</a:t>
            </a:r>
            <a:r>
              <a:rPr lang="de-DE" dirty="0" smtClean="0">
                <a:solidFill>
                  <a:srgbClr val="002060"/>
                </a:solidFill>
              </a:rPr>
              <a:t> Verpackung (-en) </a:t>
            </a:r>
            <a:r>
              <a:rPr lang="de-DE" dirty="0" smtClean="0"/>
              <a:t>= </a:t>
            </a:r>
            <a:r>
              <a:rPr lang="de-DE" dirty="0" err="1" smtClean="0"/>
              <a:t>embala</a:t>
            </a:r>
            <a:r>
              <a:rPr lang="sl-SI" dirty="0" err="1" smtClean="0"/>
              <a:t>ža</a:t>
            </a:r>
            <a:endParaRPr lang="sl-SI" dirty="0" smtClean="0"/>
          </a:p>
          <a:p>
            <a:pPr>
              <a:lnSpc>
                <a:spcPct val="150000"/>
              </a:lnSpc>
            </a:pPr>
            <a:r>
              <a:rPr lang="sl-SI" dirty="0" err="1" smtClean="0">
                <a:solidFill>
                  <a:srgbClr val="002060"/>
                </a:solidFill>
              </a:rPr>
              <a:t>Lieferung</a:t>
            </a:r>
            <a:r>
              <a:rPr lang="sl-SI" dirty="0" smtClean="0">
                <a:solidFill>
                  <a:srgbClr val="002060"/>
                </a:solidFill>
              </a:rPr>
              <a:t> </a:t>
            </a:r>
            <a:r>
              <a:rPr lang="sl-SI" dirty="0" err="1" smtClean="0">
                <a:solidFill>
                  <a:srgbClr val="002060"/>
                </a:solidFill>
              </a:rPr>
              <a:t>frei</a:t>
            </a:r>
            <a:r>
              <a:rPr lang="sl-SI" dirty="0">
                <a:solidFill>
                  <a:srgbClr val="002060"/>
                </a:solidFill>
              </a:rPr>
              <a:t> Haus </a:t>
            </a:r>
            <a:r>
              <a:rPr lang="sl-SI" dirty="0"/>
              <a:t>= brezplačna </a:t>
            </a:r>
            <a:r>
              <a:rPr lang="sl-SI" dirty="0" smtClean="0"/>
              <a:t>dostava na dom</a:t>
            </a:r>
          </a:p>
          <a:p>
            <a:pPr>
              <a:lnSpc>
                <a:spcPct val="150000"/>
              </a:lnSpc>
            </a:pPr>
            <a:r>
              <a:rPr lang="sl-SI" dirty="0">
                <a:solidFill>
                  <a:srgbClr val="002060"/>
                </a:solidFill>
              </a:rPr>
              <a:t>d</a:t>
            </a:r>
            <a:r>
              <a:rPr lang="sl-SI" dirty="0" smtClean="0">
                <a:solidFill>
                  <a:srgbClr val="002060"/>
                </a:solidFill>
              </a:rPr>
              <a:t>er </a:t>
            </a:r>
            <a:r>
              <a:rPr lang="sl-SI" dirty="0" err="1" smtClean="0">
                <a:solidFill>
                  <a:srgbClr val="002060"/>
                </a:solidFill>
              </a:rPr>
              <a:t>Auftragseingang</a:t>
            </a:r>
            <a:r>
              <a:rPr lang="sl-SI" dirty="0" smtClean="0">
                <a:solidFill>
                  <a:srgbClr val="002060"/>
                </a:solidFill>
              </a:rPr>
              <a:t> </a:t>
            </a:r>
            <a:r>
              <a:rPr lang="sl-SI" dirty="0" smtClean="0"/>
              <a:t>= prejem naročila</a:t>
            </a:r>
          </a:p>
          <a:p>
            <a:pPr>
              <a:lnSpc>
                <a:spcPct val="150000"/>
              </a:lnSpc>
            </a:pPr>
            <a:r>
              <a:rPr lang="sl-SI" dirty="0">
                <a:solidFill>
                  <a:srgbClr val="002060"/>
                </a:solidFill>
              </a:rPr>
              <a:t>d</a:t>
            </a:r>
            <a:r>
              <a:rPr lang="sl-SI" dirty="0" smtClean="0">
                <a:solidFill>
                  <a:srgbClr val="002060"/>
                </a:solidFill>
              </a:rPr>
              <a:t>er </a:t>
            </a:r>
            <a:r>
              <a:rPr lang="sl-SI" dirty="0" err="1" smtClean="0">
                <a:solidFill>
                  <a:srgbClr val="002060"/>
                </a:solidFill>
              </a:rPr>
              <a:t>Auftrag</a:t>
            </a:r>
            <a:r>
              <a:rPr lang="sl-SI" dirty="0" smtClean="0">
                <a:solidFill>
                  <a:srgbClr val="002060"/>
                </a:solidFill>
              </a:rPr>
              <a:t> („-e) </a:t>
            </a:r>
            <a:r>
              <a:rPr lang="sl-SI" dirty="0" smtClean="0"/>
              <a:t>= naročilo</a:t>
            </a:r>
          </a:p>
          <a:p>
            <a:pPr>
              <a:lnSpc>
                <a:spcPct val="150000"/>
              </a:lnSpc>
            </a:pPr>
            <a:r>
              <a:rPr lang="de-DE" dirty="0" err="1">
                <a:solidFill>
                  <a:srgbClr val="002060"/>
                </a:solidFill>
              </a:rPr>
              <a:t>a</a:t>
            </a:r>
            <a:r>
              <a:rPr lang="sl-SI" dirty="0" smtClean="0">
                <a:solidFill>
                  <a:srgbClr val="002060"/>
                </a:solidFill>
              </a:rPr>
              <a:t>bz</a:t>
            </a:r>
            <a:r>
              <a:rPr lang="de-DE" dirty="0" err="1" smtClean="0">
                <a:solidFill>
                  <a:srgbClr val="002060"/>
                </a:solidFill>
              </a:rPr>
              <a:t>üglich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smtClean="0"/>
              <a:t>= </a:t>
            </a:r>
            <a:r>
              <a:rPr lang="de-DE" dirty="0" err="1" smtClean="0"/>
              <a:t>brez</a:t>
            </a:r>
            <a:r>
              <a:rPr lang="de-DE" dirty="0" smtClean="0"/>
              <a:t>, minus </a:t>
            </a:r>
          </a:p>
          <a:p>
            <a:pPr>
              <a:lnSpc>
                <a:spcPct val="150000"/>
              </a:lnSpc>
            </a:pPr>
            <a:r>
              <a:rPr lang="de-DE" dirty="0">
                <a:solidFill>
                  <a:srgbClr val="002060"/>
                </a:solidFill>
              </a:rPr>
              <a:t>o</a:t>
            </a:r>
            <a:r>
              <a:rPr lang="de-DE" dirty="0" smtClean="0">
                <a:solidFill>
                  <a:srgbClr val="002060"/>
                </a:solidFill>
              </a:rPr>
              <a:t>hne </a:t>
            </a:r>
            <a:r>
              <a:rPr lang="de-DE" dirty="0" smtClean="0">
                <a:solidFill>
                  <a:srgbClr val="002060"/>
                </a:solidFill>
              </a:rPr>
              <a:t>Abzug </a:t>
            </a:r>
            <a:r>
              <a:rPr lang="de-DE" dirty="0" smtClean="0"/>
              <a:t>= </a:t>
            </a:r>
            <a:r>
              <a:rPr lang="de-DE" dirty="0" err="1" smtClean="0"/>
              <a:t>pla</a:t>
            </a:r>
            <a:r>
              <a:rPr lang="sl-SI" dirty="0" smtClean="0"/>
              <a:t>čilo v celoti,  brez odbitka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92094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/>
              <a:t>Kako</a:t>
            </a:r>
            <a:r>
              <a:rPr lang="de-DE" dirty="0"/>
              <a:t> </a:t>
            </a:r>
            <a:r>
              <a:rPr lang="de-DE" dirty="0" err="1"/>
              <a:t>pišemo</a:t>
            </a:r>
            <a:r>
              <a:rPr lang="de-DE" dirty="0"/>
              <a:t> </a:t>
            </a:r>
            <a:r>
              <a:rPr lang="de-DE" dirty="0" err="1"/>
              <a:t>telefonske</a:t>
            </a:r>
            <a:r>
              <a:rPr lang="de-DE" dirty="0"/>
              <a:t> </a:t>
            </a:r>
            <a:r>
              <a:rPr lang="de-DE" dirty="0" err="1"/>
              <a:t>številke</a:t>
            </a:r>
            <a:r>
              <a:rPr lang="de-DE" dirty="0"/>
              <a:t>?</a:t>
            </a:r>
            <a:r>
              <a:rPr lang="sl-SI" dirty="0"/>
              <a:t/>
            </a:r>
            <a:br>
              <a:rPr lang="sl-SI" dirty="0"/>
            </a:b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708485"/>
            <a:ext cx="10178322" cy="4171108"/>
          </a:xfrm>
        </p:spPr>
        <p:txBody>
          <a:bodyPr/>
          <a:lstStyle/>
          <a:p>
            <a:pPr marL="0" indent="0">
              <a:buNone/>
            </a:pPr>
            <a:r>
              <a:rPr lang="sl-SI" dirty="0" smtClean="0"/>
              <a:t>				</a:t>
            </a:r>
          </a:p>
          <a:p>
            <a:pPr marL="0" indent="0">
              <a:buNone/>
            </a:pPr>
            <a:r>
              <a:rPr lang="sl-SI" sz="2400" dirty="0"/>
              <a:t>	</a:t>
            </a:r>
            <a:r>
              <a:rPr lang="sl-SI" sz="2400" dirty="0" smtClean="0"/>
              <a:t>				089 9102-205</a:t>
            </a:r>
            <a:endParaRPr lang="sl-SI" dirty="0"/>
          </a:p>
          <a:p>
            <a:pPr marL="0" indent="0">
              <a:buNone/>
            </a:pPr>
            <a:endParaRPr lang="sl-SI" dirty="0"/>
          </a:p>
          <a:p>
            <a:pPr>
              <a:lnSpc>
                <a:spcPct val="150000"/>
              </a:lnSpc>
            </a:pPr>
            <a:r>
              <a:rPr lang="sl-SI" dirty="0" smtClean="0"/>
              <a:t>Po </a:t>
            </a:r>
            <a:r>
              <a:rPr lang="sl-SI" dirty="0"/>
              <a:t>številki kraja </a:t>
            </a:r>
            <a:r>
              <a:rPr lang="sl-SI" dirty="0">
                <a:solidFill>
                  <a:srgbClr val="002060"/>
                </a:solidFill>
              </a:rPr>
              <a:t>(</a:t>
            </a:r>
            <a:r>
              <a:rPr lang="sl-SI" dirty="0" err="1">
                <a:solidFill>
                  <a:srgbClr val="002060"/>
                </a:solidFill>
              </a:rPr>
              <a:t>Ortsvorwahl</a:t>
            </a:r>
            <a:r>
              <a:rPr lang="sl-SI" dirty="0">
                <a:solidFill>
                  <a:srgbClr val="002060"/>
                </a:solidFill>
              </a:rPr>
              <a:t>) </a:t>
            </a:r>
            <a:r>
              <a:rPr lang="sl-SI" dirty="0"/>
              <a:t>napišemo </a:t>
            </a:r>
            <a:r>
              <a:rPr lang="sl-SI" dirty="0" smtClean="0"/>
              <a:t>presledek</a:t>
            </a:r>
            <a:r>
              <a:rPr lang="sl-SI" dirty="0"/>
              <a:t>.</a:t>
            </a:r>
            <a:endParaRPr lang="sl-SI" dirty="0" smtClean="0"/>
          </a:p>
          <a:p>
            <a:pPr>
              <a:lnSpc>
                <a:spcPct val="150000"/>
              </a:lnSpc>
            </a:pPr>
            <a:r>
              <a:rPr lang="sl-SI" dirty="0" smtClean="0"/>
              <a:t>Direktne </a:t>
            </a:r>
            <a:r>
              <a:rPr lang="sl-SI" dirty="0"/>
              <a:t>telefonske številke </a:t>
            </a:r>
            <a:r>
              <a:rPr lang="sl-SI" dirty="0" smtClean="0">
                <a:solidFill>
                  <a:srgbClr val="002060"/>
                </a:solidFill>
              </a:rPr>
              <a:t>(die </a:t>
            </a:r>
            <a:r>
              <a:rPr lang="sl-SI" dirty="0" err="1" smtClean="0">
                <a:solidFill>
                  <a:srgbClr val="002060"/>
                </a:solidFill>
              </a:rPr>
              <a:t>Durchwahlnummer</a:t>
            </a:r>
            <a:r>
              <a:rPr lang="sl-SI" dirty="0" smtClean="0">
                <a:solidFill>
                  <a:srgbClr val="002060"/>
                </a:solidFill>
              </a:rPr>
              <a:t> (n)) </a:t>
            </a:r>
            <a:r>
              <a:rPr lang="sl-SI" dirty="0"/>
              <a:t>dopišemo z vezajem (</a:t>
            </a:r>
            <a:r>
              <a:rPr lang="sl-SI" dirty="0" err="1"/>
              <a:t>Bindestrich</a:t>
            </a:r>
            <a:r>
              <a:rPr lang="sl-SI" dirty="0" smtClean="0"/>
              <a:t>). </a:t>
            </a:r>
            <a:endParaRPr lang="sl-SI" dirty="0"/>
          </a:p>
          <a:p>
            <a:pPr>
              <a:lnSpc>
                <a:spcPct val="150000"/>
              </a:lnSpc>
            </a:pPr>
            <a:r>
              <a:rPr lang="sl-SI" dirty="0" smtClean="0"/>
              <a:t>Pri </a:t>
            </a:r>
            <a:r>
              <a:rPr lang="sl-SI" dirty="0"/>
              <a:t>mednarodnih telefonskih številkah pišemo pred državno klicno številko (</a:t>
            </a:r>
            <a:r>
              <a:rPr lang="sl-SI" dirty="0" err="1"/>
              <a:t>Landesvorwahl</a:t>
            </a:r>
            <a:r>
              <a:rPr lang="sl-SI" dirty="0"/>
              <a:t>) +. Številka kraja sledi brez 0: +49 89 9102-205. </a:t>
            </a:r>
          </a:p>
        </p:txBody>
      </p:sp>
    </p:spTree>
    <p:extLst>
      <p:ext uri="{BB962C8B-B14F-4D97-AF65-F5344CB8AC3E}">
        <p14:creationId xmlns:p14="http://schemas.microsoft.com/office/powerpoint/2010/main" val="47032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značba mesta vsebine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5045520"/>
              </p:ext>
            </p:extLst>
          </p:nvPr>
        </p:nvGraphicFramePr>
        <p:xfrm>
          <a:off x="3034663" y="1981200"/>
          <a:ext cx="6280786" cy="2381250"/>
        </p:xfrm>
        <a:graphic>
          <a:graphicData uri="http://schemas.openxmlformats.org/drawingml/2006/table">
            <a:tbl>
              <a:tblPr firstRow="1" firstCol="1" bandRow="1"/>
              <a:tblGrid>
                <a:gridCol w="3140393">
                  <a:extLst>
                    <a:ext uri="{9D8B030D-6E8A-4147-A177-3AD203B41FA5}">
                      <a16:colId xmlns:a16="http://schemas.microsoft.com/office/drawing/2014/main" val="1522321346"/>
                    </a:ext>
                  </a:extLst>
                </a:gridCol>
                <a:gridCol w="3140393">
                  <a:extLst>
                    <a:ext uri="{9D8B030D-6E8A-4147-A177-3AD203B41FA5}">
                      <a16:colId xmlns:a16="http://schemas.microsoft.com/office/drawing/2014/main" val="214151861"/>
                    </a:ext>
                  </a:extLst>
                </a:gridCol>
              </a:tblGrid>
              <a:tr h="476250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800"/>
                        </a:spcAft>
                        <a:buFont typeface="+mj-lt"/>
                        <a:buAutoNum type="arabicPeriod"/>
                      </a:pP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mit Bezug auf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800"/>
                        </a:spcAft>
                        <a:buFont typeface="+mj-lt"/>
                        <a:buAutoNum type="alphaLcPeriod"/>
                      </a:pPr>
                      <a:r>
                        <a:rPr lang="de-DE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predračun</a:t>
                      </a:r>
                      <a:endParaRPr lang="sl-SI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6346414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sl-SI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de-DE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der </a:t>
                      </a: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Kostenvoranschlag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sl-SI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 </a:t>
                      </a:r>
                      <a:r>
                        <a:rPr lang="de-DE" sz="1800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Predpla</a:t>
                      </a:r>
                      <a:r>
                        <a:rPr lang="sl-SI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čilo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8178775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sl-SI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de-DE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der </a:t>
                      </a: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Betrag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sl-SI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</a:t>
                      </a:r>
                      <a:r>
                        <a:rPr lang="sl-SI" sz="18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 </a:t>
                      </a:r>
                      <a:r>
                        <a:rPr lang="de-DE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povezavi</a:t>
                      </a: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de-DE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zvezi</a:t>
                      </a: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z 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7690638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sl-SI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 </a:t>
                      </a:r>
                      <a:r>
                        <a:rPr lang="de-DE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die </a:t>
                      </a: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Bestätigung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sl-SI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 </a:t>
                      </a:r>
                      <a:r>
                        <a:rPr lang="de-DE" sz="1800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znesek</a:t>
                      </a:r>
                      <a:r>
                        <a:rPr lang="de-DE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5256439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sl-SI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 </a:t>
                      </a:r>
                      <a:r>
                        <a:rPr lang="de-DE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die </a:t>
                      </a: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Anzahlung 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sl-SI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e. </a:t>
                      </a:r>
                      <a:r>
                        <a:rPr lang="de-DE" sz="1800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potrditev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1441308"/>
                  </a:ext>
                </a:extLst>
              </a:tr>
            </a:tbl>
          </a:graphicData>
        </a:graphic>
      </p:graphicFrame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285936"/>
              </p:ext>
            </p:extLst>
          </p:nvPr>
        </p:nvGraphicFramePr>
        <p:xfrm>
          <a:off x="3034665" y="4683123"/>
          <a:ext cx="5849620" cy="803276"/>
        </p:xfrm>
        <a:graphic>
          <a:graphicData uri="http://schemas.openxmlformats.org/drawingml/2006/table">
            <a:tbl>
              <a:tblPr firstRow="1" firstCol="1" bandRow="1"/>
              <a:tblGrid>
                <a:gridCol w="1169670">
                  <a:extLst>
                    <a:ext uri="{9D8B030D-6E8A-4147-A177-3AD203B41FA5}">
                      <a16:colId xmlns:a16="http://schemas.microsoft.com/office/drawing/2014/main" val="3536762732"/>
                    </a:ext>
                  </a:extLst>
                </a:gridCol>
                <a:gridCol w="1169670">
                  <a:extLst>
                    <a:ext uri="{9D8B030D-6E8A-4147-A177-3AD203B41FA5}">
                      <a16:colId xmlns:a16="http://schemas.microsoft.com/office/drawing/2014/main" val="2601347147"/>
                    </a:ext>
                  </a:extLst>
                </a:gridCol>
                <a:gridCol w="1169670">
                  <a:extLst>
                    <a:ext uri="{9D8B030D-6E8A-4147-A177-3AD203B41FA5}">
                      <a16:colId xmlns:a16="http://schemas.microsoft.com/office/drawing/2014/main" val="3131166826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3074736551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2947412874"/>
                    </a:ext>
                  </a:extLst>
                </a:gridCol>
              </a:tblGrid>
              <a:tr h="401638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</a:t>
                      </a:r>
                      <a:endParaRPr lang="sl-SI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</a:t>
                      </a:r>
                      <a:endParaRPr lang="sl-SI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</a:t>
                      </a:r>
                      <a:endParaRPr lang="sl-SI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</a:t>
                      </a:r>
                      <a:endParaRPr lang="sl-SI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</a:t>
                      </a:r>
                      <a:endParaRPr lang="sl-SI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2762970"/>
                  </a:ext>
                </a:extLst>
              </a:tr>
              <a:tr h="401638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sl-SI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sl-SI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sl-SI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sl-SI" sz="1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sl-SI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638418"/>
                  </a:ext>
                </a:extLst>
              </a:tr>
            </a:tbl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173928" y="358609"/>
            <a:ext cx="837498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sl-SI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Primer </a:t>
            </a:r>
            <a:r>
              <a:rPr kumimoji="0" lang="de-DE" altLang="sl-SI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predra</a:t>
            </a:r>
            <a:r>
              <a:rPr kumimoji="0" lang="sl-SI" altLang="sl-SI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čuna</a:t>
            </a:r>
            <a:r>
              <a:rPr kumimoji="0" lang="sl-SI" altLang="sl-SI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/</a:t>
            </a:r>
            <a:r>
              <a:rPr kumimoji="0" lang="sl-SI" altLang="sl-SI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Beispiel</a:t>
            </a:r>
            <a:r>
              <a:rPr kumimoji="0" lang="sl-SI" altLang="sl-SI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sl-SI" altLang="sl-SI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Kostenvoranschlag</a:t>
            </a:r>
            <a:r>
              <a:rPr kumimoji="0" lang="sl-SI" altLang="sl-SI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sl-SI" altLang="sl-SI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sl-SI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Povežite</a:t>
            </a:r>
            <a:r>
              <a:rPr kumimoji="0" lang="de-DE" altLang="sl-SI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kumimoji="0" lang="de-DE" altLang="sl-SI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dopolnite</a:t>
            </a:r>
            <a:r>
              <a:rPr kumimoji="0" lang="de-DE" altLang="sl-SI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de-DE" altLang="sl-SI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besedilo</a:t>
            </a:r>
            <a:r>
              <a:rPr kumimoji="0" lang="de-DE" altLang="sl-SI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/ Verbinden Sie und ergänzen Sie den Text. </a:t>
            </a:r>
            <a:endParaRPr kumimoji="0" lang="sl-SI" alt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alt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47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značba mesta vsebine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3151841"/>
              </p:ext>
            </p:extLst>
          </p:nvPr>
        </p:nvGraphicFramePr>
        <p:xfrm>
          <a:off x="3034663" y="1981200"/>
          <a:ext cx="6280786" cy="2381250"/>
        </p:xfrm>
        <a:graphic>
          <a:graphicData uri="http://schemas.openxmlformats.org/drawingml/2006/table">
            <a:tbl>
              <a:tblPr firstRow="1" firstCol="1" bandRow="1"/>
              <a:tblGrid>
                <a:gridCol w="3140393">
                  <a:extLst>
                    <a:ext uri="{9D8B030D-6E8A-4147-A177-3AD203B41FA5}">
                      <a16:colId xmlns:a16="http://schemas.microsoft.com/office/drawing/2014/main" val="1522321346"/>
                    </a:ext>
                  </a:extLst>
                </a:gridCol>
                <a:gridCol w="3140393">
                  <a:extLst>
                    <a:ext uri="{9D8B030D-6E8A-4147-A177-3AD203B41FA5}">
                      <a16:colId xmlns:a16="http://schemas.microsoft.com/office/drawing/2014/main" val="214151861"/>
                    </a:ext>
                  </a:extLst>
                </a:gridCol>
              </a:tblGrid>
              <a:tr h="476250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800"/>
                        </a:spcAft>
                        <a:buFont typeface="+mj-lt"/>
                        <a:buAutoNum type="arabicPeriod"/>
                      </a:pP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mit Bezug auf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800"/>
                        </a:spcAft>
                        <a:buFont typeface="+mj-lt"/>
                        <a:buAutoNum type="alphaLcPeriod"/>
                      </a:pPr>
                      <a:r>
                        <a:rPr lang="de-DE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predračun</a:t>
                      </a:r>
                      <a:endParaRPr lang="sl-SI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6346414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sl-SI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de-DE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der </a:t>
                      </a: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Kostenvoranschlag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sl-SI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 </a:t>
                      </a:r>
                      <a:r>
                        <a:rPr lang="sl-SI" sz="1800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de-DE" sz="1800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redpla</a:t>
                      </a:r>
                      <a:r>
                        <a:rPr lang="sl-SI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čilo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8178775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sl-SI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de-DE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der </a:t>
                      </a: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Betrag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sl-SI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c.</a:t>
                      </a:r>
                      <a:r>
                        <a:rPr lang="sl-SI" sz="18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 </a:t>
                      </a:r>
                      <a:r>
                        <a:rPr lang="de-DE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povezavi</a:t>
                      </a: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de-DE" sz="18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zvezi</a:t>
                      </a: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z 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7690638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sl-SI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 </a:t>
                      </a:r>
                      <a:r>
                        <a:rPr lang="de-DE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die </a:t>
                      </a: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Bestätigung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sl-SI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d. </a:t>
                      </a:r>
                      <a:r>
                        <a:rPr lang="de-DE" sz="1800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znesek</a:t>
                      </a:r>
                      <a:r>
                        <a:rPr lang="de-DE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5256439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sl-SI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 </a:t>
                      </a:r>
                      <a:r>
                        <a:rPr lang="de-DE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die </a:t>
                      </a: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Anzahlung 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800"/>
                        </a:spcAft>
                        <a:buFont typeface="+mj-lt"/>
                        <a:buNone/>
                      </a:pPr>
                      <a:r>
                        <a:rPr lang="sl-SI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e. </a:t>
                      </a:r>
                      <a:r>
                        <a:rPr lang="de-DE" sz="1800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potrditev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1441308"/>
                  </a:ext>
                </a:extLst>
              </a:tr>
            </a:tbl>
          </a:graphicData>
        </a:graphic>
      </p:graphicFrame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547693"/>
              </p:ext>
            </p:extLst>
          </p:nvPr>
        </p:nvGraphicFramePr>
        <p:xfrm>
          <a:off x="3034665" y="4683123"/>
          <a:ext cx="5849620" cy="803276"/>
        </p:xfrm>
        <a:graphic>
          <a:graphicData uri="http://schemas.openxmlformats.org/drawingml/2006/table">
            <a:tbl>
              <a:tblPr firstRow="1" firstCol="1" bandRow="1"/>
              <a:tblGrid>
                <a:gridCol w="1169670">
                  <a:extLst>
                    <a:ext uri="{9D8B030D-6E8A-4147-A177-3AD203B41FA5}">
                      <a16:colId xmlns:a16="http://schemas.microsoft.com/office/drawing/2014/main" val="3536762732"/>
                    </a:ext>
                  </a:extLst>
                </a:gridCol>
                <a:gridCol w="1169670">
                  <a:extLst>
                    <a:ext uri="{9D8B030D-6E8A-4147-A177-3AD203B41FA5}">
                      <a16:colId xmlns:a16="http://schemas.microsoft.com/office/drawing/2014/main" val="2601347147"/>
                    </a:ext>
                  </a:extLst>
                </a:gridCol>
                <a:gridCol w="1169670">
                  <a:extLst>
                    <a:ext uri="{9D8B030D-6E8A-4147-A177-3AD203B41FA5}">
                      <a16:colId xmlns:a16="http://schemas.microsoft.com/office/drawing/2014/main" val="3131166826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3074736551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2947412874"/>
                    </a:ext>
                  </a:extLst>
                </a:gridCol>
              </a:tblGrid>
              <a:tr h="401638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2762970"/>
                  </a:ext>
                </a:extLst>
              </a:tr>
              <a:tr h="401638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sl-SI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de-DE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de-DE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sl-SI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de-DE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de-DE" sz="18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sl-SI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638418"/>
                  </a:ext>
                </a:extLst>
              </a:tr>
            </a:tbl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485900" y="7239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sl-SI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Primer </a:t>
            </a:r>
            <a:r>
              <a:rPr kumimoji="0" lang="de-DE" altLang="sl-SI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predra</a:t>
            </a:r>
            <a:r>
              <a:rPr kumimoji="0" lang="sl-SI" altLang="sl-SI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čuna</a:t>
            </a:r>
            <a:r>
              <a:rPr kumimoji="0" lang="sl-SI" altLang="sl-SI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/</a:t>
            </a:r>
            <a:r>
              <a:rPr kumimoji="0" lang="sl-SI" altLang="sl-SI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Beispiel</a:t>
            </a:r>
            <a:r>
              <a:rPr kumimoji="0" lang="sl-SI" altLang="sl-SI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sl-SI" altLang="sl-SI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Kostenvoranschlag</a:t>
            </a:r>
            <a:r>
              <a:rPr kumimoji="0" lang="sl-SI" altLang="sl-SI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kumimoji="0" lang="sl-SI" alt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sl-SI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Povežite</a:t>
            </a:r>
            <a:r>
              <a:rPr kumimoji="0" lang="de-DE" altLang="sl-SI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</a:t>
            </a:r>
            <a:r>
              <a:rPr kumimoji="0" lang="de-DE" altLang="sl-SI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dopolnite</a:t>
            </a:r>
            <a:r>
              <a:rPr kumimoji="0" lang="de-DE" altLang="sl-SI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de-DE" altLang="sl-SI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besedilo</a:t>
            </a:r>
            <a:r>
              <a:rPr kumimoji="0" lang="de-DE" altLang="sl-SI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/ Verbinden Sie und ergänzen Sie den Text. </a:t>
            </a:r>
            <a:endParaRPr kumimoji="0" lang="sl-SI" alt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altLang="sl-S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52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značba mesta vsebin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2069" y="323850"/>
            <a:ext cx="8011330" cy="6115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46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335761" y="878165"/>
            <a:ext cx="3688812" cy="5101670"/>
          </a:xfrm>
        </p:spPr>
        <p:txBody>
          <a:bodyPr>
            <a:normAutofit lnSpcReduction="10000"/>
          </a:bodyPr>
          <a:lstStyle/>
          <a:p>
            <a:r>
              <a:rPr lang="sl-SI" dirty="0" smtClean="0"/>
              <a:t>1. In </a:t>
            </a:r>
            <a:r>
              <a:rPr lang="sl-SI" dirty="0" err="1" smtClean="0"/>
              <a:t>Bezug</a:t>
            </a:r>
            <a:r>
              <a:rPr lang="sl-SI" dirty="0" smtClean="0"/>
              <a:t> </a:t>
            </a:r>
            <a:r>
              <a:rPr lang="sl-SI" dirty="0" err="1" smtClean="0"/>
              <a:t>auf</a:t>
            </a:r>
            <a:r>
              <a:rPr lang="sl-SI" dirty="0" smtClean="0"/>
              <a:t> </a:t>
            </a:r>
          </a:p>
          <a:p>
            <a:r>
              <a:rPr lang="sl-SI" dirty="0" smtClean="0"/>
              <a:t>2. </a:t>
            </a:r>
            <a:r>
              <a:rPr lang="sl-SI" dirty="0" err="1" smtClean="0"/>
              <a:t>Kostenvoranschlag</a:t>
            </a:r>
            <a:endParaRPr lang="sl-SI" dirty="0" smtClean="0"/>
          </a:p>
          <a:p>
            <a:r>
              <a:rPr lang="sl-SI" dirty="0" smtClean="0"/>
              <a:t>3. </a:t>
            </a:r>
            <a:r>
              <a:rPr lang="sl-SI" dirty="0" err="1" smtClean="0"/>
              <a:t>Best</a:t>
            </a:r>
            <a:r>
              <a:rPr lang="de-DE" dirty="0" err="1" smtClean="0"/>
              <a:t>ätigung</a:t>
            </a:r>
            <a:r>
              <a:rPr lang="de-DE" dirty="0" smtClean="0"/>
              <a:t> </a:t>
            </a:r>
          </a:p>
          <a:p>
            <a:r>
              <a:rPr lang="de-DE" dirty="0" smtClean="0"/>
              <a:t>4. Anzahlung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b="1" dirty="0" err="1" smtClean="0">
                <a:solidFill>
                  <a:srgbClr val="002060"/>
                </a:solidFill>
              </a:rPr>
              <a:t>Besedi</a:t>
            </a:r>
            <a:r>
              <a:rPr lang="sl-SI" b="1" dirty="0" err="1" smtClean="0">
                <a:solidFill>
                  <a:srgbClr val="002060"/>
                </a:solidFill>
              </a:rPr>
              <a:t>šče</a:t>
            </a:r>
            <a:r>
              <a:rPr lang="sl-SI" b="1" dirty="0" smtClean="0">
                <a:solidFill>
                  <a:srgbClr val="002060"/>
                </a:solidFill>
              </a:rPr>
              <a:t> / der </a:t>
            </a:r>
            <a:r>
              <a:rPr lang="sl-SI" b="1" dirty="0" err="1" smtClean="0">
                <a:solidFill>
                  <a:srgbClr val="002060"/>
                </a:solidFill>
              </a:rPr>
              <a:t>Wortschatz</a:t>
            </a:r>
            <a:endParaRPr lang="sl-SI" b="1" dirty="0" smtClean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sl-SI" b="1" dirty="0" smtClean="0">
                <a:solidFill>
                  <a:srgbClr val="002060"/>
                </a:solidFill>
              </a:rPr>
              <a:t>der </a:t>
            </a:r>
            <a:r>
              <a:rPr lang="sl-SI" b="1" dirty="0" err="1" smtClean="0">
                <a:solidFill>
                  <a:srgbClr val="002060"/>
                </a:solidFill>
              </a:rPr>
              <a:t>Einzelpreis</a:t>
            </a:r>
            <a:r>
              <a:rPr lang="sl-SI" b="1" dirty="0" smtClean="0">
                <a:solidFill>
                  <a:srgbClr val="002060"/>
                </a:solidFill>
              </a:rPr>
              <a:t> </a:t>
            </a:r>
            <a:r>
              <a:rPr lang="sl-SI" dirty="0" smtClean="0"/>
              <a:t>= posamezna cena </a:t>
            </a:r>
          </a:p>
          <a:p>
            <a:pPr>
              <a:buFontTx/>
              <a:buChar char="-"/>
            </a:pPr>
            <a:r>
              <a:rPr lang="sl-SI" b="1" dirty="0" smtClean="0">
                <a:solidFill>
                  <a:srgbClr val="002060"/>
                </a:solidFill>
              </a:rPr>
              <a:t>die </a:t>
            </a:r>
            <a:r>
              <a:rPr lang="sl-SI" b="1" dirty="0" err="1" smtClean="0">
                <a:solidFill>
                  <a:srgbClr val="002060"/>
                </a:solidFill>
              </a:rPr>
              <a:t>Menge</a:t>
            </a:r>
            <a:r>
              <a:rPr lang="sl-SI" b="1" dirty="0" smtClean="0">
                <a:solidFill>
                  <a:srgbClr val="002060"/>
                </a:solidFill>
              </a:rPr>
              <a:t> </a:t>
            </a:r>
            <a:r>
              <a:rPr lang="sl-SI" dirty="0" smtClean="0"/>
              <a:t>= količina</a:t>
            </a:r>
          </a:p>
          <a:p>
            <a:pPr>
              <a:buFontTx/>
              <a:buChar char="-"/>
            </a:pPr>
            <a:r>
              <a:rPr lang="sl-SI" b="1" dirty="0" err="1">
                <a:solidFill>
                  <a:srgbClr val="002060"/>
                </a:solidFill>
              </a:rPr>
              <a:t>e</a:t>
            </a:r>
            <a:r>
              <a:rPr lang="sl-SI" b="1" dirty="0" err="1" smtClean="0">
                <a:solidFill>
                  <a:srgbClr val="002060"/>
                </a:solidFill>
              </a:rPr>
              <a:t>rwarten</a:t>
            </a:r>
            <a:r>
              <a:rPr lang="sl-SI" dirty="0" smtClean="0"/>
              <a:t> = pričakovati</a:t>
            </a:r>
          </a:p>
          <a:p>
            <a:pPr>
              <a:buFontTx/>
              <a:buChar char="-"/>
            </a:pPr>
            <a:r>
              <a:rPr lang="de-DE" b="1" dirty="0">
                <a:solidFill>
                  <a:srgbClr val="002060"/>
                </a:solidFill>
              </a:rPr>
              <a:t>ü</a:t>
            </a:r>
            <a:r>
              <a:rPr lang="de-DE" b="1" dirty="0" smtClean="0">
                <a:solidFill>
                  <a:srgbClr val="002060"/>
                </a:solidFill>
              </a:rPr>
              <a:t>berweisen</a:t>
            </a:r>
            <a:r>
              <a:rPr lang="de-DE" dirty="0" smtClean="0"/>
              <a:t> = </a:t>
            </a:r>
            <a:r>
              <a:rPr lang="de-DE" dirty="0" err="1" smtClean="0"/>
              <a:t>nakazati</a:t>
            </a:r>
            <a:r>
              <a:rPr lang="de-DE" dirty="0" smtClean="0"/>
              <a:t>, die </a:t>
            </a:r>
            <a:r>
              <a:rPr lang="de-DE" b="1" dirty="0" smtClean="0">
                <a:solidFill>
                  <a:srgbClr val="002060"/>
                </a:solidFill>
              </a:rPr>
              <a:t>Überweisung (-en</a:t>
            </a:r>
            <a:r>
              <a:rPr lang="de-DE" b="1" dirty="0" smtClean="0">
                <a:solidFill>
                  <a:srgbClr val="002060"/>
                </a:solidFill>
              </a:rPr>
              <a:t>) </a:t>
            </a:r>
            <a:r>
              <a:rPr lang="de-DE" dirty="0" smtClean="0">
                <a:solidFill>
                  <a:srgbClr val="002060"/>
                </a:solidFill>
              </a:rPr>
              <a:t>= </a:t>
            </a:r>
            <a:r>
              <a:rPr lang="de-DE" dirty="0" err="1" smtClean="0">
                <a:solidFill>
                  <a:srgbClr val="002060"/>
                </a:solidFill>
              </a:rPr>
              <a:t>nakazilo</a:t>
            </a:r>
            <a:endParaRPr lang="sl-SI" dirty="0">
              <a:solidFill>
                <a:srgbClr val="002060"/>
              </a:solidFill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0865" y="371591"/>
            <a:ext cx="6182435" cy="6114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21933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de-DE" b="1" dirty="0" err="1"/>
              <a:t>Vaje</a:t>
            </a:r>
            <a:r>
              <a:rPr lang="de-DE" b="1" dirty="0"/>
              <a:t> </a:t>
            </a:r>
            <a:r>
              <a:rPr lang="sl-SI" dirty="0" smtClean="0">
                <a:effectLst/>
              </a:rPr>
              <a:t/>
            </a:r>
            <a:br>
              <a:rPr lang="sl-SI" dirty="0" smtClean="0">
                <a:effectLst/>
              </a:rPr>
            </a:br>
            <a:r>
              <a:rPr lang="de-DE" dirty="0"/>
              <a:t> </a:t>
            </a:r>
            <a:r>
              <a:rPr lang="sl-SI" dirty="0" smtClean="0">
                <a:effectLst/>
              </a:rPr>
              <a:t/>
            </a:r>
            <a:br>
              <a:rPr lang="sl-SI" dirty="0" smtClean="0">
                <a:effectLst/>
              </a:rPr>
            </a:br>
            <a:r>
              <a:rPr lang="de-DE" b="1" dirty="0" err="1"/>
              <a:t>Vaja</a:t>
            </a:r>
            <a:r>
              <a:rPr lang="de-DE" b="1" dirty="0"/>
              <a:t> 1: </a:t>
            </a:r>
            <a:r>
              <a:rPr lang="de-DE" b="1" dirty="0" err="1"/>
              <a:t>Besede</a:t>
            </a:r>
            <a:r>
              <a:rPr lang="de-DE" b="1" dirty="0"/>
              <a:t> in </a:t>
            </a:r>
            <a:r>
              <a:rPr lang="de-DE" b="1" dirty="0" err="1"/>
              <a:t>pomen</a:t>
            </a:r>
            <a:r>
              <a:rPr lang="de-DE" b="1" dirty="0"/>
              <a:t>. </a:t>
            </a:r>
            <a:r>
              <a:rPr lang="de-DE" b="1" dirty="0" err="1"/>
              <a:t>Povežite</a:t>
            </a:r>
            <a:r>
              <a:rPr lang="de-DE" b="1" dirty="0"/>
              <a:t> / Übung 1: Wörter und Bedeutung. Ordnen Sie zu. </a:t>
            </a:r>
            <a:r>
              <a:rPr lang="sl-SI" dirty="0" smtClean="0">
                <a:effectLst/>
              </a:rPr>
              <a:t/>
            </a:r>
            <a:br>
              <a:rPr lang="sl-SI" dirty="0" smtClean="0">
                <a:effectLst/>
              </a:rPr>
            </a:b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485900"/>
            <a:ext cx="10178322" cy="48577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Prospekt, Skonto, Frist, Auftrag, Zahlungsbedingungen, </a:t>
            </a:r>
            <a:r>
              <a:rPr lang="de-DE" dirty="0" smtClean="0"/>
              <a:t>Ware</a:t>
            </a:r>
            <a:r>
              <a:rPr lang="de-DE" dirty="0"/>
              <a:t>, </a:t>
            </a:r>
            <a:r>
              <a:rPr lang="de-DE" dirty="0" smtClean="0"/>
              <a:t>Versandkosten</a:t>
            </a:r>
            <a:r>
              <a:rPr lang="de-DE" dirty="0"/>
              <a:t>, frei Haus</a:t>
            </a:r>
          </a:p>
          <a:p>
            <a:endParaRPr lang="de-DE" dirty="0"/>
          </a:p>
          <a:p>
            <a:r>
              <a:rPr lang="de-DE" dirty="0"/>
              <a:t>1.	Erzeugnis, Produkt: die Ware</a:t>
            </a:r>
          </a:p>
          <a:p>
            <a:r>
              <a:rPr lang="de-DE" dirty="0"/>
              <a:t>2.	Gültigkeit bis zu einem bestimmten Zeitpunkt: die ______________________</a:t>
            </a:r>
          </a:p>
          <a:p>
            <a:r>
              <a:rPr lang="de-DE" dirty="0"/>
              <a:t>3.	Preisnachlass bei schneller Bezahlung: der/das ______________________</a:t>
            </a:r>
          </a:p>
          <a:p>
            <a:r>
              <a:rPr lang="de-DE" dirty="0"/>
              <a:t>4.	Kosten beim Transport von Waren: die ______________________</a:t>
            </a:r>
          </a:p>
          <a:p>
            <a:r>
              <a:rPr lang="de-DE" dirty="0"/>
              <a:t>5.	Informationen, wann und wie bezahlt werden muss: _____________________</a:t>
            </a:r>
          </a:p>
          <a:p>
            <a:r>
              <a:rPr lang="de-DE" dirty="0"/>
              <a:t>6.	Lieferung ohne Versandkosten: ______________________</a:t>
            </a:r>
          </a:p>
          <a:p>
            <a:r>
              <a:rPr lang="de-DE" dirty="0"/>
              <a:t>7.	Bestellung von Ware: der ______________________</a:t>
            </a:r>
          </a:p>
          <a:p>
            <a:r>
              <a:rPr lang="de-DE" dirty="0"/>
              <a:t>8.	</a:t>
            </a:r>
            <a:r>
              <a:rPr lang="de-DE" dirty="0" smtClean="0"/>
              <a:t>Werbematerial (</a:t>
            </a:r>
            <a:r>
              <a:rPr lang="de-DE" dirty="0" err="1" smtClean="0"/>
              <a:t>reklamni</a:t>
            </a:r>
            <a:r>
              <a:rPr lang="de-DE" dirty="0"/>
              <a:t> </a:t>
            </a:r>
            <a:r>
              <a:rPr lang="de-DE" dirty="0" smtClean="0"/>
              <a:t>material): </a:t>
            </a:r>
            <a:r>
              <a:rPr lang="de-DE" dirty="0"/>
              <a:t>der ______________________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9756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de-DE" b="1" dirty="0" err="1"/>
              <a:t>Vaje</a:t>
            </a:r>
            <a:r>
              <a:rPr lang="de-DE" b="1" dirty="0"/>
              <a:t> </a:t>
            </a:r>
            <a:r>
              <a:rPr lang="sl-SI" dirty="0" smtClean="0">
                <a:effectLst/>
              </a:rPr>
              <a:t/>
            </a:r>
            <a:br>
              <a:rPr lang="sl-SI" dirty="0" smtClean="0">
                <a:effectLst/>
              </a:rPr>
            </a:br>
            <a:r>
              <a:rPr lang="de-DE" dirty="0"/>
              <a:t> </a:t>
            </a:r>
            <a:r>
              <a:rPr lang="sl-SI" dirty="0" smtClean="0">
                <a:effectLst/>
              </a:rPr>
              <a:t/>
            </a:r>
            <a:br>
              <a:rPr lang="sl-SI" dirty="0" smtClean="0">
                <a:effectLst/>
              </a:rPr>
            </a:br>
            <a:r>
              <a:rPr lang="de-DE" b="1" dirty="0" err="1"/>
              <a:t>Vaja</a:t>
            </a:r>
            <a:r>
              <a:rPr lang="de-DE" b="1" dirty="0"/>
              <a:t> 1: </a:t>
            </a:r>
            <a:r>
              <a:rPr lang="de-DE" b="1" dirty="0" err="1"/>
              <a:t>Besede</a:t>
            </a:r>
            <a:r>
              <a:rPr lang="de-DE" b="1" dirty="0"/>
              <a:t> in </a:t>
            </a:r>
            <a:r>
              <a:rPr lang="de-DE" b="1" dirty="0" err="1"/>
              <a:t>pomen</a:t>
            </a:r>
            <a:r>
              <a:rPr lang="de-DE" b="1" dirty="0"/>
              <a:t>. </a:t>
            </a:r>
            <a:r>
              <a:rPr lang="de-DE" b="1" dirty="0" err="1"/>
              <a:t>Povežite</a:t>
            </a:r>
            <a:r>
              <a:rPr lang="de-DE" b="1" dirty="0"/>
              <a:t> / Übung 1: Wörter und Bedeutung. Ordnen Sie zu. </a:t>
            </a:r>
            <a:r>
              <a:rPr lang="sl-SI" dirty="0" smtClean="0">
                <a:effectLst/>
              </a:rPr>
              <a:t/>
            </a:r>
            <a:br>
              <a:rPr lang="sl-SI" dirty="0" smtClean="0">
                <a:effectLst/>
              </a:rPr>
            </a:b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485900"/>
            <a:ext cx="10178322" cy="48577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, </a:t>
            </a:r>
            <a:r>
              <a:rPr lang="de-DE" dirty="0"/>
              <a:t>Skonto, Frist, Auftrag, Zahlungsbedingungen, </a:t>
            </a:r>
            <a:r>
              <a:rPr lang="de-DE" dirty="0" smtClean="0"/>
              <a:t>Ware</a:t>
            </a:r>
            <a:r>
              <a:rPr lang="de-DE" dirty="0"/>
              <a:t>, </a:t>
            </a:r>
            <a:r>
              <a:rPr lang="de-DE" dirty="0" smtClean="0"/>
              <a:t>Versandkosten</a:t>
            </a:r>
            <a:r>
              <a:rPr lang="de-DE" dirty="0"/>
              <a:t>, frei Haus</a:t>
            </a:r>
          </a:p>
          <a:p>
            <a:endParaRPr lang="de-DE" dirty="0"/>
          </a:p>
          <a:p>
            <a:r>
              <a:rPr lang="de-DE" dirty="0"/>
              <a:t>1.	Erzeugnis, Produkt: </a:t>
            </a:r>
            <a:r>
              <a:rPr lang="de-DE" dirty="0">
                <a:solidFill>
                  <a:srgbClr val="0070C0"/>
                </a:solidFill>
              </a:rPr>
              <a:t>die Ware</a:t>
            </a:r>
          </a:p>
          <a:p>
            <a:r>
              <a:rPr lang="de-DE" dirty="0"/>
              <a:t>2.	Gültigkeit bis zu einem bestimmten Zeitpunkt: </a:t>
            </a:r>
            <a:r>
              <a:rPr lang="de-DE" dirty="0">
                <a:solidFill>
                  <a:srgbClr val="0070C0"/>
                </a:solidFill>
              </a:rPr>
              <a:t>die </a:t>
            </a:r>
            <a:r>
              <a:rPr lang="de-DE" dirty="0" smtClean="0">
                <a:solidFill>
                  <a:srgbClr val="0070C0"/>
                </a:solidFill>
              </a:rPr>
              <a:t>Frist (</a:t>
            </a:r>
            <a:r>
              <a:rPr lang="de-DE" dirty="0" err="1" smtClean="0">
                <a:solidFill>
                  <a:srgbClr val="0070C0"/>
                </a:solidFill>
              </a:rPr>
              <a:t>rok</a:t>
            </a:r>
            <a:r>
              <a:rPr lang="de-DE" dirty="0" smtClean="0">
                <a:solidFill>
                  <a:srgbClr val="0070C0"/>
                </a:solidFill>
              </a:rPr>
              <a:t>)</a:t>
            </a:r>
          </a:p>
          <a:p>
            <a:r>
              <a:rPr lang="de-DE" dirty="0" smtClean="0"/>
              <a:t>3</a:t>
            </a:r>
            <a:r>
              <a:rPr lang="de-DE" dirty="0"/>
              <a:t>.	Preisnachlass bei schneller Bezahlung: </a:t>
            </a:r>
            <a:r>
              <a:rPr lang="de-DE" dirty="0">
                <a:solidFill>
                  <a:srgbClr val="0070C0"/>
                </a:solidFill>
              </a:rPr>
              <a:t>der/das </a:t>
            </a:r>
            <a:r>
              <a:rPr lang="de-DE" dirty="0" smtClean="0">
                <a:solidFill>
                  <a:srgbClr val="0070C0"/>
                </a:solidFill>
              </a:rPr>
              <a:t> Skonto</a:t>
            </a:r>
            <a:endParaRPr lang="de-DE" dirty="0">
              <a:solidFill>
                <a:srgbClr val="0070C0"/>
              </a:solidFill>
            </a:endParaRPr>
          </a:p>
          <a:p>
            <a:r>
              <a:rPr lang="de-DE" dirty="0"/>
              <a:t>4.	Kosten beim Transport von Waren: </a:t>
            </a:r>
            <a:r>
              <a:rPr lang="de-DE" dirty="0">
                <a:solidFill>
                  <a:srgbClr val="0070C0"/>
                </a:solidFill>
              </a:rPr>
              <a:t>die </a:t>
            </a:r>
            <a:r>
              <a:rPr lang="de-DE" dirty="0" smtClean="0">
                <a:solidFill>
                  <a:srgbClr val="0070C0"/>
                </a:solidFill>
              </a:rPr>
              <a:t>Versandkosten</a:t>
            </a:r>
            <a:endParaRPr lang="de-DE" dirty="0">
              <a:solidFill>
                <a:srgbClr val="0070C0"/>
              </a:solidFill>
            </a:endParaRPr>
          </a:p>
          <a:p>
            <a:r>
              <a:rPr lang="de-DE" dirty="0"/>
              <a:t>5.	Informationen, wann und wie bezahlt werden muss:  </a:t>
            </a:r>
            <a:r>
              <a:rPr lang="de-DE" dirty="0">
                <a:solidFill>
                  <a:srgbClr val="0070C0"/>
                </a:solidFill>
              </a:rPr>
              <a:t>Zahlungsbedingungen</a:t>
            </a:r>
          </a:p>
          <a:p>
            <a:r>
              <a:rPr lang="de-DE" dirty="0"/>
              <a:t>6.	Lieferung ohne Versandkosten: </a:t>
            </a:r>
            <a:r>
              <a:rPr lang="de-DE" dirty="0">
                <a:solidFill>
                  <a:srgbClr val="0070C0"/>
                </a:solidFill>
              </a:rPr>
              <a:t>frei Haus</a:t>
            </a:r>
          </a:p>
          <a:p>
            <a:r>
              <a:rPr lang="de-DE" dirty="0" smtClean="0"/>
              <a:t>7</a:t>
            </a:r>
            <a:r>
              <a:rPr lang="de-DE" dirty="0"/>
              <a:t>.	Bestellung von Ware: </a:t>
            </a:r>
            <a:r>
              <a:rPr lang="de-DE" dirty="0" smtClean="0">
                <a:solidFill>
                  <a:srgbClr val="0070C0"/>
                </a:solidFill>
              </a:rPr>
              <a:t>der Auftrag</a:t>
            </a:r>
            <a:endParaRPr lang="de-DE" dirty="0"/>
          </a:p>
          <a:p>
            <a:r>
              <a:rPr lang="de-DE" dirty="0"/>
              <a:t>8.	</a:t>
            </a:r>
            <a:r>
              <a:rPr lang="de-DE" dirty="0" smtClean="0"/>
              <a:t>Werbematerial: </a:t>
            </a:r>
            <a:r>
              <a:rPr lang="de-DE" dirty="0">
                <a:solidFill>
                  <a:srgbClr val="0070C0"/>
                </a:solidFill>
              </a:rPr>
              <a:t>der Prospekt</a:t>
            </a:r>
            <a:endParaRPr lang="sl-SI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75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značba mesta vsebine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5999"/>
          <a:stretch/>
        </p:blipFill>
        <p:spPr>
          <a:xfrm>
            <a:off x="1268336" y="217038"/>
            <a:ext cx="8961514" cy="544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51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63773"/>
            <a:ext cx="10178322" cy="5715819"/>
          </a:xfrm>
        </p:spPr>
        <p:txBody>
          <a:bodyPr/>
          <a:lstStyle/>
          <a:p>
            <a:r>
              <a:rPr lang="de-DE" dirty="0"/>
              <a:t>c.	</a:t>
            </a:r>
            <a:r>
              <a:rPr lang="de-DE" b="1" dirty="0"/>
              <a:t>Ihre Anfrage vom 04. März 2018 /Angebot </a:t>
            </a:r>
            <a:r>
              <a:rPr lang="de-DE" b="1" dirty="0" smtClean="0"/>
              <a:t>55/18</a:t>
            </a:r>
          </a:p>
          <a:p>
            <a:r>
              <a:rPr lang="de-DE" dirty="0"/>
              <a:t>m.	Sehr geehrte Frau </a:t>
            </a:r>
            <a:r>
              <a:rPr lang="de-DE" dirty="0" smtClean="0"/>
              <a:t>Specht,</a:t>
            </a:r>
          </a:p>
          <a:p>
            <a:r>
              <a:rPr lang="de-DE" dirty="0"/>
              <a:t>h.	wir bedanken uns herzlich für Ihr Interesse an unseren Küchenmöbeln</a:t>
            </a:r>
            <a:r>
              <a:rPr lang="de-DE" dirty="0" smtClean="0"/>
              <a:t>.</a:t>
            </a:r>
          </a:p>
          <a:p>
            <a:r>
              <a:rPr lang="de-DE" dirty="0"/>
              <a:t>g.	Sie erhalten folgendes Angebot</a:t>
            </a:r>
            <a:r>
              <a:rPr lang="de-DE" dirty="0" smtClean="0"/>
              <a:t>:</a:t>
            </a:r>
          </a:p>
          <a:p>
            <a:r>
              <a:rPr lang="de-DE" dirty="0"/>
              <a:t>j.	Eine Esszimmergarnitur aus</a:t>
            </a:r>
            <a:endParaRPr lang="de-DE" dirty="0" smtClean="0"/>
          </a:p>
          <a:p>
            <a:r>
              <a:rPr lang="de-DE" dirty="0" smtClean="0"/>
              <a:t>f:1Esstisch</a:t>
            </a:r>
            <a:r>
              <a:rPr lang="de-DE" dirty="0"/>
              <a:t>, 120 X 180 cm: EUR 450</a:t>
            </a:r>
            <a:r>
              <a:rPr lang="de-DE" dirty="0" smtClean="0"/>
              <a:t>,-</a:t>
            </a:r>
          </a:p>
          <a:p>
            <a:r>
              <a:rPr lang="de-DE" dirty="0"/>
              <a:t>n.	– 6 Küchenstühlen (pro Stuhl EUR 99,-): EUR 594</a:t>
            </a:r>
            <a:r>
              <a:rPr lang="de-DE" dirty="0" smtClean="0"/>
              <a:t>,-</a:t>
            </a:r>
          </a:p>
          <a:p>
            <a:r>
              <a:rPr lang="de-DE" dirty="0"/>
              <a:t>l.	Gesamtbetrag: EUR </a:t>
            </a:r>
            <a:r>
              <a:rPr lang="de-DE" dirty="0" smtClean="0"/>
              <a:t>1044</a:t>
            </a:r>
          </a:p>
          <a:p>
            <a:r>
              <a:rPr lang="de-DE" dirty="0"/>
              <a:t>i.	Das Angebot ist gültig bis zum 31. Mai 2009</a:t>
            </a:r>
            <a:r>
              <a:rPr lang="de-DE" dirty="0" smtClean="0"/>
              <a:t>.</a:t>
            </a:r>
          </a:p>
          <a:p>
            <a:r>
              <a:rPr lang="de-DE" dirty="0"/>
              <a:t>d.	Bitte beachten Sie die beiliegenden </a:t>
            </a:r>
            <a:r>
              <a:rPr lang="de-DE" dirty="0" err="1"/>
              <a:t>Liefer</a:t>
            </a:r>
            <a:r>
              <a:rPr lang="de-DE" dirty="0"/>
              <a:t> – und Zahlungsbedingungen. </a:t>
            </a:r>
            <a:endParaRPr lang="de-DE" dirty="0" smtClean="0"/>
          </a:p>
          <a:p>
            <a:r>
              <a:rPr lang="de-DE" dirty="0"/>
              <a:t>k.	Mit freundlichen </a:t>
            </a:r>
            <a:r>
              <a:rPr lang="de-DE" dirty="0" smtClean="0"/>
              <a:t>Grüßen</a:t>
            </a:r>
          </a:p>
          <a:p>
            <a:r>
              <a:rPr lang="de-DE" dirty="0"/>
              <a:t>a.	Martin Zimmer Möbelhaus </a:t>
            </a:r>
            <a:r>
              <a:rPr lang="de-DE" dirty="0" smtClean="0"/>
              <a:t>Haller</a:t>
            </a:r>
          </a:p>
          <a:p>
            <a:r>
              <a:rPr lang="de-DE" dirty="0"/>
              <a:t>e.	PS: Für telefonische Rückfragen stehen wir unter 089 234537 zur Verfügung. </a:t>
            </a:r>
          </a:p>
          <a:p>
            <a:endParaRPr lang="de-DE" dirty="0" smtClean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581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/>
              <a:t>FRAGEN? 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2800" dirty="0" smtClean="0">
                <a:solidFill>
                  <a:srgbClr val="0070C0"/>
                </a:solidFill>
              </a:rPr>
              <a:t>Was wollen Sie sich merken?</a:t>
            </a:r>
          </a:p>
          <a:p>
            <a:pPr algn="ctr"/>
            <a:r>
              <a:rPr lang="de-DE" sz="2800" dirty="0" smtClean="0">
                <a:solidFill>
                  <a:srgbClr val="0070C0"/>
                </a:solidFill>
              </a:rPr>
              <a:t>Schreiben Sie bitte </a:t>
            </a:r>
            <a:r>
              <a:rPr lang="de-DE" sz="2800" dirty="0" smtClean="0">
                <a:solidFill>
                  <a:srgbClr val="0070C0"/>
                </a:solidFill>
              </a:rPr>
              <a:t>3 Wörter / Phrasen als Kommentar</a:t>
            </a:r>
            <a:r>
              <a:rPr lang="de-DE" sz="2800" dirty="0" smtClean="0">
                <a:solidFill>
                  <a:srgbClr val="0070C0"/>
                </a:solidFill>
              </a:rPr>
              <a:t>.</a:t>
            </a:r>
            <a:endParaRPr lang="sl-SI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63160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sl-SI" b="1" dirty="0" smtClean="0"/>
              <a:t>3. </a:t>
            </a:r>
            <a:r>
              <a:rPr lang="de-DE" b="1" dirty="0" smtClean="0"/>
              <a:t>PRETEKLIK </a:t>
            </a:r>
            <a:r>
              <a:rPr lang="de-DE" b="1" dirty="0"/>
              <a:t>PERFEKT / DAS PERFEKT</a:t>
            </a:r>
            <a:endParaRPr lang="sl-SI" b="1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pPr marL="0" indent="0">
              <a:buNone/>
            </a:pPr>
            <a:r>
              <a:rPr lang="de-DE" b="1" dirty="0" err="1">
                <a:solidFill>
                  <a:srgbClr val="0070C0"/>
                </a:solidFill>
              </a:rPr>
              <a:t>Sedanjost</a:t>
            </a:r>
            <a:r>
              <a:rPr lang="de-DE" b="1" dirty="0">
                <a:solidFill>
                  <a:srgbClr val="0070C0"/>
                </a:solidFill>
              </a:rPr>
              <a:t> (Präsens)	</a:t>
            </a:r>
            <a:r>
              <a:rPr lang="de-DE" b="1" dirty="0" smtClean="0">
                <a:solidFill>
                  <a:srgbClr val="0070C0"/>
                </a:solidFill>
              </a:rPr>
              <a:t>	</a:t>
            </a:r>
            <a:r>
              <a:rPr lang="de-DE" b="1" dirty="0" err="1" smtClean="0">
                <a:solidFill>
                  <a:srgbClr val="0070C0"/>
                </a:solidFill>
              </a:rPr>
              <a:t>Preteklost</a:t>
            </a:r>
            <a:r>
              <a:rPr lang="de-DE" b="1" dirty="0" smtClean="0">
                <a:solidFill>
                  <a:srgbClr val="0070C0"/>
                </a:solidFill>
              </a:rPr>
              <a:t> </a:t>
            </a:r>
            <a:r>
              <a:rPr lang="de-DE" b="1" dirty="0">
                <a:solidFill>
                  <a:srgbClr val="0070C0"/>
                </a:solidFill>
              </a:rPr>
              <a:t>(Perfekt)</a:t>
            </a:r>
          </a:p>
          <a:p>
            <a:r>
              <a:rPr lang="de-DE" dirty="0"/>
              <a:t>Ich </a:t>
            </a:r>
            <a:r>
              <a:rPr lang="de-DE" dirty="0">
                <a:solidFill>
                  <a:srgbClr val="0070C0"/>
                </a:solidFill>
              </a:rPr>
              <a:t>mache </a:t>
            </a:r>
            <a:r>
              <a:rPr lang="de-DE" dirty="0"/>
              <a:t>eine Reise.	</a:t>
            </a:r>
            <a:r>
              <a:rPr lang="de-DE" dirty="0" smtClean="0"/>
              <a:t>	Ich </a:t>
            </a:r>
            <a:r>
              <a:rPr lang="de-DE" dirty="0">
                <a:solidFill>
                  <a:srgbClr val="0070C0"/>
                </a:solidFill>
              </a:rPr>
              <a:t>habe </a:t>
            </a:r>
            <a:r>
              <a:rPr lang="de-DE" dirty="0"/>
              <a:t>eine Reise </a:t>
            </a:r>
            <a:r>
              <a:rPr lang="de-DE" dirty="0">
                <a:solidFill>
                  <a:srgbClr val="0070C0"/>
                </a:solidFill>
              </a:rPr>
              <a:t>gemacht</a:t>
            </a:r>
            <a:r>
              <a:rPr lang="de-DE" dirty="0"/>
              <a:t>. </a:t>
            </a:r>
            <a:r>
              <a:rPr lang="de-DE" dirty="0" smtClean="0"/>
              <a:t>								Hilfsverb              	      </a:t>
            </a:r>
            <a:r>
              <a:rPr lang="de-DE" dirty="0"/>
              <a:t>Partizip II </a:t>
            </a:r>
          </a:p>
          <a:p>
            <a:r>
              <a:rPr lang="de-DE" dirty="0"/>
              <a:t>Wo </a:t>
            </a:r>
            <a:r>
              <a:rPr lang="de-DE" dirty="0">
                <a:solidFill>
                  <a:srgbClr val="0070C0"/>
                </a:solidFill>
              </a:rPr>
              <a:t>leben</a:t>
            </a:r>
            <a:r>
              <a:rPr lang="de-DE" dirty="0"/>
              <a:t> Sie?	</a:t>
            </a:r>
            <a:r>
              <a:rPr lang="de-DE" dirty="0" smtClean="0"/>
              <a:t>		Wo </a:t>
            </a:r>
            <a:r>
              <a:rPr lang="de-DE" dirty="0">
                <a:solidFill>
                  <a:srgbClr val="0070C0"/>
                </a:solidFill>
              </a:rPr>
              <a:t>haben</a:t>
            </a:r>
            <a:r>
              <a:rPr lang="de-DE" dirty="0"/>
              <a:t> Sie </a:t>
            </a:r>
            <a:r>
              <a:rPr lang="de-DE" dirty="0">
                <a:solidFill>
                  <a:srgbClr val="0070C0"/>
                </a:solidFill>
              </a:rPr>
              <a:t>gelebt.</a:t>
            </a:r>
            <a:r>
              <a:rPr lang="de-DE" dirty="0"/>
              <a:t> </a:t>
            </a:r>
          </a:p>
          <a:p>
            <a:r>
              <a:rPr lang="de-DE" dirty="0">
                <a:solidFill>
                  <a:srgbClr val="0070C0"/>
                </a:solidFill>
              </a:rPr>
              <a:t>Spielt </a:t>
            </a:r>
            <a:r>
              <a:rPr lang="de-DE" dirty="0"/>
              <a:t>Hans gern </a:t>
            </a:r>
            <a:r>
              <a:rPr lang="de-DE" dirty="0">
                <a:solidFill>
                  <a:srgbClr val="0070C0"/>
                </a:solidFill>
              </a:rPr>
              <a:t>Fußball</a:t>
            </a:r>
            <a:r>
              <a:rPr lang="de-DE" dirty="0"/>
              <a:t>?	</a:t>
            </a:r>
            <a:r>
              <a:rPr lang="de-DE" dirty="0">
                <a:solidFill>
                  <a:srgbClr val="0070C0"/>
                </a:solidFill>
              </a:rPr>
              <a:t>Hat </a:t>
            </a:r>
            <a:r>
              <a:rPr lang="de-DE" dirty="0"/>
              <a:t>Hans gern Fußball </a:t>
            </a:r>
            <a:r>
              <a:rPr lang="de-DE" dirty="0">
                <a:solidFill>
                  <a:srgbClr val="0070C0"/>
                </a:solidFill>
              </a:rPr>
              <a:t>gespielt</a:t>
            </a:r>
            <a:r>
              <a:rPr lang="de-DE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2274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246718"/>
          </a:xfrm>
        </p:spPr>
        <p:txBody>
          <a:bodyPr>
            <a:normAutofit fontScale="90000"/>
          </a:bodyPr>
          <a:lstStyle/>
          <a:p>
            <a:r>
              <a:rPr lang="de-DE" sz="3600" u="sng" dirty="0" err="1">
                <a:solidFill>
                  <a:srgbClr val="002060"/>
                </a:solidFill>
              </a:rPr>
              <a:t>Informacije</a:t>
            </a:r>
            <a:r>
              <a:rPr lang="de-DE" sz="3600" u="sng" dirty="0">
                <a:solidFill>
                  <a:srgbClr val="002060"/>
                </a:solidFill>
              </a:rPr>
              <a:t> o </a:t>
            </a:r>
            <a:r>
              <a:rPr lang="de-DE" sz="3600" u="sng" dirty="0" err="1">
                <a:solidFill>
                  <a:srgbClr val="002060"/>
                </a:solidFill>
              </a:rPr>
              <a:t>naslovniku</a:t>
            </a:r>
            <a:r>
              <a:rPr lang="de-DE" sz="3600" u="sng" dirty="0">
                <a:solidFill>
                  <a:srgbClr val="002060"/>
                </a:solidFill>
              </a:rPr>
              <a:t>/ Informationen über den Empfänger</a:t>
            </a:r>
            <a:r>
              <a:rPr lang="sl-SI" dirty="0"/>
              <a:t/>
            </a:r>
            <a:br>
              <a:rPr lang="sl-SI" dirty="0"/>
            </a:br>
            <a:endParaRPr lang="sl-SI" dirty="0"/>
          </a:p>
        </p:txBody>
      </p:sp>
      <p:pic>
        <p:nvPicPr>
          <p:cNvPr id="4" name="Označba mesta vsebin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8676" y="1843492"/>
            <a:ext cx="5762778" cy="1575820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1021" y="3798190"/>
            <a:ext cx="5762778" cy="183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52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88155" y="1405968"/>
            <a:ext cx="10178322" cy="1842200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 smtClean="0"/>
              <a:t>PERFEKT = HABEN / SEIN + Partizip II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41227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/>
              <a:t>Partizip</a:t>
            </a:r>
            <a:r>
              <a:rPr lang="sl-SI" dirty="0"/>
              <a:t> II</a:t>
            </a: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581151"/>
            <a:ext cx="10178322" cy="4298442"/>
          </a:xfrm>
        </p:spPr>
        <p:txBody>
          <a:bodyPr/>
          <a:lstStyle/>
          <a:p>
            <a:r>
              <a:rPr lang="de-DE" dirty="0" smtClean="0"/>
              <a:t>a. </a:t>
            </a:r>
            <a:r>
              <a:rPr lang="de-DE" b="1" dirty="0" smtClean="0">
                <a:solidFill>
                  <a:srgbClr val="0070C0"/>
                </a:solidFill>
              </a:rPr>
              <a:t>Die </a:t>
            </a:r>
            <a:r>
              <a:rPr lang="de-DE" b="1" dirty="0">
                <a:solidFill>
                  <a:srgbClr val="0070C0"/>
                </a:solidFill>
              </a:rPr>
              <a:t>regelmäßigen Verben  (</a:t>
            </a:r>
            <a:r>
              <a:rPr lang="de-DE" b="1" dirty="0" err="1">
                <a:solidFill>
                  <a:srgbClr val="0070C0"/>
                </a:solidFill>
              </a:rPr>
              <a:t>pravilni</a:t>
            </a:r>
            <a:r>
              <a:rPr lang="de-DE" b="1" dirty="0">
                <a:solidFill>
                  <a:srgbClr val="0070C0"/>
                </a:solidFill>
              </a:rPr>
              <a:t> </a:t>
            </a:r>
            <a:r>
              <a:rPr lang="de-DE" b="1" dirty="0" err="1">
                <a:solidFill>
                  <a:srgbClr val="0070C0"/>
                </a:solidFill>
              </a:rPr>
              <a:t>glagoli</a:t>
            </a:r>
            <a:r>
              <a:rPr lang="de-DE" b="1" dirty="0">
                <a:solidFill>
                  <a:srgbClr val="0070C0"/>
                </a:solidFill>
              </a:rPr>
              <a:t>):</a:t>
            </a:r>
          </a:p>
          <a:p>
            <a:r>
              <a:rPr lang="de-DE" b="1" dirty="0" err="1">
                <a:solidFill>
                  <a:srgbClr val="0070C0"/>
                </a:solidFill>
              </a:rPr>
              <a:t>ge</a:t>
            </a:r>
            <a:r>
              <a:rPr lang="de-DE" b="1" dirty="0">
                <a:solidFill>
                  <a:srgbClr val="0070C0"/>
                </a:solidFill>
              </a:rPr>
              <a:t> …. +  t </a:t>
            </a:r>
          </a:p>
          <a:p>
            <a:r>
              <a:rPr lang="de-DE" dirty="0"/>
              <a:t>machen 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/>
              <a:t>ge</a:t>
            </a:r>
            <a:r>
              <a:rPr lang="de-DE" dirty="0" smtClean="0"/>
              <a:t> </a:t>
            </a:r>
            <a:r>
              <a:rPr lang="de-DE" dirty="0"/>
              <a:t>+ machen  + -t </a:t>
            </a:r>
            <a:r>
              <a:rPr lang="de-DE" dirty="0" smtClean="0"/>
              <a:t>=  </a:t>
            </a:r>
            <a:r>
              <a:rPr lang="de-DE" dirty="0"/>
              <a:t>gemacht: </a:t>
            </a:r>
          </a:p>
          <a:p>
            <a:pPr marL="0" indent="0">
              <a:buNone/>
            </a:pPr>
            <a:r>
              <a:rPr lang="de-DE" dirty="0" smtClean="0"/>
              <a:t>	</a:t>
            </a:r>
            <a:r>
              <a:rPr lang="de-DE" i="1" dirty="0" smtClean="0"/>
              <a:t>Haben </a:t>
            </a:r>
            <a:r>
              <a:rPr lang="de-DE" i="1" dirty="0"/>
              <a:t>Sie die Hausaufgabe gemacht? Ja, ich habe die Hausaufgabe gemacht. </a:t>
            </a:r>
          </a:p>
          <a:p>
            <a:endParaRPr lang="de-DE" i="1" dirty="0"/>
          </a:p>
          <a:p>
            <a:r>
              <a:rPr lang="de-DE" dirty="0"/>
              <a:t>arbeiten </a:t>
            </a:r>
            <a:r>
              <a:rPr lang="de-DE" dirty="0" smtClean="0"/>
              <a:t> </a:t>
            </a:r>
            <a:r>
              <a:rPr lang="de-DE" dirty="0" err="1"/>
              <a:t>ge</a:t>
            </a:r>
            <a:r>
              <a:rPr lang="de-DE" dirty="0"/>
              <a:t> + arbeiten +et </a:t>
            </a:r>
            <a:r>
              <a:rPr lang="de-DE" dirty="0" smtClean="0"/>
              <a:t> </a:t>
            </a:r>
            <a:r>
              <a:rPr lang="de-DE" dirty="0"/>
              <a:t>gearbeitet:  Arbeiten Sie viel?</a:t>
            </a:r>
          </a:p>
          <a:p>
            <a:r>
              <a:rPr lang="de-DE" dirty="0"/>
              <a:t>leben </a:t>
            </a:r>
            <a:r>
              <a:rPr lang="de-DE" dirty="0" smtClean="0"/>
              <a:t> </a:t>
            </a:r>
            <a:r>
              <a:rPr lang="de-DE" dirty="0"/>
              <a:t>__________ : Wo haben Sie schon alles gelebt?</a:t>
            </a:r>
          </a:p>
          <a:p>
            <a:r>
              <a:rPr lang="de-DE" dirty="0" smtClean="0"/>
              <a:t>spielen </a:t>
            </a:r>
            <a:r>
              <a:rPr lang="de-DE" dirty="0"/>
              <a:t>_________ : Haben Sie gestern Fußball gespielt? 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24006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Haben/ sein</a:t>
            </a:r>
            <a:endParaRPr lang="sl-SI" dirty="0"/>
          </a:p>
        </p:txBody>
      </p:sp>
      <p:graphicFrame>
        <p:nvGraphicFramePr>
          <p:cNvPr id="4" name="Označba mest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293341"/>
              </p:ext>
            </p:extLst>
          </p:nvPr>
        </p:nvGraphicFramePr>
        <p:xfrm>
          <a:off x="1250950" y="2033517"/>
          <a:ext cx="10179051" cy="3681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3017">
                  <a:extLst>
                    <a:ext uri="{9D8B030D-6E8A-4147-A177-3AD203B41FA5}">
                      <a16:colId xmlns:a16="http://schemas.microsoft.com/office/drawing/2014/main" val="1039074857"/>
                    </a:ext>
                  </a:extLst>
                </a:gridCol>
                <a:gridCol w="3393017">
                  <a:extLst>
                    <a:ext uri="{9D8B030D-6E8A-4147-A177-3AD203B41FA5}">
                      <a16:colId xmlns:a16="http://schemas.microsoft.com/office/drawing/2014/main" val="3473109801"/>
                    </a:ext>
                  </a:extLst>
                </a:gridCol>
                <a:gridCol w="3393017">
                  <a:extLst>
                    <a:ext uri="{9D8B030D-6E8A-4147-A177-3AD203B41FA5}">
                      <a16:colId xmlns:a16="http://schemas.microsoft.com/office/drawing/2014/main" val="1064173279"/>
                    </a:ext>
                  </a:extLst>
                </a:gridCol>
              </a:tblGrid>
              <a:tr h="462074">
                <a:tc>
                  <a:txBody>
                    <a:bodyPr/>
                    <a:lstStyle/>
                    <a:p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haben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sein</a:t>
                      </a:r>
                      <a:endParaRPr lang="sl-S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7178380"/>
                  </a:ext>
                </a:extLst>
              </a:tr>
              <a:tr h="462074">
                <a:tc>
                  <a:txBody>
                    <a:bodyPr/>
                    <a:lstStyle/>
                    <a:p>
                      <a:r>
                        <a:rPr lang="de-DE" dirty="0" smtClean="0"/>
                        <a:t>ich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habe gemacht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bin gereist</a:t>
                      </a:r>
                      <a:endParaRPr lang="sl-S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6300311"/>
                  </a:ext>
                </a:extLst>
              </a:tr>
              <a:tr h="552790">
                <a:tc>
                  <a:txBody>
                    <a:bodyPr/>
                    <a:lstStyle/>
                    <a:p>
                      <a:r>
                        <a:rPr lang="de-DE" dirty="0" smtClean="0"/>
                        <a:t>du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hast gemacht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bist gereist</a:t>
                      </a:r>
                      <a:endParaRPr lang="sl-S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3999258"/>
                  </a:ext>
                </a:extLst>
              </a:tr>
              <a:tr h="462074">
                <a:tc>
                  <a:txBody>
                    <a:bodyPr/>
                    <a:lstStyle/>
                    <a:p>
                      <a:r>
                        <a:rPr lang="de-DE" dirty="0" smtClean="0"/>
                        <a:t>er/sie/es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hat gemacht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ist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dirty="0" smtClean="0"/>
                        <a:t>gereist</a:t>
                      </a:r>
                      <a:endParaRPr lang="de-DE" dirty="0" smtClean="0"/>
                    </a:p>
                    <a:p>
                      <a:endParaRPr lang="sl-S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047973"/>
                  </a:ext>
                </a:extLst>
              </a:tr>
              <a:tr h="462074">
                <a:tc>
                  <a:txBody>
                    <a:bodyPr/>
                    <a:lstStyle/>
                    <a:p>
                      <a:r>
                        <a:rPr lang="de-DE" dirty="0" smtClean="0"/>
                        <a:t>wir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haben gemacht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sind </a:t>
                      </a:r>
                      <a:r>
                        <a:rPr lang="sl-SI" dirty="0" err="1" smtClean="0"/>
                        <a:t>gereist</a:t>
                      </a:r>
                      <a:endParaRPr lang="sl-S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0047725"/>
                  </a:ext>
                </a:extLst>
              </a:tr>
              <a:tr h="462074">
                <a:tc>
                  <a:txBody>
                    <a:bodyPr/>
                    <a:lstStyle/>
                    <a:p>
                      <a:r>
                        <a:rPr lang="de-DE" dirty="0" smtClean="0"/>
                        <a:t>ihr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habt gemacht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seid gereist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1633553"/>
                  </a:ext>
                </a:extLst>
              </a:tr>
              <a:tr h="462074">
                <a:tc>
                  <a:txBody>
                    <a:bodyPr/>
                    <a:lstStyle/>
                    <a:p>
                      <a:r>
                        <a:rPr lang="de-DE" dirty="0" smtClean="0"/>
                        <a:t>sie/Sie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haben gemacht</a:t>
                      </a:r>
                      <a:endParaRPr lang="sl-S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sind gereist</a:t>
                      </a:r>
                    </a:p>
                    <a:p>
                      <a:endParaRPr lang="sl-S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18313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730194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übung</a:t>
            </a:r>
            <a:r>
              <a:rPr lang="de-DE" dirty="0" smtClean="0"/>
              <a:t> /</a:t>
            </a:r>
            <a:r>
              <a:rPr lang="de-DE" dirty="0" err="1" smtClean="0"/>
              <a:t>vaja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>Bilden Sie Partizip II und einen Satz</a:t>
            </a:r>
          </a:p>
          <a:p>
            <a:pPr marL="457200" indent="-457200">
              <a:buAutoNum type="arabicPeriod"/>
            </a:pPr>
            <a:r>
              <a:rPr lang="de-DE" dirty="0" smtClean="0"/>
              <a:t>machen/ Hausaufgabe /du</a:t>
            </a:r>
          </a:p>
          <a:p>
            <a:pPr marL="457200" indent="-457200">
              <a:buAutoNum type="arabicPeriod"/>
            </a:pPr>
            <a:r>
              <a:rPr lang="de-DE" dirty="0"/>
              <a:t>s</a:t>
            </a:r>
            <a:r>
              <a:rPr lang="de-DE" dirty="0" smtClean="0"/>
              <a:t>pielen / Klavier / ich</a:t>
            </a:r>
          </a:p>
          <a:p>
            <a:pPr marL="457200" indent="-457200">
              <a:buAutoNum type="arabicPeriod"/>
            </a:pPr>
            <a:r>
              <a:rPr lang="de-DE" dirty="0"/>
              <a:t>h</a:t>
            </a:r>
            <a:r>
              <a:rPr lang="de-DE" dirty="0" smtClean="0"/>
              <a:t>ören / Musik /er?</a:t>
            </a:r>
          </a:p>
          <a:p>
            <a:pPr marL="457200" indent="-457200">
              <a:buAutoNum type="arabicPeriod"/>
            </a:pPr>
            <a:r>
              <a:rPr lang="de-DE" dirty="0"/>
              <a:t>r</a:t>
            </a:r>
            <a:r>
              <a:rPr lang="de-DE" dirty="0" smtClean="0"/>
              <a:t>eisen / nach Italien/wir</a:t>
            </a:r>
          </a:p>
          <a:p>
            <a:pPr marL="457200" indent="-457200">
              <a:buAutoNum type="arabicPeriod"/>
            </a:pPr>
            <a:r>
              <a:rPr lang="de-DE" dirty="0"/>
              <a:t>k</a:t>
            </a:r>
            <a:r>
              <a:rPr lang="de-DE" dirty="0" smtClean="0"/>
              <a:t>aufen / ein neues Auto/Peter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9468589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übung</a:t>
            </a:r>
            <a:r>
              <a:rPr lang="de-DE" dirty="0" smtClean="0"/>
              <a:t> /</a:t>
            </a:r>
            <a:r>
              <a:rPr lang="de-DE" dirty="0" err="1" smtClean="0"/>
              <a:t>vaja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>Bilden Sie Partizip II und einen Satz</a:t>
            </a:r>
          </a:p>
          <a:p>
            <a:pPr marL="457200" indent="-457200">
              <a:buAutoNum type="arabicPeriod"/>
            </a:pPr>
            <a:r>
              <a:rPr lang="de-DE" dirty="0" smtClean="0"/>
              <a:t>machen/ Hausaufgabe /du – habe gemacht: Du hast die Hausaufgabe gemacht.</a:t>
            </a:r>
          </a:p>
          <a:p>
            <a:pPr marL="457200" indent="-457200">
              <a:buAutoNum type="arabicPeriod"/>
            </a:pPr>
            <a:r>
              <a:rPr lang="de-DE" dirty="0"/>
              <a:t>s</a:t>
            </a:r>
            <a:r>
              <a:rPr lang="de-DE" dirty="0" smtClean="0"/>
              <a:t>pielen / Klavier / ich – habe gespielt: Ich habe Klavier gespielt.</a:t>
            </a:r>
          </a:p>
          <a:p>
            <a:pPr marL="457200" indent="-457200">
              <a:buAutoNum type="arabicPeriod"/>
            </a:pPr>
            <a:r>
              <a:rPr lang="de-DE" dirty="0"/>
              <a:t>h</a:t>
            </a:r>
            <a:r>
              <a:rPr lang="de-DE" dirty="0" smtClean="0"/>
              <a:t>ören / Musik /er? – hat gehört</a:t>
            </a:r>
            <a:r>
              <a:rPr lang="de-DE" dirty="0" smtClean="0">
                <a:solidFill>
                  <a:srgbClr val="FF0000"/>
                </a:solidFill>
              </a:rPr>
              <a:t>: Hat </a:t>
            </a:r>
            <a:r>
              <a:rPr lang="de-DE" dirty="0" smtClean="0"/>
              <a:t>er Musik </a:t>
            </a:r>
            <a:r>
              <a:rPr lang="de-DE" dirty="0" smtClean="0">
                <a:solidFill>
                  <a:srgbClr val="FF0000"/>
                </a:solidFill>
              </a:rPr>
              <a:t>gehört?</a:t>
            </a:r>
          </a:p>
          <a:p>
            <a:pPr marL="457200" indent="-457200">
              <a:buAutoNum type="arabicPeriod"/>
            </a:pPr>
            <a:r>
              <a:rPr lang="de-DE" dirty="0"/>
              <a:t>r</a:t>
            </a:r>
            <a:r>
              <a:rPr lang="de-DE" dirty="0" smtClean="0"/>
              <a:t>eisen / nach Italien/wir – </a:t>
            </a:r>
            <a:r>
              <a:rPr lang="de-DE" dirty="0" smtClean="0">
                <a:solidFill>
                  <a:srgbClr val="FF0000"/>
                </a:solidFill>
              </a:rPr>
              <a:t>sind gereist</a:t>
            </a:r>
            <a:r>
              <a:rPr lang="de-DE" dirty="0" smtClean="0"/>
              <a:t>: Wir </a:t>
            </a:r>
            <a:r>
              <a:rPr lang="de-DE" dirty="0" smtClean="0">
                <a:solidFill>
                  <a:srgbClr val="FF0000"/>
                </a:solidFill>
              </a:rPr>
              <a:t>sind</a:t>
            </a:r>
            <a:r>
              <a:rPr lang="de-DE" dirty="0" smtClean="0"/>
              <a:t> nach Italien </a:t>
            </a:r>
            <a:r>
              <a:rPr lang="de-DE" dirty="0" smtClean="0">
                <a:solidFill>
                  <a:srgbClr val="FF0000"/>
                </a:solidFill>
              </a:rPr>
              <a:t>gereist.</a:t>
            </a:r>
          </a:p>
          <a:p>
            <a:pPr marL="457200" indent="-457200">
              <a:buAutoNum type="arabicPeriod"/>
            </a:pPr>
            <a:r>
              <a:rPr lang="de-DE" dirty="0"/>
              <a:t>k</a:t>
            </a:r>
            <a:r>
              <a:rPr lang="de-DE" dirty="0" smtClean="0"/>
              <a:t>aufen / ein neues Auto/Peter – hat gekauft: Peter hat ein neues Auto gekauft.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41151606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die </a:t>
            </a:r>
            <a:r>
              <a:rPr lang="sl-SI" dirty="0" err="1"/>
              <a:t>trennbaren</a:t>
            </a:r>
            <a:r>
              <a:rPr lang="sl-SI" dirty="0"/>
              <a:t> </a:t>
            </a:r>
            <a:r>
              <a:rPr lang="sl-SI" dirty="0" err="1"/>
              <a:t>Verben</a:t>
            </a:r>
            <a:r>
              <a:rPr lang="sl-SI" dirty="0"/>
              <a:t>: </a:t>
            </a: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einkaufen </a:t>
            </a:r>
            <a:r>
              <a:rPr lang="de-DE" dirty="0" smtClean="0"/>
              <a:t> </a:t>
            </a:r>
            <a:r>
              <a:rPr lang="de-DE" dirty="0"/>
              <a:t>ein + </a:t>
            </a:r>
            <a:r>
              <a:rPr lang="de-DE" dirty="0" err="1"/>
              <a:t>ge</a:t>
            </a:r>
            <a:r>
              <a:rPr lang="de-DE" dirty="0"/>
              <a:t> + kaufen + t: 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Ich </a:t>
            </a:r>
            <a:r>
              <a:rPr lang="de-DE" dirty="0" smtClean="0">
                <a:solidFill>
                  <a:srgbClr val="FF0000"/>
                </a:solidFill>
              </a:rPr>
              <a:t>kaufe </a:t>
            </a:r>
            <a:r>
              <a:rPr lang="de-DE" dirty="0" smtClean="0"/>
              <a:t>im Supermarkt </a:t>
            </a:r>
            <a:r>
              <a:rPr lang="de-DE" dirty="0" smtClean="0">
                <a:solidFill>
                  <a:srgbClr val="FF0000"/>
                </a:solidFill>
              </a:rPr>
              <a:t>ein</a:t>
            </a:r>
            <a:r>
              <a:rPr lang="de-DE" dirty="0" smtClean="0"/>
              <a:t>. (Präsens)</a:t>
            </a:r>
            <a:endParaRPr lang="de-DE" dirty="0"/>
          </a:p>
          <a:p>
            <a:pPr marL="0" indent="0">
              <a:buNone/>
            </a:pPr>
            <a:r>
              <a:rPr lang="de-DE" dirty="0" smtClean="0"/>
              <a:t>Wir </a:t>
            </a:r>
            <a:r>
              <a:rPr lang="de-DE" dirty="0">
                <a:solidFill>
                  <a:srgbClr val="FF0000"/>
                </a:solidFill>
              </a:rPr>
              <a:t>haben</a:t>
            </a:r>
            <a:r>
              <a:rPr lang="de-DE" dirty="0"/>
              <a:t> im Supermarkt </a:t>
            </a:r>
            <a:r>
              <a:rPr lang="de-DE" dirty="0">
                <a:solidFill>
                  <a:srgbClr val="FF0000"/>
                </a:solidFill>
              </a:rPr>
              <a:t>eingekauft</a:t>
            </a:r>
            <a:r>
              <a:rPr lang="de-DE" dirty="0"/>
              <a:t>. </a:t>
            </a:r>
            <a:r>
              <a:rPr lang="de-DE" dirty="0" smtClean="0"/>
              <a:t>(Perfekt)</a:t>
            </a:r>
            <a:endParaRPr lang="de-DE" dirty="0"/>
          </a:p>
          <a:p>
            <a:r>
              <a:rPr lang="de-DE" dirty="0"/>
              <a:t>anschauen </a:t>
            </a:r>
            <a:r>
              <a:rPr lang="de-DE" dirty="0" smtClean="0"/>
              <a:t> </a:t>
            </a:r>
            <a:r>
              <a:rPr lang="de-DE" dirty="0"/>
              <a:t>________________: Hat er sich die Stadt angeschaut?</a:t>
            </a:r>
          </a:p>
          <a:p>
            <a:r>
              <a:rPr lang="de-DE" dirty="0"/>
              <a:t>zuhören </a:t>
            </a:r>
            <a:r>
              <a:rPr lang="de-DE" dirty="0" smtClean="0"/>
              <a:t> </a:t>
            </a:r>
            <a:r>
              <a:rPr lang="de-DE" dirty="0"/>
              <a:t>__________________: Hast du mir überhaupt zugehört? </a:t>
            </a:r>
          </a:p>
        </p:txBody>
      </p:sp>
    </p:spTree>
    <p:extLst>
      <p:ext uri="{BB962C8B-B14F-4D97-AF65-F5344CB8AC3E}">
        <p14:creationId xmlns:p14="http://schemas.microsoft.com/office/powerpoint/2010/main" val="136588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b.	Die unregelmäßigen Verben: Muss man lernen!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/>
              <a:t>Sie bekommen meistens Präfix </a:t>
            </a:r>
            <a:r>
              <a:rPr lang="de-DE" b="1" u="sng" dirty="0" err="1"/>
              <a:t>ge</a:t>
            </a:r>
            <a:r>
              <a:rPr lang="de-DE" b="1" dirty="0"/>
              <a:t>- und Endung </a:t>
            </a:r>
            <a:r>
              <a:rPr lang="de-DE" b="1" u="sng" dirty="0"/>
              <a:t>–en</a:t>
            </a:r>
            <a:r>
              <a:rPr lang="de-DE" b="1" dirty="0"/>
              <a:t>. </a:t>
            </a:r>
            <a:endParaRPr lang="sl-SI" dirty="0"/>
          </a:p>
          <a:p>
            <a:r>
              <a:rPr lang="de-DE" dirty="0"/>
              <a:t>laufen </a:t>
            </a:r>
            <a:r>
              <a:rPr lang="de-DE" dirty="0">
                <a:sym typeface="Wingdings" panose="05000000000000000000" pitchFamily="2" charset="2"/>
              </a:rPr>
              <a:t></a:t>
            </a:r>
            <a:r>
              <a:rPr lang="de-DE" dirty="0"/>
              <a:t> gelaufen</a:t>
            </a:r>
            <a:endParaRPr lang="sl-SI" dirty="0"/>
          </a:p>
          <a:p>
            <a:r>
              <a:rPr lang="de-DE" dirty="0"/>
              <a:t>Ich bin 2 Stunden gelaufen. </a:t>
            </a:r>
            <a:endParaRPr lang="sl-SI" dirty="0"/>
          </a:p>
          <a:p>
            <a:pPr marL="0" indent="0">
              <a:buNone/>
            </a:pPr>
            <a:endParaRPr lang="sl-SI" dirty="0"/>
          </a:p>
          <a:p>
            <a:r>
              <a:rPr lang="de-DE" dirty="0"/>
              <a:t>essen </a:t>
            </a:r>
            <a:r>
              <a:rPr lang="de-DE" dirty="0">
                <a:sym typeface="Wingdings" panose="05000000000000000000" pitchFamily="2" charset="2"/>
              </a:rPr>
              <a:t></a:t>
            </a:r>
            <a:r>
              <a:rPr lang="de-DE" dirty="0"/>
              <a:t> gegessen</a:t>
            </a:r>
            <a:endParaRPr lang="sl-SI" dirty="0"/>
          </a:p>
          <a:p>
            <a:r>
              <a:rPr lang="de-DE" dirty="0"/>
              <a:t>Petra hat eine Pizza gegessen.</a:t>
            </a:r>
            <a:endParaRPr lang="sl-SI" dirty="0"/>
          </a:p>
          <a:p>
            <a:pPr marL="0" indent="0">
              <a:buNone/>
            </a:pPr>
            <a:r>
              <a:rPr lang="de-DE" dirty="0"/>
              <a:t> 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1959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u="sng" dirty="0"/>
              <a:t>Perfekt mit sein bildet man mit den Verben die:</a:t>
            </a:r>
            <a:r>
              <a:rPr lang="sl-SI" dirty="0"/>
              <a:t/>
            </a:r>
            <a:br>
              <a:rPr lang="sl-SI" dirty="0"/>
            </a:b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a.) eine </a:t>
            </a:r>
            <a:r>
              <a:rPr lang="de-DE" b="1" dirty="0">
                <a:solidFill>
                  <a:srgbClr val="002060"/>
                </a:solidFill>
              </a:rPr>
              <a:t>Bewegung bezeichnen</a:t>
            </a:r>
            <a:r>
              <a:rPr lang="de-DE" dirty="0">
                <a:solidFill>
                  <a:srgbClr val="002060"/>
                </a:solidFill>
              </a:rPr>
              <a:t>: </a:t>
            </a:r>
            <a:endParaRPr lang="sl-SI" dirty="0">
              <a:solidFill>
                <a:srgbClr val="002060"/>
              </a:solidFill>
            </a:endParaRPr>
          </a:p>
          <a:p>
            <a:r>
              <a:rPr lang="de-DE" dirty="0"/>
              <a:t>z. B. gehen </a:t>
            </a:r>
            <a:r>
              <a:rPr lang="de-DE" dirty="0">
                <a:sym typeface="Wingdings" panose="05000000000000000000" pitchFamily="2" charset="2"/>
              </a:rPr>
              <a:t></a:t>
            </a:r>
            <a:r>
              <a:rPr lang="de-DE" dirty="0"/>
              <a:t> bin gegangen, </a:t>
            </a:r>
            <a:endParaRPr lang="sl-SI" dirty="0"/>
          </a:p>
          <a:p>
            <a:r>
              <a:rPr lang="de-DE" dirty="0"/>
              <a:t>fliegen </a:t>
            </a:r>
            <a:r>
              <a:rPr lang="de-DE" dirty="0">
                <a:sym typeface="Wingdings" panose="05000000000000000000" pitchFamily="2" charset="2"/>
              </a:rPr>
              <a:t></a:t>
            </a:r>
            <a:r>
              <a:rPr lang="de-DE" dirty="0"/>
              <a:t> bin geflogen, </a:t>
            </a:r>
            <a:endParaRPr lang="sl-SI" dirty="0"/>
          </a:p>
          <a:p>
            <a:r>
              <a:rPr lang="de-DE" dirty="0"/>
              <a:t>reisen </a:t>
            </a:r>
            <a:r>
              <a:rPr lang="de-DE" dirty="0">
                <a:sym typeface="Wingdings" panose="05000000000000000000" pitchFamily="2" charset="2"/>
              </a:rPr>
              <a:t></a:t>
            </a:r>
            <a:r>
              <a:rPr lang="de-DE" dirty="0"/>
              <a:t> bin gereist usw.  </a:t>
            </a:r>
            <a:endParaRPr lang="sl-SI" dirty="0"/>
          </a:p>
          <a:p>
            <a:pPr marL="0" indent="0">
              <a:buNone/>
            </a:pPr>
            <a:endParaRPr lang="sl-SI" dirty="0"/>
          </a:p>
          <a:p>
            <a:r>
              <a:rPr lang="de-DE" dirty="0"/>
              <a:t>Ich bin nach Hause gegangen. </a:t>
            </a:r>
            <a:endParaRPr lang="sl-SI" dirty="0"/>
          </a:p>
          <a:p>
            <a:r>
              <a:rPr lang="de-DE" dirty="0"/>
              <a:t>Jan ist mit Tina nach Spanien geflogen. 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9273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609601"/>
            <a:ext cx="10178322" cy="5269992"/>
          </a:xfrm>
        </p:spPr>
        <p:txBody>
          <a:bodyPr>
            <a:normAutofit/>
          </a:bodyPr>
          <a:lstStyle/>
          <a:p>
            <a:r>
              <a:rPr lang="de-DE" b="1" dirty="0"/>
              <a:t>b.) </a:t>
            </a:r>
            <a:r>
              <a:rPr lang="de-DE" b="1" dirty="0">
                <a:solidFill>
                  <a:srgbClr val="002060"/>
                </a:solidFill>
              </a:rPr>
              <a:t>eine Veränderung des Zustands: </a:t>
            </a:r>
            <a:endParaRPr lang="sl-SI" dirty="0">
              <a:solidFill>
                <a:srgbClr val="002060"/>
              </a:solidFill>
            </a:endParaRPr>
          </a:p>
          <a:p>
            <a:r>
              <a:rPr lang="de-DE" b="1" dirty="0">
                <a:solidFill>
                  <a:srgbClr val="00B0F0"/>
                </a:solidFill>
              </a:rPr>
              <a:t>fallen </a:t>
            </a:r>
            <a:r>
              <a:rPr lang="de-DE" b="1" dirty="0">
                <a:solidFill>
                  <a:srgbClr val="00B0F0"/>
                </a:solidFill>
                <a:sym typeface="Wingdings" panose="05000000000000000000" pitchFamily="2" charset="2"/>
              </a:rPr>
              <a:t></a:t>
            </a:r>
            <a:r>
              <a:rPr lang="de-DE" b="1" dirty="0">
                <a:solidFill>
                  <a:srgbClr val="00B0F0"/>
                </a:solidFill>
              </a:rPr>
              <a:t> bin gefallen; </a:t>
            </a:r>
            <a:endParaRPr lang="sl-SI" dirty="0">
              <a:solidFill>
                <a:srgbClr val="00B0F0"/>
              </a:solidFill>
            </a:endParaRPr>
          </a:p>
          <a:p>
            <a:r>
              <a:rPr lang="de-DE" b="1" dirty="0">
                <a:solidFill>
                  <a:srgbClr val="00B0F0"/>
                </a:solidFill>
              </a:rPr>
              <a:t>aufstehen </a:t>
            </a:r>
            <a:r>
              <a:rPr lang="de-DE" b="1" dirty="0">
                <a:solidFill>
                  <a:srgbClr val="00B0F0"/>
                </a:solidFill>
                <a:sym typeface="Wingdings" panose="05000000000000000000" pitchFamily="2" charset="2"/>
              </a:rPr>
              <a:t></a:t>
            </a:r>
            <a:r>
              <a:rPr lang="de-DE" b="1" dirty="0">
                <a:solidFill>
                  <a:srgbClr val="00B0F0"/>
                </a:solidFill>
              </a:rPr>
              <a:t> bin aufgestanden </a:t>
            </a:r>
            <a:endParaRPr lang="sl-SI" dirty="0">
              <a:solidFill>
                <a:srgbClr val="00B0F0"/>
              </a:solidFill>
            </a:endParaRPr>
          </a:p>
          <a:p>
            <a:r>
              <a:rPr lang="de-DE" dirty="0"/>
              <a:t>Sie ist aus dem Rad gefallen. </a:t>
            </a:r>
            <a:endParaRPr lang="sl-SI" dirty="0"/>
          </a:p>
          <a:p>
            <a:r>
              <a:rPr lang="de-DE" dirty="0"/>
              <a:t>Ich bin schon um 6 Uhr morgens aufgestanden. </a:t>
            </a:r>
            <a:endParaRPr lang="sl-SI" dirty="0"/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b="1" dirty="0"/>
              <a:t>c.)	 </a:t>
            </a:r>
            <a:r>
              <a:rPr lang="de-DE" b="1" dirty="0">
                <a:solidFill>
                  <a:srgbClr val="002060"/>
                </a:solidFill>
              </a:rPr>
              <a:t>Verben passieren, werden, bleiben, sein. </a:t>
            </a:r>
          </a:p>
          <a:p>
            <a:pPr marL="0" indent="0">
              <a:buNone/>
            </a:pPr>
            <a:r>
              <a:rPr lang="de-DE" dirty="0"/>
              <a:t>Ein Unfall ist passiert.</a:t>
            </a:r>
          </a:p>
          <a:p>
            <a:pPr marL="0" indent="0">
              <a:buNone/>
            </a:pPr>
            <a:r>
              <a:rPr lang="de-DE" dirty="0"/>
              <a:t>Peter ist ein Arzt geworden.</a:t>
            </a:r>
          </a:p>
          <a:p>
            <a:pPr marL="0" indent="0">
              <a:buNone/>
            </a:pPr>
            <a:r>
              <a:rPr lang="de-DE" dirty="0"/>
              <a:t>Tanja ist zu Hause geblieben.</a:t>
            </a:r>
          </a:p>
          <a:p>
            <a:pPr marL="0" indent="0">
              <a:buNone/>
            </a:pPr>
            <a:r>
              <a:rPr lang="de-DE" dirty="0"/>
              <a:t>Sie sind aber gestern müde gewesen!</a:t>
            </a:r>
          </a:p>
          <a:p>
            <a:pPr marL="0" indent="0"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57719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sl-SI" dirty="0"/>
          </a:p>
        </p:txBody>
      </p:sp>
      <p:graphicFrame>
        <p:nvGraphicFramePr>
          <p:cNvPr id="4" name="Označba mest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4873315"/>
              </p:ext>
            </p:extLst>
          </p:nvPr>
        </p:nvGraphicFramePr>
        <p:xfrm>
          <a:off x="1774208" y="764277"/>
          <a:ext cx="8871046" cy="53635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71046">
                  <a:extLst>
                    <a:ext uri="{9D8B030D-6E8A-4147-A177-3AD203B41FA5}">
                      <a16:colId xmlns:a16="http://schemas.microsoft.com/office/drawing/2014/main" val="2540786246"/>
                    </a:ext>
                  </a:extLst>
                </a:gridCol>
              </a:tblGrid>
              <a:tr h="48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Übung 1:</a:t>
                      </a:r>
                      <a:r>
                        <a:rPr lang="de-DE" sz="24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Was </a:t>
                      </a:r>
                      <a:r>
                        <a:rPr lang="de-DE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ist das Partizip?</a:t>
                      </a:r>
                      <a:endParaRPr lang="sl-SI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704" marR="21704" marT="0" marB="0" anchor="ctr"/>
                </a:tc>
                <a:extLst>
                  <a:ext uri="{0D108BD9-81ED-4DB2-BD59-A6C34878D82A}">
                    <a16:rowId xmlns:a16="http://schemas.microsoft.com/office/drawing/2014/main" val="2065131854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spielen</a:t>
                      </a:r>
                      <a:endParaRPr lang="sl-SI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704" marR="21704" marT="0" marB="0" anchor="ctr"/>
                </a:tc>
                <a:extLst>
                  <a:ext uri="{0D108BD9-81ED-4DB2-BD59-A6C34878D82A}">
                    <a16:rowId xmlns:a16="http://schemas.microsoft.com/office/drawing/2014/main" val="478474407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sagen</a:t>
                      </a:r>
                      <a:endParaRPr lang="sl-SI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704" marR="21704" marT="0" marB="0" anchor="ctr"/>
                </a:tc>
                <a:extLst>
                  <a:ext uri="{0D108BD9-81ED-4DB2-BD59-A6C34878D82A}">
                    <a16:rowId xmlns:a16="http://schemas.microsoft.com/office/drawing/2014/main" val="3967630519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kaufen</a:t>
                      </a:r>
                      <a:endParaRPr lang="sl-SI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704" marR="21704" marT="0" marB="0" anchor="ctr"/>
                </a:tc>
                <a:extLst>
                  <a:ext uri="{0D108BD9-81ED-4DB2-BD59-A6C34878D82A}">
                    <a16:rowId xmlns:a16="http://schemas.microsoft.com/office/drawing/2014/main" val="3371356361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kosten</a:t>
                      </a:r>
                      <a:endParaRPr lang="sl-SI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704" marR="21704" marT="0" marB="0" anchor="ctr"/>
                </a:tc>
                <a:extLst>
                  <a:ext uri="{0D108BD9-81ED-4DB2-BD59-A6C34878D82A}">
                    <a16:rowId xmlns:a16="http://schemas.microsoft.com/office/drawing/2014/main" val="941870450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aufräumen</a:t>
                      </a:r>
                      <a:endParaRPr lang="sl-SI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704" marR="21704" marT="0" marB="0" anchor="ctr"/>
                </a:tc>
                <a:extLst>
                  <a:ext uri="{0D108BD9-81ED-4DB2-BD59-A6C34878D82A}">
                    <a16:rowId xmlns:a16="http://schemas.microsoft.com/office/drawing/2014/main" val="1176598705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vorhaben</a:t>
                      </a:r>
                      <a:endParaRPr lang="sl-SI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704" marR="21704" marT="0" marB="0" anchor="ctr"/>
                </a:tc>
                <a:extLst>
                  <a:ext uri="{0D108BD9-81ED-4DB2-BD59-A6C34878D82A}">
                    <a16:rowId xmlns:a16="http://schemas.microsoft.com/office/drawing/2014/main" val="2063221015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wandern</a:t>
                      </a:r>
                      <a:endParaRPr lang="sl-SI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704" marR="21704" marT="0" marB="0" anchor="ctr"/>
                </a:tc>
                <a:extLst>
                  <a:ext uri="{0D108BD9-81ED-4DB2-BD59-A6C34878D82A}">
                    <a16:rowId xmlns:a16="http://schemas.microsoft.com/office/drawing/2014/main" val="3014969385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reparieren</a:t>
                      </a:r>
                      <a:endParaRPr lang="sl-SI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704" marR="21704" marT="0" marB="0" anchor="ctr"/>
                </a:tc>
                <a:extLst>
                  <a:ext uri="{0D108BD9-81ED-4DB2-BD59-A6C34878D82A}">
                    <a16:rowId xmlns:a16="http://schemas.microsoft.com/office/drawing/2014/main" val="196229488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öffnen</a:t>
                      </a:r>
                      <a:endParaRPr lang="sl-SI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704" marR="21704" marT="0" marB="0" anchor="ctr"/>
                </a:tc>
                <a:extLst>
                  <a:ext uri="{0D108BD9-81ED-4DB2-BD59-A6C34878D82A}">
                    <a16:rowId xmlns:a16="http://schemas.microsoft.com/office/drawing/2014/main" val="3462301552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l-SI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704" marR="21704" marT="0" marB="0" anchor="ctr"/>
                </a:tc>
                <a:extLst>
                  <a:ext uri="{0D108BD9-81ED-4DB2-BD59-A6C34878D82A}">
                    <a16:rowId xmlns:a16="http://schemas.microsoft.com/office/drawing/2014/main" val="27641066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787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883930" y="347870"/>
            <a:ext cx="10178322" cy="555597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l-SI" b="1" dirty="0" smtClean="0"/>
          </a:p>
          <a:p>
            <a:pPr marL="0" indent="0">
              <a:buNone/>
            </a:pPr>
            <a:endParaRPr lang="sl-SI" b="1" dirty="0" smtClean="0"/>
          </a:p>
          <a:p>
            <a:pPr marL="0" indent="0">
              <a:buNone/>
            </a:pPr>
            <a:r>
              <a:rPr lang="de-DE" b="1" dirty="0" err="1" smtClean="0">
                <a:solidFill>
                  <a:srgbClr val="002060"/>
                </a:solidFill>
              </a:rPr>
              <a:t>Nasvet</a:t>
            </a:r>
            <a:r>
              <a:rPr lang="de-DE" b="1" dirty="0" smtClean="0">
                <a:solidFill>
                  <a:srgbClr val="002060"/>
                </a:solidFill>
              </a:rPr>
              <a:t> </a:t>
            </a:r>
            <a:r>
              <a:rPr lang="de-DE" b="1" dirty="0">
                <a:solidFill>
                  <a:srgbClr val="002060"/>
                </a:solidFill>
              </a:rPr>
              <a:t>/ Tipp: </a:t>
            </a:r>
            <a:endParaRPr lang="sl-SI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sl-SI" dirty="0"/>
          </a:p>
          <a:p>
            <a:pPr lvl="0">
              <a:lnSpc>
                <a:spcPct val="150000"/>
              </a:lnSpc>
            </a:pPr>
            <a:r>
              <a:rPr lang="de-DE" dirty="0" err="1"/>
              <a:t>Pri</a:t>
            </a:r>
            <a:r>
              <a:rPr lang="de-DE" dirty="0"/>
              <a:t> </a:t>
            </a:r>
            <a:r>
              <a:rPr lang="de-DE" dirty="0" err="1"/>
              <a:t>pismih</a:t>
            </a:r>
            <a:r>
              <a:rPr lang="de-DE" dirty="0"/>
              <a:t>, </a:t>
            </a:r>
            <a:r>
              <a:rPr lang="de-DE" dirty="0" err="1"/>
              <a:t>ki</a:t>
            </a:r>
            <a:r>
              <a:rPr lang="de-DE" dirty="0"/>
              <a:t> </a:t>
            </a:r>
            <a:r>
              <a:rPr lang="de-DE" dirty="0" err="1"/>
              <a:t>jih</a:t>
            </a:r>
            <a:r>
              <a:rPr lang="de-DE" dirty="0"/>
              <a:t> </a:t>
            </a:r>
            <a:r>
              <a:rPr lang="de-DE" dirty="0" err="1"/>
              <a:t>pošljemo</a:t>
            </a:r>
            <a:r>
              <a:rPr lang="de-DE" dirty="0"/>
              <a:t> v </a:t>
            </a:r>
            <a:r>
              <a:rPr lang="de-DE" dirty="0" err="1"/>
              <a:t>tujino</a:t>
            </a:r>
            <a:r>
              <a:rPr lang="de-DE" dirty="0"/>
              <a:t>, se </a:t>
            </a:r>
            <a:r>
              <a:rPr lang="de-DE" dirty="0" err="1" smtClean="0"/>
              <a:t>piš</a:t>
            </a:r>
            <a:r>
              <a:rPr lang="sl-SI" dirty="0" err="1" smtClean="0"/>
              <a:t>eta</a:t>
            </a:r>
            <a:r>
              <a:rPr lang="de-DE" dirty="0" smtClean="0"/>
              <a:t> </a:t>
            </a:r>
            <a:r>
              <a:rPr lang="de-DE" b="1" dirty="0" err="1">
                <a:solidFill>
                  <a:srgbClr val="002060"/>
                </a:solidFill>
              </a:rPr>
              <a:t>kraj</a:t>
            </a:r>
            <a:r>
              <a:rPr lang="de-DE" b="1" dirty="0">
                <a:solidFill>
                  <a:srgbClr val="002060"/>
                </a:solidFill>
              </a:rPr>
              <a:t> in </a:t>
            </a:r>
            <a:r>
              <a:rPr lang="de-DE" b="1" dirty="0" err="1">
                <a:solidFill>
                  <a:srgbClr val="002060"/>
                </a:solidFill>
              </a:rPr>
              <a:t>država</a:t>
            </a:r>
            <a:r>
              <a:rPr lang="de-DE" b="1" dirty="0">
                <a:solidFill>
                  <a:srgbClr val="002060"/>
                </a:solidFill>
              </a:rPr>
              <a:t> z </a:t>
            </a:r>
            <a:r>
              <a:rPr lang="de-DE" b="1" dirty="0" err="1">
                <a:solidFill>
                  <a:srgbClr val="002060"/>
                </a:solidFill>
              </a:rPr>
              <a:t>velikimi</a:t>
            </a:r>
            <a:r>
              <a:rPr lang="de-DE" b="1" dirty="0">
                <a:solidFill>
                  <a:srgbClr val="002060"/>
                </a:solidFill>
              </a:rPr>
              <a:t> </a:t>
            </a:r>
            <a:r>
              <a:rPr lang="de-DE" b="1" dirty="0" err="1">
                <a:solidFill>
                  <a:srgbClr val="002060"/>
                </a:solidFill>
              </a:rPr>
              <a:t>tiskanimi</a:t>
            </a:r>
            <a:r>
              <a:rPr lang="de-DE" b="1" dirty="0">
                <a:solidFill>
                  <a:srgbClr val="002060"/>
                </a:solidFill>
              </a:rPr>
              <a:t> </a:t>
            </a:r>
            <a:r>
              <a:rPr lang="de-DE" b="1" dirty="0" err="1">
                <a:solidFill>
                  <a:srgbClr val="002060"/>
                </a:solidFill>
              </a:rPr>
              <a:t>črkami</a:t>
            </a:r>
            <a:r>
              <a:rPr lang="de-DE" dirty="0"/>
              <a:t>. Ne </a:t>
            </a:r>
            <a:r>
              <a:rPr lang="de-DE" dirty="0" err="1"/>
              <a:t>navajamo</a:t>
            </a:r>
            <a:r>
              <a:rPr lang="de-DE" dirty="0"/>
              <a:t> </a:t>
            </a:r>
            <a:r>
              <a:rPr lang="de-DE" dirty="0" err="1"/>
              <a:t>kratic</a:t>
            </a:r>
            <a:r>
              <a:rPr lang="de-DE" dirty="0"/>
              <a:t> </a:t>
            </a:r>
            <a:r>
              <a:rPr lang="de-DE" dirty="0" err="1"/>
              <a:t>za</a:t>
            </a:r>
            <a:r>
              <a:rPr lang="de-DE" dirty="0"/>
              <a:t> </a:t>
            </a:r>
            <a:r>
              <a:rPr lang="de-DE" dirty="0" err="1"/>
              <a:t>države</a:t>
            </a:r>
            <a:r>
              <a:rPr lang="de-DE" dirty="0"/>
              <a:t> </a:t>
            </a:r>
            <a:r>
              <a:rPr lang="de-DE" dirty="0" err="1"/>
              <a:t>kot</a:t>
            </a:r>
            <a:r>
              <a:rPr lang="de-DE" dirty="0"/>
              <a:t> </a:t>
            </a:r>
            <a:r>
              <a:rPr lang="de-DE" dirty="0" err="1"/>
              <a:t>npr</a:t>
            </a:r>
            <a:r>
              <a:rPr lang="de-DE" dirty="0"/>
              <a:t>. CH </a:t>
            </a:r>
            <a:r>
              <a:rPr lang="de-DE" dirty="0" err="1"/>
              <a:t>za</a:t>
            </a:r>
            <a:r>
              <a:rPr lang="de-DE" dirty="0"/>
              <a:t> </a:t>
            </a:r>
            <a:r>
              <a:rPr lang="de-DE" dirty="0" err="1"/>
              <a:t>Švico</a:t>
            </a:r>
            <a:r>
              <a:rPr lang="de-DE" dirty="0"/>
              <a:t> </a:t>
            </a:r>
            <a:r>
              <a:rPr lang="de-DE" dirty="0" err="1"/>
              <a:t>ali</a:t>
            </a:r>
            <a:r>
              <a:rPr lang="de-DE" dirty="0"/>
              <a:t> A </a:t>
            </a:r>
            <a:r>
              <a:rPr lang="de-DE" dirty="0" err="1"/>
              <a:t>za</a:t>
            </a:r>
            <a:r>
              <a:rPr lang="de-DE" dirty="0"/>
              <a:t> </a:t>
            </a:r>
            <a:r>
              <a:rPr lang="de-DE" dirty="0" err="1"/>
              <a:t>Avstrijo</a:t>
            </a:r>
            <a:r>
              <a:rPr lang="de-DE" dirty="0"/>
              <a:t>. </a:t>
            </a:r>
            <a:endParaRPr lang="sl-SI" dirty="0"/>
          </a:p>
          <a:p>
            <a:pPr lvl="0">
              <a:lnSpc>
                <a:spcPct val="150000"/>
              </a:lnSpc>
            </a:pPr>
            <a:r>
              <a:rPr lang="de-DE" dirty="0" err="1"/>
              <a:t>Če</a:t>
            </a:r>
            <a:r>
              <a:rPr lang="de-DE" dirty="0"/>
              <a:t> </a:t>
            </a:r>
            <a:r>
              <a:rPr lang="de-DE" dirty="0" err="1"/>
              <a:t>želite</a:t>
            </a:r>
            <a:r>
              <a:rPr lang="de-DE" dirty="0"/>
              <a:t>, da </a:t>
            </a:r>
            <a:r>
              <a:rPr lang="de-DE" dirty="0" err="1"/>
              <a:t>pismo</a:t>
            </a:r>
            <a:r>
              <a:rPr lang="de-DE" dirty="0"/>
              <a:t> </a:t>
            </a:r>
            <a:r>
              <a:rPr lang="de-DE" dirty="0" err="1"/>
              <a:t>odpre</a:t>
            </a:r>
            <a:r>
              <a:rPr lang="de-DE" dirty="0"/>
              <a:t> </a:t>
            </a:r>
            <a:r>
              <a:rPr lang="de-DE" dirty="0" err="1"/>
              <a:t>samo</a:t>
            </a:r>
            <a:r>
              <a:rPr lang="de-DE" dirty="0"/>
              <a:t> </a:t>
            </a:r>
            <a:r>
              <a:rPr lang="de-DE" dirty="0" err="1"/>
              <a:t>naslovnik</a:t>
            </a:r>
            <a:r>
              <a:rPr lang="de-DE" dirty="0"/>
              <a:t> </a:t>
            </a:r>
            <a:r>
              <a:rPr lang="de-DE" dirty="0" err="1"/>
              <a:t>dopišite</a:t>
            </a:r>
            <a:r>
              <a:rPr lang="de-DE" dirty="0"/>
              <a:t> </a:t>
            </a:r>
            <a:r>
              <a:rPr lang="de-DE" dirty="0" err="1"/>
              <a:t>pred</a:t>
            </a:r>
            <a:r>
              <a:rPr lang="de-DE" dirty="0"/>
              <a:t> </a:t>
            </a:r>
            <a:r>
              <a:rPr lang="de-DE" dirty="0" err="1"/>
              <a:t>imenom</a:t>
            </a:r>
            <a:r>
              <a:rPr lang="de-DE" dirty="0"/>
              <a:t>: </a:t>
            </a:r>
            <a:r>
              <a:rPr lang="de-DE" b="1" i="1" dirty="0">
                <a:solidFill>
                  <a:srgbClr val="002060"/>
                </a:solidFill>
              </a:rPr>
              <a:t>Persönlich/Vertraulich</a:t>
            </a:r>
            <a:r>
              <a:rPr lang="de-DE" b="1" dirty="0">
                <a:solidFill>
                  <a:srgbClr val="002060"/>
                </a:solidFill>
              </a:rPr>
              <a:t>.</a:t>
            </a:r>
            <a:r>
              <a:rPr lang="de-DE" dirty="0">
                <a:solidFill>
                  <a:srgbClr val="002060"/>
                </a:solidFill>
              </a:rPr>
              <a:t> </a:t>
            </a:r>
            <a:endParaRPr lang="sl-SI" dirty="0">
              <a:solidFill>
                <a:srgbClr val="002060"/>
              </a:solidFill>
            </a:endParaRPr>
          </a:p>
          <a:p>
            <a:pPr lvl="0">
              <a:lnSpc>
                <a:spcPct val="150000"/>
              </a:lnSpc>
            </a:pPr>
            <a:r>
              <a:rPr lang="de-DE" dirty="0"/>
              <a:t>V </a:t>
            </a:r>
            <a:r>
              <a:rPr lang="de-DE" dirty="0" err="1"/>
              <a:t>Nemčiji</a:t>
            </a:r>
            <a:r>
              <a:rPr lang="de-DE" dirty="0"/>
              <a:t> in </a:t>
            </a:r>
            <a:r>
              <a:rPr lang="de-DE" dirty="0" err="1"/>
              <a:t>Avstriji</a:t>
            </a:r>
            <a:r>
              <a:rPr lang="de-DE" dirty="0"/>
              <a:t> </a:t>
            </a:r>
            <a:r>
              <a:rPr lang="de-DE" dirty="0" err="1"/>
              <a:t>napišemo</a:t>
            </a:r>
            <a:r>
              <a:rPr lang="de-DE" dirty="0"/>
              <a:t> v </a:t>
            </a:r>
            <a:r>
              <a:rPr lang="de-DE" dirty="0" err="1"/>
              <a:t>naslovu</a:t>
            </a:r>
            <a:r>
              <a:rPr lang="de-DE" dirty="0"/>
              <a:t> </a:t>
            </a:r>
            <a:r>
              <a:rPr lang="de-DE" b="1" dirty="0">
                <a:solidFill>
                  <a:srgbClr val="002060"/>
                </a:solidFill>
              </a:rPr>
              <a:t>Herrn</a:t>
            </a:r>
            <a:r>
              <a:rPr lang="de-DE" b="1" dirty="0"/>
              <a:t>, </a:t>
            </a:r>
            <a:r>
              <a:rPr lang="de-DE" dirty="0"/>
              <a:t>v </a:t>
            </a:r>
            <a:r>
              <a:rPr lang="de-DE" dirty="0" err="1"/>
              <a:t>Švici</a:t>
            </a:r>
            <a:r>
              <a:rPr lang="de-DE" dirty="0"/>
              <a:t> je </a:t>
            </a:r>
            <a:r>
              <a:rPr lang="de-DE" dirty="0" err="1"/>
              <a:t>pravilen</a:t>
            </a:r>
            <a:r>
              <a:rPr lang="de-DE" dirty="0"/>
              <a:t> </a:t>
            </a:r>
            <a:r>
              <a:rPr lang="de-DE" dirty="0" err="1"/>
              <a:t>zapis</a:t>
            </a:r>
            <a:r>
              <a:rPr lang="de-DE" dirty="0"/>
              <a:t> </a:t>
            </a:r>
            <a:r>
              <a:rPr lang="de-DE" dirty="0" err="1"/>
              <a:t>tudi</a:t>
            </a:r>
            <a:r>
              <a:rPr lang="de-DE" dirty="0"/>
              <a:t> </a:t>
            </a:r>
            <a:r>
              <a:rPr lang="de-DE" b="1" dirty="0">
                <a:solidFill>
                  <a:srgbClr val="002060"/>
                </a:solidFill>
              </a:rPr>
              <a:t>Herr.</a:t>
            </a:r>
            <a:r>
              <a:rPr lang="de-DE" b="1" dirty="0"/>
              <a:t> </a:t>
            </a:r>
            <a:endParaRPr lang="sl-SI" b="1" dirty="0"/>
          </a:p>
          <a:p>
            <a:pPr lvl="0">
              <a:lnSpc>
                <a:spcPct val="150000"/>
              </a:lnSpc>
            </a:pPr>
            <a:r>
              <a:rPr lang="de-DE" dirty="0" err="1"/>
              <a:t>Nagovor</a:t>
            </a:r>
            <a:r>
              <a:rPr lang="de-DE" dirty="0"/>
              <a:t> Fräulein </a:t>
            </a:r>
            <a:r>
              <a:rPr lang="de-DE" dirty="0" err="1"/>
              <a:t>za</a:t>
            </a:r>
            <a:r>
              <a:rPr lang="de-DE" dirty="0"/>
              <a:t> </a:t>
            </a:r>
            <a:r>
              <a:rPr lang="de-DE" dirty="0" err="1"/>
              <a:t>neporočene</a:t>
            </a:r>
            <a:r>
              <a:rPr lang="de-DE" dirty="0"/>
              <a:t> </a:t>
            </a:r>
            <a:r>
              <a:rPr lang="de-DE" dirty="0" err="1"/>
              <a:t>ženske</a:t>
            </a:r>
            <a:r>
              <a:rPr lang="de-DE" dirty="0"/>
              <a:t> </a:t>
            </a:r>
            <a:r>
              <a:rPr lang="de-DE" dirty="0" err="1"/>
              <a:t>ni</a:t>
            </a:r>
            <a:r>
              <a:rPr lang="de-DE" dirty="0"/>
              <a:t> v </a:t>
            </a:r>
            <a:r>
              <a:rPr lang="de-DE" dirty="0" err="1"/>
              <a:t>uporabi</a:t>
            </a:r>
            <a:r>
              <a:rPr lang="de-DE" dirty="0"/>
              <a:t>. </a:t>
            </a:r>
            <a:endParaRPr lang="sl-SI" dirty="0"/>
          </a:p>
          <a:p>
            <a:pPr>
              <a:lnSpc>
                <a:spcPct val="150000"/>
              </a:lnSpc>
            </a:pPr>
            <a:r>
              <a:rPr lang="de-DE" dirty="0" err="1"/>
              <a:t>Če</a:t>
            </a:r>
            <a:r>
              <a:rPr lang="de-DE" dirty="0"/>
              <a:t> </a:t>
            </a:r>
            <a:r>
              <a:rPr lang="de-DE" dirty="0" err="1"/>
              <a:t>pišemo</a:t>
            </a:r>
            <a:r>
              <a:rPr lang="de-DE" dirty="0"/>
              <a:t> </a:t>
            </a:r>
            <a:r>
              <a:rPr lang="de-DE" dirty="0" err="1"/>
              <a:t>zakonskemu</a:t>
            </a:r>
            <a:r>
              <a:rPr lang="de-DE" dirty="0"/>
              <a:t> </a:t>
            </a:r>
            <a:r>
              <a:rPr lang="de-DE" dirty="0" err="1"/>
              <a:t>paru</a:t>
            </a:r>
            <a:r>
              <a:rPr lang="de-DE" dirty="0"/>
              <a:t> </a:t>
            </a:r>
            <a:r>
              <a:rPr lang="de-DE" dirty="0" err="1" smtClean="0"/>
              <a:t>uporabim</a:t>
            </a:r>
            <a:r>
              <a:rPr lang="sl-SI" dirty="0" smtClean="0"/>
              <a:t>o:</a:t>
            </a:r>
          </a:p>
          <a:p>
            <a:pPr marL="0" indent="0">
              <a:lnSpc>
                <a:spcPct val="150000"/>
              </a:lnSpc>
              <a:buNone/>
            </a:pPr>
            <a:endParaRPr lang="sl-SI" dirty="0"/>
          </a:p>
          <a:p>
            <a:pPr>
              <a:lnSpc>
                <a:spcPct val="150000"/>
              </a:lnSpc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7358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sl-SI" dirty="0"/>
          </a:p>
        </p:txBody>
      </p:sp>
      <p:graphicFrame>
        <p:nvGraphicFramePr>
          <p:cNvPr id="4" name="Označba mest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161802"/>
              </p:ext>
            </p:extLst>
          </p:nvPr>
        </p:nvGraphicFramePr>
        <p:xfrm>
          <a:off x="1774208" y="764277"/>
          <a:ext cx="8871046" cy="53635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71046">
                  <a:extLst>
                    <a:ext uri="{9D8B030D-6E8A-4147-A177-3AD203B41FA5}">
                      <a16:colId xmlns:a16="http://schemas.microsoft.com/office/drawing/2014/main" val="2540786246"/>
                    </a:ext>
                  </a:extLst>
                </a:gridCol>
              </a:tblGrid>
              <a:tr h="48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Übung 1:</a:t>
                      </a:r>
                      <a:r>
                        <a:rPr lang="de-DE" sz="24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Was </a:t>
                      </a:r>
                      <a:r>
                        <a:rPr lang="de-DE" sz="2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ist das Partizip?</a:t>
                      </a:r>
                      <a:endParaRPr lang="sl-SI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704" marR="21704" marT="0" marB="0" anchor="ctr"/>
                </a:tc>
                <a:extLst>
                  <a:ext uri="{0D108BD9-81ED-4DB2-BD59-A6C34878D82A}">
                    <a16:rowId xmlns:a16="http://schemas.microsoft.com/office/drawing/2014/main" val="2065131854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spielen – gespielt</a:t>
                      </a:r>
                      <a:endParaRPr lang="sl-SI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704" marR="21704" marT="0" marB="0" anchor="ctr"/>
                </a:tc>
                <a:extLst>
                  <a:ext uri="{0D108BD9-81ED-4DB2-BD59-A6C34878D82A}">
                    <a16:rowId xmlns:a16="http://schemas.microsoft.com/office/drawing/2014/main" val="478474407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sagen – gesagt </a:t>
                      </a:r>
                      <a:endParaRPr lang="sl-SI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704" marR="21704" marT="0" marB="0" anchor="ctr"/>
                </a:tc>
                <a:extLst>
                  <a:ext uri="{0D108BD9-81ED-4DB2-BD59-A6C34878D82A}">
                    <a16:rowId xmlns:a16="http://schemas.microsoft.com/office/drawing/2014/main" val="3967630519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kaufen- gekauft </a:t>
                      </a:r>
                      <a:endParaRPr lang="sl-SI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704" marR="21704" marT="0" marB="0" anchor="ctr"/>
                </a:tc>
                <a:extLst>
                  <a:ext uri="{0D108BD9-81ED-4DB2-BD59-A6C34878D82A}">
                    <a16:rowId xmlns:a16="http://schemas.microsoft.com/office/drawing/2014/main" val="3371356361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kosten</a:t>
                      </a:r>
                      <a:r>
                        <a:rPr lang="de-DE" sz="24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gekostet</a:t>
                      </a:r>
                      <a:endParaRPr lang="sl-SI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704" marR="21704" marT="0" marB="0" anchor="ctr"/>
                </a:tc>
                <a:extLst>
                  <a:ext uri="{0D108BD9-81ED-4DB2-BD59-A6C34878D82A}">
                    <a16:rowId xmlns:a16="http://schemas.microsoft.com/office/drawing/2014/main" val="941870450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aufräumen – aufgeräumt</a:t>
                      </a:r>
                      <a:r>
                        <a:rPr lang="de-DE" sz="24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sl-SI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704" marR="21704" marT="0" marB="0" anchor="ctr"/>
                </a:tc>
                <a:extLst>
                  <a:ext uri="{0D108BD9-81ED-4DB2-BD59-A6C34878D82A}">
                    <a16:rowId xmlns:a16="http://schemas.microsoft.com/office/drawing/2014/main" val="1176598705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vorhaben – vorgehabt (</a:t>
                      </a:r>
                      <a:r>
                        <a:rPr lang="de-DE" sz="24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nameravati</a:t>
                      </a:r>
                      <a:r>
                        <a:rPr lang="de-DE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sl-SI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704" marR="21704" marT="0" marB="0" anchor="ctr"/>
                </a:tc>
                <a:extLst>
                  <a:ext uri="{0D108BD9-81ED-4DB2-BD59-A6C34878D82A}">
                    <a16:rowId xmlns:a16="http://schemas.microsoft.com/office/drawing/2014/main" val="2063221015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wandern – gewandert </a:t>
                      </a:r>
                      <a:endParaRPr lang="sl-SI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704" marR="21704" marT="0" marB="0" anchor="ctr"/>
                </a:tc>
                <a:extLst>
                  <a:ext uri="{0D108BD9-81ED-4DB2-BD59-A6C34878D82A}">
                    <a16:rowId xmlns:a16="http://schemas.microsoft.com/office/drawing/2014/main" val="3014969385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reparieren – repariert</a:t>
                      </a:r>
                      <a:endParaRPr lang="sl-SI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704" marR="21704" marT="0" marB="0" anchor="ctr"/>
                </a:tc>
                <a:extLst>
                  <a:ext uri="{0D108BD9-81ED-4DB2-BD59-A6C34878D82A}">
                    <a16:rowId xmlns:a16="http://schemas.microsoft.com/office/drawing/2014/main" val="196229488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öffnen - geöffnet</a:t>
                      </a:r>
                      <a:endParaRPr lang="sl-SI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704" marR="21704" marT="0" marB="0" anchor="ctr"/>
                </a:tc>
                <a:extLst>
                  <a:ext uri="{0D108BD9-81ED-4DB2-BD59-A6C34878D82A}">
                    <a16:rowId xmlns:a16="http://schemas.microsoft.com/office/drawing/2014/main" val="3462301552"/>
                  </a:ext>
                </a:extLst>
              </a:tr>
              <a:tr h="4875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sl-SI" sz="2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1704" marR="21704" marT="0" marB="0" anchor="ctr"/>
                </a:tc>
                <a:extLst>
                  <a:ext uri="{0D108BD9-81ED-4DB2-BD59-A6C34878D82A}">
                    <a16:rowId xmlns:a16="http://schemas.microsoft.com/office/drawing/2014/main" val="27641066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94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8214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Übung 2: haben/SEIN?</a:t>
            </a:r>
            <a:endParaRPr lang="sl-SI" dirty="0"/>
          </a:p>
        </p:txBody>
      </p:sp>
      <p:graphicFrame>
        <p:nvGraphicFramePr>
          <p:cNvPr id="4" name="Označba mest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9276181"/>
              </p:ext>
            </p:extLst>
          </p:nvPr>
        </p:nvGraphicFramePr>
        <p:xfrm>
          <a:off x="1473959" y="1064525"/>
          <a:ext cx="8843748" cy="55862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43748">
                  <a:extLst>
                    <a:ext uri="{9D8B030D-6E8A-4147-A177-3AD203B41FA5}">
                      <a16:colId xmlns:a16="http://schemas.microsoft.com/office/drawing/2014/main" val="897089458"/>
                    </a:ext>
                  </a:extLst>
                </a:gridCol>
              </a:tblGrid>
              <a:tr h="7964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Gestern ________________ wir nicht zum Unterricht gegangen.</a:t>
                      </a:r>
                      <a:endParaRPr lang="sl-SI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485" marR="33485" marT="0" marB="0" anchor="ctr"/>
                </a:tc>
                <a:extLst>
                  <a:ext uri="{0D108BD9-81ED-4DB2-BD59-A6C34878D82A}">
                    <a16:rowId xmlns:a16="http://schemas.microsoft.com/office/drawing/2014/main" val="2074434698"/>
                  </a:ext>
                </a:extLst>
              </a:tr>
              <a:tr h="7964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Wir ________________ unsere Freunde im Café getroffen.</a:t>
                      </a:r>
                      <a:endParaRPr lang="sl-SI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485" marR="33485" marT="0" marB="0" anchor="ctr"/>
                </a:tc>
                <a:extLst>
                  <a:ext uri="{0D108BD9-81ED-4DB2-BD59-A6C34878D82A}">
                    <a16:rowId xmlns:a16="http://schemas.microsoft.com/office/drawing/2014/main" val="1671277763"/>
                  </a:ext>
                </a:extLst>
              </a:tr>
              <a:tr h="7964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Um wie viel Uhr ________________ das Konzert begonnen?</a:t>
                      </a:r>
                      <a:endParaRPr lang="sl-SI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485" marR="33485" marT="0" marB="0" anchor="ctr"/>
                </a:tc>
                <a:extLst>
                  <a:ext uri="{0D108BD9-81ED-4DB2-BD59-A6C34878D82A}">
                    <a16:rowId xmlns:a16="http://schemas.microsoft.com/office/drawing/2014/main" val="2818296300"/>
                  </a:ext>
                </a:extLst>
              </a:tr>
              <a:tr h="6858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Jens ________________ oft nach Afrika gereist.</a:t>
                      </a:r>
                      <a:endParaRPr lang="sl-SI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485" marR="33485" marT="0" marB="0" anchor="ctr"/>
                </a:tc>
                <a:extLst>
                  <a:ext uri="{0D108BD9-81ED-4DB2-BD59-A6C34878D82A}">
                    <a16:rowId xmlns:a16="http://schemas.microsoft.com/office/drawing/2014/main" val="3601153837"/>
                  </a:ext>
                </a:extLst>
              </a:tr>
              <a:tr h="1028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________________ du dein Buch endlich gefunden?</a:t>
                      </a:r>
                      <a:endParaRPr lang="sl-SI" sz="2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sl-SI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485" marR="33485" marT="0" marB="0" anchor="ctr"/>
                </a:tc>
                <a:extLst>
                  <a:ext uri="{0D108BD9-81ED-4DB2-BD59-A6C34878D82A}">
                    <a16:rowId xmlns:a16="http://schemas.microsoft.com/office/drawing/2014/main" val="487118606"/>
                  </a:ext>
                </a:extLst>
              </a:tr>
              <a:tr h="796443">
                <a:tc>
                  <a:txBody>
                    <a:bodyPr/>
                    <a:lstStyle/>
                    <a:p>
                      <a:pPr marL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Ihr ________________ über zwei Stunden gewartet.</a:t>
                      </a:r>
                      <a:endParaRPr lang="sl-SI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485" marR="33485" marT="0" marB="0" anchor="ctr"/>
                </a:tc>
                <a:extLst>
                  <a:ext uri="{0D108BD9-81ED-4DB2-BD59-A6C34878D82A}">
                    <a16:rowId xmlns:a16="http://schemas.microsoft.com/office/drawing/2014/main" val="1065761260"/>
                  </a:ext>
                </a:extLst>
              </a:tr>
              <a:tr h="6858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Ich ________________ Wein zur Party mitgenommen.</a:t>
                      </a:r>
                      <a:endParaRPr lang="sl-SI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485" marR="33485" marT="0" marB="0" anchor="ctr"/>
                </a:tc>
                <a:extLst>
                  <a:ext uri="{0D108BD9-81ED-4DB2-BD59-A6C34878D82A}">
                    <a16:rowId xmlns:a16="http://schemas.microsoft.com/office/drawing/2014/main" val="3548139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262806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8214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Übung 2: haben/SEIN?</a:t>
            </a:r>
            <a:endParaRPr lang="sl-SI" dirty="0"/>
          </a:p>
        </p:txBody>
      </p:sp>
      <p:graphicFrame>
        <p:nvGraphicFramePr>
          <p:cNvPr id="4" name="Označba mest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5541216"/>
              </p:ext>
            </p:extLst>
          </p:nvPr>
        </p:nvGraphicFramePr>
        <p:xfrm>
          <a:off x="1473959" y="1064525"/>
          <a:ext cx="8843748" cy="55862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43748">
                  <a:extLst>
                    <a:ext uri="{9D8B030D-6E8A-4147-A177-3AD203B41FA5}">
                      <a16:colId xmlns:a16="http://schemas.microsoft.com/office/drawing/2014/main" val="897089458"/>
                    </a:ext>
                  </a:extLst>
                </a:gridCol>
              </a:tblGrid>
              <a:tr h="7964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Gestern </a:t>
                      </a:r>
                      <a:r>
                        <a:rPr lang="de-DE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___SIND_____________ </a:t>
                      </a:r>
                      <a:r>
                        <a:rPr lang="de-DE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wir nicht zum Unterricht gegangen.</a:t>
                      </a:r>
                      <a:endParaRPr lang="sl-SI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485" marR="33485" marT="0" marB="0" anchor="ctr"/>
                </a:tc>
                <a:extLst>
                  <a:ext uri="{0D108BD9-81ED-4DB2-BD59-A6C34878D82A}">
                    <a16:rowId xmlns:a16="http://schemas.microsoft.com/office/drawing/2014/main" val="2074434698"/>
                  </a:ext>
                </a:extLst>
              </a:tr>
              <a:tr h="7964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Wir </a:t>
                      </a:r>
                      <a:r>
                        <a:rPr lang="de-DE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_______HABEN_________ </a:t>
                      </a:r>
                      <a:r>
                        <a:rPr lang="de-DE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unsere Freunde im Café getroffen.</a:t>
                      </a:r>
                      <a:endParaRPr lang="sl-SI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485" marR="33485" marT="0" marB="0" anchor="ctr"/>
                </a:tc>
                <a:extLst>
                  <a:ext uri="{0D108BD9-81ED-4DB2-BD59-A6C34878D82A}">
                    <a16:rowId xmlns:a16="http://schemas.microsoft.com/office/drawing/2014/main" val="1671277763"/>
                  </a:ext>
                </a:extLst>
              </a:tr>
              <a:tr h="7964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Um wie viel Uhr </a:t>
                      </a:r>
                      <a:r>
                        <a:rPr lang="de-DE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_HAT_______________ </a:t>
                      </a:r>
                      <a:r>
                        <a:rPr lang="de-DE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das Konzert begonnen?</a:t>
                      </a:r>
                      <a:endParaRPr lang="sl-SI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485" marR="33485" marT="0" marB="0" anchor="ctr"/>
                </a:tc>
                <a:extLst>
                  <a:ext uri="{0D108BD9-81ED-4DB2-BD59-A6C34878D82A}">
                    <a16:rowId xmlns:a16="http://schemas.microsoft.com/office/drawing/2014/main" val="2818296300"/>
                  </a:ext>
                </a:extLst>
              </a:tr>
              <a:tr h="6858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Jens </a:t>
                      </a:r>
                      <a:r>
                        <a:rPr lang="de-DE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_______IST_________ </a:t>
                      </a:r>
                      <a:r>
                        <a:rPr lang="de-DE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oft nach Afrika gereist.</a:t>
                      </a:r>
                      <a:endParaRPr lang="sl-SI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485" marR="33485" marT="0" marB="0" anchor="ctr"/>
                </a:tc>
                <a:extLst>
                  <a:ext uri="{0D108BD9-81ED-4DB2-BD59-A6C34878D82A}">
                    <a16:rowId xmlns:a16="http://schemas.microsoft.com/office/drawing/2014/main" val="3601153837"/>
                  </a:ext>
                </a:extLst>
              </a:tr>
              <a:tr h="1028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__________HAST______ </a:t>
                      </a:r>
                      <a:r>
                        <a:rPr lang="de-DE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 dein Buch endlich gefunden?</a:t>
                      </a:r>
                      <a:endParaRPr lang="sl-SI" sz="2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sl-SI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485" marR="33485" marT="0" marB="0" anchor="ctr"/>
                </a:tc>
                <a:extLst>
                  <a:ext uri="{0D108BD9-81ED-4DB2-BD59-A6C34878D82A}">
                    <a16:rowId xmlns:a16="http://schemas.microsoft.com/office/drawing/2014/main" val="487118606"/>
                  </a:ext>
                </a:extLst>
              </a:tr>
              <a:tr h="796443">
                <a:tc>
                  <a:txBody>
                    <a:bodyPr/>
                    <a:lstStyle/>
                    <a:p>
                      <a:pPr marL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Ihr </a:t>
                      </a:r>
                      <a:r>
                        <a:rPr lang="de-DE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______HABT__________ </a:t>
                      </a:r>
                      <a:r>
                        <a:rPr lang="de-DE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über zwei Stunden gewartet.</a:t>
                      </a:r>
                      <a:endParaRPr lang="sl-SI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485" marR="33485" marT="0" marB="0" anchor="ctr"/>
                </a:tc>
                <a:extLst>
                  <a:ext uri="{0D108BD9-81ED-4DB2-BD59-A6C34878D82A}">
                    <a16:rowId xmlns:a16="http://schemas.microsoft.com/office/drawing/2014/main" val="1065761260"/>
                  </a:ext>
                </a:extLst>
              </a:tr>
              <a:tr h="6858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Ich </a:t>
                      </a:r>
                      <a:r>
                        <a:rPr lang="de-DE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_____HABE___________ </a:t>
                      </a:r>
                      <a:r>
                        <a:rPr lang="de-DE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Wein zur Party mitgenommen.</a:t>
                      </a:r>
                      <a:endParaRPr lang="sl-SI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485" marR="33485" marT="0" marB="0" anchor="ctr"/>
                </a:tc>
                <a:extLst>
                  <a:ext uri="{0D108BD9-81ED-4DB2-BD59-A6C34878D82A}">
                    <a16:rowId xmlns:a16="http://schemas.microsoft.com/office/drawing/2014/main" val="3548139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233025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HAUSAUFGABE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1. Finden Sie im Skriptum alle Verbformen im Perfekt.</a:t>
            </a:r>
          </a:p>
          <a:p>
            <a:r>
              <a:rPr lang="de-DE" dirty="0" smtClean="0"/>
              <a:t>2. Schreiben Sie 5 Sätze im Perfekt.</a:t>
            </a:r>
          </a:p>
          <a:p>
            <a:r>
              <a:rPr lang="de-DE" dirty="0"/>
              <a:t>3</a:t>
            </a:r>
            <a:r>
              <a:rPr lang="de-DE" dirty="0" smtClean="0"/>
              <a:t>. Schreiben Sie ein Angebot/ eine Anfrage.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78043624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 dirty="0"/>
          </a:p>
        </p:txBody>
      </p:sp>
      <p:pic>
        <p:nvPicPr>
          <p:cNvPr id="4" name="Označba mesta vsebine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5903" y="1473959"/>
            <a:ext cx="7352413" cy="2039979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8806" y="3513938"/>
            <a:ext cx="4206605" cy="2639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384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725557"/>
            <a:ext cx="10178322" cy="5154035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dirty="0"/>
              <a:t>Anna und Peter </a:t>
            </a:r>
            <a:r>
              <a:rPr lang="de-DE" dirty="0" smtClean="0"/>
              <a:t>Mustermann</a:t>
            </a:r>
            <a:endParaRPr lang="sl-SI" dirty="0" smtClean="0"/>
          </a:p>
          <a:p>
            <a:pPr marL="0" indent="0">
              <a:lnSpc>
                <a:spcPct val="100000"/>
              </a:lnSpc>
              <a:buNone/>
            </a:pPr>
            <a:endParaRPr lang="sl-SI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de-DE" dirty="0" smtClean="0"/>
              <a:t>Herrn </a:t>
            </a:r>
            <a:r>
              <a:rPr lang="de-DE" dirty="0"/>
              <a:t>Peter und </a:t>
            </a:r>
            <a:endParaRPr lang="sl-SI" dirty="0"/>
          </a:p>
          <a:p>
            <a:pPr marL="0" indent="0">
              <a:lnSpc>
                <a:spcPct val="100000"/>
              </a:lnSpc>
              <a:buNone/>
            </a:pPr>
            <a:r>
              <a:rPr lang="de-DE" dirty="0" smtClean="0"/>
              <a:t>Frau </a:t>
            </a:r>
            <a:r>
              <a:rPr lang="de-DE" dirty="0"/>
              <a:t>Anna </a:t>
            </a:r>
            <a:r>
              <a:rPr lang="de-DE" dirty="0" smtClean="0"/>
              <a:t>Mustermann</a:t>
            </a:r>
            <a:endParaRPr lang="sl-SI" dirty="0" smtClean="0"/>
          </a:p>
          <a:p>
            <a:pPr marL="0" indent="0">
              <a:lnSpc>
                <a:spcPct val="100000"/>
              </a:lnSpc>
              <a:buNone/>
            </a:pPr>
            <a:endParaRPr lang="sl-SI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de-DE" dirty="0" smtClean="0"/>
              <a:t>Herrn </a:t>
            </a:r>
            <a:r>
              <a:rPr lang="de-DE" dirty="0"/>
              <a:t>Peter Mustermann </a:t>
            </a:r>
            <a:endParaRPr lang="sl-SI" dirty="0"/>
          </a:p>
          <a:p>
            <a:pPr marL="0" indent="0">
              <a:lnSpc>
                <a:spcPct val="100000"/>
              </a:lnSpc>
              <a:buNone/>
            </a:pPr>
            <a:r>
              <a:rPr lang="de-DE" dirty="0" smtClean="0"/>
              <a:t>Frau </a:t>
            </a:r>
            <a:r>
              <a:rPr lang="de-DE" dirty="0"/>
              <a:t>Anna </a:t>
            </a:r>
            <a:r>
              <a:rPr lang="de-DE" dirty="0" smtClean="0"/>
              <a:t>Mustermann</a:t>
            </a:r>
            <a:endParaRPr lang="sl-SI" dirty="0" smtClean="0"/>
          </a:p>
          <a:p>
            <a:pPr marL="0" indent="0">
              <a:lnSpc>
                <a:spcPct val="100000"/>
              </a:lnSpc>
              <a:buNone/>
            </a:pPr>
            <a:endParaRPr lang="sl-SI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de-DE" dirty="0" smtClean="0"/>
              <a:t>Herrn </a:t>
            </a:r>
            <a:r>
              <a:rPr lang="de-DE" dirty="0"/>
              <a:t>und Frau</a:t>
            </a:r>
            <a:endParaRPr lang="sl-SI" dirty="0"/>
          </a:p>
          <a:p>
            <a:pPr marL="0" indent="0">
              <a:lnSpc>
                <a:spcPct val="100000"/>
              </a:lnSpc>
              <a:buNone/>
            </a:pPr>
            <a:r>
              <a:rPr lang="de-DE" dirty="0" smtClean="0"/>
              <a:t>Peter </a:t>
            </a:r>
            <a:r>
              <a:rPr lang="de-DE" dirty="0"/>
              <a:t>Mustermann und Anna </a:t>
            </a:r>
            <a:r>
              <a:rPr lang="de-DE" dirty="0" smtClean="0"/>
              <a:t>Mustermann</a:t>
            </a:r>
            <a:endParaRPr lang="sl-SI" dirty="0" smtClean="0"/>
          </a:p>
          <a:p>
            <a:pPr marL="0" indent="0">
              <a:lnSpc>
                <a:spcPct val="100000"/>
              </a:lnSpc>
              <a:buNone/>
            </a:pPr>
            <a:endParaRPr lang="sl-SI" dirty="0"/>
          </a:p>
          <a:p>
            <a:pPr marL="0" indent="0">
              <a:lnSpc>
                <a:spcPct val="100000"/>
              </a:lnSpc>
              <a:buNone/>
            </a:pPr>
            <a:r>
              <a:rPr lang="sl-SI" dirty="0" smtClean="0"/>
              <a:t>Če </a:t>
            </a:r>
            <a:r>
              <a:rPr lang="sl-SI" dirty="0"/>
              <a:t>nimata enotnega priimka, napišemo: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l-SI" dirty="0" err="1"/>
              <a:t>Herrn</a:t>
            </a:r>
            <a:r>
              <a:rPr lang="sl-SI" dirty="0"/>
              <a:t> Prof. Dr. Klaus </a:t>
            </a:r>
            <a:r>
              <a:rPr lang="sl-SI" dirty="0" err="1"/>
              <a:t>Herbst</a:t>
            </a:r>
            <a:r>
              <a:rPr lang="sl-SI" dirty="0"/>
              <a:t> </a:t>
            </a:r>
            <a:r>
              <a:rPr lang="sl-SI" dirty="0" err="1"/>
              <a:t>und</a:t>
            </a:r>
            <a:r>
              <a:rPr lang="sl-SI" dirty="0"/>
              <a:t>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l-SI" dirty="0" err="1"/>
              <a:t>Frau</a:t>
            </a:r>
            <a:r>
              <a:rPr lang="sl-SI" dirty="0"/>
              <a:t> Anne </a:t>
            </a:r>
            <a:r>
              <a:rPr lang="sl-SI" dirty="0" err="1"/>
              <a:t>Mustermann</a:t>
            </a:r>
            <a:r>
              <a:rPr lang="sl-SI" dirty="0"/>
              <a:t> </a:t>
            </a:r>
          </a:p>
          <a:p>
            <a:pPr marL="0" indent="0">
              <a:buNone/>
            </a:pPr>
            <a:endParaRPr lang="sl-SI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61196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Datum 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251678" y="1528011"/>
            <a:ext cx="10178322" cy="4351582"/>
          </a:xfrm>
        </p:spPr>
        <p:txBody>
          <a:bodyPr/>
          <a:lstStyle/>
          <a:p>
            <a:r>
              <a:rPr lang="sl-SI" dirty="0" smtClean="0"/>
              <a:t>V </a:t>
            </a:r>
            <a:r>
              <a:rPr lang="sl-SI" dirty="0"/>
              <a:t>nemško govorečih državah je v uporabi naslednji vrstni red: </a:t>
            </a:r>
            <a:r>
              <a:rPr lang="sl-SI" b="1" dirty="0">
                <a:solidFill>
                  <a:srgbClr val="002060"/>
                </a:solidFill>
              </a:rPr>
              <a:t>dan, mesec, leto</a:t>
            </a:r>
            <a:r>
              <a:rPr lang="sl-SI" dirty="0">
                <a:solidFill>
                  <a:srgbClr val="002060"/>
                </a:solidFill>
              </a:rPr>
              <a:t>.</a:t>
            </a:r>
            <a:r>
              <a:rPr lang="sl-SI" dirty="0"/>
              <a:t> </a:t>
            </a:r>
          </a:p>
          <a:p>
            <a:r>
              <a:rPr lang="sl-SI" dirty="0" smtClean="0"/>
              <a:t>Pri </a:t>
            </a:r>
            <a:r>
              <a:rPr lang="sl-SI" dirty="0"/>
              <a:t>navedbi datuma s številkami </a:t>
            </a:r>
            <a:r>
              <a:rPr lang="sl-SI" b="1" dirty="0">
                <a:solidFill>
                  <a:srgbClr val="002060"/>
                </a:solidFill>
              </a:rPr>
              <a:t>ne uporabljamo presledka</a:t>
            </a:r>
            <a:r>
              <a:rPr lang="sl-SI" dirty="0"/>
              <a:t>. </a:t>
            </a:r>
          </a:p>
          <a:p>
            <a:r>
              <a:rPr lang="sl-SI" dirty="0" smtClean="0"/>
              <a:t>Pri </a:t>
            </a:r>
            <a:r>
              <a:rPr lang="sl-SI" b="1" dirty="0">
                <a:solidFill>
                  <a:srgbClr val="002060"/>
                </a:solidFill>
              </a:rPr>
              <a:t>mednarodnem vrstnem redu</a:t>
            </a:r>
            <a:r>
              <a:rPr lang="sl-SI" dirty="0"/>
              <a:t>, leto, mesec, dan, </a:t>
            </a:r>
            <a:r>
              <a:rPr lang="sl-SI" b="1" dirty="0">
                <a:solidFill>
                  <a:srgbClr val="002060"/>
                </a:solidFill>
              </a:rPr>
              <a:t>dodamo vezaje</a:t>
            </a:r>
            <a:r>
              <a:rPr lang="sl-SI" b="1" dirty="0"/>
              <a:t>.</a:t>
            </a:r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 smtClean="0"/>
              <a:t>Možni zapisi</a:t>
            </a:r>
            <a:r>
              <a:rPr lang="sl-SI" dirty="0"/>
              <a:t>:  </a:t>
            </a:r>
          </a:p>
          <a:p>
            <a:r>
              <a:rPr lang="sl-SI" dirty="0"/>
              <a:t>18.07.2018 </a:t>
            </a:r>
          </a:p>
          <a:p>
            <a:r>
              <a:rPr lang="sl-SI" dirty="0"/>
              <a:t>ali 18. Juli 2018</a:t>
            </a:r>
          </a:p>
          <a:p>
            <a:r>
              <a:rPr lang="sl-SI" dirty="0"/>
              <a:t>ali 18.07.18</a:t>
            </a:r>
          </a:p>
          <a:p>
            <a:r>
              <a:rPr lang="sl-SI" dirty="0"/>
              <a:t>ali 2018-07-18</a:t>
            </a: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7448" y="209883"/>
            <a:ext cx="1582552" cy="105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09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Moje Znanje">
      <a:majorFont>
        <a:latin typeface="Berlin Sans FB"/>
        <a:ea typeface=""/>
        <a:cs typeface=""/>
      </a:majorFont>
      <a:minorFont>
        <a:latin typeface="Berlin Sans FB"/>
        <a:ea typeface=""/>
        <a:cs typeface="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je Znanje PowerPoint template" id="{EE203216-807A-4B81-9BEA-6D212EA3C112}" vid="{253455AD-3734-4BB4-BFB2-9F06F96C7CE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MojeZnanje_PPT_template</Template>
  <TotalTime>1153</TotalTime>
  <Words>3090</Words>
  <Application>Microsoft Office PowerPoint</Application>
  <PresentationFormat>Širokozaslonsko</PresentationFormat>
  <Paragraphs>647</Paragraphs>
  <Slides>74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6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74</vt:i4>
      </vt:variant>
    </vt:vector>
  </HeadingPairs>
  <TitlesOfParts>
    <vt:vector size="81" baseType="lpstr">
      <vt:lpstr>Arial</vt:lpstr>
      <vt:lpstr>Berlin Sans FB</vt:lpstr>
      <vt:lpstr>Calibri</vt:lpstr>
      <vt:lpstr>Gill Sans MT</vt:lpstr>
      <vt:lpstr>Times New Roman</vt:lpstr>
      <vt:lpstr>Wingdings</vt:lpstr>
      <vt:lpstr>Badge</vt:lpstr>
      <vt:lpstr>  </vt:lpstr>
      <vt:lpstr>Kako je webinar sestavljen?</vt:lpstr>
      <vt:lpstr>SPLOŠNA PRAVILA ZA POSLOVNO KORESPONDENCO V NEMŠKEM JEZIKU /  ALLGEMEINE REGELN FÜR GESCHÄFTLICHE KORRESPONDENZ </vt:lpstr>
      <vt:lpstr>1.1 Glava / der Briefkopf </vt:lpstr>
      <vt:lpstr>Kako pišemo telefonske številke? </vt:lpstr>
      <vt:lpstr>Informacije o naslovniku/ Informationen über den Empfänger </vt:lpstr>
      <vt:lpstr>PowerPointova predstavitev</vt:lpstr>
      <vt:lpstr>PowerPointova predstavitev</vt:lpstr>
      <vt:lpstr>Datum </vt:lpstr>
      <vt:lpstr>1.2 Zadevna vrstica/ Betreffzeile</vt:lpstr>
      <vt:lpstr>1.3 Nagovor /Anrede 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1.4 Pozdrav, podpis in ime podjetja / Grußformel, Unterschift und Firmenname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Rešitev/lösung</vt:lpstr>
      <vt:lpstr>Nasvet / Tipp!</vt:lpstr>
      <vt:lpstr>2. POSLOVNA KORESPONDENCA / GESCHÄFTSKORRESPONDENZ</vt:lpstr>
      <vt:lpstr>2. POSLOVNA KORESPONDENCA / GESCHÄFTSKORRESPONDENZ</vt:lpstr>
      <vt:lpstr>2.1 POVPRAŠEVANJE / DIE ANFRAGE </vt:lpstr>
      <vt:lpstr>PowerPointova predstavitev</vt:lpstr>
      <vt:lpstr>PowerPointova predstavitev</vt:lpstr>
      <vt:lpstr>Besedišče / der wortschatz </vt:lpstr>
      <vt:lpstr>PowerPointova predstavitev</vt:lpstr>
      <vt:lpstr>Besedišče /Wortschatz</vt:lpstr>
      <vt:lpstr>Besedišče / der wortschatz </vt:lpstr>
      <vt:lpstr>PowerPointova predstavitev</vt:lpstr>
      <vt:lpstr>PowerPointova predstavitev</vt:lpstr>
      <vt:lpstr>Besedišče / der wortschatz </vt:lpstr>
      <vt:lpstr>PowerPointova predstavitev</vt:lpstr>
      <vt:lpstr>PowerPointova predstavitev</vt:lpstr>
      <vt:lpstr>2.2 PONUDBA / DAS ANGEBOT</vt:lpstr>
      <vt:lpstr>2.2 PONUDBA / DAS ANGEBOT</vt:lpstr>
      <vt:lpstr>PowerPointova predstavitev</vt:lpstr>
      <vt:lpstr>PowerPointova predstavitev</vt:lpstr>
      <vt:lpstr>PowerPointova predstavitev</vt:lpstr>
      <vt:lpstr>Besedišče /der wortschatz </vt:lpstr>
      <vt:lpstr>PowerPointova predstavitev</vt:lpstr>
      <vt:lpstr>PowerPointova predstavitev</vt:lpstr>
      <vt:lpstr>PowerPointova predstavitev</vt:lpstr>
      <vt:lpstr>PowerPointova predstavitev</vt:lpstr>
      <vt:lpstr>Vaje    Vaja 1: Besede in pomen. Povežite / Übung 1: Wörter und Bedeutung. Ordnen Sie zu.  </vt:lpstr>
      <vt:lpstr>Vaje    Vaja 1: Besede in pomen. Povežite / Übung 1: Wörter und Bedeutung. Ordnen Sie zu.  </vt:lpstr>
      <vt:lpstr>PowerPointova predstavitev</vt:lpstr>
      <vt:lpstr>PowerPointova predstavitev</vt:lpstr>
      <vt:lpstr>FRAGEN? </vt:lpstr>
      <vt:lpstr>3. PRETEKLIK PERFEKT / DAS PERFEKT</vt:lpstr>
      <vt:lpstr>PERFEKT = HABEN / SEIN + Partizip II </vt:lpstr>
      <vt:lpstr>Partizip II</vt:lpstr>
      <vt:lpstr>Haben/ sein</vt:lpstr>
      <vt:lpstr>übung /vaja</vt:lpstr>
      <vt:lpstr>übung /vaja</vt:lpstr>
      <vt:lpstr>die trennbaren Verben: </vt:lpstr>
      <vt:lpstr>b. Die unregelmäßigen Verben: Muss man lernen!</vt:lpstr>
      <vt:lpstr>Perfekt mit sein bildet man mit den Verben die: </vt:lpstr>
      <vt:lpstr>PowerPointova predstavitev</vt:lpstr>
      <vt:lpstr> </vt:lpstr>
      <vt:lpstr> </vt:lpstr>
      <vt:lpstr>Übung 2: haben/SEIN?</vt:lpstr>
      <vt:lpstr>Übung 2: haben/SEIN?</vt:lpstr>
      <vt:lpstr>HAUSAUFGABE</vt:lpstr>
      <vt:lpstr>PowerPointova predstavitev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Jasmina Noč</dc:creator>
  <cp:lastModifiedBy>Jasmina Noč</cp:lastModifiedBy>
  <cp:revision>31</cp:revision>
  <dcterms:created xsi:type="dcterms:W3CDTF">2018-05-28T18:17:01Z</dcterms:created>
  <dcterms:modified xsi:type="dcterms:W3CDTF">2018-05-30T11:24:14Z</dcterms:modified>
</cp:coreProperties>
</file>