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4" r:id="rId1"/>
  </p:sldMasterIdLst>
  <p:notesMasterIdLst>
    <p:notesMasterId r:id="rId70"/>
  </p:notesMasterIdLst>
  <p:sldIdLst>
    <p:sldId id="256" r:id="rId2"/>
    <p:sldId id="432" r:id="rId3"/>
    <p:sldId id="434" r:id="rId4"/>
    <p:sldId id="435" r:id="rId5"/>
    <p:sldId id="433" r:id="rId6"/>
    <p:sldId id="437" r:id="rId7"/>
    <p:sldId id="438" r:id="rId8"/>
    <p:sldId id="439" r:id="rId9"/>
    <p:sldId id="443" r:id="rId10"/>
    <p:sldId id="365" r:id="rId11"/>
    <p:sldId id="367" r:id="rId12"/>
    <p:sldId id="380" r:id="rId13"/>
    <p:sldId id="371" r:id="rId14"/>
    <p:sldId id="374" r:id="rId15"/>
    <p:sldId id="375" r:id="rId16"/>
    <p:sldId id="366" r:id="rId17"/>
    <p:sldId id="393" r:id="rId18"/>
    <p:sldId id="395" r:id="rId19"/>
    <p:sldId id="396" r:id="rId20"/>
    <p:sldId id="397" r:id="rId21"/>
    <p:sldId id="398" r:id="rId22"/>
    <p:sldId id="373" r:id="rId23"/>
    <p:sldId id="399" r:id="rId24"/>
    <p:sldId id="406" r:id="rId25"/>
    <p:sldId id="407" r:id="rId26"/>
    <p:sldId id="408" r:id="rId27"/>
    <p:sldId id="409" r:id="rId28"/>
    <p:sldId id="410" r:id="rId29"/>
    <p:sldId id="415" r:id="rId30"/>
    <p:sldId id="413" r:id="rId31"/>
    <p:sldId id="416" r:id="rId32"/>
    <p:sldId id="417" r:id="rId33"/>
    <p:sldId id="418" r:id="rId34"/>
    <p:sldId id="419" r:id="rId35"/>
    <p:sldId id="445" r:id="rId36"/>
    <p:sldId id="268" r:id="rId37"/>
    <p:sldId id="258" r:id="rId38"/>
    <p:sldId id="444" r:id="rId39"/>
    <p:sldId id="451" r:id="rId40"/>
    <p:sldId id="447" r:id="rId41"/>
    <p:sldId id="446" r:id="rId42"/>
    <p:sldId id="468" r:id="rId43"/>
    <p:sldId id="452" r:id="rId44"/>
    <p:sldId id="449" r:id="rId45"/>
    <p:sldId id="450" r:id="rId46"/>
    <p:sldId id="458" r:id="rId47"/>
    <p:sldId id="453" r:id="rId48"/>
    <p:sldId id="454" r:id="rId49"/>
    <p:sldId id="457" r:id="rId50"/>
    <p:sldId id="455" r:id="rId51"/>
    <p:sldId id="459" r:id="rId52"/>
    <p:sldId id="379" r:id="rId53"/>
    <p:sldId id="460" r:id="rId54"/>
    <p:sldId id="461" r:id="rId55"/>
    <p:sldId id="462" r:id="rId56"/>
    <p:sldId id="463" r:id="rId57"/>
    <p:sldId id="464" r:id="rId58"/>
    <p:sldId id="465" r:id="rId59"/>
    <p:sldId id="469" r:id="rId60"/>
    <p:sldId id="466" r:id="rId61"/>
    <p:sldId id="467" r:id="rId62"/>
    <p:sldId id="470" r:id="rId63"/>
    <p:sldId id="339" r:id="rId64"/>
    <p:sldId id="340" r:id="rId65"/>
    <p:sldId id="338" r:id="rId66"/>
    <p:sldId id="355" r:id="rId67"/>
    <p:sldId id="357" r:id="rId68"/>
    <p:sldId id="356" r:id="rId6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rbo, Jakob" initials="BJ" lastIdx="2" clrIdx="0">
    <p:extLst>
      <p:ext uri="{19B8F6BF-5375-455C-9EA6-DF929625EA0E}">
        <p15:presenceInfo xmlns:p15="http://schemas.microsoft.com/office/powerpoint/2012/main" userId="S-1-5-21-634712522-3439174437-606738961-10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79" autoAdjust="0"/>
    <p:restoredTop sz="94309" autoAdjust="0"/>
  </p:normalViewPr>
  <p:slideViewPr>
    <p:cSldViewPr snapToGrid="0">
      <p:cViewPr varScale="1">
        <p:scale>
          <a:sx n="108" d="100"/>
          <a:sy n="108" d="100"/>
        </p:scale>
        <p:origin x="100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9C035D-0CAD-485B-8DCC-60817D6A9828}" type="doc">
      <dgm:prSet loTypeId="urn:microsoft.com/office/officeart/2005/8/layout/arrow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678F616-9DA9-459D-87AD-74B11A2518C9}">
      <dgm:prSet/>
      <dgm:spPr/>
      <dgm:t>
        <a:bodyPr/>
        <a:lstStyle/>
        <a:p>
          <a:r>
            <a:rPr lang="en-US" dirty="0" err="1"/>
            <a:t>Glaba</a:t>
          </a:r>
          <a:r>
            <a:rPr lang="en-US" dirty="0"/>
            <a:t> </a:t>
          </a:r>
          <a:r>
            <a:rPr lang="en-US" dirty="0" err="1"/>
            <a:t>kot</a:t>
          </a:r>
          <a:r>
            <a:rPr lang="en-US" dirty="0"/>
            <a:t> </a:t>
          </a:r>
          <a:r>
            <a:rPr lang="en-US" dirty="0" err="1"/>
            <a:t>umetnost</a:t>
          </a:r>
          <a:r>
            <a:rPr lang="en-US" dirty="0"/>
            <a:t> – </a:t>
          </a:r>
          <a:r>
            <a:rPr lang="en-US" dirty="0" err="1"/>
            <a:t>delovanje</a:t>
          </a:r>
          <a:r>
            <a:rPr lang="en-US" dirty="0"/>
            <a:t> </a:t>
          </a:r>
          <a:r>
            <a:rPr lang="en-US" dirty="0" err="1"/>
            <a:t>človekove</a:t>
          </a:r>
          <a:r>
            <a:rPr lang="en-US" dirty="0"/>
            <a:t> </a:t>
          </a:r>
          <a:r>
            <a:rPr lang="en-US" dirty="0" err="1"/>
            <a:t>psihe</a:t>
          </a:r>
          <a:r>
            <a:rPr lang="en-US" dirty="0"/>
            <a:t> </a:t>
          </a:r>
          <a:r>
            <a:rPr lang="en-US" dirty="0" err="1"/>
            <a:t>za</a:t>
          </a:r>
          <a:r>
            <a:rPr lang="en-US" dirty="0"/>
            <a:t> </a:t>
          </a:r>
          <a:r>
            <a:rPr lang="en-US" dirty="0" err="1"/>
            <a:t>ustvarjanje</a:t>
          </a:r>
          <a:r>
            <a:rPr lang="en-US" dirty="0"/>
            <a:t> in </a:t>
          </a:r>
          <a:r>
            <a:rPr lang="en-US" dirty="0" err="1"/>
            <a:t>razumevanje</a:t>
          </a:r>
          <a:endParaRPr lang="x-none" dirty="0"/>
        </a:p>
      </dgm:t>
    </dgm:pt>
    <dgm:pt modelId="{EBED0BA9-AC4E-44B8-9E01-F742F879ACA2}" type="parTrans" cxnId="{55B8EB01-03AA-4018-A39F-CA6B413B6FA5}">
      <dgm:prSet/>
      <dgm:spPr/>
      <dgm:t>
        <a:bodyPr/>
        <a:lstStyle/>
        <a:p>
          <a:endParaRPr lang="en-US"/>
        </a:p>
      </dgm:t>
    </dgm:pt>
    <dgm:pt modelId="{5D90FC36-E5D9-414A-9263-43B419A42A30}" type="sibTrans" cxnId="{55B8EB01-03AA-4018-A39F-CA6B413B6FA5}">
      <dgm:prSet/>
      <dgm:spPr/>
      <dgm:t>
        <a:bodyPr/>
        <a:lstStyle/>
        <a:p>
          <a:endParaRPr lang="en-US"/>
        </a:p>
      </dgm:t>
    </dgm:pt>
    <dgm:pt modelId="{D47A3475-3660-4F7F-BD04-B4E9E99C6BC2}">
      <dgm:prSet/>
      <dgm:spPr/>
      <dgm:t>
        <a:bodyPr/>
        <a:lstStyle/>
        <a:p>
          <a:r>
            <a:rPr lang="en-US" dirty="0"/>
            <a:t>G</a:t>
          </a:r>
          <a:r>
            <a:rPr lang="sl-SI" dirty="0" err="1"/>
            <a:t>lasba</a:t>
          </a:r>
          <a:r>
            <a:rPr lang="sl-SI" dirty="0"/>
            <a:t> kot </a:t>
          </a:r>
          <a:r>
            <a:rPr lang="en-US" dirty="0" err="1"/>
            <a:t>znanost</a:t>
          </a:r>
          <a:r>
            <a:rPr lang="en-US" dirty="0"/>
            <a:t>–</a:t>
          </a:r>
          <a:r>
            <a:rPr lang="en-US" dirty="0" err="1"/>
            <a:t>fizikalno</a:t>
          </a:r>
          <a:r>
            <a:rPr lang="en-US" dirty="0"/>
            <a:t> </a:t>
          </a:r>
          <a:r>
            <a:rPr lang="en-US" dirty="0" err="1"/>
            <a:t>dejstvo</a:t>
          </a:r>
          <a:r>
            <a:rPr lang="en-US" dirty="0"/>
            <a:t>, </a:t>
          </a:r>
          <a:r>
            <a:rPr lang="en-US" dirty="0" err="1"/>
            <a:t>valovanje</a:t>
          </a:r>
          <a:r>
            <a:rPr lang="en-US" dirty="0"/>
            <a:t> s </a:t>
          </a:r>
          <a:r>
            <a:rPr lang="en-US" dirty="0" err="1"/>
            <a:t>fizikalnimi</a:t>
          </a:r>
          <a:r>
            <a:rPr lang="en-US" dirty="0"/>
            <a:t> </a:t>
          </a:r>
          <a:r>
            <a:rPr lang="en-US" dirty="0" err="1"/>
            <a:t>lastnostmi</a:t>
          </a:r>
          <a:endParaRPr lang="x-none" dirty="0"/>
        </a:p>
      </dgm:t>
    </dgm:pt>
    <dgm:pt modelId="{7B8D6827-8CC4-4FB3-A1F5-FBBF5F49CA41}" type="parTrans" cxnId="{00087A80-91DD-46A0-AE09-550228B70939}">
      <dgm:prSet/>
      <dgm:spPr/>
      <dgm:t>
        <a:bodyPr/>
        <a:lstStyle/>
        <a:p>
          <a:endParaRPr lang="en-US"/>
        </a:p>
      </dgm:t>
    </dgm:pt>
    <dgm:pt modelId="{AC84EB47-B06E-4ED1-836F-61951F8076EE}" type="sibTrans" cxnId="{00087A80-91DD-46A0-AE09-550228B70939}">
      <dgm:prSet/>
      <dgm:spPr/>
      <dgm:t>
        <a:bodyPr/>
        <a:lstStyle/>
        <a:p>
          <a:endParaRPr lang="en-US"/>
        </a:p>
      </dgm:t>
    </dgm:pt>
    <dgm:pt modelId="{5DFCC22E-6886-4014-AD52-0E32C1A8B5C5}" type="pres">
      <dgm:prSet presAssocID="{2C9C035D-0CAD-485B-8DCC-60817D6A9828}" presName="diagram" presStyleCnt="0">
        <dgm:presLayoutVars>
          <dgm:dir/>
          <dgm:resizeHandles val="exact"/>
        </dgm:presLayoutVars>
      </dgm:prSet>
      <dgm:spPr/>
    </dgm:pt>
    <dgm:pt modelId="{3A53F661-8BBD-4F4B-8A1D-E5982DF0DB9D}" type="pres">
      <dgm:prSet presAssocID="{2678F616-9DA9-459D-87AD-74B11A2518C9}" presName="arrow" presStyleLbl="node1" presStyleIdx="0" presStyleCnt="2" custScaleY="100097">
        <dgm:presLayoutVars>
          <dgm:bulletEnabled val="1"/>
        </dgm:presLayoutVars>
      </dgm:prSet>
      <dgm:spPr/>
    </dgm:pt>
    <dgm:pt modelId="{AFBC77DB-004E-44CE-BA2F-8DE40D42B68E}" type="pres">
      <dgm:prSet presAssocID="{D47A3475-3660-4F7F-BD04-B4E9E99C6BC2}" presName="arrow" presStyleLbl="node1" presStyleIdx="1" presStyleCnt="2" custScaleY="100326">
        <dgm:presLayoutVars>
          <dgm:bulletEnabled val="1"/>
        </dgm:presLayoutVars>
      </dgm:prSet>
      <dgm:spPr/>
    </dgm:pt>
  </dgm:ptLst>
  <dgm:cxnLst>
    <dgm:cxn modelId="{55B8EB01-03AA-4018-A39F-CA6B413B6FA5}" srcId="{2C9C035D-0CAD-485B-8DCC-60817D6A9828}" destId="{2678F616-9DA9-459D-87AD-74B11A2518C9}" srcOrd="0" destOrd="0" parTransId="{EBED0BA9-AC4E-44B8-9E01-F742F879ACA2}" sibTransId="{5D90FC36-E5D9-414A-9263-43B419A42A30}"/>
    <dgm:cxn modelId="{DC82331C-3CFC-493A-ADB5-F36610BE669A}" type="presOf" srcId="{2678F616-9DA9-459D-87AD-74B11A2518C9}" destId="{3A53F661-8BBD-4F4B-8A1D-E5982DF0DB9D}" srcOrd="0" destOrd="0" presId="urn:microsoft.com/office/officeart/2005/8/layout/arrow5"/>
    <dgm:cxn modelId="{7139656F-21B8-4D6C-9EF4-EEB545E519E5}" type="presOf" srcId="{D47A3475-3660-4F7F-BD04-B4E9E99C6BC2}" destId="{AFBC77DB-004E-44CE-BA2F-8DE40D42B68E}" srcOrd="0" destOrd="0" presId="urn:microsoft.com/office/officeart/2005/8/layout/arrow5"/>
    <dgm:cxn modelId="{00087A80-91DD-46A0-AE09-550228B70939}" srcId="{2C9C035D-0CAD-485B-8DCC-60817D6A9828}" destId="{D47A3475-3660-4F7F-BD04-B4E9E99C6BC2}" srcOrd="1" destOrd="0" parTransId="{7B8D6827-8CC4-4FB3-A1F5-FBBF5F49CA41}" sibTransId="{AC84EB47-B06E-4ED1-836F-61951F8076EE}"/>
    <dgm:cxn modelId="{7773118E-2F83-4351-BBF9-CC1FCBD00FAE}" type="presOf" srcId="{2C9C035D-0CAD-485B-8DCC-60817D6A9828}" destId="{5DFCC22E-6886-4014-AD52-0E32C1A8B5C5}" srcOrd="0" destOrd="0" presId="urn:microsoft.com/office/officeart/2005/8/layout/arrow5"/>
    <dgm:cxn modelId="{7BBAAB3E-03DB-4892-8A0B-B28FB4ED24C5}" type="presParOf" srcId="{5DFCC22E-6886-4014-AD52-0E32C1A8B5C5}" destId="{3A53F661-8BBD-4F4B-8A1D-E5982DF0DB9D}" srcOrd="0" destOrd="0" presId="urn:microsoft.com/office/officeart/2005/8/layout/arrow5"/>
    <dgm:cxn modelId="{6028B64F-CBCD-4F9C-BD4F-9E070F2019E9}" type="presParOf" srcId="{5DFCC22E-6886-4014-AD52-0E32C1A8B5C5}" destId="{AFBC77DB-004E-44CE-BA2F-8DE40D42B68E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53F661-8BBD-4F4B-8A1D-E5982DF0DB9D}">
      <dsp:nvSpPr>
        <dsp:cNvPr id="0" name=""/>
        <dsp:cNvSpPr/>
      </dsp:nvSpPr>
      <dsp:spPr>
        <a:xfrm rot="16200000">
          <a:off x="2121" y="3251"/>
          <a:ext cx="2839045" cy="2841799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/>
            <a:t>Glaba</a:t>
          </a:r>
          <a:r>
            <a:rPr lang="en-US" sz="1800" kern="1200" dirty="0"/>
            <a:t> </a:t>
          </a:r>
          <a:r>
            <a:rPr lang="en-US" sz="1800" kern="1200" dirty="0" err="1"/>
            <a:t>kot</a:t>
          </a:r>
          <a:r>
            <a:rPr lang="en-US" sz="1800" kern="1200" dirty="0"/>
            <a:t> </a:t>
          </a:r>
          <a:r>
            <a:rPr lang="en-US" sz="1800" kern="1200" dirty="0" err="1"/>
            <a:t>umetnost</a:t>
          </a:r>
          <a:r>
            <a:rPr lang="en-US" sz="1800" kern="1200" dirty="0"/>
            <a:t> – </a:t>
          </a:r>
          <a:r>
            <a:rPr lang="en-US" sz="1800" kern="1200" dirty="0" err="1"/>
            <a:t>delovanje</a:t>
          </a:r>
          <a:r>
            <a:rPr lang="en-US" sz="1800" kern="1200" dirty="0"/>
            <a:t> </a:t>
          </a:r>
          <a:r>
            <a:rPr lang="en-US" sz="1800" kern="1200" dirty="0" err="1"/>
            <a:t>človekove</a:t>
          </a:r>
          <a:r>
            <a:rPr lang="en-US" sz="1800" kern="1200" dirty="0"/>
            <a:t> </a:t>
          </a:r>
          <a:r>
            <a:rPr lang="en-US" sz="1800" kern="1200" dirty="0" err="1"/>
            <a:t>psihe</a:t>
          </a:r>
          <a:r>
            <a:rPr lang="en-US" sz="1800" kern="1200" dirty="0"/>
            <a:t> </a:t>
          </a:r>
          <a:r>
            <a:rPr lang="en-US" sz="1800" kern="1200" dirty="0" err="1"/>
            <a:t>za</a:t>
          </a:r>
          <a:r>
            <a:rPr lang="en-US" sz="1800" kern="1200" dirty="0"/>
            <a:t> </a:t>
          </a:r>
          <a:r>
            <a:rPr lang="en-US" sz="1800" kern="1200" dirty="0" err="1"/>
            <a:t>ustvarjanje</a:t>
          </a:r>
          <a:r>
            <a:rPr lang="en-US" sz="1800" kern="1200" dirty="0"/>
            <a:t> in </a:t>
          </a:r>
          <a:r>
            <a:rPr lang="en-US" sz="1800" kern="1200" dirty="0" err="1"/>
            <a:t>razumevanje</a:t>
          </a:r>
          <a:endParaRPr lang="x-none" sz="1800" kern="1200" dirty="0"/>
        </a:p>
      </dsp:txBody>
      <dsp:txXfrm rot="5400000">
        <a:off x="745" y="714388"/>
        <a:ext cx="2344966" cy="1419523"/>
      </dsp:txXfrm>
    </dsp:sp>
    <dsp:sp modelId="{AFBC77DB-004E-44CE-BA2F-8DE40D42B68E}">
      <dsp:nvSpPr>
        <dsp:cNvPr id="0" name=""/>
        <dsp:cNvSpPr/>
      </dsp:nvSpPr>
      <dsp:spPr>
        <a:xfrm rot="5400000">
          <a:off x="5659365" y="1"/>
          <a:ext cx="2839045" cy="2848300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G</a:t>
          </a:r>
          <a:r>
            <a:rPr lang="sl-SI" sz="1800" kern="1200" dirty="0" err="1"/>
            <a:t>lasba</a:t>
          </a:r>
          <a:r>
            <a:rPr lang="sl-SI" sz="1800" kern="1200" dirty="0"/>
            <a:t> kot </a:t>
          </a:r>
          <a:r>
            <a:rPr lang="en-US" sz="1800" kern="1200" dirty="0" err="1"/>
            <a:t>znanost</a:t>
          </a:r>
          <a:r>
            <a:rPr lang="en-US" sz="1800" kern="1200" dirty="0"/>
            <a:t>–</a:t>
          </a:r>
          <a:r>
            <a:rPr lang="en-US" sz="1800" kern="1200" dirty="0" err="1"/>
            <a:t>fizikalno</a:t>
          </a:r>
          <a:r>
            <a:rPr lang="en-US" sz="1800" kern="1200" dirty="0"/>
            <a:t> </a:t>
          </a:r>
          <a:r>
            <a:rPr lang="en-US" sz="1800" kern="1200" dirty="0" err="1"/>
            <a:t>dejstvo</a:t>
          </a:r>
          <a:r>
            <a:rPr lang="en-US" sz="1800" kern="1200" dirty="0"/>
            <a:t>, </a:t>
          </a:r>
          <a:r>
            <a:rPr lang="en-US" sz="1800" kern="1200" dirty="0" err="1"/>
            <a:t>valovanje</a:t>
          </a:r>
          <a:r>
            <a:rPr lang="en-US" sz="1800" kern="1200" dirty="0"/>
            <a:t> s </a:t>
          </a:r>
          <a:r>
            <a:rPr lang="en-US" sz="1800" kern="1200" dirty="0" err="1"/>
            <a:t>fizikalnimi</a:t>
          </a:r>
          <a:r>
            <a:rPr lang="en-US" sz="1800" kern="1200" dirty="0"/>
            <a:t> </a:t>
          </a:r>
          <a:r>
            <a:rPr lang="en-US" sz="1800" kern="1200" dirty="0" err="1"/>
            <a:t>lastnostmi</a:t>
          </a:r>
          <a:endParaRPr lang="x-none" sz="1800" kern="1200" dirty="0"/>
        </a:p>
      </dsp:txBody>
      <dsp:txXfrm rot="-5400000">
        <a:off x="6151571" y="714390"/>
        <a:ext cx="2351467" cy="14195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2D32AA-4DD9-48C0-8623-A0E5AB82A321}" type="datetimeFigureOut">
              <a:rPr lang="sl-SI" smtClean="0"/>
              <a:t>9. 08. 2018</a:t>
            </a:fld>
            <a:endParaRPr lang="sl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498D19-4015-4E96-9220-E51CF0F53D31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13129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Pokaži</a:t>
            </a:r>
            <a:r>
              <a:rPr lang="en-US" dirty="0"/>
              <a:t> primer v Finale</a:t>
            </a:r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498D19-4015-4E96-9220-E51CF0F53D31}" type="slidenum">
              <a:rPr lang="sl-SI" smtClean="0"/>
              <a:t>12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542060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 </a:t>
            </a:r>
            <a:r>
              <a:rPr lang="en-US" dirty="0" err="1"/>
              <a:t>mapi</a:t>
            </a:r>
            <a:r>
              <a:rPr lang="en-US" dirty="0"/>
              <a:t> </a:t>
            </a:r>
            <a:r>
              <a:rPr lang="en-US" dirty="0" err="1"/>
              <a:t>tudi</a:t>
            </a:r>
            <a:r>
              <a:rPr lang="en-US" dirty="0"/>
              <a:t> </a:t>
            </a:r>
            <a:r>
              <a:rPr lang="en-US" dirty="0" err="1"/>
              <a:t>celotna</a:t>
            </a:r>
            <a:r>
              <a:rPr lang="en-US" dirty="0"/>
              <a:t> </a:t>
            </a:r>
            <a:r>
              <a:rPr lang="en-US" dirty="0" err="1"/>
              <a:t>partitura</a:t>
            </a:r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498D19-4015-4E96-9220-E51CF0F53D31}" type="slidenum">
              <a:rPr lang="sl-SI" smtClean="0"/>
              <a:t>21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1977721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Dodaj</a:t>
            </a:r>
            <a:r>
              <a:rPr lang="en-US" dirty="0"/>
              <a:t> </a:t>
            </a:r>
            <a:r>
              <a:rPr lang="en-US" dirty="0" err="1"/>
              <a:t>slike</a:t>
            </a:r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498D19-4015-4E96-9220-E51CF0F53D31}" type="slidenum">
              <a:rPr lang="sl-SI" smtClean="0"/>
              <a:t>28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936784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diapozitiv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l-SI"/>
              <a:t>Kliknite, če želite urediti slog podnaslova matrice</a:t>
            </a:r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8716" y="5673725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798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385401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162074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719204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Glava odsek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69" y="2905125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621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88838015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20791067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013494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339962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8635" y="5673725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93127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l-SI"/>
              <a:t>Kliknite ikono, če želite dodati sliko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www.mojeznanje.si</a:t>
            </a:r>
            <a:endParaRPr lang="sl-SI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8635" y="5673725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514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/>
              <a:t>Housing Co. d.o.o.</a:t>
            </a:r>
            <a:endParaRPr lang="sl-S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sl-SI"/>
              <a:t>www.mojeznanje.si</a:t>
            </a:r>
            <a:endParaRPr lang="sl-SI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575" y="5646772"/>
            <a:ext cx="10382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33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sUWFVKJwB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6Kq60w-AXk" TargetMode="External"/><Relationship Id="rId2" Type="http://schemas.openxmlformats.org/officeDocument/2006/relationships/hyperlink" Target="https://www.youtube.com/watch?v=XXQY2dS1Srk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4CCU2-AFZE" TargetMode="External"/><Relationship Id="rId2" Type="http://schemas.openxmlformats.org/officeDocument/2006/relationships/hyperlink" Target="https://www.youtube.com/watch?v=Z4ME2cdXHVE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Qx55EmiFadg" TargetMode="Externa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IFPwm0e_K98&amp;t=1s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www.youtube.com/watch?v=Z6hqAfsHURo" TargetMode="Externa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www.youtube.com/watch?v=gwmTpnSzyHg" TargetMode="Externa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www.youtube.com/watch?v=7KbFBlPkrnY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yDWtvCd9Xo" TargetMode="External"/><Relationship Id="rId2" Type="http://schemas.openxmlformats.org/officeDocument/2006/relationships/hyperlink" Target="https://www.youtube.com/watch?v=NWEVKyEwi4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l-SI" dirty="0"/>
              <a:t>Osnove glasbene teorije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l-SI" dirty="0"/>
              <a:t>Kratek pogled v delavnico velikih mojstrov kompozicije</a:t>
            </a:r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92B47668-9DE4-47AD-98A0-667077F390D2}"/>
              </a:ext>
            </a:extLst>
          </p:cNvPr>
          <p:cNvSpPr txBox="1"/>
          <p:nvPr/>
        </p:nvSpPr>
        <p:spPr>
          <a:xfrm>
            <a:off x="9868250" y="5182288"/>
            <a:ext cx="2323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/>
              <a:t>Jakob Barbo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2B8FD8-7658-42F1-AD04-EA0593C14311}"/>
              </a:ext>
            </a:extLst>
          </p:cNvPr>
          <p:cNvSpPr txBox="1"/>
          <p:nvPr/>
        </p:nvSpPr>
        <p:spPr>
          <a:xfrm>
            <a:off x="1078523" y="729056"/>
            <a:ext cx="1964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</a:t>
            </a:r>
            <a:r>
              <a:rPr lang="sl-SI" dirty="0"/>
              <a:t>.</a:t>
            </a:r>
            <a:r>
              <a:rPr lang="en-US" dirty="0"/>
              <a:t> </a:t>
            </a:r>
            <a:r>
              <a:rPr lang="en-US" dirty="0" err="1"/>
              <a:t>predavanje</a:t>
            </a:r>
            <a:r>
              <a:rPr lang="en-US" dirty="0"/>
              <a:t> – </a:t>
            </a:r>
            <a:r>
              <a:rPr lang="en-US" dirty="0" err="1"/>
              <a:t>alikvotni</a:t>
            </a:r>
            <a:r>
              <a:rPr lang="en-US" dirty="0"/>
              <a:t> </a:t>
            </a:r>
            <a:r>
              <a:rPr lang="en-US" dirty="0" err="1"/>
              <a:t>niz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9671924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5E2E2FB-1704-4A4B-89E0-3F361533E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Sozvočja</a:t>
            </a:r>
            <a:r>
              <a:rPr lang="en-US" dirty="0"/>
              <a:t> 2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19C20A55-4B22-4895-8D98-479D4E7D94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874517"/>
            <a:ext cx="10178322" cy="4005075"/>
          </a:xfrm>
        </p:spPr>
        <p:txBody>
          <a:bodyPr/>
          <a:lstStyle/>
          <a:p>
            <a:r>
              <a:rPr lang="en-US" dirty="0" err="1"/>
              <a:t>Kaj</a:t>
            </a:r>
            <a:r>
              <a:rPr lang="en-US" dirty="0"/>
              <a:t> se </a:t>
            </a:r>
            <a:r>
              <a:rPr lang="en-US" dirty="0" err="1"/>
              <a:t>zgodi</a:t>
            </a:r>
            <a:r>
              <a:rPr lang="en-US" dirty="0"/>
              <a:t>, </a:t>
            </a:r>
            <a:r>
              <a:rPr lang="en-US" dirty="0" err="1"/>
              <a:t>če</a:t>
            </a:r>
            <a:r>
              <a:rPr lang="en-US" dirty="0"/>
              <a:t> </a:t>
            </a:r>
            <a:r>
              <a:rPr lang="en-US" dirty="0" err="1"/>
              <a:t>zvenijo</a:t>
            </a:r>
            <a:r>
              <a:rPr lang="en-US" dirty="0"/>
              <a:t> </a:t>
            </a:r>
            <a:r>
              <a:rPr lang="en-US" dirty="0" err="1"/>
              <a:t>hkrati</a:t>
            </a:r>
            <a:r>
              <a:rPr lang="en-US" dirty="0"/>
              <a:t> 4 </a:t>
            </a:r>
            <a:r>
              <a:rPr lang="en-US" dirty="0" err="1"/>
              <a:t>ali</a:t>
            </a:r>
            <a:r>
              <a:rPr lang="en-US" dirty="0"/>
              <a:t> </a:t>
            </a:r>
            <a:r>
              <a:rPr lang="en-US" dirty="0" err="1"/>
              <a:t>več</a:t>
            </a:r>
            <a:r>
              <a:rPr lang="en-US" dirty="0"/>
              <a:t> </a:t>
            </a:r>
            <a:r>
              <a:rPr lang="en-US" dirty="0" err="1"/>
              <a:t>tonov</a:t>
            </a:r>
            <a:r>
              <a:rPr lang="en-US" dirty="0"/>
              <a:t>?</a:t>
            </a:r>
          </a:p>
          <a:p>
            <a:endParaRPr lang="en-US" dirty="0"/>
          </a:p>
          <a:p>
            <a:r>
              <a:rPr lang="en-US" dirty="0" err="1"/>
              <a:t>Kaj</a:t>
            </a:r>
            <a:r>
              <a:rPr lang="en-US" dirty="0"/>
              <a:t> se </a:t>
            </a:r>
            <a:r>
              <a:rPr lang="en-US" dirty="0" err="1"/>
              <a:t>zgodi</a:t>
            </a:r>
            <a:r>
              <a:rPr lang="en-US" dirty="0"/>
              <a:t>, </a:t>
            </a:r>
            <a:r>
              <a:rPr lang="en-US" dirty="0" err="1"/>
              <a:t>če</a:t>
            </a:r>
            <a:r>
              <a:rPr lang="en-US" dirty="0"/>
              <a:t> </a:t>
            </a:r>
            <a:r>
              <a:rPr lang="en-US" dirty="0" err="1"/>
              <a:t>zamenjamo</a:t>
            </a:r>
            <a:r>
              <a:rPr lang="en-US" dirty="0"/>
              <a:t> </a:t>
            </a:r>
            <a:r>
              <a:rPr lang="en-US" dirty="0" err="1"/>
              <a:t>vertikalni</a:t>
            </a:r>
            <a:r>
              <a:rPr lang="en-US" dirty="0"/>
              <a:t> </a:t>
            </a:r>
            <a:r>
              <a:rPr lang="en-US" dirty="0" err="1"/>
              <a:t>vrstni</a:t>
            </a:r>
            <a:r>
              <a:rPr lang="en-US" dirty="0"/>
              <a:t> red </a:t>
            </a:r>
            <a:r>
              <a:rPr lang="en-US" dirty="0" err="1"/>
              <a:t>tonov</a:t>
            </a:r>
            <a:r>
              <a:rPr lang="en-US" dirty="0"/>
              <a:t> v </a:t>
            </a:r>
            <a:r>
              <a:rPr lang="en-US" dirty="0" err="1"/>
              <a:t>akordu</a:t>
            </a:r>
            <a:r>
              <a:rPr lang="en-US" dirty="0"/>
              <a:t> (</a:t>
            </a:r>
            <a:r>
              <a:rPr lang="en-US" dirty="0" err="1"/>
              <a:t>če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v </a:t>
            </a:r>
            <a:r>
              <a:rPr lang="en-US" dirty="0" err="1"/>
              <a:t>basu</a:t>
            </a:r>
            <a:r>
              <a:rPr lang="en-US" dirty="0"/>
              <a:t> </a:t>
            </a:r>
            <a:r>
              <a:rPr lang="en-US" dirty="0" err="1"/>
              <a:t>različen</a:t>
            </a:r>
            <a:r>
              <a:rPr lang="en-US" dirty="0"/>
              <a:t> ton)?</a:t>
            </a:r>
          </a:p>
        </p:txBody>
      </p:sp>
    </p:spTree>
    <p:extLst>
      <p:ext uri="{BB962C8B-B14F-4D97-AF65-F5344CB8AC3E}">
        <p14:creationId xmlns:p14="http://schemas.microsoft.com/office/powerpoint/2010/main" val="3072274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C608B94-A02C-4E72-999E-93D563DB9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Četverozvoki</a:t>
            </a:r>
            <a:r>
              <a:rPr lang="en-US" dirty="0"/>
              <a:t> (</a:t>
            </a:r>
            <a:r>
              <a:rPr lang="en-US" dirty="0" err="1"/>
              <a:t>septakordi</a:t>
            </a:r>
            <a:r>
              <a:rPr lang="en-US" dirty="0"/>
              <a:t>)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21EBA235-9873-4EBC-93AC-A96483F7F0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Septakord</a:t>
            </a:r>
            <a:r>
              <a:rPr lang="en-US" dirty="0"/>
              <a:t> – </a:t>
            </a:r>
            <a:r>
              <a:rPr lang="en-US" dirty="0" err="1"/>
              <a:t>oklepajoči</a:t>
            </a:r>
            <a:r>
              <a:rPr lang="en-US" dirty="0"/>
              <a:t> interval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septima</a:t>
            </a:r>
            <a:endParaRPr lang="en-US" dirty="0"/>
          </a:p>
          <a:p>
            <a:r>
              <a:rPr lang="en-US" dirty="0"/>
              <a:t>V </a:t>
            </a:r>
            <a:r>
              <a:rPr lang="en-US" dirty="0" err="1"/>
              <a:t>glasbi</a:t>
            </a:r>
            <a:r>
              <a:rPr lang="en-US" dirty="0"/>
              <a:t> (z </a:t>
            </a:r>
            <a:r>
              <a:rPr lang="en-US" dirty="0" err="1"/>
              <a:t>izjemami</a:t>
            </a:r>
            <a:r>
              <a:rPr lang="en-US" dirty="0"/>
              <a:t>), </a:t>
            </a:r>
            <a:r>
              <a:rPr lang="en-US" dirty="0" err="1"/>
              <a:t>zlasti</a:t>
            </a:r>
            <a:r>
              <a:rPr lang="en-US" dirty="0"/>
              <a:t> </a:t>
            </a:r>
            <a:r>
              <a:rPr lang="en-US" dirty="0" err="1"/>
              <a:t>popularni</a:t>
            </a:r>
            <a:r>
              <a:rPr lang="en-US" dirty="0"/>
              <a:t>, </a:t>
            </a:r>
            <a:r>
              <a:rPr lang="en-US" dirty="0" err="1"/>
              <a:t>jih</a:t>
            </a:r>
            <a:r>
              <a:rPr lang="en-US" dirty="0"/>
              <a:t> </a:t>
            </a:r>
            <a:r>
              <a:rPr lang="en-US" dirty="0" err="1"/>
              <a:t>najdemo</a:t>
            </a:r>
            <a:r>
              <a:rPr lang="en-US" dirty="0"/>
              <a:t> </a:t>
            </a:r>
            <a:r>
              <a:rPr lang="en-US" dirty="0" err="1"/>
              <a:t>redko</a:t>
            </a:r>
            <a:endParaRPr lang="en-US" dirty="0"/>
          </a:p>
          <a:p>
            <a:r>
              <a:rPr lang="en-US" dirty="0"/>
              <a:t>V </a:t>
            </a:r>
            <a:r>
              <a:rPr lang="en-US" dirty="0" err="1"/>
              <a:t>klasični</a:t>
            </a:r>
            <a:r>
              <a:rPr lang="en-US" dirty="0"/>
              <a:t> </a:t>
            </a:r>
            <a:r>
              <a:rPr lang="en-US" dirty="0" err="1"/>
              <a:t>gasbi</a:t>
            </a:r>
            <a:r>
              <a:rPr lang="en-US" dirty="0"/>
              <a:t> </a:t>
            </a:r>
            <a:r>
              <a:rPr lang="en-US" dirty="0" err="1"/>
              <a:t>razcvet</a:t>
            </a:r>
            <a:r>
              <a:rPr lang="en-US" dirty="0"/>
              <a:t> v </a:t>
            </a:r>
            <a:r>
              <a:rPr lang="en-US" dirty="0" err="1"/>
              <a:t>času</a:t>
            </a:r>
            <a:r>
              <a:rPr lang="en-US" dirty="0"/>
              <a:t> </a:t>
            </a:r>
            <a:r>
              <a:rPr lang="en-US" dirty="0" err="1"/>
              <a:t>baroka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1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BF283C2-1F87-47A8-816A-64AED719E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postaviti</a:t>
            </a:r>
            <a:r>
              <a:rPr lang="en-US" dirty="0"/>
              <a:t> </a:t>
            </a:r>
            <a:r>
              <a:rPr lang="en-US" dirty="0" err="1"/>
              <a:t>določen</a:t>
            </a:r>
            <a:r>
              <a:rPr lang="en-US" dirty="0"/>
              <a:t> </a:t>
            </a:r>
            <a:r>
              <a:rPr lang="en-US" dirty="0" err="1"/>
              <a:t>septakord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2E86A9E8-2AF4-4F04-932C-82DD4F96CB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Npr</a:t>
            </a:r>
            <a:r>
              <a:rPr lang="en-US" dirty="0"/>
              <a:t>. </a:t>
            </a:r>
            <a:r>
              <a:rPr lang="en-US" dirty="0" err="1"/>
              <a:t>molov</a:t>
            </a:r>
            <a:r>
              <a:rPr lang="en-US" dirty="0"/>
              <a:t> z </a:t>
            </a:r>
            <a:r>
              <a:rPr lang="en-US" dirty="0" err="1"/>
              <a:t>veliko</a:t>
            </a:r>
            <a:r>
              <a:rPr lang="en-US" dirty="0"/>
              <a:t> </a:t>
            </a:r>
            <a:r>
              <a:rPr lang="en-US" dirty="0" err="1"/>
              <a:t>septimo</a:t>
            </a:r>
            <a:r>
              <a:rPr lang="en-US" dirty="0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/>
              <a:t>postavimo</a:t>
            </a:r>
            <a:r>
              <a:rPr lang="en-US" dirty="0"/>
              <a:t> </a:t>
            </a:r>
            <a:r>
              <a:rPr lang="en-US" dirty="0" err="1"/>
              <a:t>molov</a:t>
            </a:r>
            <a:r>
              <a:rPr lang="en-US" dirty="0"/>
              <a:t> </a:t>
            </a:r>
            <a:r>
              <a:rPr lang="en-US" dirty="0" err="1"/>
              <a:t>kvintakord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zahtevan</a:t>
            </a:r>
            <a:r>
              <a:rPr lang="en-US" dirty="0"/>
              <a:t> ton;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/>
              <a:t>veliko</a:t>
            </a:r>
            <a:r>
              <a:rPr lang="en-US" dirty="0"/>
              <a:t> </a:t>
            </a:r>
            <a:r>
              <a:rPr lang="en-US" dirty="0" err="1"/>
              <a:t>septimo</a:t>
            </a:r>
            <a:r>
              <a:rPr lang="en-US" dirty="0"/>
              <a:t> </a:t>
            </a:r>
            <a:r>
              <a:rPr lang="en-US" dirty="0" err="1"/>
              <a:t>dobimo</a:t>
            </a:r>
            <a:r>
              <a:rPr lang="en-US" dirty="0"/>
              <a:t> </a:t>
            </a:r>
            <a:r>
              <a:rPr lang="en-US" dirty="0" err="1"/>
              <a:t>tako</a:t>
            </a:r>
            <a:r>
              <a:rPr lang="en-US" dirty="0"/>
              <a:t>, da </a:t>
            </a:r>
            <a:r>
              <a:rPr lang="en-US" dirty="0" err="1"/>
              <a:t>nad</a:t>
            </a:r>
            <a:r>
              <a:rPr lang="en-US" dirty="0"/>
              <a:t> </a:t>
            </a:r>
            <a:r>
              <a:rPr lang="en-US" dirty="0" err="1"/>
              <a:t>zadnji</a:t>
            </a:r>
            <a:r>
              <a:rPr lang="en-US" dirty="0"/>
              <a:t> ton </a:t>
            </a:r>
            <a:r>
              <a:rPr lang="en-US" dirty="0" err="1"/>
              <a:t>kvintakorda</a:t>
            </a:r>
            <a:r>
              <a:rPr lang="en-US" dirty="0"/>
              <a:t> </a:t>
            </a:r>
            <a:r>
              <a:rPr lang="en-US" dirty="0" err="1"/>
              <a:t>postavimo</a:t>
            </a:r>
            <a:r>
              <a:rPr lang="en-US" dirty="0"/>
              <a:t> ton, </a:t>
            </a:r>
            <a:r>
              <a:rPr lang="en-US" dirty="0" err="1"/>
              <a:t>ki</a:t>
            </a:r>
            <a:r>
              <a:rPr lang="en-US" dirty="0"/>
              <a:t> </a:t>
            </a:r>
            <a:r>
              <a:rPr lang="en-US" dirty="0" err="1"/>
              <a:t>ustreza</a:t>
            </a:r>
            <a:r>
              <a:rPr lang="en-US" dirty="0"/>
              <a:t> </a:t>
            </a:r>
            <a:r>
              <a:rPr lang="en-US" dirty="0" err="1"/>
              <a:t>pravilu</a:t>
            </a:r>
            <a:r>
              <a:rPr lang="en-US" dirty="0"/>
              <a:t>: mala </a:t>
            </a:r>
            <a:r>
              <a:rPr lang="en-US" dirty="0" err="1"/>
              <a:t>sekunda</a:t>
            </a:r>
            <a:r>
              <a:rPr lang="en-US" dirty="0"/>
              <a:t> </a:t>
            </a:r>
            <a:r>
              <a:rPr lang="en-US" dirty="0" err="1"/>
              <a:t>oktavo</a:t>
            </a:r>
            <a:r>
              <a:rPr lang="en-US" dirty="0"/>
              <a:t> </a:t>
            </a:r>
            <a:r>
              <a:rPr lang="en-US" dirty="0" err="1"/>
              <a:t>nižje</a:t>
            </a:r>
            <a:r>
              <a:rPr lang="en-US" dirty="0"/>
              <a:t> da </a:t>
            </a:r>
            <a:r>
              <a:rPr lang="en-US" dirty="0" err="1"/>
              <a:t>veliko</a:t>
            </a:r>
            <a:r>
              <a:rPr lang="en-US" dirty="0"/>
              <a:t> </a:t>
            </a:r>
            <a:r>
              <a:rPr lang="en-US" dirty="0" err="1"/>
              <a:t>septimo</a:t>
            </a:r>
            <a:r>
              <a:rPr lang="en-US" dirty="0"/>
              <a:t> </a:t>
            </a:r>
            <a:r>
              <a:rPr lang="en-US" dirty="0" err="1"/>
              <a:t>oktavo</a:t>
            </a:r>
            <a:r>
              <a:rPr lang="en-US" dirty="0"/>
              <a:t> </a:t>
            </a:r>
            <a:r>
              <a:rPr lang="en-US" dirty="0" err="1"/>
              <a:t>višje</a:t>
            </a:r>
            <a:r>
              <a:rPr lang="en-US" dirty="0"/>
              <a:t>, </a:t>
            </a:r>
            <a:r>
              <a:rPr lang="en-US" dirty="0" err="1"/>
              <a:t>velika</a:t>
            </a:r>
            <a:r>
              <a:rPr lang="en-US" dirty="0"/>
              <a:t> </a:t>
            </a:r>
            <a:r>
              <a:rPr lang="en-US" dirty="0" err="1"/>
              <a:t>sekunda</a:t>
            </a:r>
            <a:r>
              <a:rPr lang="en-US" dirty="0"/>
              <a:t> pa </a:t>
            </a:r>
            <a:r>
              <a:rPr lang="en-US" dirty="0" err="1"/>
              <a:t>malo</a:t>
            </a:r>
            <a:r>
              <a:rPr lang="en-US" dirty="0"/>
              <a:t> </a:t>
            </a:r>
            <a:r>
              <a:rPr lang="en-US" dirty="0" err="1"/>
              <a:t>septimo</a:t>
            </a:r>
            <a:r>
              <a:rPr lang="en-US" dirty="0"/>
              <a:t> (KOT PRI SEKSTAH)!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0" indent="0">
              <a:buNone/>
            </a:pPr>
            <a:r>
              <a:rPr lang="en-US" dirty="0" err="1"/>
              <a:t>Poglej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primer!</a:t>
            </a:r>
          </a:p>
        </p:txBody>
      </p:sp>
    </p:spTree>
    <p:extLst>
      <p:ext uri="{BB962C8B-B14F-4D97-AF65-F5344CB8AC3E}">
        <p14:creationId xmlns:p14="http://schemas.microsoft.com/office/powerpoint/2010/main" val="38203639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99EBA80-3734-4789-B32F-75FCA56E4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Gallus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E46A9919-0388-4300-B0A2-38DC9BFE7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686757"/>
            <a:ext cx="10178322" cy="4192835"/>
          </a:xfrm>
        </p:spPr>
        <p:txBody>
          <a:bodyPr/>
          <a:lstStyle/>
          <a:p>
            <a:r>
              <a:rPr lang="en-US" dirty="0"/>
              <a:t>Eden </a:t>
            </a:r>
            <a:r>
              <a:rPr lang="en-US" dirty="0" err="1"/>
              <a:t>prvih</a:t>
            </a:r>
            <a:r>
              <a:rPr lang="en-US" dirty="0"/>
              <a:t>, </a:t>
            </a:r>
            <a:r>
              <a:rPr lang="en-US" dirty="0" err="1"/>
              <a:t>ki</a:t>
            </a:r>
            <a:r>
              <a:rPr lang="en-US" dirty="0"/>
              <a:t> </a:t>
            </a:r>
            <a:r>
              <a:rPr lang="en-US" dirty="0" err="1"/>
              <a:t>jih</a:t>
            </a:r>
            <a:r>
              <a:rPr lang="en-US" dirty="0"/>
              <a:t> </a:t>
            </a:r>
            <a:r>
              <a:rPr lang="en-US" dirty="0" err="1"/>
              <a:t>izdatno</a:t>
            </a:r>
            <a:r>
              <a:rPr lang="en-US" dirty="0"/>
              <a:t> </a:t>
            </a:r>
            <a:r>
              <a:rPr lang="en-US" dirty="0" err="1"/>
              <a:t>uporablja</a:t>
            </a:r>
            <a:r>
              <a:rPr lang="en-US" dirty="0"/>
              <a:t> v </a:t>
            </a:r>
            <a:r>
              <a:rPr lang="en-US" dirty="0" err="1"/>
              <a:t>glasbi</a:t>
            </a:r>
            <a:r>
              <a:rPr lang="en-US" dirty="0"/>
              <a:t> </a:t>
            </a:r>
          </a:p>
          <a:p>
            <a:r>
              <a:rPr lang="en-US" dirty="0" err="1">
                <a:highlight>
                  <a:srgbClr val="FFFF00"/>
                </a:highlight>
              </a:rPr>
              <a:t>Vloga</a:t>
            </a:r>
            <a:r>
              <a:rPr lang="en-US" dirty="0">
                <a:highlight>
                  <a:srgbClr val="FFFF00"/>
                </a:highlight>
              </a:rPr>
              <a:t> (</a:t>
            </a:r>
            <a:r>
              <a:rPr lang="en-US" dirty="0" err="1">
                <a:highlight>
                  <a:srgbClr val="FFFF00"/>
                </a:highlight>
              </a:rPr>
              <a:t>pripravljenega</a:t>
            </a:r>
            <a:r>
              <a:rPr lang="en-US" dirty="0">
                <a:highlight>
                  <a:srgbClr val="FFFF00"/>
                </a:highlight>
              </a:rPr>
              <a:t>) </a:t>
            </a:r>
            <a:r>
              <a:rPr lang="en-US" dirty="0" err="1">
                <a:highlight>
                  <a:srgbClr val="FFFF00"/>
                </a:highlight>
              </a:rPr>
              <a:t>zadržka</a:t>
            </a:r>
            <a:r>
              <a:rPr lang="en-US" dirty="0">
                <a:highlight>
                  <a:srgbClr val="FFFF00"/>
                </a:highlight>
              </a:rPr>
              <a:t>, </a:t>
            </a:r>
            <a:r>
              <a:rPr lang="en-US" dirty="0" err="1">
                <a:highlight>
                  <a:srgbClr val="FFFF00"/>
                </a:highlight>
              </a:rPr>
              <a:t>ki</a:t>
            </a:r>
            <a:r>
              <a:rPr lang="en-US" dirty="0">
                <a:highlight>
                  <a:srgbClr val="FFFF00"/>
                </a:highlight>
              </a:rPr>
              <a:t> se </a:t>
            </a:r>
            <a:r>
              <a:rPr lang="en-US" dirty="0" err="1">
                <a:highlight>
                  <a:srgbClr val="FFFF00"/>
                </a:highlight>
              </a:rPr>
              <a:t>razveže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navzdol</a:t>
            </a:r>
            <a:r>
              <a:rPr lang="en-US" dirty="0">
                <a:highlight>
                  <a:srgbClr val="FFFF00"/>
                </a:highlight>
              </a:rPr>
              <a:t>!</a:t>
            </a:r>
          </a:p>
          <a:p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A9116A1F-7C27-49D8-87AA-5BAC05F79B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0951" y="2605240"/>
            <a:ext cx="8310098" cy="4192836"/>
          </a:xfrm>
          <a:prstGeom prst="rect">
            <a:avLst/>
          </a:prstGeom>
        </p:spPr>
      </p:pic>
      <p:sp>
        <p:nvSpPr>
          <p:cNvPr id="6" name="Elipsa 5">
            <a:extLst>
              <a:ext uri="{FF2B5EF4-FFF2-40B4-BE49-F238E27FC236}">
                <a16:creationId xmlns:a16="http://schemas.microsoft.com/office/drawing/2014/main" id="{89B9547C-862D-4A49-9A0A-223FE18BE5CD}"/>
              </a:ext>
            </a:extLst>
          </p:cNvPr>
          <p:cNvSpPr/>
          <p:nvPr/>
        </p:nvSpPr>
        <p:spPr>
          <a:xfrm>
            <a:off x="6836329" y="3178889"/>
            <a:ext cx="2423604" cy="3431426"/>
          </a:xfrm>
          <a:prstGeom prst="ellipse">
            <a:avLst/>
          </a:prstGeom>
          <a:solidFill>
            <a:schemeClr val="accent1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8" name="Elipsa 7">
            <a:extLst>
              <a:ext uri="{FF2B5EF4-FFF2-40B4-BE49-F238E27FC236}">
                <a16:creationId xmlns:a16="http://schemas.microsoft.com/office/drawing/2014/main" id="{6C62DE3B-DC9F-456B-8842-2C8A81E2EACC}"/>
              </a:ext>
            </a:extLst>
          </p:cNvPr>
          <p:cNvSpPr/>
          <p:nvPr/>
        </p:nvSpPr>
        <p:spPr>
          <a:xfrm>
            <a:off x="7110412" y="4391025"/>
            <a:ext cx="466725" cy="409575"/>
          </a:xfrm>
          <a:prstGeom prst="ellipse">
            <a:avLst/>
          </a:prstGeom>
          <a:solidFill>
            <a:schemeClr val="accent3">
              <a:lumMod val="60000"/>
              <a:lumOff val="40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F24D8000-B750-4C7F-8C3A-25804BB9EAAF}"/>
              </a:ext>
            </a:extLst>
          </p:cNvPr>
          <p:cNvSpPr/>
          <p:nvPr/>
        </p:nvSpPr>
        <p:spPr>
          <a:xfrm>
            <a:off x="8033047" y="4391025"/>
            <a:ext cx="466725" cy="409575"/>
          </a:xfrm>
          <a:prstGeom prst="ellipse">
            <a:avLst/>
          </a:prstGeom>
          <a:solidFill>
            <a:srgbClr val="FF0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B3EBDD17-FD11-4646-8A5F-CC7AE7FC4EE3}"/>
              </a:ext>
            </a:extLst>
          </p:cNvPr>
          <p:cNvSpPr/>
          <p:nvPr/>
        </p:nvSpPr>
        <p:spPr>
          <a:xfrm>
            <a:off x="8506716" y="4391025"/>
            <a:ext cx="797341" cy="409575"/>
          </a:xfrm>
          <a:prstGeom prst="ellipse">
            <a:avLst/>
          </a:prstGeom>
          <a:solidFill>
            <a:srgbClr val="92D05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11" name="PoljeZBesedilom 10">
            <a:extLst>
              <a:ext uri="{FF2B5EF4-FFF2-40B4-BE49-F238E27FC236}">
                <a16:creationId xmlns:a16="http://schemas.microsoft.com/office/drawing/2014/main" id="{F0EE820A-07C4-4CE4-8FD0-C574CE16C863}"/>
              </a:ext>
            </a:extLst>
          </p:cNvPr>
          <p:cNvSpPr txBox="1"/>
          <p:nvPr/>
        </p:nvSpPr>
        <p:spPr>
          <a:xfrm>
            <a:off x="7054607" y="4083248"/>
            <a:ext cx="24236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rgbClr val="00B0F0"/>
                </a:solidFill>
              </a:rPr>
              <a:t>priprava</a:t>
            </a:r>
            <a:r>
              <a:rPr lang="en-US" sz="1400" dirty="0"/>
              <a:t> – </a:t>
            </a:r>
            <a:r>
              <a:rPr lang="en-US" sz="1400" dirty="0" err="1">
                <a:solidFill>
                  <a:srgbClr val="FF0000"/>
                </a:solidFill>
              </a:rPr>
              <a:t>nastop</a:t>
            </a:r>
            <a:r>
              <a:rPr lang="en-US" sz="1400" dirty="0"/>
              <a:t> – </a:t>
            </a:r>
            <a:r>
              <a:rPr lang="en-US" sz="1400" dirty="0" err="1">
                <a:solidFill>
                  <a:srgbClr val="92D050"/>
                </a:solidFill>
              </a:rPr>
              <a:t>razvez</a:t>
            </a:r>
            <a:endParaRPr lang="sl-SI" sz="1400" dirty="0">
              <a:solidFill>
                <a:srgbClr val="92D050"/>
              </a:solidFill>
            </a:endParaRPr>
          </a:p>
        </p:txBody>
      </p:sp>
      <p:sp>
        <p:nvSpPr>
          <p:cNvPr id="12" name="PoljeZBesedilom 11">
            <a:extLst>
              <a:ext uri="{FF2B5EF4-FFF2-40B4-BE49-F238E27FC236}">
                <a16:creationId xmlns:a16="http://schemas.microsoft.com/office/drawing/2014/main" id="{A4BB7332-E749-46CF-AB34-0674415BAC3F}"/>
              </a:ext>
            </a:extLst>
          </p:cNvPr>
          <p:cNvSpPr txBox="1"/>
          <p:nvPr/>
        </p:nvSpPr>
        <p:spPr>
          <a:xfrm>
            <a:off x="7243482" y="382385"/>
            <a:ext cx="4016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pripravljen</a:t>
            </a:r>
            <a:r>
              <a:rPr lang="en-US" dirty="0"/>
              <a:t>) </a:t>
            </a:r>
            <a:r>
              <a:rPr lang="en-US" dirty="0" err="1"/>
              <a:t>zadržek</a:t>
            </a:r>
            <a:r>
              <a:rPr lang="en-US" dirty="0"/>
              <a:t> – </a:t>
            </a:r>
            <a:r>
              <a:rPr lang="en-US" dirty="0" err="1"/>
              <a:t>priprava</a:t>
            </a:r>
            <a:r>
              <a:rPr lang="en-US" dirty="0"/>
              <a:t> + </a:t>
            </a:r>
            <a:r>
              <a:rPr lang="en-US" dirty="0" err="1"/>
              <a:t>nastop</a:t>
            </a:r>
            <a:r>
              <a:rPr lang="en-US" dirty="0"/>
              <a:t> + </a:t>
            </a:r>
            <a:r>
              <a:rPr lang="en-US" dirty="0" err="1"/>
              <a:t>razvez</a:t>
            </a:r>
            <a:endParaRPr lang="sl-SI" dirty="0"/>
          </a:p>
        </p:txBody>
      </p:sp>
      <p:sp>
        <p:nvSpPr>
          <p:cNvPr id="13" name="PoljeZBesedilom 12">
            <a:extLst>
              <a:ext uri="{FF2B5EF4-FFF2-40B4-BE49-F238E27FC236}">
                <a16:creationId xmlns:a16="http://schemas.microsoft.com/office/drawing/2014/main" id="{BDA4BF7D-DDF6-4071-A6A6-06F0A18D135E}"/>
              </a:ext>
            </a:extLst>
          </p:cNvPr>
          <p:cNvSpPr txBox="1"/>
          <p:nvPr/>
        </p:nvSpPr>
        <p:spPr>
          <a:xfrm>
            <a:off x="7193802" y="1209411"/>
            <a:ext cx="3057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https://youtu.be/Z_xHE9D2-zg</a:t>
            </a:r>
          </a:p>
        </p:txBody>
      </p:sp>
    </p:spTree>
    <p:extLst>
      <p:ext uri="{BB962C8B-B14F-4D97-AF65-F5344CB8AC3E}">
        <p14:creationId xmlns:p14="http://schemas.microsoft.com/office/powerpoint/2010/main" val="6245151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50D92B7-967B-42DD-8C0D-B1DC3F8E4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Monteverdi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23A2CE32-E3F4-4D35-9D23-C458B9B2FB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365251"/>
            <a:ext cx="10178322" cy="4514342"/>
          </a:xfrm>
        </p:spPr>
        <p:txBody>
          <a:bodyPr/>
          <a:lstStyle/>
          <a:p>
            <a:r>
              <a:rPr lang="en-US" dirty="0" err="1"/>
              <a:t>Nepripravljena</a:t>
            </a:r>
            <a:r>
              <a:rPr lang="en-US" dirty="0"/>
              <a:t> septimal!</a:t>
            </a:r>
            <a:endParaRPr lang="sl-SI" dirty="0"/>
          </a:p>
        </p:txBody>
      </p:sp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04782F8D-5F94-42DC-9189-67EA9816C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6406" y="2286000"/>
            <a:ext cx="8048138" cy="3594100"/>
          </a:xfrm>
          <a:prstGeom prst="rect">
            <a:avLst/>
          </a:prstGeom>
        </p:spPr>
      </p:pic>
      <p:sp>
        <p:nvSpPr>
          <p:cNvPr id="5" name="Pravokotnik 4">
            <a:extLst>
              <a:ext uri="{FF2B5EF4-FFF2-40B4-BE49-F238E27FC236}">
                <a16:creationId xmlns:a16="http://schemas.microsoft.com/office/drawing/2014/main" id="{10ED760F-EEF8-418B-9699-B8E52EA2B9B7}"/>
              </a:ext>
            </a:extLst>
          </p:cNvPr>
          <p:cNvSpPr/>
          <p:nvPr/>
        </p:nvSpPr>
        <p:spPr>
          <a:xfrm>
            <a:off x="7867650" y="2654300"/>
            <a:ext cx="800100" cy="3111500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6" name="Elipsa 5">
            <a:extLst>
              <a:ext uri="{FF2B5EF4-FFF2-40B4-BE49-F238E27FC236}">
                <a16:creationId xmlns:a16="http://schemas.microsoft.com/office/drawing/2014/main" id="{5FB835F3-B4D9-4278-9909-120CE469FAEB}"/>
              </a:ext>
            </a:extLst>
          </p:cNvPr>
          <p:cNvSpPr/>
          <p:nvPr/>
        </p:nvSpPr>
        <p:spPr>
          <a:xfrm>
            <a:off x="7867650" y="2653793"/>
            <a:ext cx="273050" cy="304800"/>
          </a:xfrm>
          <a:prstGeom prst="ellipse">
            <a:avLst/>
          </a:prstGeom>
          <a:solidFill>
            <a:srgbClr val="FF0000">
              <a:alpha val="2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7" name="Elipsa 6">
            <a:extLst>
              <a:ext uri="{FF2B5EF4-FFF2-40B4-BE49-F238E27FC236}">
                <a16:creationId xmlns:a16="http://schemas.microsoft.com/office/drawing/2014/main" id="{E48D09F1-A06D-4471-873D-A8B6612C3AB1}"/>
              </a:ext>
            </a:extLst>
          </p:cNvPr>
          <p:cNvSpPr/>
          <p:nvPr/>
        </p:nvSpPr>
        <p:spPr>
          <a:xfrm>
            <a:off x="8394700" y="2653793"/>
            <a:ext cx="273050" cy="304800"/>
          </a:xfrm>
          <a:prstGeom prst="ellipse">
            <a:avLst/>
          </a:prstGeom>
          <a:solidFill>
            <a:srgbClr val="92D050">
              <a:alpha val="2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8" name="PoljeZBesedilom 7">
            <a:extLst>
              <a:ext uri="{FF2B5EF4-FFF2-40B4-BE49-F238E27FC236}">
                <a16:creationId xmlns:a16="http://schemas.microsoft.com/office/drawing/2014/main" id="{FF820468-ADF6-42E1-871D-5D124219C058}"/>
              </a:ext>
            </a:extLst>
          </p:cNvPr>
          <p:cNvSpPr txBox="1"/>
          <p:nvPr/>
        </p:nvSpPr>
        <p:spPr>
          <a:xfrm>
            <a:off x="7550150" y="1986386"/>
            <a:ext cx="2051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rgbClr val="FF0000"/>
                </a:solidFill>
              </a:rPr>
              <a:t>nastop</a:t>
            </a:r>
            <a:r>
              <a:rPr lang="en-US" sz="1400" dirty="0"/>
              <a:t> – </a:t>
            </a:r>
            <a:r>
              <a:rPr lang="en-US" sz="1400" dirty="0" err="1">
                <a:solidFill>
                  <a:srgbClr val="92D050"/>
                </a:solidFill>
              </a:rPr>
              <a:t>razvez</a:t>
            </a:r>
            <a:endParaRPr lang="sl-SI" sz="14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5002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B29B75-8C09-4503-87EA-CA9FCA4D9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Bach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2C922E00-C555-483C-A266-64F8FEEFBF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461247"/>
            <a:ext cx="10178322" cy="4418345"/>
          </a:xfrm>
        </p:spPr>
        <p:txBody>
          <a:bodyPr/>
          <a:lstStyle/>
          <a:p>
            <a:r>
              <a:rPr lang="en-US" dirty="0" err="1"/>
              <a:t>Mnogo</a:t>
            </a:r>
            <a:r>
              <a:rPr lang="en-US" dirty="0"/>
              <a:t> - </a:t>
            </a:r>
            <a:r>
              <a:rPr lang="en-US" dirty="0" err="1"/>
              <a:t>septakordov</a:t>
            </a:r>
            <a:r>
              <a:rPr lang="en-US" dirty="0"/>
              <a:t>, a </a:t>
            </a:r>
            <a:r>
              <a:rPr lang="en-US" dirty="0" err="1"/>
              <a:t>redko</a:t>
            </a:r>
            <a:r>
              <a:rPr lang="en-US" dirty="0"/>
              <a:t> </a:t>
            </a:r>
            <a:r>
              <a:rPr lang="en-US" dirty="0" err="1"/>
              <a:t>brez</a:t>
            </a:r>
            <a:r>
              <a:rPr lang="en-US" dirty="0"/>
              <a:t> </a:t>
            </a:r>
            <a:r>
              <a:rPr lang="en-US" dirty="0" err="1"/>
              <a:t>priprave</a:t>
            </a:r>
            <a:r>
              <a:rPr lang="en-US" dirty="0"/>
              <a:t> (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razliko</a:t>
            </a:r>
            <a:r>
              <a:rPr lang="en-US" dirty="0"/>
              <a:t> od </a:t>
            </a:r>
            <a:r>
              <a:rPr lang="en-US" dirty="0" err="1"/>
              <a:t>Monteverdija</a:t>
            </a:r>
            <a:r>
              <a:rPr lang="en-US" dirty="0"/>
              <a:t>, </a:t>
            </a:r>
            <a:r>
              <a:rPr lang="en-US" dirty="0" err="1"/>
              <a:t>ki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živel</a:t>
            </a:r>
            <a:r>
              <a:rPr lang="en-US" dirty="0"/>
              <a:t> </a:t>
            </a:r>
            <a:r>
              <a:rPr lang="en-US" dirty="0" err="1"/>
              <a:t>prej</a:t>
            </a:r>
            <a:r>
              <a:rPr lang="en-US" dirty="0"/>
              <a:t>)</a:t>
            </a:r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BD535AAA-BA94-4146-A91A-A2811B5B57B8}"/>
              </a:ext>
            </a:extLst>
          </p:cNvPr>
          <p:cNvSpPr txBox="1"/>
          <p:nvPr/>
        </p:nvSpPr>
        <p:spPr>
          <a:xfrm>
            <a:off x="6947646" y="670631"/>
            <a:ext cx="3881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400" dirty="0"/>
              <a:t>https://www.youtube.com/watch?v=wqJDn5LLJHY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6984C651-6201-4E32-8258-84E67B47EF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006" y="2629430"/>
            <a:ext cx="8451784" cy="3557939"/>
          </a:xfrm>
          <a:prstGeom prst="rect">
            <a:avLst/>
          </a:prstGeom>
        </p:spPr>
      </p:pic>
      <p:sp>
        <p:nvSpPr>
          <p:cNvPr id="8" name="Pravokotnik 7">
            <a:extLst>
              <a:ext uri="{FF2B5EF4-FFF2-40B4-BE49-F238E27FC236}">
                <a16:creationId xmlns:a16="http://schemas.microsoft.com/office/drawing/2014/main" id="{0C8E68EC-1809-4121-BD9A-1E0D0339471B}"/>
              </a:ext>
            </a:extLst>
          </p:cNvPr>
          <p:cNvSpPr/>
          <p:nvPr/>
        </p:nvSpPr>
        <p:spPr>
          <a:xfrm>
            <a:off x="8543925" y="3238500"/>
            <a:ext cx="1076325" cy="2790825"/>
          </a:xfrm>
          <a:prstGeom prst="rect">
            <a:avLst/>
          </a:prstGeom>
          <a:solidFill>
            <a:schemeClr val="accent1">
              <a:alpha val="2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55BE015B-4DB2-4D02-B6CE-4510D134AE6B}"/>
              </a:ext>
            </a:extLst>
          </p:cNvPr>
          <p:cNvSpPr/>
          <p:nvPr/>
        </p:nvSpPr>
        <p:spPr>
          <a:xfrm>
            <a:off x="8543925" y="3781425"/>
            <a:ext cx="295275" cy="304800"/>
          </a:xfrm>
          <a:prstGeom prst="ellipse">
            <a:avLst/>
          </a:prstGeom>
          <a:solidFill>
            <a:schemeClr val="accent3">
              <a:alpha val="3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E68B0DCD-6AE8-4E79-BDC5-0FA6417E59ED}"/>
              </a:ext>
            </a:extLst>
          </p:cNvPr>
          <p:cNvSpPr/>
          <p:nvPr/>
        </p:nvSpPr>
        <p:spPr>
          <a:xfrm>
            <a:off x="9082087" y="3724654"/>
            <a:ext cx="295275" cy="304800"/>
          </a:xfrm>
          <a:prstGeom prst="ellipse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9D196CEE-C0C5-434F-B98B-05386D64DF2A}"/>
              </a:ext>
            </a:extLst>
          </p:cNvPr>
          <p:cNvSpPr/>
          <p:nvPr/>
        </p:nvSpPr>
        <p:spPr>
          <a:xfrm>
            <a:off x="9351169" y="3799521"/>
            <a:ext cx="295275" cy="304800"/>
          </a:xfrm>
          <a:prstGeom prst="ellipse">
            <a:avLst/>
          </a:prstGeom>
          <a:solidFill>
            <a:srgbClr val="92D05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12" name="PoljeZBesedilom 11">
            <a:extLst>
              <a:ext uri="{FF2B5EF4-FFF2-40B4-BE49-F238E27FC236}">
                <a16:creationId xmlns:a16="http://schemas.microsoft.com/office/drawing/2014/main" id="{FF0C250A-07BE-49EB-A6E7-C50B310314F3}"/>
              </a:ext>
            </a:extLst>
          </p:cNvPr>
          <p:cNvSpPr txBox="1"/>
          <p:nvPr/>
        </p:nvSpPr>
        <p:spPr>
          <a:xfrm>
            <a:off x="7911843" y="2940988"/>
            <a:ext cx="2931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00B0F0"/>
                </a:solidFill>
              </a:rPr>
              <a:t>priprava</a:t>
            </a:r>
            <a:r>
              <a:rPr lang="en-US" dirty="0"/>
              <a:t> – </a:t>
            </a:r>
            <a:r>
              <a:rPr lang="en-US" dirty="0" err="1">
                <a:solidFill>
                  <a:srgbClr val="FF0000"/>
                </a:solidFill>
              </a:rPr>
              <a:t>nastop</a:t>
            </a:r>
            <a:r>
              <a:rPr lang="en-US" dirty="0"/>
              <a:t> - </a:t>
            </a:r>
            <a:r>
              <a:rPr lang="en-US" dirty="0" err="1">
                <a:solidFill>
                  <a:srgbClr val="92D050"/>
                </a:solidFill>
              </a:rPr>
              <a:t>razvez</a:t>
            </a:r>
            <a:endParaRPr lang="sl-SI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5529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78838FC-FE9F-46B7-82B5-EF0C13560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Obrati</a:t>
            </a:r>
            <a:r>
              <a:rPr lang="en-US" dirty="0"/>
              <a:t> </a:t>
            </a:r>
            <a:r>
              <a:rPr lang="en-US" dirty="0" err="1"/>
              <a:t>kvintakordov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ABBCD662-85A6-4AEC-B85B-DC186E6DBA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775535"/>
            <a:ext cx="10178322" cy="4104058"/>
          </a:xfrm>
        </p:spPr>
        <p:txBody>
          <a:bodyPr/>
          <a:lstStyle/>
          <a:p>
            <a:r>
              <a:rPr lang="en-US" dirty="0"/>
              <a:t>1. </a:t>
            </a:r>
            <a:r>
              <a:rPr lang="en-US" dirty="0" err="1"/>
              <a:t>obrat</a:t>
            </a:r>
            <a:r>
              <a:rPr lang="en-US" dirty="0"/>
              <a:t> – sekstakord</a:t>
            </a:r>
          </a:p>
          <a:p>
            <a:r>
              <a:rPr lang="en-US" dirty="0"/>
              <a:t>2. </a:t>
            </a:r>
            <a:r>
              <a:rPr lang="en-US" dirty="0" err="1"/>
              <a:t>obrat</a:t>
            </a:r>
            <a:r>
              <a:rPr lang="en-US" dirty="0"/>
              <a:t> - </a:t>
            </a:r>
            <a:r>
              <a:rPr lang="en-US" dirty="0" err="1"/>
              <a:t>kvartsekstakord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783214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C9B464A-A7C3-4006-9110-F739B3F9A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Poimenovanje</a:t>
            </a:r>
            <a:endParaRPr lang="sl-SI" dirty="0"/>
          </a:p>
        </p:txBody>
      </p:sp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FA93449D-ABAB-45C5-8D1D-80447BF6A9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36961" y="1654119"/>
            <a:ext cx="4407755" cy="2572620"/>
          </a:xfrm>
          <a:prstGeom prst="rect">
            <a:avLst/>
          </a:prstGeom>
        </p:spPr>
      </p:pic>
      <p:sp>
        <p:nvSpPr>
          <p:cNvPr id="5" name="Levi zaviti oklepaj 4">
            <a:extLst>
              <a:ext uri="{FF2B5EF4-FFF2-40B4-BE49-F238E27FC236}">
                <a16:creationId xmlns:a16="http://schemas.microsoft.com/office/drawing/2014/main" id="{61B58C41-4F86-4B62-8266-2CBD14D94E92}"/>
              </a:ext>
            </a:extLst>
          </p:cNvPr>
          <p:cNvSpPr/>
          <p:nvPr/>
        </p:nvSpPr>
        <p:spPr>
          <a:xfrm>
            <a:off x="4740674" y="3146251"/>
            <a:ext cx="355107" cy="51268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6" name="Desni zaviti oklepaj 5">
            <a:extLst>
              <a:ext uri="{FF2B5EF4-FFF2-40B4-BE49-F238E27FC236}">
                <a16:creationId xmlns:a16="http://schemas.microsoft.com/office/drawing/2014/main" id="{24C99D93-07C6-46D0-B9A2-BDC0D180EA34}"/>
              </a:ext>
            </a:extLst>
          </p:cNvPr>
          <p:cNvSpPr/>
          <p:nvPr/>
        </p:nvSpPr>
        <p:spPr>
          <a:xfrm>
            <a:off x="5521940" y="3304712"/>
            <a:ext cx="355107" cy="248575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7" name="Levi zaviti oklepaj 6">
            <a:extLst>
              <a:ext uri="{FF2B5EF4-FFF2-40B4-BE49-F238E27FC236}">
                <a16:creationId xmlns:a16="http://schemas.microsoft.com/office/drawing/2014/main" id="{F41E698F-50B2-4820-B833-A548B2C1E152}"/>
              </a:ext>
            </a:extLst>
          </p:cNvPr>
          <p:cNvSpPr/>
          <p:nvPr/>
        </p:nvSpPr>
        <p:spPr>
          <a:xfrm>
            <a:off x="6012362" y="2944283"/>
            <a:ext cx="355107" cy="51268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8" name="Desni zaviti oklepaj 7">
            <a:extLst>
              <a:ext uri="{FF2B5EF4-FFF2-40B4-BE49-F238E27FC236}">
                <a16:creationId xmlns:a16="http://schemas.microsoft.com/office/drawing/2014/main" id="{4781768F-65F1-451F-BF1B-BA7751139A31}"/>
              </a:ext>
            </a:extLst>
          </p:cNvPr>
          <p:cNvSpPr/>
          <p:nvPr/>
        </p:nvSpPr>
        <p:spPr>
          <a:xfrm>
            <a:off x="6793628" y="3192858"/>
            <a:ext cx="355107" cy="248575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9" name="Levi zaviti oklepaj 8">
            <a:extLst>
              <a:ext uri="{FF2B5EF4-FFF2-40B4-BE49-F238E27FC236}">
                <a16:creationId xmlns:a16="http://schemas.microsoft.com/office/drawing/2014/main" id="{86385D64-98BE-46EE-BD41-C77EBADF587D}"/>
              </a:ext>
            </a:extLst>
          </p:cNvPr>
          <p:cNvSpPr/>
          <p:nvPr/>
        </p:nvSpPr>
        <p:spPr>
          <a:xfrm>
            <a:off x="7314065" y="2815555"/>
            <a:ext cx="355107" cy="51268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11" name="Desni zaviti oklepaj 10">
            <a:extLst>
              <a:ext uri="{FF2B5EF4-FFF2-40B4-BE49-F238E27FC236}">
                <a16:creationId xmlns:a16="http://schemas.microsoft.com/office/drawing/2014/main" id="{69E8484B-4644-4CCD-9D75-61D7CD547A3C}"/>
              </a:ext>
            </a:extLst>
          </p:cNvPr>
          <p:cNvSpPr/>
          <p:nvPr/>
        </p:nvSpPr>
        <p:spPr>
          <a:xfrm>
            <a:off x="8049868" y="3021963"/>
            <a:ext cx="355107" cy="248575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14" name="PoljeZBesedilom 13">
            <a:extLst>
              <a:ext uri="{FF2B5EF4-FFF2-40B4-BE49-F238E27FC236}">
                <a16:creationId xmlns:a16="http://schemas.microsoft.com/office/drawing/2014/main" id="{254ACC54-411B-43AA-8EE4-7946FAC98428}"/>
              </a:ext>
            </a:extLst>
          </p:cNvPr>
          <p:cNvSpPr txBox="1"/>
          <p:nvPr/>
        </p:nvSpPr>
        <p:spPr>
          <a:xfrm>
            <a:off x="3611620" y="3189755"/>
            <a:ext cx="1129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5 (</a:t>
            </a:r>
            <a:r>
              <a:rPr lang="en-US" sz="1600" dirty="0" err="1"/>
              <a:t>kvinta</a:t>
            </a:r>
            <a:r>
              <a:rPr lang="en-US" sz="1600" dirty="0"/>
              <a:t>)</a:t>
            </a:r>
            <a:endParaRPr lang="sl-SI" sz="1600" dirty="0"/>
          </a:p>
        </p:txBody>
      </p:sp>
      <p:sp>
        <p:nvSpPr>
          <p:cNvPr id="15" name="PoljeZBesedilom 14">
            <a:extLst>
              <a:ext uri="{FF2B5EF4-FFF2-40B4-BE49-F238E27FC236}">
                <a16:creationId xmlns:a16="http://schemas.microsoft.com/office/drawing/2014/main" id="{0C5F97C3-9AA3-4264-9B1A-C108A0454819}"/>
              </a:ext>
            </a:extLst>
          </p:cNvPr>
          <p:cNvSpPr txBox="1"/>
          <p:nvPr/>
        </p:nvSpPr>
        <p:spPr>
          <a:xfrm>
            <a:off x="5367691" y="3551459"/>
            <a:ext cx="1018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3 (</a:t>
            </a:r>
            <a:r>
              <a:rPr lang="en-US" sz="1600" dirty="0" err="1"/>
              <a:t>terca</a:t>
            </a:r>
            <a:r>
              <a:rPr lang="en-US" sz="1600" dirty="0"/>
              <a:t>)</a:t>
            </a:r>
            <a:endParaRPr lang="sl-SI" sz="1600" dirty="0"/>
          </a:p>
        </p:txBody>
      </p:sp>
      <p:sp>
        <p:nvSpPr>
          <p:cNvPr id="16" name="PoljeZBesedilom 15">
            <a:extLst>
              <a:ext uri="{FF2B5EF4-FFF2-40B4-BE49-F238E27FC236}">
                <a16:creationId xmlns:a16="http://schemas.microsoft.com/office/drawing/2014/main" id="{27C2BB8C-0D8E-4999-B8AB-DF98BCDEE780}"/>
              </a:ext>
            </a:extLst>
          </p:cNvPr>
          <p:cNvSpPr txBox="1"/>
          <p:nvPr/>
        </p:nvSpPr>
        <p:spPr>
          <a:xfrm>
            <a:off x="5155952" y="2771152"/>
            <a:ext cx="1129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6 (</a:t>
            </a:r>
            <a:r>
              <a:rPr lang="en-US" sz="1600" dirty="0" err="1"/>
              <a:t>seksta</a:t>
            </a:r>
            <a:r>
              <a:rPr lang="en-US" sz="1600" dirty="0"/>
              <a:t>)</a:t>
            </a:r>
            <a:endParaRPr lang="sl-SI" sz="1600" dirty="0"/>
          </a:p>
        </p:txBody>
      </p:sp>
      <p:sp>
        <p:nvSpPr>
          <p:cNvPr id="17" name="PoljeZBesedilom 16">
            <a:extLst>
              <a:ext uri="{FF2B5EF4-FFF2-40B4-BE49-F238E27FC236}">
                <a16:creationId xmlns:a16="http://schemas.microsoft.com/office/drawing/2014/main" id="{825C27BE-955F-4E9D-AF64-82B13ED4DCA4}"/>
              </a:ext>
            </a:extLst>
          </p:cNvPr>
          <p:cNvSpPr txBox="1"/>
          <p:nvPr/>
        </p:nvSpPr>
        <p:spPr>
          <a:xfrm>
            <a:off x="7134463" y="3298510"/>
            <a:ext cx="1018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3 (</a:t>
            </a:r>
            <a:r>
              <a:rPr lang="en-US" sz="1600" dirty="0" err="1"/>
              <a:t>terca</a:t>
            </a:r>
            <a:r>
              <a:rPr lang="en-US" sz="1600" dirty="0"/>
              <a:t>)</a:t>
            </a:r>
            <a:endParaRPr lang="sl-SI" sz="1600" dirty="0"/>
          </a:p>
        </p:txBody>
      </p:sp>
      <p:sp>
        <p:nvSpPr>
          <p:cNvPr id="18" name="PoljeZBesedilom 17">
            <a:extLst>
              <a:ext uri="{FF2B5EF4-FFF2-40B4-BE49-F238E27FC236}">
                <a16:creationId xmlns:a16="http://schemas.microsoft.com/office/drawing/2014/main" id="{10527FB1-2B9B-46F5-BD4A-02990416A690}"/>
              </a:ext>
            </a:extLst>
          </p:cNvPr>
          <p:cNvSpPr txBox="1"/>
          <p:nvPr/>
        </p:nvSpPr>
        <p:spPr>
          <a:xfrm>
            <a:off x="8533871" y="2959956"/>
            <a:ext cx="101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4 (</a:t>
            </a:r>
            <a:r>
              <a:rPr lang="en-US" sz="1600" dirty="0" err="1"/>
              <a:t>kvarta</a:t>
            </a:r>
            <a:r>
              <a:rPr lang="en-US" sz="1600" dirty="0"/>
              <a:t>)</a:t>
            </a:r>
            <a:endParaRPr lang="sl-SI" sz="1600" dirty="0"/>
          </a:p>
        </p:txBody>
      </p:sp>
      <p:sp>
        <p:nvSpPr>
          <p:cNvPr id="19" name="PoljeZBesedilom 18">
            <a:extLst>
              <a:ext uri="{FF2B5EF4-FFF2-40B4-BE49-F238E27FC236}">
                <a16:creationId xmlns:a16="http://schemas.microsoft.com/office/drawing/2014/main" id="{28D62EAA-5B5B-4FDF-A64D-8B1E443526CE}"/>
              </a:ext>
            </a:extLst>
          </p:cNvPr>
          <p:cNvSpPr txBox="1"/>
          <p:nvPr/>
        </p:nvSpPr>
        <p:spPr>
          <a:xfrm>
            <a:off x="6598594" y="2487799"/>
            <a:ext cx="1129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6 (</a:t>
            </a:r>
            <a:r>
              <a:rPr lang="en-US" sz="1600" dirty="0" err="1"/>
              <a:t>seksta</a:t>
            </a:r>
            <a:r>
              <a:rPr lang="en-US" sz="1600" dirty="0"/>
              <a:t>)</a:t>
            </a:r>
            <a:endParaRPr lang="sl-SI" sz="1600" dirty="0"/>
          </a:p>
        </p:txBody>
      </p:sp>
      <p:sp>
        <p:nvSpPr>
          <p:cNvPr id="20" name="PoljeZBesedilom 19">
            <a:extLst>
              <a:ext uri="{FF2B5EF4-FFF2-40B4-BE49-F238E27FC236}">
                <a16:creationId xmlns:a16="http://schemas.microsoft.com/office/drawing/2014/main" id="{A375976B-A71B-4377-8493-9AE293AA21F1}"/>
              </a:ext>
            </a:extLst>
          </p:cNvPr>
          <p:cNvSpPr txBox="1"/>
          <p:nvPr/>
        </p:nvSpPr>
        <p:spPr>
          <a:xfrm>
            <a:off x="5270348" y="4342805"/>
            <a:ext cx="6269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D53 – D63 – D64</a:t>
            </a:r>
            <a:endParaRPr lang="sl-SI" sz="2800" dirty="0"/>
          </a:p>
        </p:txBody>
      </p:sp>
    </p:spTree>
    <p:extLst>
      <p:ext uri="{BB962C8B-B14F-4D97-AF65-F5344CB8AC3E}">
        <p14:creationId xmlns:p14="http://schemas.microsoft.com/office/powerpoint/2010/main" val="28141107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1EB7CC4-BB5A-4566-8A66-7257F78BF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Kvintakord</a:t>
            </a:r>
            <a:r>
              <a:rPr lang="en-US" dirty="0"/>
              <a:t> in sekstakord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A8645A4B-873F-431B-A1C6-EFAE0ED10F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Kvintakord</a:t>
            </a:r>
            <a:r>
              <a:rPr lang="en-US" dirty="0"/>
              <a:t> </a:t>
            </a:r>
            <a:r>
              <a:rPr lang="en-US" dirty="0" err="1"/>
              <a:t>najbolj</a:t>
            </a:r>
            <a:r>
              <a:rPr lang="en-US" dirty="0"/>
              <a:t> </a:t>
            </a:r>
            <a:r>
              <a:rPr lang="en-US" dirty="0" err="1"/>
              <a:t>stabilen</a:t>
            </a:r>
            <a:r>
              <a:rPr lang="en-US" dirty="0"/>
              <a:t>, </a:t>
            </a:r>
            <a:r>
              <a:rPr lang="en-US" dirty="0" err="1"/>
              <a:t>zato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osnovna</a:t>
            </a:r>
            <a:r>
              <a:rPr lang="en-US" dirty="0"/>
              <a:t> </a:t>
            </a:r>
            <a:r>
              <a:rPr lang="en-US" dirty="0" err="1"/>
              <a:t>oblika</a:t>
            </a:r>
            <a:r>
              <a:rPr lang="en-US" dirty="0"/>
              <a:t> in </a:t>
            </a:r>
            <a:r>
              <a:rPr lang="en-US" dirty="0" err="1"/>
              <a:t>najpogostejši</a:t>
            </a:r>
            <a:r>
              <a:rPr lang="en-US" dirty="0"/>
              <a:t> </a:t>
            </a:r>
            <a:r>
              <a:rPr lang="en-US" dirty="0" err="1"/>
              <a:t>akord</a:t>
            </a:r>
            <a:endParaRPr lang="en-US" dirty="0"/>
          </a:p>
          <a:p>
            <a:r>
              <a:rPr lang="en-US" dirty="0"/>
              <a:t>Sekstakord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manj</a:t>
            </a:r>
            <a:r>
              <a:rPr lang="en-US" dirty="0"/>
              <a:t> </a:t>
            </a:r>
            <a:r>
              <a:rPr lang="en-US" dirty="0" err="1"/>
              <a:t>stabilen</a:t>
            </a:r>
            <a:r>
              <a:rPr lang="en-US" dirty="0"/>
              <a:t> (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labilen</a:t>
            </a:r>
            <a:r>
              <a:rPr lang="en-US" dirty="0"/>
              <a:t>), </a:t>
            </a:r>
            <a:r>
              <a:rPr lang="en-US" dirty="0" err="1"/>
              <a:t>zato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redkejši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Kvartsekstakord</a:t>
            </a:r>
            <a:r>
              <a:rPr lang="en-US" dirty="0"/>
              <a:t> se v </a:t>
            </a:r>
            <a:r>
              <a:rPr lang="en-US" dirty="0" err="1"/>
              <a:t>glasbo</a:t>
            </a:r>
            <a:r>
              <a:rPr lang="en-US" dirty="0"/>
              <a:t> </a:t>
            </a:r>
            <a:r>
              <a:rPr lang="en-US" dirty="0" err="1"/>
              <a:t>začne</a:t>
            </a:r>
            <a:r>
              <a:rPr lang="en-US" dirty="0"/>
              <a:t> </a:t>
            </a:r>
            <a:r>
              <a:rPr lang="en-US" dirty="0" err="1"/>
              <a:t>urivati</a:t>
            </a:r>
            <a:r>
              <a:rPr lang="en-US" dirty="0"/>
              <a:t> v </a:t>
            </a:r>
            <a:r>
              <a:rPr lang="en-US" dirty="0" err="1"/>
              <a:t>pozni</a:t>
            </a:r>
            <a:r>
              <a:rPr lang="en-US" dirty="0"/>
              <a:t> </a:t>
            </a:r>
            <a:r>
              <a:rPr lang="en-US" dirty="0" err="1"/>
              <a:t>renesansi</a:t>
            </a:r>
            <a:r>
              <a:rPr lang="en-US" dirty="0"/>
              <a:t> (</a:t>
            </a:r>
            <a:r>
              <a:rPr lang="en-US" dirty="0" err="1"/>
              <a:t>odločilen</a:t>
            </a:r>
            <a:r>
              <a:rPr lang="en-US" dirty="0"/>
              <a:t> </a:t>
            </a:r>
            <a:r>
              <a:rPr lang="en-US" dirty="0" err="1"/>
              <a:t>prispevek</a:t>
            </a:r>
            <a:r>
              <a:rPr lang="en-US" dirty="0"/>
              <a:t> </a:t>
            </a:r>
            <a:r>
              <a:rPr lang="en-US" dirty="0" err="1"/>
              <a:t>Gallusa</a:t>
            </a:r>
            <a:r>
              <a:rPr lang="en-US" dirty="0"/>
              <a:t>), </a:t>
            </a:r>
            <a:r>
              <a:rPr lang="en-US" dirty="0" err="1"/>
              <a:t>uveljavi</a:t>
            </a:r>
            <a:r>
              <a:rPr lang="en-US" dirty="0"/>
              <a:t> pa se v </a:t>
            </a:r>
            <a:r>
              <a:rPr lang="en-US" dirty="0" err="1"/>
              <a:t>baroku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8274823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C7378B9-0721-490B-8271-5D9C4ED93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Razmerje</a:t>
            </a:r>
            <a:r>
              <a:rPr lang="en-US" dirty="0"/>
              <a:t> med </a:t>
            </a:r>
            <a:r>
              <a:rPr lang="en-US" dirty="0" err="1"/>
              <a:t>kvintakordi</a:t>
            </a:r>
            <a:r>
              <a:rPr lang="en-US" dirty="0"/>
              <a:t> in </a:t>
            </a:r>
            <a:r>
              <a:rPr lang="en-US" dirty="0" err="1"/>
              <a:t>sekstakordi</a:t>
            </a:r>
            <a:endParaRPr lang="sl-SI" dirty="0"/>
          </a:p>
        </p:txBody>
      </p:sp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6E6EF8F3-8989-432D-B4B9-1D1DEEEE63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2310" y="2383655"/>
            <a:ext cx="5827380" cy="3594100"/>
          </a:xfrm>
          <a:prstGeom prst="rect">
            <a:avLst/>
          </a:prstGeom>
        </p:spPr>
      </p:pic>
      <p:sp>
        <p:nvSpPr>
          <p:cNvPr id="5" name="PoljeZBesedilom 4">
            <a:extLst>
              <a:ext uri="{FF2B5EF4-FFF2-40B4-BE49-F238E27FC236}">
                <a16:creationId xmlns:a16="http://schemas.microsoft.com/office/drawing/2014/main" id="{DEB68C54-3781-4C2E-BB93-564F20E0B493}"/>
              </a:ext>
            </a:extLst>
          </p:cNvPr>
          <p:cNvSpPr txBox="1"/>
          <p:nvPr/>
        </p:nvSpPr>
        <p:spPr>
          <a:xfrm>
            <a:off x="6829961" y="1447060"/>
            <a:ext cx="41103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400" dirty="0"/>
              <a:t>https://www.youtube.com/watch?v=wl51iST98hA</a:t>
            </a:r>
          </a:p>
        </p:txBody>
      </p:sp>
      <p:sp>
        <p:nvSpPr>
          <p:cNvPr id="6" name="Elipsa 5">
            <a:extLst>
              <a:ext uri="{FF2B5EF4-FFF2-40B4-BE49-F238E27FC236}">
                <a16:creationId xmlns:a16="http://schemas.microsoft.com/office/drawing/2014/main" id="{D84F100E-3319-409E-9BC0-873D5E6A20A4}"/>
              </a:ext>
            </a:extLst>
          </p:cNvPr>
          <p:cNvSpPr/>
          <p:nvPr/>
        </p:nvSpPr>
        <p:spPr>
          <a:xfrm>
            <a:off x="6829961" y="4983484"/>
            <a:ext cx="360952" cy="427456"/>
          </a:xfrm>
          <a:prstGeom prst="ellipse">
            <a:avLst/>
          </a:prstGeom>
          <a:solidFill>
            <a:schemeClr val="accent3">
              <a:lumMod val="60000"/>
              <a:lumOff val="40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44586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630C45C-2B15-4861-B5B0-542360BF8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Oblika</a:t>
            </a:r>
            <a:r>
              <a:rPr lang="en-US" dirty="0"/>
              <a:t> </a:t>
            </a:r>
            <a:r>
              <a:rPr lang="en-US" dirty="0" err="1"/>
              <a:t>kot</a:t>
            </a:r>
            <a:r>
              <a:rPr lang="en-US" dirty="0"/>
              <a:t> </a:t>
            </a:r>
            <a:r>
              <a:rPr lang="en-US" dirty="0" err="1"/>
              <a:t>izhodišče</a:t>
            </a:r>
            <a:r>
              <a:rPr lang="en-US" dirty="0"/>
              <a:t> </a:t>
            </a:r>
            <a:r>
              <a:rPr lang="en-US" dirty="0" err="1"/>
              <a:t>ali</a:t>
            </a:r>
            <a:r>
              <a:rPr lang="en-US" dirty="0"/>
              <a:t> </a:t>
            </a:r>
            <a:r>
              <a:rPr lang="en-US" dirty="0" err="1"/>
              <a:t>oblika</a:t>
            </a:r>
            <a:r>
              <a:rPr lang="en-US" dirty="0"/>
              <a:t> </a:t>
            </a:r>
            <a:r>
              <a:rPr lang="en-US" dirty="0" err="1"/>
              <a:t>kot</a:t>
            </a:r>
            <a:r>
              <a:rPr lang="en-US" dirty="0"/>
              <a:t> </a:t>
            </a:r>
            <a:r>
              <a:rPr lang="en-US" dirty="0" err="1"/>
              <a:t>posledica</a:t>
            </a:r>
            <a:r>
              <a:rPr lang="en-US" dirty="0"/>
              <a:t>?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66DE7E0B-E9AB-434B-9284-37CB59B299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Absolutna</a:t>
            </a:r>
            <a:r>
              <a:rPr lang="en-US" dirty="0"/>
              <a:t>, </a:t>
            </a:r>
            <a:r>
              <a:rPr lang="en-US" dirty="0" err="1"/>
              <a:t>imanenta</a:t>
            </a:r>
            <a:r>
              <a:rPr lang="en-US" dirty="0"/>
              <a:t> </a:t>
            </a:r>
            <a:r>
              <a:rPr lang="en-US" dirty="0" err="1"/>
              <a:t>glasba</a:t>
            </a:r>
            <a:r>
              <a:rPr lang="en-US" dirty="0"/>
              <a:t> - </a:t>
            </a:r>
            <a:r>
              <a:rPr lang="en-US" dirty="0" err="1"/>
              <a:t>imamo</a:t>
            </a:r>
            <a:r>
              <a:rPr lang="en-US" dirty="0"/>
              <a:t> model/</a:t>
            </a:r>
            <a:r>
              <a:rPr lang="en-US" dirty="0" err="1"/>
              <a:t>glasbeno</a:t>
            </a:r>
            <a:r>
              <a:rPr lang="en-US" dirty="0"/>
              <a:t> </a:t>
            </a:r>
            <a:r>
              <a:rPr lang="en-US" dirty="0" err="1"/>
              <a:t>obliko</a:t>
            </a:r>
            <a:r>
              <a:rPr lang="en-US" dirty="0"/>
              <a:t>, </a:t>
            </a:r>
            <a:r>
              <a:rPr lang="en-US" dirty="0" err="1"/>
              <a:t>ki</a:t>
            </a:r>
            <a:r>
              <a:rPr lang="en-US" dirty="0"/>
              <a:t> ji </a:t>
            </a:r>
            <a:r>
              <a:rPr lang="en-US" dirty="0" err="1"/>
              <a:t>bolj</a:t>
            </a:r>
            <a:r>
              <a:rPr lang="en-US" dirty="0"/>
              <a:t> </a:t>
            </a:r>
            <a:r>
              <a:rPr lang="en-US" dirty="0" err="1"/>
              <a:t>ali</a:t>
            </a:r>
            <a:r>
              <a:rPr lang="en-US" dirty="0"/>
              <a:t> </a:t>
            </a:r>
            <a:r>
              <a:rPr lang="en-US" dirty="0" err="1"/>
              <a:t>manj</a:t>
            </a:r>
            <a:r>
              <a:rPr lang="en-US" dirty="0"/>
              <a:t> </a:t>
            </a:r>
            <a:r>
              <a:rPr lang="en-US" dirty="0" err="1"/>
              <a:t>zvesto</a:t>
            </a:r>
            <a:r>
              <a:rPr lang="en-US" dirty="0"/>
              <a:t> </a:t>
            </a:r>
            <a:r>
              <a:rPr lang="en-US" dirty="0" err="1"/>
              <a:t>sledimo</a:t>
            </a:r>
            <a:r>
              <a:rPr lang="en-US" dirty="0"/>
              <a:t> – </a:t>
            </a:r>
            <a:r>
              <a:rPr lang="en-US" dirty="0" err="1"/>
              <a:t>fuga</a:t>
            </a:r>
            <a:r>
              <a:rPr lang="en-US" dirty="0"/>
              <a:t>, sonata …</a:t>
            </a:r>
          </a:p>
          <a:p>
            <a:r>
              <a:rPr lang="en-US" dirty="0" err="1"/>
              <a:t>Programska</a:t>
            </a:r>
            <a:r>
              <a:rPr lang="en-US" dirty="0"/>
              <a:t> </a:t>
            </a:r>
            <a:r>
              <a:rPr lang="en-US" dirty="0" err="1"/>
              <a:t>glasba</a:t>
            </a:r>
            <a:r>
              <a:rPr lang="en-US" dirty="0"/>
              <a:t> – </a:t>
            </a:r>
            <a:r>
              <a:rPr lang="en-US" dirty="0" err="1"/>
              <a:t>struktura</a:t>
            </a:r>
            <a:r>
              <a:rPr lang="en-US" dirty="0"/>
              <a:t> </a:t>
            </a:r>
            <a:r>
              <a:rPr lang="en-US" dirty="0" err="1"/>
              <a:t>glasbe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povezana</a:t>
            </a:r>
            <a:r>
              <a:rPr lang="en-US" dirty="0"/>
              <a:t> z </a:t>
            </a:r>
            <a:r>
              <a:rPr lang="en-US" dirty="0" err="1"/>
              <a:t>dogajanjem</a:t>
            </a:r>
            <a:r>
              <a:rPr lang="en-US" dirty="0"/>
              <a:t> </a:t>
            </a:r>
            <a:r>
              <a:rPr lang="en-US" dirty="0" err="1"/>
              <a:t>zunaj</a:t>
            </a:r>
            <a:r>
              <a:rPr lang="en-US" dirty="0"/>
              <a:t> </a:t>
            </a:r>
            <a:r>
              <a:rPr lang="en-US" dirty="0" err="1"/>
              <a:t>nje</a:t>
            </a:r>
            <a:r>
              <a:rPr lang="en-US" dirty="0"/>
              <a:t> (program </a:t>
            </a:r>
            <a:r>
              <a:rPr lang="en-US" dirty="0" err="1"/>
              <a:t>glasbe</a:t>
            </a:r>
            <a:r>
              <a:rPr lang="en-US" dirty="0"/>
              <a:t> bi </a:t>
            </a:r>
            <a:r>
              <a:rPr lang="en-US" dirty="0" err="1"/>
              <a:t>bil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primer film, </a:t>
            </a:r>
            <a:r>
              <a:rPr lang="en-US" dirty="0" err="1"/>
              <a:t>ki</a:t>
            </a:r>
            <a:r>
              <a:rPr lang="en-US" dirty="0"/>
              <a:t> se z </a:t>
            </a:r>
            <a:r>
              <a:rPr lang="en-US" dirty="0" err="1"/>
              <a:t>njeno</a:t>
            </a:r>
            <a:r>
              <a:rPr lang="en-US" dirty="0"/>
              <a:t> </a:t>
            </a:r>
            <a:r>
              <a:rPr lang="en-US" dirty="0" err="1"/>
              <a:t>spremljavo</a:t>
            </a:r>
            <a:r>
              <a:rPr lang="en-US" dirty="0"/>
              <a:t> </a:t>
            </a:r>
            <a:r>
              <a:rPr lang="en-US" dirty="0" err="1"/>
              <a:t>dogaja</a:t>
            </a:r>
            <a:r>
              <a:rPr lang="en-US" dirty="0"/>
              <a:t>)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607867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7D2A65B0-636D-4296-ADE2-149A5C599F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83826" y="1371601"/>
            <a:ext cx="7224347" cy="3594100"/>
          </a:xfrm>
          <a:prstGeom prst="rect">
            <a:avLst/>
          </a:prstGeom>
        </p:spPr>
      </p:pic>
      <p:sp>
        <p:nvSpPr>
          <p:cNvPr id="5" name="Elipsa 4">
            <a:extLst>
              <a:ext uri="{FF2B5EF4-FFF2-40B4-BE49-F238E27FC236}">
                <a16:creationId xmlns:a16="http://schemas.microsoft.com/office/drawing/2014/main" id="{52B00C7F-A990-4627-8518-9C6722114799}"/>
              </a:ext>
            </a:extLst>
          </p:cNvPr>
          <p:cNvSpPr/>
          <p:nvPr/>
        </p:nvSpPr>
        <p:spPr>
          <a:xfrm>
            <a:off x="7350710" y="4012707"/>
            <a:ext cx="186432" cy="359546"/>
          </a:xfrm>
          <a:prstGeom prst="ellipse">
            <a:avLst/>
          </a:prstGeom>
          <a:solidFill>
            <a:schemeClr val="accent3">
              <a:lumMod val="60000"/>
              <a:lumOff val="40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845388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64527D8-7AF6-41CA-A137-BA5791432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Barok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CC20A432-30EE-439E-B914-AF244E103E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305017"/>
            <a:ext cx="10178322" cy="4574575"/>
          </a:xfrm>
        </p:spPr>
        <p:txBody>
          <a:bodyPr/>
          <a:lstStyle/>
          <a:p>
            <a:r>
              <a:rPr lang="en-US" dirty="0" err="1"/>
              <a:t>Kvartsekstakord</a:t>
            </a:r>
            <a:r>
              <a:rPr lang="en-US" dirty="0"/>
              <a:t> </a:t>
            </a:r>
            <a:r>
              <a:rPr lang="en-US" dirty="0" err="1"/>
              <a:t>zlasti</a:t>
            </a:r>
            <a:r>
              <a:rPr lang="en-US" dirty="0"/>
              <a:t> </a:t>
            </a:r>
            <a:r>
              <a:rPr lang="en-US" dirty="0" err="1"/>
              <a:t>kot</a:t>
            </a:r>
            <a:r>
              <a:rPr lang="en-US" dirty="0"/>
              <a:t> </a:t>
            </a:r>
            <a:r>
              <a:rPr lang="en-US" dirty="0" err="1"/>
              <a:t>t.i</a:t>
            </a:r>
            <a:r>
              <a:rPr lang="en-US" dirty="0"/>
              <a:t>. </a:t>
            </a:r>
            <a:r>
              <a:rPr lang="en-US" dirty="0" err="1"/>
              <a:t>kadenčni</a:t>
            </a:r>
            <a:r>
              <a:rPr lang="en-US" dirty="0"/>
              <a:t> </a:t>
            </a:r>
            <a:r>
              <a:rPr lang="en-US" dirty="0" err="1"/>
              <a:t>kvartsekstakord</a:t>
            </a:r>
            <a:r>
              <a:rPr lang="en-US" dirty="0"/>
              <a:t> se </a:t>
            </a:r>
            <a:r>
              <a:rPr lang="en-US" dirty="0" err="1"/>
              <a:t>začne</a:t>
            </a:r>
            <a:r>
              <a:rPr lang="en-US" dirty="0"/>
              <a:t> </a:t>
            </a:r>
            <a:r>
              <a:rPr lang="en-US" dirty="0" err="1"/>
              <a:t>pogosto</a:t>
            </a:r>
            <a:r>
              <a:rPr lang="en-US" dirty="0"/>
              <a:t> </a:t>
            </a:r>
            <a:r>
              <a:rPr lang="en-US" dirty="0" err="1"/>
              <a:t>uporabljati</a:t>
            </a:r>
            <a:r>
              <a:rPr lang="en-US" dirty="0"/>
              <a:t> v </a:t>
            </a:r>
            <a:r>
              <a:rPr lang="en-US" dirty="0" err="1"/>
              <a:t>baroku</a:t>
            </a:r>
            <a:r>
              <a:rPr lang="en-US" dirty="0"/>
              <a:t> </a:t>
            </a:r>
            <a:r>
              <a:rPr lang="en-US" dirty="0" err="1"/>
              <a:t>pred</a:t>
            </a:r>
            <a:r>
              <a:rPr lang="en-US" dirty="0"/>
              <a:t> </a:t>
            </a:r>
            <a:r>
              <a:rPr lang="en-US" dirty="0" err="1"/>
              <a:t>zaključkom</a:t>
            </a:r>
            <a:r>
              <a:rPr lang="en-US" dirty="0"/>
              <a:t> </a:t>
            </a:r>
            <a:r>
              <a:rPr lang="en-US" dirty="0" err="1"/>
              <a:t>fraze</a:t>
            </a:r>
            <a:endParaRPr lang="en-US" dirty="0"/>
          </a:p>
          <a:p>
            <a:r>
              <a:rPr lang="en-US" dirty="0" err="1"/>
              <a:t>Razcvet</a:t>
            </a:r>
            <a:r>
              <a:rPr lang="en-US" dirty="0"/>
              <a:t> </a:t>
            </a:r>
            <a:r>
              <a:rPr lang="en-US" dirty="0" err="1"/>
              <a:t>tudi</a:t>
            </a:r>
            <a:r>
              <a:rPr lang="en-US" dirty="0"/>
              <a:t> v </a:t>
            </a:r>
            <a:r>
              <a:rPr lang="en-US" dirty="0" err="1"/>
              <a:t>klasicizmu</a:t>
            </a:r>
            <a:endParaRPr lang="en-US" dirty="0"/>
          </a:p>
          <a:p>
            <a:r>
              <a:rPr lang="sl-SI" dirty="0">
                <a:hlinkClick r:id="rId3"/>
              </a:rPr>
              <a:t>https://www.youtube.com/watch?v=DsUWFVKJwBM</a:t>
            </a:r>
            <a:endParaRPr lang="en-US" dirty="0"/>
          </a:p>
          <a:p>
            <a:endParaRPr lang="en-US" dirty="0"/>
          </a:p>
          <a:p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7FF439E-6DB7-482A-B001-F55570EE47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6828" y="2797149"/>
            <a:ext cx="4721024" cy="2969548"/>
          </a:xfrm>
          <a:prstGeom prst="rect">
            <a:avLst/>
          </a:prstGeom>
        </p:spPr>
      </p:pic>
      <p:sp>
        <p:nvSpPr>
          <p:cNvPr id="5" name="Pravokotnik 4">
            <a:extLst>
              <a:ext uri="{FF2B5EF4-FFF2-40B4-BE49-F238E27FC236}">
                <a16:creationId xmlns:a16="http://schemas.microsoft.com/office/drawing/2014/main" id="{C244CE7B-6F47-4D56-90F0-C7036787845C}"/>
              </a:ext>
            </a:extLst>
          </p:cNvPr>
          <p:cNvSpPr/>
          <p:nvPr/>
        </p:nvSpPr>
        <p:spPr>
          <a:xfrm>
            <a:off x="9463596" y="3284738"/>
            <a:ext cx="648070" cy="2352582"/>
          </a:xfrm>
          <a:prstGeom prst="rect">
            <a:avLst/>
          </a:prstGeom>
          <a:solidFill>
            <a:srgbClr val="FF0000">
              <a:alpha val="2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6" name="Pravokotnik 5">
            <a:extLst>
              <a:ext uri="{FF2B5EF4-FFF2-40B4-BE49-F238E27FC236}">
                <a16:creationId xmlns:a16="http://schemas.microsoft.com/office/drawing/2014/main" id="{4E68C346-DE36-42B8-B39A-6C71A58DF4C5}"/>
              </a:ext>
            </a:extLst>
          </p:cNvPr>
          <p:cNvSpPr/>
          <p:nvPr/>
        </p:nvSpPr>
        <p:spPr>
          <a:xfrm>
            <a:off x="10111665" y="3284738"/>
            <a:ext cx="575361" cy="2352582"/>
          </a:xfrm>
          <a:prstGeom prst="rect">
            <a:avLst/>
          </a:prstGeom>
          <a:solidFill>
            <a:srgbClr val="92D050">
              <a:alpha val="2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6419294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0E47053-8B2D-4A20-8A1F-31BC96C77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Več</a:t>
            </a:r>
            <a:r>
              <a:rPr lang="en-US" dirty="0"/>
              <a:t> </a:t>
            </a:r>
            <a:r>
              <a:rPr lang="en-US" dirty="0" err="1"/>
              <a:t>kot</a:t>
            </a:r>
            <a:r>
              <a:rPr lang="en-US" dirty="0"/>
              <a:t> </a:t>
            </a:r>
            <a:r>
              <a:rPr lang="en-US" dirty="0" err="1"/>
              <a:t>četverozvoki</a:t>
            </a:r>
            <a:r>
              <a:rPr lang="en-US" dirty="0"/>
              <a:t>?</a:t>
            </a:r>
            <a:endParaRPr lang="sl-SI" dirty="0"/>
          </a:p>
        </p:txBody>
      </p:sp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5BB633FE-8746-4735-9B1A-5A9068E36B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6406" y="2286000"/>
            <a:ext cx="8048138" cy="3594100"/>
          </a:xfrm>
          <a:prstGeom prst="rect">
            <a:avLst/>
          </a:prstGeom>
        </p:spPr>
      </p:pic>
      <p:sp>
        <p:nvSpPr>
          <p:cNvPr id="3" name="Pravokotnik 2">
            <a:extLst>
              <a:ext uri="{FF2B5EF4-FFF2-40B4-BE49-F238E27FC236}">
                <a16:creationId xmlns:a16="http://schemas.microsoft.com/office/drawing/2014/main" id="{B471DBE1-DB86-43F5-842E-ABCBA961A2B1}"/>
              </a:ext>
            </a:extLst>
          </p:cNvPr>
          <p:cNvSpPr/>
          <p:nvPr/>
        </p:nvSpPr>
        <p:spPr>
          <a:xfrm>
            <a:off x="7182035" y="2583402"/>
            <a:ext cx="550416" cy="3296698"/>
          </a:xfrm>
          <a:prstGeom prst="rect">
            <a:avLst/>
          </a:prstGeom>
          <a:solidFill>
            <a:schemeClr val="accent1">
              <a:alpha val="1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FBF39C28-DB06-4AD7-AC82-5EF3D225E032}"/>
              </a:ext>
            </a:extLst>
          </p:cNvPr>
          <p:cNvSpPr txBox="1"/>
          <p:nvPr/>
        </p:nvSpPr>
        <p:spPr>
          <a:xfrm>
            <a:off x="7294412" y="1306302"/>
            <a:ext cx="31679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600" dirty="0"/>
              <a:t>https://www.youtube.com/watch?v=bKTQQ28sSNo&amp;list=RDbKTQQ28sSNo&amp;start_radio=1</a:t>
            </a:r>
          </a:p>
        </p:txBody>
      </p:sp>
      <p:sp>
        <p:nvSpPr>
          <p:cNvPr id="6" name="PoljeZBesedilom 5">
            <a:extLst>
              <a:ext uri="{FF2B5EF4-FFF2-40B4-BE49-F238E27FC236}">
                <a16:creationId xmlns:a16="http://schemas.microsoft.com/office/drawing/2014/main" id="{013C4864-73E8-42D4-BB3A-5BA96AF4ECE2}"/>
              </a:ext>
            </a:extLst>
          </p:cNvPr>
          <p:cNvSpPr txBox="1"/>
          <p:nvPr/>
        </p:nvSpPr>
        <p:spPr>
          <a:xfrm>
            <a:off x="2316406" y="1653886"/>
            <a:ext cx="1606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Monteverdi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4364705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20B18D5-7F98-4049-9280-2060AA244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Dominantni</a:t>
            </a:r>
            <a:r>
              <a:rPr lang="en-US" dirty="0"/>
              <a:t> </a:t>
            </a:r>
            <a:r>
              <a:rPr lang="en-US" dirty="0" err="1"/>
              <a:t>četverozvok</a:t>
            </a:r>
            <a:r>
              <a:rPr lang="en-US" dirty="0"/>
              <a:t> (</a:t>
            </a:r>
            <a:r>
              <a:rPr lang="en-US" dirty="0" err="1"/>
              <a:t>septakord</a:t>
            </a:r>
            <a:r>
              <a:rPr lang="en-US" dirty="0"/>
              <a:t>)/D7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3C30068F-5F90-41B6-AF3B-5966DEE899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Četverozvok</a:t>
            </a:r>
            <a:r>
              <a:rPr lang="en-US" dirty="0"/>
              <a:t> (</a:t>
            </a:r>
            <a:r>
              <a:rPr lang="en-US" dirty="0" err="1"/>
              <a:t>durov</a:t>
            </a:r>
            <a:r>
              <a:rPr lang="en-US" dirty="0"/>
              <a:t> z </a:t>
            </a:r>
            <a:r>
              <a:rPr lang="en-US" dirty="0" err="1"/>
              <a:t>malo</a:t>
            </a:r>
            <a:r>
              <a:rPr lang="en-US" dirty="0"/>
              <a:t> </a:t>
            </a:r>
            <a:r>
              <a:rPr lang="en-US" dirty="0" err="1"/>
              <a:t>septimo</a:t>
            </a:r>
            <a:r>
              <a:rPr lang="en-US" dirty="0"/>
              <a:t>), </a:t>
            </a:r>
            <a:r>
              <a:rPr lang="en-US" dirty="0" err="1"/>
              <a:t>ki</a:t>
            </a:r>
            <a:r>
              <a:rPr lang="en-US" dirty="0"/>
              <a:t> </a:t>
            </a:r>
            <a:r>
              <a:rPr lang="en-US" dirty="0" err="1"/>
              <a:t>leži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V. </a:t>
            </a:r>
            <a:r>
              <a:rPr lang="en-US" dirty="0" err="1"/>
              <a:t>stopnji</a:t>
            </a:r>
            <a:r>
              <a:rPr lang="en-US" dirty="0"/>
              <a:t> dura </a:t>
            </a:r>
            <a:r>
              <a:rPr lang="en-US" dirty="0" err="1"/>
              <a:t>ter</a:t>
            </a:r>
            <a:r>
              <a:rPr lang="en-US" dirty="0"/>
              <a:t> </a:t>
            </a:r>
            <a:r>
              <a:rPr lang="en-US" dirty="0" err="1"/>
              <a:t>harmoničnega</a:t>
            </a:r>
            <a:r>
              <a:rPr lang="en-US" dirty="0"/>
              <a:t> in </a:t>
            </a:r>
            <a:r>
              <a:rPr lang="en-US" dirty="0" err="1"/>
              <a:t>melodičnega</a:t>
            </a:r>
            <a:r>
              <a:rPr lang="en-US" dirty="0"/>
              <a:t> </a:t>
            </a:r>
            <a:r>
              <a:rPr lang="en-US" dirty="0" err="1"/>
              <a:t>mola</a:t>
            </a:r>
            <a:endParaRPr lang="en-US" dirty="0"/>
          </a:p>
          <a:p>
            <a:r>
              <a:rPr lang="en-US" dirty="0" err="1"/>
              <a:t>Nastopa</a:t>
            </a:r>
            <a:r>
              <a:rPr lang="en-US" dirty="0"/>
              <a:t> v </a:t>
            </a:r>
            <a:r>
              <a:rPr lang="en-US" dirty="0" err="1"/>
              <a:t>treh</a:t>
            </a:r>
            <a:r>
              <a:rPr lang="en-US" dirty="0"/>
              <a:t> </a:t>
            </a:r>
            <a:r>
              <a:rPr lang="en-US" dirty="0" err="1"/>
              <a:t>obratih</a:t>
            </a:r>
            <a:r>
              <a:rPr lang="en-US" dirty="0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/>
              <a:t>Dominantni</a:t>
            </a:r>
            <a:r>
              <a:rPr lang="en-US" dirty="0"/>
              <a:t> </a:t>
            </a:r>
            <a:r>
              <a:rPr lang="en-US" dirty="0" err="1"/>
              <a:t>kvintsekstakord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 err="1"/>
              <a:t>Dominantni</a:t>
            </a:r>
            <a:r>
              <a:rPr lang="en-US" dirty="0"/>
              <a:t> 	</a:t>
            </a:r>
            <a:r>
              <a:rPr lang="en-US" dirty="0" err="1"/>
              <a:t>terckvarakord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 err="1"/>
              <a:t>Dominantni</a:t>
            </a:r>
            <a:r>
              <a:rPr lang="en-US" dirty="0"/>
              <a:t> </a:t>
            </a:r>
            <a:r>
              <a:rPr lang="en-US" dirty="0" err="1"/>
              <a:t>sekundakord</a:t>
            </a:r>
            <a:endParaRPr lang="en-US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89446F2-E1E7-4E2E-A9C1-7A9046864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7041" y="3115788"/>
            <a:ext cx="2147656" cy="1551085"/>
          </a:xfrm>
          <a:prstGeom prst="rect">
            <a:avLst/>
          </a:prstGeom>
        </p:spPr>
      </p:pic>
      <p:sp>
        <p:nvSpPr>
          <p:cNvPr id="5" name="PoljeZBesedilom 4">
            <a:extLst>
              <a:ext uri="{FF2B5EF4-FFF2-40B4-BE49-F238E27FC236}">
                <a16:creationId xmlns:a16="http://schemas.microsoft.com/office/drawing/2014/main" id="{B202B29D-3B1D-4EF0-80AA-61DDCE324DD0}"/>
              </a:ext>
            </a:extLst>
          </p:cNvPr>
          <p:cNvSpPr txBox="1"/>
          <p:nvPr/>
        </p:nvSpPr>
        <p:spPr>
          <a:xfrm>
            <a:off x="8619477" y="4820575"/>
            <a:ext cx="1145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C/c: V7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5120916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38B1F55-FECC-49B7-9C08-71AB7764B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Dominatni</a:t>
            </a:r>
            <a:r>
              <a:rPr lang="en-US" dirty="0"/>
              <a:t> </a:t>
            </a:r>
            <a:r>
              <a:rPr lang="en-US" dirty="0" err="1"/>
              <a:t>septakord</a:t>
            </a:r>
            <a:endParaRPr lang="sl-SI" dirty="0"/>
          </a:p>
        </p:txBody>
      </p:sp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1BA6D9E0-5E81-49DB-ACC6-E162A21C48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9305" y="2180388"/>
            <a:ext cx="2820140" cy="2497223"/>
          </a:xfrm>
          <a:prstGeom prst="rect">
            <a:avLst/>
          </a:prstGeom>
        </p:spPr>
      </p:pic>
      <p:sp>
        <p:nvSpPr>
          <p:cNvPr id="5" name="Desni zaviti oklepaj 4">
            <a:extLst>
              <a:ext uri="{FF2B5EF4-FFF2-40B4-BE49-F238E27FC236}">
                <a16:creationId xmlns:a16="http://schemas.microsoft.com/office/drawing/2014/main" id="{680EFA66-ECA1-49C8-B529-E7612E085994}"/>
              </a:ext>
            </a:extLst>
          </p:cNvPr>
          <p:cNvSpPr/>
          <p:nvPr/>
        </p:nvSpPr>
        <p:spPr>
          <a:xfrm>
            <a:off x="3861786" y="3204839"/>
            <a:ext cx="115410" cy="665825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" name="PoljeZBesedilom 5">
            <a:extLst>
              <a:ext uri="{FF2B5EF4-FFF2-40B4-BE49-F238E27FC236}">
                <a16:creationId xmlns:a16="http://schemas.microsoft.com/office/drawing/2014/main" id="{9670DAFA-B9CD-4E8C-AC30-10C77230C7D4}"/>
              </a:ext>
            </a:extLst>
          </p:cNvPr>
          <p:cNvSpPr txBox="1"/>
          <p:nvPr/>
        </p:nvSpPr>
        <p:spPr>
          <a:xfrm>
            <a:off x="4249445" y="3353085"/>
            <a:ext cx="4332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Septakord</a:t>
            </a:r>
            <a:r>
              <a:rPr lang="en-US" dirty="0"/>
              <a:t> (septimal </a:t>
            </a:r>
            <a:r>
              <a:rPr lang="en-US" dirty="0" err="1"/>
              <a:t>obsega</a:t>
            </a:r>
            <a:r>
              <a:rPr lang="en-US" dirty="0"/>
              <a:t>)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1011385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90A4188-821A-4F1E-B70D-874148B95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Dominantni</a:t>
            </a:r>
            <a:r>
              <a:rPr lang="en-US" dirty="0"/>
              <a:t> </a:t>
            </a:r>
            <a:r>
              <a:rPr lang="en-US" dirty="0" err="1"/>
              <a:t>kvintsekstakord</a:t>
            </a:r>
            <a:endParaRPr lang="sl-SI" dirty="0"/>
          </a:p>
        </p:txBody>
      </p:sp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B3579E30-C1C7-4C0E-9866-FE701F10B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1375" y="2601157"/>
            <a:ext cx="1837600" cy="1817626"/>
          </a:xfrm>
          <a:prstGeom prst="rect">
            <a:avLst/>
          </a:prstGeom>
        </p:spPr>
      </p:pic>
      <p:sp>
        <p:nvSpPr>
          <p:cNvPr id="5" name="Desni zaviti oklepaj 4">
            <a:extLst>
              <a:ext uri="{FF2B5EF4-FFF2-40B4-BE49-F238E27FC236}">
                <a16:creationId xmlns:a16="http://schemas.microsoft.com/office/drawing/2014/main" id="{52622634-0A48-4786-8E1D-5EF714D67622}"/>
              </a:ext>
            </a:extLst>
          </p:cNvPr>
          <p:cNvSpPr/>
          <p:nvPr/>
        </p:nvSpPr>
        <p:spPr>
          <a:xfrm>
            <a:off x="2814221" y="3275860"/>
            <a:ext cx="45719" cy="372862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" name="Desni zaviti oklepaj 5">
            <a:extLst>
              <a:ext uri="{FF2B5EF4-FFF2-40B4-BE49-F238E27FC236}">
                <a16:creationId xmlns:a16="http://schemas.microsoft.com/office/drawing/2014/main" id="{9752E065-3219-4ADE-A0AA-F3DC8B56694D}"/>
              </a:ext>
            </a:extLst>
          </p:cNvPr>
          <p:cNvSpPr/>
          <p:nvPr/>
        </p:nvSpPr>
        <p:spPr>
          <a:xfrm>
            <a:off x="2927262" y="3133816"/>
            <a:ext cx="224311" cy="514905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7" name="PoljeZBesedilom 6">
            <a:extLst>
              <a:ext uri="{FF2B5EF4-FFF2-40B4-BE49-F238E27FC236}">
                <a16:creationId xmlns:a16="http://schemas.microsoft.com/office/drawing/2014/main" id="{922E04D8-0F25-4B87-94B8-0486DDDE71F1}"/>
              </a:ext>
            </a:extLst>
          </p:cNvPr>
          <p:cNvSpPr txBox="1"/>
          <p:nvPr/>
        </p:nvSpPr>
        <p:spPr>
          <a:xfrm>
            <a:off x="4074850" y="2876365"/>
            <a:ext cx="42168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Nad</a:t>
            </a:r>
            <a:r>
              <a:rPr lang="en-US" dirty="0"/>
              <a:t> </a:t>
            </a:r>
            <a:r>
              <a:rPr lang="en-US" dirty="0" err="1"/>
              <a:t>basovskim</a:t>
            </a:r>
            <a:r>
              <a:rPr lang="en-US" dirty="0"/>
              <a:t> </a:t>
            </a:r>
            <a:r>
              <a:rPr lang="en-US" dirty="0" err="1"/>
              <a:t>tonom</a:t>
            </a:r>
            <a:r>
              <a:rPr lang="en-US" dirty="0"/>
              <a:t> </a:t>
            </a:r>
            <a:r>
              <a:rPr lang="en-US" dirty="0" err="1"/>
              <a:t>sta</a:t>
            </a:r>
            <a:r>
              <a:rPr lang="en-US" dirty="0"/>
              <a:t> </a:t>
            </a:r>
            <a:r>
              <a:rPr lang="en-US" dirty="0" err="1"/>
              <a:t>kvinta</a:t>
            </a:r>
            <a:r>
              <a:rPr lang="en-US" dirty="0"/>
              <a:t> in </a:t>
            </a:r>
            <a:r>
              <a:rPr lang="en-US" dirty="0" err="1"/>
              <a:t>seksta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8567001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DB21633-5E8C-4850-A825-E670C8D03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Dominantni</a:t>
            </a:r>
            <a:r>
              <a:rPr lang="en-US" dirty="0"/>
              <a:t> </a:t>
            </a:r>
            <a:r>
              <a:rPr lang="en-US" dirty="0" err="1"/>
              <a:t>terckvartakord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8B9A96C3-2DA9-4BF3-8A0E-A423C7E58B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0484" y="3204839"/>
            <a:ext cx="5659515" cy="2674753"/>
          </a:xfrm>
        </p:spPr>
        <p:txBody>
          <a:bodyPr/>
          <a:lstStyle/>
          <a:p>
            <a:r>
              <a:rPr lang="en-US" dirty="0" err="1"/>
              <a:t>Nad</a:t>
            </a:r>
            <a:r>
              <a:rPr lang="en-US" dirty="0"/>
              <a:t> </a:t>
            </a:r>
            <a:r>
              <a:rPr lang="en-US" dirty="0" err="1"/>
              <a:t>basom</a:t>
            </a:r>
            <a:r>
              <a:rPr lang="en-US" dirty="0"/>
              <a:t> </a:t>
            </a:r>
            <a:r>
              <a:rPr lang="en-US" dirty="0" err="1"/>
              <a:t>terca</a:t>
            </a:r>
            <a:r>
              <a:rPr lang="en-US" dirty="0"/>
              <a:t> in </a:t>
            </a:r>
            <a:r>
              <a:rPr lang="en-US" dirty="0" err="1"/>
              <a:t>kvarta</a:t>
            </a:r>
            <a:r>
              <a:rPr lang="en-US" dirty="0"/>
              <a:t> – </a:t>
            </a:r>
            <a:r>
              <a:rPr lang="en-US" dirty="0" err="1"/>
              <a:t>vedno</a:t>
            </a:r>
            <a:r>
              <a:rPr lang="en-US" dirty="0"/>
              <a:t> </a:t>
            </a:r>
            <a:r>
              <a:rPr lang="en-US" dirty="0" err="1"/>
              <a:t>povemo</a:t>
            </a:r>
            <a:r>
              <a:rPr lang="en-US" dirty="0"/>
              <a:t> le </a:t>
            </a:r>
            <a:r>
              <a:rPr lang="en-US" dirty="0" err="1"/>
              <a:t>tisto</a:t>
            </a:r>
            <a:r>
              <a:rPr lang="en-US" dirty="0"/>
              <a:t>, </a:t>
            </a:r>
            <a:r>
              <a:rPr lang="en-US" dirty="0" err="1"/>
              <a:t>kar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bistveno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razumevanje</a:t>
            </a:r>
            <a:r>
              <a:rPr lang="en-US" dirty="0"/>
              <a:t> </a:t>
            </a:r>
            <a:r>
              <a:rPr lang="en-US" dirty="0" err="1"/>
              <a:t>akorda</a:t>
            </a:r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ACED4C2-8818-4AD9-BFCB-9A5BD2143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520" y="2885242"/>
            <a:ext cx="1760914" cy="2000050"/>
          </a:xfrm>
          <a:prstGeom prst="rect">
            <a:avLst/>
          </a:prstGeom>
        </p:spPr>
      </p:pic>
      <p:sp>
        <p:nvSpPr>
          <p:cNvPr id="5" name="Desni zaviti oklepaj 4">
            <a:extLst>
              <a:ext uri="{FF2B5EF4-FFF2-40B4-BE49-F238E27FC236}">
                <a16:creationId xmlns:a16="http://schemas.microsoft.com/office/drawing/2014/main" id="{2F19E2C9-8134-4528-8E06-238091CE95BF}"/>
              </a:ext>
            </a:extLst>
          </p:cNvPr>
          <p:cNvSpPr/>
          <p:nvPr/>
        </p:nvSpPr>
        <p:spPr>
          <a:xfrm>
            <a:off x="2820730" y="4048217"/>
            <a:ext cx="277577" cy="351955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" name="Desni zaviti oklepaj 5">
            <a:extLst>
              <a:ext uri="{FF2B5EF4-FFF2-40B4-BE49-F238E27FC236}">
                <a16:creationId xmlns:a16="http://schemas.microsoft.com/office/drawing/2014/main" id="{277B3918-7B1D-4D89-BEE6-C5D899F3B343}"/>
              </a:ext>
            </a:extLst>
          </p:cNvPr>
          <p:cNvSpPr/>
          <p:nvPr/>
        </p:nvSpPr>
        <p:spPr>
          <a:xfrm>
            <a:off x="3083031" y="3914119"/>
            <a:ext cx="224311" cy="514905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9695422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E27F020-5F45-445E-8E73-A2BA98EA6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Dominantni</a:t>
            </a:r>
            <a:r>
              <a:rPr lang="en-US" dirty="0"/>
              <a:t> </a:t>
            </a:r>
            <a:r>
              <a:rPr lang="en-US" dirty="0" err="1"/>
              <a:t>sekundakord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7806EFE4-22DF-4560-9668-EFCE162239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1699" y="2885242"/>
            <a:ext cx="4878280" cy="3065371"/>
          </a:xfrm>
        </p:spPr>
        <p:txBody>
          <a:bodyPr/>
          <a:lstStyle/>
          <a:p>
            <a:r>
              <a:rPr lang="en-US" dirty="0" err="1"/>
              <a:t>Sekunda</a:t>
            </a:r>
            <a:r>
              <a:rPr lang="en-US" dirty="0"/>
              <a:t> </a:t>
            </a:r>
            <a:r>
              <a:rPr lang="en-US" dirty="0" err="1"/>
              <a:t>nad</a:t>
            </a:r>
            <a:r>
              <a:rPr lang="en-US" dirty="0"/>
              <a:t> </a:t>
            </a:r>
            <a:r>
              <a:rPr lang="en-US" dirty="0" err="1"/>
              <a:t>basom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bistvena</a:t>
            </a:r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626BE61-ADE3-42A0-8879-546729397F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678" y="2983262"/>
            <a:ext cx="1603806" cy="1623364"/>
          </a:xfrm>
          <a:prstGeom prst="rect">
            <a:avLst/>
          </a:prstGeom>
        </p:spPr>
      </p:pic>
      <p:sp>
        <p:nvSpPr>
          <p:cNvPr id="5" name="Desni zaviti oklepaj 4">
            <a:extLst>
              <a:ext uri="{FF2B5EF4-FFF2-40B4-BE49-F238E27FC236}">
                <a16:creationId xmlns:a16="http://schemas.microsoft.com/office/drawing/2014/main" id="{120E28AC-FD25-47B7-AA7E-385FAEAA04FD}"/>
              </a:ext>
            </a:extLst>
          </p:cNvPr>
          <p:cNvSpPr/>
          <p:nvPr/>
        </p:nvSpPr>
        <p:spPr>
          <a:xfrm>
            <a:off x="2281561" y="3923930"/>
            <a:ext cx="106532" cy="165523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9266521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0D9B99-8470-45DD-82AC-CBA429821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nastane</a:t>
            </a:r>
            <a:r>
              <a:rPr lang="en-US" dirty="0"/>
              <a:t>?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E3B35A17-E95B-4904-B746-E684B883F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1"/>
            <a:ext cx="10178322" cy="4571999"/>
          </a:xfrm>
        </p:spPr>
        <p:txBody>
          <a:bodyPr>
            <a:normAutofit/>
          </a:bodyPr>
          <a:lstStyle/>
          <a:p>
            <a:r>
              <a:rPr lang="en-US" dirty="0" err="1"/>
              <a:t>Pravilo</a:t>
            </a:r>
            <a:r>
              <a:rPr lang="en-US" dirty="0"/>
              <a:t> </a:t>
            </a:r>
            <a:r>
              <a:rPr lang="en-US" dirty="0" err="1"/>
              <a:t>harmonije</a:t>
            </a:r>
            <a:r>
              <a:rPr lang="en-US" dirty="0"/>
              <a:t>: </a:t>
            </a:r>
            <a:r>
              <a:rPr lang="en-US" dirty="0" err="1"/>
              <a:t>akordu</a:t>
            </a:r>
            <a:r>
              <a:rPr lang="en-US" dirty="0"/>
              <a:t> v </a:t>
            </a:r>
            <a:r>
              <a:rPr lang="en-US" dirty="0" err="1"/>
              <a:t>štiriglasju</a:t>
            </a:r>
            <a:r>
              <a:rPr lang="en-US" dirty="0"/>
              <a:t> </a:t>
            </a:r>
            <a:r>
              <a:rPr lang="en-US" dirty="0" err="1"/>
              <a:t>podvojimo</a:t>
            </a:r>
            <a:r>
              <a:rPr lang="en-US" dirty="0"/>
              <a:t> </a:t>
            </a:r>
            <a:r>
              <a:rPr lang="en-US" dirty="0" err="1"/>
              <a:t>osnovni</a:t>
            </a:r>
            <a:r>
              <a:rPr lang="en-US" dirty="0"/>
              <a:t> (</a:t>
            </a:r>
            <a:r>
              <a:rPr lang="en-US" dirty="0" err="1"/>
              <a:t>najnižji</a:t>
            </a:r>
            <a:r>
              <a:rPr lang="en-US" dirty="0"/>
              <a:t> ton)</a:t>
            </a:r>
          </a:p>
          <a:p>
            <a:r>
              <a:rPr lang="en-US" dirty="0" err="1"/>
              <a:t>Septima</a:t>
            </a:r>
            <a:r>
              <a:rPr lang="en-US" dirty="0"/>
              <a:t> D7 </a:t>
            </a:r>
            <a:r>
              <a:rPr lang="en-US" dirty="0" err="1"/>
              <a:t>nastopa</a:t>
            </a:r>
            <a:r>
              <a:rPr lang="en-US" dirty="0"/>
              <a:t> </a:t>
            </a:r>
            <a:r>
              <a:rPr lang="en-US" dirty="0" err="1"/>
              <a:t>kot</a:t>
            </a:r>
            <a:r>
              <a:rPr lang="en-US" dirty="0"/>
              <a:t> </a:t>
            </a:r>
            <a:r>
              <a:rPr lang="en-US" dirty="0" err="1"/>
              <a:t>prehajalni</a:t>
            </a:r>
            <a:r>
              <a:rPr lang="en-US" dirty="0"/>
              <a:t> ton med </a:t>
            </a:r>
            <a:r>
              <a:rPr lang="en-US" dirty="0" err="1"/>
              <a:t>podvojenim</a:t>
            </a:r>
            <a:r>
              <a:rPr lang="en-US" dirty="0"/>
              <a:t> </a:t>
            </a:r>
            <a:r>
              <a:rPr lang="en-US" dirty="0" err="1"/>
              <a:t>osnovnim</a:t>
            </a:r>
            <a:r>
              <a:rPr lang="en-US" dirty="0"/>
              <a:t> </a:t>
            </a:r>
            <a:r>
              <a:rPr lang="en-US" dirty="0" err="1"/>
              <a:t>tonom</a:t>
            </a:r>
            <a:r>
              <a:rPr lang="en-US" dirty="0"/>
              <a:t> </a:t>
            </a:r>
            <a:r>
              <a:rPr lang="en-US" dirty="0" err="1"/>
              <a:t>dominantnega</a:t>
            </a:r>
            <a:r>
              <a:rPr lang="en-US" dirty="0"/>
              <a:t> </a:t>
            </a:r>
            <a:r>
              <a:rPr lang="en-US" dirty="0" err="1"/>
              <a:t>kvintakorda</a:t>
            </a:r>
            <a:r>
              <a:rPr lang="en-US" dirty="0"/>
              <a:t> in </a:t>
            </a:r>
            <a:r>
              <a:rPr lang="en-US" dirty="0" err="1"/>
              <a:t>terco</a:t>
            </a:r>
            <a:r>
              <a:rPr lang="en-US" dirty="0"/>
              <a:t> </a:t>
            </a:r>
            <a:r>
              <a:rPr lang="en-US" dirty="0" err="1"/>
              <a:t>toničnega</a:t>
            </a:r>
            <a:r>
              <a:rPr lang="en-US" dirty="0"/>
              <a:t> </a:t>
            </a:r>
            <a:r>
              <a:rPr lang="en-US" dirty="0" err="1"/>
              <a:t>kvintakorda</a:t>
            </a:r>
            <a:r>
              <a:rPr lang="en-US" dirty="0"/>
              <a:t> (</a:t>
            </a:r>
            <a:r>
              <a:rPr lang="en-US" dirty="0" err="1"/>
              <a:t>sprva</a:t>
            </a:r>
            <a:r>
              <a:rPr lang="en-US" dirty="0"/>
              <a:t> </a:t>
            </a:r>
            <a:r>
              <a:rPr lang="en-US" dirty="0" err="1"/>
              <a:t>torej</a:t>
            </a:r>
            <a:r>
              <a:rPr lang="en-US" dirty="0"/>
              <a:t> </a:t>
            </a:r>
            <a:r>
              <a:rPr lang="en-US" u="sng" dirty="0" err="1"/>
              <a:t>nesamostojno</a:t>
            </a:r>
            <a:r>
              <a:rPr lang="en-US" u="sng" dirty="0"/>
              <a:t>)</a:t>
            </a:r>
          </a:p>
          <a:p>
            <a:r>
              <a:rPr lang="en-US" dirty="0" err="1"/>
              <a:t>Dokončno</a:t>
            </a:r>
            <a:r>
              <a:rPr lang="en-US" dirty="0"/>
              <a:t> se </a:t>
            </a:r>
            <a:r>
              <a:rPr lang="en-US" dirty="0" err="1"/>
              <a:t>septima</a:t>
            </a:r>
            <a:r>
              <a:rPr lang="en-US" dirty="0"/>
              <a:t> v </a:t>
            </a:r>
            <a:r>
              <a:rPr lang="en-US" dirty="0" err="1"/>
              <a:t>vseh</a:t>
            </a:r>
            <a:r>
              <a:rPr lang="en-US" dirty="0"/>
              <a:t> </a:t>
            </a:r>
            <a:r>
              <a:rPr lang="en-US" dirty="0" err="1"/>
              <a:t>treh</a:t>
            </a:r>
            <a:r>
              <a:rPr lang="en-US" dirty="0"/>
              <a:t> </a:t>
            </a:r>
            <a:r>
              <a:rPr lang="en-US" dirty="0" err="1"/>
              <a:t>osvobodi</a:t>
            </a:r>
            <a:r>
              <a:rPr lang="en-US" dirty="0"/>
              <a:t> v </a:t>
            </a:r>
            <a:r>
              <a:rPr lang="en-US" dirty="0" err="1"/>
              <a:t>klasicizmu</a:t>
            </a:r>
            <a:r>
              <a:rPr lang="en-US" dirty="0"/>
              <a:t> (ne </a:t>
            </a:r>
            <a:r>
              <a:rPr lang="en-US" dirty="0" err="1"/>
              <a:t>nastopa</a:t>
            </a:r>
            <a:r>
              <a:rPr lang="en-US" dirty="0"/>
              <a:t> </a:t>
            </a:r>
            <a:r>
              <a:rPr lang="en-US" dirty="0" err="1"/>
              <a:t>več</a:t>
            </a:r>
            <a:r>
              <a:rPr lang="en-US" dirty="0"/>
              <a:t> </a:t>
            </a:r>
            <a:r>
              <a:rPr lang="en-US" dirty="0" err="1"/>
              <a:t>pripravljeno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094980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0584F02-BBE3-4141-89E3-24E6B4011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Septima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D7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nastopa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kot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prehajalni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ton med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podvojenim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osnovnim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tonom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dominantnega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kvintakorda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terco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toničnega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kvintakorda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sprva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torej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u="sng" dirty="0" err="1">
                <a:latin typeface="Calibri" panose="020F0502020204030204" pitchFamily="34" charset="0"/>
                <a:cs typeface="Calibri" panose="020F0502020204030204" pitchFamily="34" charset="0"/>
              </a:rPr>
              <a:t>nesamostojno</a:t>
            </a:r>
            <a:r>
              <a:rPr lang="en-US" sz="2000" u="sng" dirty="0"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  <a:endParaRPr lang="sl-SI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F13EB0AA-F20F-495D-B36F-57DADBE36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13195" y="2246861"/>
            <a:ext cx="5565609" cy="3784160"/>
          </a:xfrm>
          <a:prstGeom prst="rect">
            <a:avLst/>
          </a:prstGeom>
        </p:spPr>
      </p:pic>
      <p:sp>
        <p:nvSpPr>
          <p:cNvPr id="5" name="PoljeZBesedilom 4">
            <a:extLst>
              <a:ext uri="{FF2B5EF4-FFF2-40B4-BE49-F238E27FC236}">
                <a16:creationId xmlns:a16="http://schemas.microsoft.com/office/drawing/2014/main" id="{FE7F9602-9BB5-435F-889F-A2B891510CF6}"/>
              </a:ext>
            </a:extLst>
          </p:cNvPr>
          <p:cNvSpPr txBox="1"/>
          <p:nvPr/>
        </p:nvSpPr>
        <p:spPr>
          <a:xfrm>
            <a:off x="8708994" y="1251751"/>
            <a:ext cx="23703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100" dirty="0"/>
              <a:t>https://www.youtube.com/watch?v=XVa3nR-2bVc</a:t>
            </a:r>
          </a:p>
        </p:txBody>
      </p:sp>
      <p:sp>
        <p:nvSpPr>
          <p:cNvPr id="6" name="Pravokotnik 5">
            <a:extLst>
              <a:ext uri="{FF2B5EF4-FFF2-40B4-BE49-F238E27FC236}">
                <a16:creationId xmlns:a16="http://schemas.microsoft.com/office/drawing/2014/main" id="{557F3AB4-E410-45E4-BEF4-AB43EE235043}"/>
              </a:ext>
            </a:extLst>
          </p:cNvPr>
          <p:cNvSpPr/>
          <p:nvPr/>
        </p:nvSpPr>
        <p:spPr>
          <a:xfrm>
            <a:off x="7510509" y="4518734"/>
            <a:ext cx="1198485" cy="1438183"/>
          </a:xfrm>
          <a:prstGeom prst="rect">
            <a:avLst/>
          </a:prstGeom>
          <a:solidFill>
            <a:schemeClr val="accent1"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7" name="Elipsa 6">
            <a:extLst>
              <a:ext uri="{FF2B5EF4-FFF2-40B4-BE49-F238E27FC236}">
                <a16:creationId xmlns:a16="http://schemas.microsoft.com/office/drawing/2014/main" id="{351F5622-F653-42CA-A314-17E143E28A76}"/>
              </a:ext>
            </a:extLst>
          </p:cNvPr>
          <p:cNvSpPr/>
          <p:nvPr/>
        </p:nvSpPr>
        <p:spPr>
          <a:xfrm>
            <a:off x="7830105" y="4625266"/>
            <a:ext cx="275208" cy="461639"/>
          </a:xfrm>
          <a:prstGeom prst="ellipse">
            <a:avLst/>
          </a:prstGeom>
          <a:solidFill>
            <a:srgbClr val="FF0000">
              <a:alpha val="3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7226D3AB-A28F-4C7E-A52A-894D1DE25CDA}"/>
              </a:ext>
            </a:extLst>
          </p:cNvPr>
          <p:cNvSpPr/>
          <p:nvPr/>
        </p:nvSpPr>
        <p:spPr>
          <a:xfrm>
            <a:off x="8092563" y="4625265"/>
            <a:ext cx="275208" cy="461639"/>
          </a:xfrm>
          <a:prstGeom prst="ellipse">
            <a:avLst/>
          </a:prstGeom>
          <a:solidFill>
            <a:srgbClr val="92D050">
              <a:alpha val="3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94757422-B4AA-4A88-A69F-F81A16820F4E}"/>
              </a:ext>
            </a:extLst>
          </p:cNvPr>
          <p:cNvSpPr/>
          <p:nvPr/>
        </p:nvSpPr>
        <p:spPr>
          <a:xfrm>
            <a:off x="7567647" y="4625264"/>
            <a:ext cx="275208" cy="461639"/>
          </a:xfrm>
          <a:prstGeom prst="ellipse">
            <a:avLst/>
          </a:prstGeom>
          <a:solidFill>
            <a:srgbClr val="00B0F0">
              <a:alpha val="3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759884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8522FF7-A2AC-4C25-A544-10563F518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Absolutna</a:t>
            </a:r>
            <a:r>
              <a:rPr lang="en-US" dirty="0"/>
              <a:t> </a:t>
            </a:r>
            <a:r>
              <a:rPr lang="en-US" dirty="0" err="1"/>
              <a:t>glasba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A8570507-6F42-4D74-ADBB-6E99C1886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695635"/>
            <a:ext cx="10178322" cy="4183957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Fuga</a:t>
            </a:r>
            <a:r>
              <a:rPr lang="en-US" dirty="0"/>
              <a:t>, sonata, rondo, </a:t>
            </a:r>
            <a:r>
              <a:rPr lang="en-US" dirty="0" err="1"/>
              <a:t>menuet</a:t>
            </a:r>
            <a:r>
              <a:rPr lang="en-US" dirty="0"/>
              <a:t>, scherzo, </a:t>
            </a:r>
            <a:r>
              <a:rPr lang="en-US" dirty="0" err="1"/>
              <a:t>valček</a:t>
            </a:r>
            <a:endParaRPr lang="en-US" dirty="0"/>
          </a:p>
          <a:p>
            <a:r>
              <a:rPr lang="en-US" dirty="0"/>
              <a:t>Ima </a:t>
            </a:r>
            <a:r>
              <a:rPr lang="en-US" dirty="0" err="1"/>
              <a:t>določene</a:t>
            </a:r>
            <a:r>
              <a:rPr lang="en-US" dirty="0"/>
              <a:t> </a:t>
            </a:r>
            <a:r>
              <a:rPr lang="en-US" dirty="0" err="1"/>
              <a:t>zakonitosti</a:t>
            </a:r>
            <a:r>
              <a:rPr lang="en-US" dirty="0"/>
              <a:t>, </a:t>
            </a:r>
            <a:r>
              <a:rPr lang="en-US" dirty="0" err="1"/>
              <a:t>ki</a:t>
            </a:r>
            <a:r>
              <a:rPr lang="en-US" dirty="0"/>
              <a:t> se </a:t>
            </a:r>
            <a:r>
              <a:rPr lang="en-US" dirty="0" err="1"/>
              <a:t>jih</a:t>
            </a:r>
            <a:r>
              <a:rPr lang="en-US" dirty="0"/>
              <a:t> </a:t>
            </a:r>
            <a:r>
              <a:rPr lang="en-US" dirty="0" err="1"/>
              <a:t>drži</a:t>
            </a:r>
            <a:r>
              <a:rPr lang="en-US" dirty="0"/>
              <a:t> </a:t>
            </a:r>
            <a:r>
              <a:rPr lang="en-US" dirty="0" err="1"/>
              <a:t>skladatelj</a:t>
            </a:r>
            <a:r>
              <a:rPr lang="en-US" dirty="0"/>
              <a:t> </a:t>
            </a:r>
            <a:r>
              <a:rPr lang="en-US" dirty="0" err="1"/>
              <a:t>pri</a:t>
            </a:r>
            <a:r>
              <a:rPr lang="en-US" dirty="0"/>
              <a:t> </a:t>
            </a:r>
            <a:r>
              <a:rPr lang="en-US" dirty="0" err="1"/>
              <a:t>komponiranju</a:t>
            </a:r>
            <a:r>
              <a:rPr lang="en-US" dirty="0"/>
              <a:t> </a:t>
            </a:r>
            <a:r>
              <a:rPr lang="en-US" dirty="0" err="1"/>
              <a:t>nove</a:t>
            </a:r>
            <a:r>
              <a:rPr lang="en-US" dirty="0"/>
              <a:t> </a:t>
            </a:r>
            <a:r>
              <a:rPr lang="en-US" dirty="0" err="1"/>
              <a:t>skladbe</a:t>
            </a:r>
            <a:endParaRPr lang="en-US" dirty="0"/>
          </a:p>
          <a:p>
            <a:r>
              <a:rPr lang="en-US" dirty="0"/>
              <a:t>Primer </a:t>
            </a:r>
            <a:r>
              <a:rPr lang="en-US" dirty="0" err="1"/>
              <a:t>dveh</a:t>
            </a:r>
            <a:r>
              <a:rPr lang="en-US" dirty="0"/>
              <a:t> </a:t>
            </a:r>
            <a:r>
              <a:rPr lang="en-US" dirty="0" err="1"/>
              <a:t>skladbe</a:t>
            </a:r>
            <a:r>
              <a:rPr lang="en-US" dirty="0"/>
              <a:t> </a:t>
            </a:r>
            <a:r>
              <a:rPr lang="en-US" dirty="0" err="1"/>
              <a:t>iste</a:t>
            </a:r>
            <a:r>
              <a:rPr lang="en-US" dirty="0"/>
              <a:t> </a:t>
            </a:r>
            <a:r>
              <a:rPr lang="en-US" dirty="0" err="1"/>
              <a:t>oblike</a:t>
            </a:r>
            <a:r>
              <a:rPr lang="en-US" dirty="0"/>
              <a:t> (</a:t>
            </a:r>
            <a:r>
              <a:rPr lang="en-US" dirty="0" err="1">
                <a:highlight>
                  <a:srgbClr val="FFFF00"/>
                </a:highlight>
              </a:rPr>
              <a:t>zakonitosti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enake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/>
              <a:t>v </a:t>
            </a:r>
            <a:r>
              <a:rPr lang="en-US" dirty="0" err="1"/>
              <a:t>vseh</a:t>
            </a:r>
            <a:r>
              <a:rPr lang="en-US" dirty="0"/>
              <a:t>, </a:t>
            </a:r>
            <a:r>
              <a:rPr lang="en-US" dirty="0" err="1">
                <a:highlight>
                  <a:srgbClr val="FFFF00"/>
                </a:highlight>
              </a:rPr>
              <a:t>izvedba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različna</a:t>
            </a:r>
            <a:r>
              <a:rPr lang="en-US" dirty="0"/>
              <a:t>):</a:t>
            </a:r>
          </a:p>
          <a:p>
            <a:endParaRPr lang="en-US" dirty="0"/>
          </a:p>
          <a:p>
            <a:r>
              <a:rPr lang="en-US" dirty="0">
                <a:hlinkClick r:id="rId2"/>
              </a:rPr>
              <a:t>https://www.youtube.com/watch?v=XXQY2dS1Srk</a:t>
            </a:r>
            <a:endParaRPr lang="en-US" dirty="0"/>
          </a:p>
          <a:p>
            <a:r>
              <a:rPr lang="en-US" dirty="0">
                <a:hlinkClick r:id="rId3"/>
              </a:rPr>
              <a:t>https://www.youtube.com/watch?v=z6Kq60w-AXk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Prevladujoča</a:t>
            </a:r>
            <a:r>
              <a:rPr lang="en-US" dirty="0"/>
              <a:t> v </a:t>
            </a:r>
            <a:r>
              <a:rPr lang="en-US" dirty="0" err="1"/>
              <a:t>času</a:t>
            </a:r>
            <a:r>
              <a:rPr lang="en-US" dirty="0"/>
              <a:t> do </a:t>
            </a:r>
            <a:r>
              <a:rPr lang="en-US" dirty="0" err="1"/>
              <a:t>romantike</a:t>
            </a:r>
            <a:endParaRPr lang="en-US" dirty="0"/>
          </a:p>
          <a:p>
            <a:endParaRPr lang="en-US" dirty="0"/>
          </a:p>
          <a:p>
            <a:r>
              <a:rPr lang="en-US" dirty="0">
                <a:highlight>
                  <a:srgbClr val="FF5D5D"/>
                </a:highlight>
              </a:rPr>
              <a:t>OBLIKA JE ZNANA, DOLOČENA, SKLADATELJI SE GIBLJEJO ZNOTRAJ NJE!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7481322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B3AB1FA-FD3A-4485-B3F3-2B4A533D1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Zakaj</a:t>
            </a:r>
            <a:r>
              <a:rPr lang="en-US" dirty="0"/>
              <a:t> </a:t>
            </a:r>
            <a:r>
              <a:rPr lang="en-US" dirty="0" err="1"/>
              <a:t>tako</a:t>
            </a:r>
            <a:r>
              <a:rPr lang="en-US" dirty="0"/>
              <a:t> </a:t>
            </a:r>
            <a:r>
              <a:rPr lang="en-US" dirty="0" err="1"/>
              <a:t>napet</a:t>
            </a:r>
            <a:r>
              <a:rPr lang="en-US" dirty="0"/>
              <a:t>?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D95C3233-5404-465A-BAB3-977E38968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811045"/>
            <a:ext cx="10178322" cy="4068547"/>
          </a:xfrm>
        </p:spPr>
        <p:txBody>
          <a:bodyPr/>
          <a:lstStyle/>
          <a:p>
            <a:r>
              <a:rPr lang="en-US" dirty="0"/>
              <a:t>Ton </a:t>
            </a:r>
            <a:r>
              <a:rPr lang="en-US" dirty="0" err="1"/>
              <a:t>dominante</a:t>
            </a:r>
            <a:r>
              <a:rPr lang="en-US" dirty="0"/>
              <a:t> v </a:t>
            </a:r>
            <a:r>
              <a:rPr lang="en-US" dirty="0" err="1"/>
              <a:t>basu</a:t>
            </a:r>
            <a:r>
              <a:rPr lang="en-US" dirty="0"/>
              <a:t> (1.)</a:t>
            </a:r>
          </a:p>
          <a:p>
            <a:r>
              <a:rPr lang="en-US" dirty="0" err="1"/>
              <a:t>Vodilni</a:t>
            </a:r>
            <a:r>
              <a:rPr lang="en-US" dirty="0"/>
              <a:t> ton </a:t>
            </a:r>
            <a:r>
              <a:rPr lang="en-US" dirty="0" err="1"/>
              <a:t>kot</a:t>
            </a:r>
            <a:r>
              <a:rPr lang="en-US" dirty="0"/>
              <a:t> </a:t>
            </a:r>
            <a:r>
              <a:rPr lang="en-US" dirty="0" err="1"/>
              <a:t>terca</a:t>
            </a:r>
            <a:r>
              <a:rPr lang="en-US" dirty="0"/>
              <a:t> </a:t>
            </a:r>
            <a:r>
              <a:rPr lang="en-US" dirty="0" err="1"/>
              <a:t>dominantnega</a:t>
            </a:r>
            <a:r>
              <a:rPr lang="en-US" dirty="0"/>
              <a:t> </a:t>
            </a:r>
            <a:r>
              <a:rPr lang="en-US" dirty="0" err="1"/>
              <a:t>septakorda</a:t>
            </a:r>
            <a:r>
              <a:rPr lang="en-US" dirty="0"/>
              <a:t> (</a:t>
            </a:r>
            <a:r>
              <a:rPr lang="en-US" dirty="0" err="1"/>
              <a:t>vodilni</a:t>
            </a:r>
            <a:r>
              <a:rPr lang="en-US" dirty="0"/>
              <a:t> ton z razvezom </a:t>
            </a:r>
            <a:r>
              <a:rPr lang="en-US" dirty="0" err="1"/>
              <a:t>navzgor</a:t>
            </a:r>
            <a:r>
              <a:rPr lang="en-US" dirty="0"/>
              <a:t>) (2.)</a:t>
            </a:r>
          </a:p>
          <a:p>
            <a:r>
              <a:rPr lang="en-US" dirty="0" err="1"/>
              <a:t>Septima</a:t>
            </a:r>
            <a:r>
              <a:rPr lang="en-US" dirty="0"/>
              <a:t> </a:t>
            </a:r>
            <a:r>
              <a:rPr lang="en-US" dirty="0" err="1"/>
              <a:t>kot</a:t>
            </a:r>
            <a:r>
              <a:rPr lang="en-US" dirty="0"/>
              <a:t> </a:t>
            </a:r>
            <a:r>
              <a:rPr lang="en-US" dirty="0" err="1"/>
              <a:t>vodilni</a:t>
            </a:r>
            <a:r>
              <a:rPr lang="en-US" dirty="0"/>
              <a:t> ton z razvezom </a:t>
            </a:r>
            <a:r>
              <a:rPr lang="en-US" dirty="0" err="1"/>
              <a:t>navzdol</a:t>
            </a:r>
            <a:r>
              <a:rPr lang="en-US" dirty="0"/>
              <a:t> v </a:t>
            </a:r>
            <a:r>
              <a:rPr lang="en-US" dirty="0" err="1"/>
              <a:t>terco</a:t>
            </a:r>
            <a:r>
              <a:rPr lang="en-US" dirty="0"/>
              <a:t> </a:t>
            </a:r>
            <a:r>
              <a:rPr lang="en-US" dirty="0" err="1"/>
              <a:t>toničnega</a:t>
            </a:r>
            <a:r>
              <a:rPr lang="en-US" dirty="0"/>
              <a:t> </a:t>
            </a:r>
            <a:r>
              <a:rPr lang="en-US" dirty="0" err="1"/>
              <a:t>kvintakorda</a:t>
            </a:r>
            <a:r>
              <a:rPr lang="en-US" dirty="0"/>
              <a:t> (3.)</a:t>
            </a:r>
          </a:p>
          <a:p>
            <a:r>
              <a:rPr lang="en-US" dirty="0"/>
              <a:t>Tritonus (4.)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A6D13CA1-7860-4E2E-B6ED-3F343A5174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2899" y="3845318"/>
            <a:ext cx="2566201" cy="2323452"/>
          </a:xfrm>
          <a:prstGeom prst="rect">
            <a:avLst/>
          </a:prstGeom>
        </p:spPr>
      </p:pic>
      <p:sp>
        <p:nvSpPr>
          <p:cNvPr id="13" name="PoljeZBesedilom 12">
            <a:extLst>
              <a:ext uri="{FF2B5EF4-FFF2-40B4-BE49-F238E27FC236}">
                <a16:creationId xmlns:a16="http://schemas.microsoft.com/office/drawing/2014/main" id="{D5E0A1E4-5E43-471A-AAA0-415709D3CF20}"/>
              </a:ext>
            </a:extLst>
          </p:cNvPr>
          <p:cNvSpPr txBox="1"/>
          <p:nvPr/>
        </p:nvSpPr>
        <p:spPr>
          <a:xfrm>
            <a:off x="7546018" y="4639186"/>
            <a:ext cx="10830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 </a:t>
            </a:r>
          </a:p>
          <a:p>
            <a:r>
              <a:rPr lang="en-US" dirty="0"/>
              <a:t>2.</a:t>
            </a:r>
          </a:p>
          <a:p>
            <a:r>
              <a:rPr lang="en-US" dirty="0"/>
              <a:t>1.</a:t>
            </a:r>
          </a:p>
        </p:txBody>
      </p:sp>
      <p:cxnSp>
        <p:nvCxnSpPr>
          <p:cNvPr id="15" name="Raven puščični povezovalnik 14">
            <a:extLst>
              <a:ext uri="{FF2B5EF4-FFF2-40B4-BE49-F238E27FC236}">
                <a16:creationId xmlns:a16="http://schemas.microsoft.com/office/drawing/2014/main" id="{4D50943F-90F9-4DC8-BA84-7694443795AD}"/>
              </a:ext>
            </a:extLst>
          </p:cNvPr>
          <p:cNvCxnSpPr/>
          <p:nvPr/>
        </p:nvCxnSpPr>
        <p:spPr>
          <a:xfrm>
            <a:off x="7155402" y="4838330"/>
            <a:ext cx="39949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aven puščični povezovalnik 15">
            <a:extLst>
              <a:ext uri="{FF2B5EF4-FFF2-40B4-BE49-F238E27FC236}">
                <a16:creationId xmlns:a16="http://schemas.microsoft.com/office/drawing/2014/main" id="{F7C750C1-A97E-4225-8451-FEC3666D8D65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7146523" y="5100851"/>
            <a:ext cx="399495" cy="1029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aven puščični povezovalnik 17">
            <a:extLst>
              <a:ext uri="{FF2B5EF4-FFF2-40B4-BE49-F238E27FC236}">
                <a16:creationId xmlns:a16="http://schemas.microsoft.com/office/drawing/2014/main" id="{B359966E-E22D-4AF9-858E-F1DB7A8E0FD9}"/>
              </a:ext>
            </a:extLst>
          </p:cNvPr>
          <p:cNvCxnSpPr>
            <a:cxnSpLocks/>
          </p:cNvCxnSpPr>
          <p:nvPr/>
        </p:nvCxnSpPr>
        <p:spPr>
          <a:xfrm>
            <a:off x="7146522" y="5407980"/>
            <a:ext cx="3994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esni zaviti oklepaj 20">
            <a:extLst>
              <a:ext uri="{FF2B5EF4-FFF2-40B4-BE49-F238E27FC236}">
                <a16:creationId xmlns:a16="http://schemas.microsoft.com/office/drawing/2014/main" id="{E08EE0C2-4FF3-4FFD-9B87-A895131FECBE}"/>
              </a:ext>
            </a:extLst>
          </p:cNvPr>
          <p:cNvSpPr/>
          <p:nvPr/>
        </p:nvSpPr>
        <p:spPr>
          <a:xfrm>
            <a:off x="7949953" y="4834741"/>
            <a:ext cx="155360" cy="43355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3" name="PoljeZBesedilom 22">
            <a:extLst>
              <a:ext uri="{FF2B5EF4-FFF2-40B4-BE49-F238E27FC236}">
                <a16:creationId xmlns:a16="http://schemas.microsoft.com/office/drawing/2014/main" id="{E23A59B4-60C6-4EEC-B987-504926BCEF0E}"/>
              </a:ext>
            </a:extLst>
          </p:cNvPr>
          <p:cNvSpPr txBox="1"/>
          <p:nvPr/>
        </p:nvSpPr>
        <p:spPr>
          <a:xfrm>
            <a:off x="8198950" y="4834741"/>
            <a:ext cx="504267" cy="369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4.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9690855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2A0B1EE-6F87-45C0-9B6E-B1B1B1D27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Razvez</a:t>
            </a:r>
            <a:r>
              <a:rPr lang="en-US" dirty="0"/>
              <a:t> D7</a:t>
            </a:r>
            <a:endParaRPr lang="sl-SI" dirty="0"/>
          </a:p>
        </p:txBody>
      </p:sp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C28D060C-450A-49EA-88AF-B19E65BCCF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99505" y="2135237"/>
            <a:ext cx="2592989" cy="1716655"/>
          </a:xfrm>
          <a:prstGeom prst="rect">
            <a:avLst/>
          </a:prstGeom>
        </p:spPr>
      </p:pic>
      <p:cxnSp>
        <p:nvCxnSpPr>
          <p:cNvPr id="6" name="Raven puščični povezovalnik 5">
            <a:extLst>
              <a:ext uri="{FF2B5EF4-FFF2-40B4-BE49-F238E27FC236}">
                <a16:creationId xmlns:a16="http://schemas.microsoft.com/office/drawing/2014/main" id="{7D8F398B-2785-46F1-BAB1-857BF0D124B8}"/>
              </a:ext>
            </a:extLst>
          </p:cNvPr>
          <p:cNvCxnSpPr>
            <a:cxnSpLocks/>
          </p:cNvCxnSpPr>
          <p:nvPr/>
        </p:nvCxnSpPr>
        <p:spPr>
          <a:xfrm>
            <a:off x="5921406" y="2752078"/>
            <a:ext cx="781235" cy="8877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aven puščični povezovalnik 8">
            <a:extLst>
              <a:ext uri="{FF2B5EF4-FFF2-40B4-BE49-F238E27FC236}">
                <a16:creationId xmlns:a16="http://schemas.microsoft.com/office/drawing/2014/main" id="{AA6C022A-5D79-48A1-850D-B451D95CEFDC}"/>
              </a:ext>
            </a:extLst>
          </p:cNvPr>
          <p:cNvCxnSpPr>
            <a:cxnSpLocks/>
          </p:cNvCxnSpPr>
          <p:nvPr/>
        </p:nvCxnSpPr>
        <p:spPr>
          <a:xfrm flipV="1">
            <a:off x="5921405" y="2993564"/>
            <a:ext cx="781236" cy="5400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aven puščični povezovalnik 12">
            <a:extLst>
              <a:ext uri="{FF2B5EF4-FFF2-40B4-BE49-F238E27FC236}">
                <a16:creationId xmlns:a16="http://schemas.microsoft.com/office/drawing/2014/main" id="{38B7E8D8-A1DD-42F5-88C0-855F3CDA0D64}"/>
              </a:ext>
            </a:extLst>
          </p:cNvPr>
          <p:cNvCxnSpPr>
            <a:cxnSpLocks/>
          </p:cNvCxnSpPr>
          <p:nvPr/>
        </p:nvCxnSpPr>
        <p:spPr>
          <a:xfrm>
            <a:off x="5912527" y="3219513"/>
            <a:ext cx="790114" cy="18582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98318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30BA9F3-4445-4171-9D35-27A5BA1AF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Razvez</a:t>
            </a:r>
            <a:r>
              <a:rPr lang="en-US" dirty="0"/>
              <a:t> D65</a:t>
            </a:r>
            <a:endParaRPr lang="sl-SI" dirty="0"/>
          </a:p>
        </p:txBody>
      </p:sp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F5B1C389-D58B-4621-B468-33B35A4B4E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79045" y="2241210"/>
            <a:ext cx="2633909" cy="1623643"/>
          </a:xfrm>
          <a:prstGeom prst="rect">
            <a:avLst/>
          </a:prstGeom>
        </p:spPr>
      </p:pic>
      <p:cxnSp>
        <p:nvCxnSpPr>
          <p:cNvPr id="5" name="Raven puščični povezovalnik 4">
            <a:extLst>
              <a:ext uri="{FF2B5EF4-FFF2-40B4-BE49-F238E27FC236}">
                <a16:creationId xmlns:a16="http://schemas.microsoft.com/office/drawing/2014/main" id="{F87EE4E7-3737-4452-AACA-C03880EBD6A4}"/>
              </a:ext>
            </a:extLst>
          </p:cNvPr>
          <p:cNvCxnSpPr>
            <a:cxnSpLocks/>
          </p:cNvCxnSpPr>
          <p:nvPr/>
        </p:nvCxnSpPr>
        <p:spPr>
          <a:xfrm>
            <a:off x="5805996" y="2885243"/>
            <a:ext cx="102093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aven puščični povezovalnik 6">
            <a:extLst>
              <a:ext uri="{FF2B5EF4-FFF2-40B4-BE49-F238E27FC236}">
                <a16:creationId xmlns:a16="http://schemas.microsoft.com/office/drawing/2014/main" id="{E9945BD3-F04D-470A-93F1-D2F426A9FEFE}"/>
              </a:ext>
            </a:extLst>
          </p:cNvPr>
          <p:cNvCxnSpPr>
            <a:cxnSpLocks/>
          </p:cNvCxnSpPr>
          <p:nvPr/>
        </p:nvCxnSpPr>
        <p:spPr>
          <a:xfrm flipV="1">
            <a:off x="5992427" y="3053031"/>
            <a:ext cx="834501" cy="8966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aven puščični povezovalnik 9">
            <a:extLst>
              <a:ext uri="{FF2B5EF4-FFF2-40B4-BE49-F238E27FC236}">
                <a16:creationId xmlns:a16="http://schemas.microsoft.com/office/drawing/2014/main" id="{DBA8F89A-C1D6-430A-834D-406F7FC5CE46}"/>
              </a:ext>
            </a:extLst>
          </p:cNvPr>
          <p:cNvCxnSpPr>
            <a:cxnSpLocks/>
          </p:cNvCxnSpPr>
          <p:nvPr/>
        </p:nvCxnSpPr>
        <p:spPr>
          <a:xfrm>
            <a:off x="6029416" y="2789068"/>
            <a:ext cx="696897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35105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CA67472-E2B0-4BE8-8B43-55EEB3D4E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Razvez</a:t>
            </a:r>
            <a:r>
              <a:rPr lang="en-US" dirty="0"/>
              <a:t> d43</a:t>
            </a:r>
            <a:endParaRPr lang="sl-SI" dirty="0"/>
          </a:p>
        </p:txBody>
      </p:sp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2779A997-4623-4E97-8843-F94D650F7D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53787" y="2461115"/>
            <a:ext cx="2884425" cy="1935770"/>
          </a:xfrm>
          <a:prstGeom prst="rect">
            <a:avLst/>
          </a:prstGeom>
        </p:spPr>
      </p:pic>
      <p:cxnSp>
        <p:nvCxnSpPr>
          <p:cNvPr id="5" name="Raven puščični povezovalnik 4">
            <a:extLst>
              <a:ext uri="{FF2B5EF4-FFF2-40B4-BE49-F238E27FC236}">
                <a16:creationId xmlns:a16="http://schemas.microsoft.com/office/drawing/2014/main" id="{222573E4-4DDB-484D-A040-D207093D26FC}"/>
              </a:ext>
            </a:extLst>
          </p:cNvPr>
          <p:cNvCxnSpPr>
            <a:cxnSpLocks/>
          </p:cNvCxnSpPr>
          <p:nvPr/>
        </p:nvCxnSpPr>
        <p:spPr>
          <a:xfrm flipV="1">
            <a:off x="5923588" y="3257218"/>
            <a:ext cx="834501" cy="8966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Raven puščični povezovalnik 5">
            <a:extLst>
              <a:ext uri="{FF2B5EF4-FFF2-40B4-BE49-F238E27FC236}">
                <a16:creationId xmlns:a16="http://schemas.microsoft.com/office/drawing/2014/main" id="{88E04B97-3ABD-4C91-9673-0F0A2747F795}"/>
              </a:ext>
            </a:extLst>
          </p:cNvPr>
          <p:cNvCxnSpPr>
            <a:cxnSpLocks/>
          </p:cNvCxnSpPr>
          <p:nvPr/>
        </p:nvCxnSpPr>
        <p:spPr>
          <a:xfrm>
            <a:off x="5923587" y="3737499"/>
            <a:ext cx="834502" cy="895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aven puščični povezovalnik 7">
            <a:extLst>
              <a:ext uri="{FF2B5EF4-FFF2-40B4-BE49-F238E27FC236}">
                <a16:creationId xmlns:a16="http://schemas.microsoft.com/office/drawing/2014/main" id="{F53FFEE1-F248-41E4-836D-5D3F77CF16D6}"/>
              </a:ext>
            </a:extLst>
          </p:cNvPr>
          <p:cNvCxnSpPr>
            <a:cxnSpLocks/>
          </p:cNvCxnSpPr>
          <p:nvPr/>
        </p:nvCxnSpPr>
        <p:spPr>
          <a:xfrm>
            <a:off x="6095999" y="3506680"/>
            <a:ext cx="59776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aven puščični povezovalnik 9">
            <a:extLst>
              <a:ext uri="{FF2B5EF4-FFF2-40B4-BE49-F238E27FC236}">
                <a16:creationId xmlns:a16="http://schemas.microsoft.com/office/drawing/2014/main" id="{B1933F12-3F69-40F4-BA9C-E8DFF5966F88}"/>
              </a:ext>
            </a:extLst>
          </p:cNvPr>
          <p:cNvCxnSpPr>
            <a:cxnSpLocks/>
          </p:cNvCxnSpPr>
          <p:nvPr/>
        </p:nvCxnSpPr>
        <p:spPr>
          <a:xfrm>
            <a:off x="5859262" y="3631799"/>
            <a:ext cx="898827" cy="3468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oljeZBesedilom 11">
            <a:extLst>
              <a:ext uri="{FF2B5EF4-FFF2-40B4-BE49-F238E27FC236}">
                <a16:creationId xmlns:a16="http://schemas.microsoft.com/office/drawing/2014/main" id="{E8221ABA-C1B6-47D0-9E3A-FE371DF44044}"/>
              </a:ext>
            </a:extLst>
          </p:cNvPr>
          <p:cNvSpPr txBox="1"/>
          <p:nvPr/>
        </p:nvSpPr>
        <p:spPr>
          <a:xfrm>
            <a:off x="4785064" y="4536489"/>
            <a:ext cx="3036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- </a:t>
            </a:r>
            <a:r>
              <a:rPr lang="en-US" dirty="0" err="1"/>
              <a:t>razvezuje</a:t>
            </a:r>
            <a:r>
              <a:rPr lang="en-US" dirty="0"/>
              <a:t> se </a:t>
            </a:r>
            <a:r>
              <a:rPr lang="en-US" dirty="0" err="1"/>
              <a:t>navzven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7994400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5C8E745-94CD-4475-A0B6-E8ED40B40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Razvez</a:t>
            </a:r>
            <a:r>
              <a:rPr lang="en-US" dirty="0"/>
              <a:t> d2</a:t>
            </a:r>
            <a:endParaRPr lang="sl-SI" dirty="0"/>
          </a:p>
        </p:txBody>
      </p:sp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B41D659B-76A2-4865-B45C-7D6C556EC8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77959" y="2648187"/>
            <a:ext cx="2636082" cy="1865152"/>
          </a:xfrm>
          <a:prstGeom prst="rect">
            <a:avLst/>
          </a:prstGeom>
        </p:spPr>
      </p:pic>
      <p:cxnSp>
        <p:nvCxnSpPr>
          <p:cNvPr id="5" name="Raven puščični povezovalnik 4">
            <a:extLst>
              <a:ext uri="{FF2B5EF4-FFF2-40B4-BE49-F238E27FC236}">
                <a16:creationId xmlns:a16="http://schemas.microsoft.com/office/drawing/2014/main" id="{D69B5A81-71B1-4448-998C-C54D7814BD49}"/>
              </a:ext>
            </a:extLst>
          </p:cNvPr>
          <p:cNvCxnSpPr>
            <a:cxnSpLocks/>
          </p:cNvCxnSpPr>
          <p:nvPr/>
        </p:nvCxnSpPr>
        <p:spPr>
          <a:xfrm>
            <a:off x="5923588" y="3580763"/>
            <a:ext cx="867829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aven puščični povezovalnik 6">
            <a:extLst>
              <a:ext uri="{FF2B5EF4-FFF2-40B4-BE49-F238E27FC236}">
                <a16:creationId xmlns:a16="http://schemas.microsoft.com/office/drawing/2014/main" id="{30803B22-6270-462A-A82C-AFB93588FD2E}"/>
              </a:ext>
            </a:extLst>
          </p:cNvPr>
          <p:cNvCxnSpPr>
            <a:cxnSpLocks/>
          </p:cNvCxnSpPr>
          <p:nvPr/>
        </p:nvCxnSpPr>
        <p:spPr>
          <a:xfrm>
            <a:off x="6161103" y="3737499"/>
            <a:ext cx="63031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aven puščični povezovalnik 8">
            <a:extLst>
              <a:ext uri="{FF2B5EF4-FFF2-40B4-BE49-F238E27FC236}">
                <a16:creationId xmlns:a16="http://schemas.microsoft.com/office/drawing/2014/main" id="{C318ECFD-DF8D-4A5C-8195-78F37936F478}"/>
              </a:ext>
            </a:extLst>
          </p:cNvPr>
          <p:cNvCxnSpPr>
            <a:cxnSpLocks/>
          </p:cNvCxnSpPr>
          <p:nvPr/>
        </p:nvCxnSpPr>
        <p:spPr>
          <a:xfrm>
            <a:off x="5923587" y="3867602"/>
            <a:ext cx="834502" cy="8955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oljeZBesedilom 10">
            <a:extLst>
              <a:ext uri="{FF2B5EF4-FFF2-40B4-BE49-F238E27FC236}">
                <a16:creationId xmlns:a16="http://schemas.microsoft.com/office/drawing/2014/main" id="{C2870CE7-0D6E-4245-A95C-24DF30CB947F}"/>
              </a:ext>
            </a:extLst>
          </p:cNvPr>
          <p:cNvSpPr txBox="1"/>
          <p:nvPr/>
        </p:nvSpPr>
        <p:spPr>
          <a:xfrm>
            <a:off x="4891596" y="4589755"/>
            <a:ext cx="25224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- </a:t>
            </a:r>
            <a:r>
              <a:rPr lang="en-US" dirty="0" err="1">
                <a:highlight>
                  <a:srgbClr val="FFFF00"/>
                </a:highlight>
              </a:rPr>
              <a:t>razvezuje</a:t>
            </a:r>
            <a:r>
              <a:rPr lang="en-US" dirty="0">
                <a:highlight>
                  <a:srgbClr val="FFFF00"/>
                </a:highlight>
              </a:rPr>
              <a:t> se v </a:t>
            </a:r>
            <a:r>
              <a:rPr lang="en-US" dirty="0" err="1">
                <a:highlight>
                  <a:srgbClr val="FFFF00"/>
                </a:highlight>
              </a:rPr>
              <a:t>tonični</a:t>
            </a:r>
            <a:r>
              <a:rPr lang="en-US" dirty="0">
                <a:highlight>
                  <a:srgbClr val="FFFF00"/>
                </a:highlight>
              </a:rPr>
              <a:t> sekstakord </a:t>
            </a:r>
            <a:r>
              <a:rPr lang="en-US" dirty="0"/>
              <a:t>(ne </a:t>
            </a:r>
            <a:r>
              <a:rPr lang="en-US" dirty="0" err="1"/>
              <a:t>kvintakord</a:t>
            </a:r>
            <a:r>
              <a:rPr lang="en-US" dirty="0"/>
              <a:t>)!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6439362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D868DD-6BA7-45E5-8E75-6DF407F16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D2DA12D1-75A9-495E-BCF5-3F98409553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2614460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24332-7DA6-4609-B0DB-148FA050C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Šum</a:t>
            </a:r>
            <a:r>
              <a:rPr lang="en-US" dirty="0"/>
              <a:t>, </a:t>
            </a:r>
            <a:r>
              <a:rPr lang="en-US" dirty="0" err="1"/>
              <a:t>sinusni</a:t>
            </a:r>
            <a:r>
              <a:rPr lang="en-US" dirty="0"/>
              <a:t> ton</a:t>
            </a:r>
            <a:endParaRPr lang="x-none" dirty="0"/>
          </a:p>
        </p:txBody>
      </p:sp>
      <p:pic>
        <p:nvPicPr>
          <p:cNvPr id="1026" name="Picture 2" descr="Rezultat iskanja slik za noise spectrum">
            <a:extLst>
              <a:ext uri="{FF2B5EF4-FFF2-40B4-BE49-F238E27FC236}">
                <a16:creationId xmlns:a16="http://schemas.microsoft.com/office/drawing/2014/main" id="{B06EB8AD-E970-4EA2-95A9-180AC04CE9B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966" y="2380594"/>
            <a:ext cx="4792133" cy="359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zultat iskanja slik za sine tone">
            <a:extLst>
              <a:ext uri="{FF2B5EF4-FFF2-40B4-BE49-F238E27FC236}">
                <a16:creationId xmlns:a16="http://schemas.microsoft.com/office/drawing/2014/main" id="{769D3485-053E-442F-A461-BA3F2F2DAA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497" y="3223557"/>
            <a:ext cx="5002924" cy="1876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6483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3D1A4B0-9668-4DDB-AEF9-0C859B81E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sl-SI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Glasba je v času urejena in oblikovana vrsta tonov, zvenov in šumov.</a:t>
            </a: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br>
              <a:rPr lang="x-none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x-none" sz="4400" dirty="0"/>
          </a:p>
        </p:txBody>
      </p:sp>
      <p:graphicFrame>
        <p:nvGraphicFramePr>
          <p:cNvPr id="17" name="Diagram 16">
            <a:extLst>
              <a:ext uri="{FF2B5EF4-FFF2-40B4-BE49-F238E27FC236}">
                <a16:creationId xmlns:a16="http://schemas.microsoft.com/office/drawing/2014/main" id="{013C6356-C75F-4E0B-9053-45A4A53E0E4D}"/>
              </a:ext>
            </a:extLst>
          </p:cNvPr>
          <p:cNvGraphicFramePr/>
          <p:nvPr>
            <p:extLst/>
          </p:nvPr>
        </p:nvGraphicFramePr>
        <p:xfrm>
          <a:off x="1828800" y="2585545"/>
          <a:ext cx="8500533" cy="2848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30109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ED9FECA-3CD6-4C3A-AE8C-A1433A632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Alikvotni</a:t>
            </a:r>
            <a:r>
              <a:rPr lang="en-US" dirty="0"/>
              <a:t> </a:t>
            </a:r>
            <a:r>
              <a:rPr lang="en-US" dirty="0" err="1"/>
              <a:t>niz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717AB8EE-73F8-410E-B375-148DDECDE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642369"/>
            <a:ext cx="10178322" cy="4237223"/>
          </a:xfrm>
        </p:spPr>
        <p:txBody>
          <a:bodyPr/>
          <a:lstStyle/>
          <a:p>
            <a:r>
              <a:rPr lang="sl-SI" dirty="0" err="1"/>
              <a:t>Alikvotni</a:t>
            </a:r>
            <a:r>
              <a:rPr lang="sl-SI" dirty="0"/>
              <a:t> toni </a:t>
            </a:r>
            <a:r>
              <a:rPr lang="en-US" dirty="0" err="1"/>
              <a:t>şo</a:t>
            </a:r>
            <a:r>
              <a:rPr lang="en-US" dirty="0"/>
              <a:t> </a:t>
            </a:r>
            <a:r>
              <a:rPr lang="en-US" dirty="0" err="1"/>
              <a:t>toni</a:t>
            </a:r>
            <a:r>
              <a:rPr lang="en-US" dirty="0"/>
              <a:t>, </a:t>
            </a:r>
            <a:r>
              <a:rPr lang="en-US" dirty="0" err="1"/>
              <a:t>ki</a:t>
            </a:r>
            <a:r>
              <a:rPr lang="en-US" dirty="0"/>
              <a:t> se </a:t>
            </a:r>
            <a:r>
              <a:rPr lang="en-US" dirty="0" err="1"/>
              <a:t>poleg</a:t>
            </a:r>
            <a:r>
              <a:rPr lang="en-US" dirty="0"/>
              <a:t> </a:t>
            </a:r>
            <a:r>
              <a:rPr lang="en-US" dirty="0" err="1"/>
              <a:t>izvedenega</a:t>
            </a:r>
            <a:r>
              <a:rPr lang="en-US" dirty="0"/>
              <a:t> </a:t>
            </a:r>
            <a:r>
              <a:rPr lang="en-US" dirty="0" err="1"/>
              <a:t>oglasijo</a:t>
            </a:r>
            <a:r>
              <a:rPr lang="en-US" dirty="0"/>
              <a:t> </a:t>
            </a:r>
            <a:r>
              <a:rPr lang="en-US" dirty="0" err="1"/>
              <a:t>tišje</a:t>
            </a:r>
            <a:r>
              <a:rPr lang="en-US" dirty="0"/>
              <a:t> in </a:t>
            </a:r>
            <a:r>
              <a:rPr lang="en-US" dirty="0" err="1"/>
              <a:t>višje</a:t>
            </a:r>
            <a:r>
              <a:rPr lang="en-US" dirty="0"/>
              <a:t> – </a:t>
            </a:r>
            <a:r>
              <a:rPr lang="en-US" dirty="0" err="1"/>
              <a:t>skupaj</a:t>
            </a:r>
            <a:r>
              <a:rPr lang="en-US" dirty="0"/>
              <a:t> z </a:t>
            </a:r>
            <a:r>
              <a:rPr lang="en-US" dirty="0" err="1"/>
              <a:t>njim</a:t>
            </a:r>
            <a:r>
              <a:rPr lang="en-US" dirty="0"/>
              <a:t> </a:t>
            </a:r>
            <a:r>
              <a:rPr lang="en-US" dirty="0" err="1"/>
              <a:t>tvorijo</a:t>
            </a:r>
            <a:r>
              <a:rPr lang="en-US" dirty="0"/>
              <a:t> </a:t>
            </a:r>
            <a:r>
              <a:rPr lang="en-US" dirty="0" err="1"/>
              <a:t>zven</a:t>
            </a:r>
            <a:r>
              <a:rPr lang="en-US" dirty="0"/>
              <a:t>, </a:t>
            </a:r>
            <a:r>
              <a:rPr lang="en-US" dirty="0" err="1"/>
              <a:t>ki</a:t>
            </a:r>
            <a:r>
              <a:rPr lang="en-US" dirty="0"/>
              <a:t> </a:t>
            </a:r>
            <a:r>
              <a:rPr lang="en-US" dirty="0" err="1"/>
              <a:t>določa</a:t>
            </a:r>
            <a:r>
              <a:rPr lang="en-US" dirty="0"/>
              <a:t> </a:t>
            </a:r>
            <a:r>
              <a:rPr lang="en-US" dirty="0" err="1"/>
              <a:t>barvo</a:t>
            </a:r>
            <a:r>
              <a:rPr lang="en-US" dirty="0"/>
              <a:t> </a:t>
            </a:r>
            <a:r>
              <a:rPr lang="en-US" dirty="0" err="1"/>
              <a:t>tona</a:t>
            </a:r>
            <a:r>
              <a:rPr lang="en-US" dirty="0"/>
              <a:t> (in </a:t>
            </a:r>
            <a:r>
              <a:rPr lang="en-US" dirty="0" err="1"/>
              <a:t>inštrumenta</a:t>
            </a:r>
            <a:r>
              <a:rPr lang="en-US" dirty="0"/>
              <a:t>)</a:t>
            </a:r>
          </a:p>
          <a:p>
            <a:r>
              <a:rPr lang="en-US" dirty="0"/>
              <a:t>Marin Mersenne (1588 – 1648) – </a:t>
            </a:r>
            <a:r>
              <a:rPr lang="en-US" dirty="0" err="1"/>
              <a:t>matematik</a:t>
            </a:r>
            <a:r>
              <a:rPr lang="en-US" dirty="0"/>
              <a:t>, </a:t>
            </a:r>
            <a:r>
              <a:rPr lang="en-US" dirty="0" err="1"/>
              <a:t>fizik</a:t>
            </a:r>
            <a:r>
              <a:rPr lang="en-US" dirty="0"/>
              <a:t>, </a:t>
            </a:r>
            <a:r>
              <a:rPr lang="en-US" dirty="0" err="1"/>
              <a:t>teolog</a:t>
            </a:r>
            <a:r>
              <a:rPr lang="en-US" dirty="0"/>
              <a:t>, </a:t>
            </a:r>
            <a:r>
              <a:rPr lang="en-US" dirty="0" err="1"/>
              <a:t>muzikolog</a:t>
            </a:r>
            <a:r>
              <a:rPr lang="en-US" dirty="0"/>
              <a:t>, </a:t>
            </a:r>
            <a:r>
              <a:rPr lang="en-US" dirty="0" err="1"/>
              <a:t>glasbeni</a:t>
            </a:r>
            <a:r>
              <a:rPr lang="en-US" dirty="0"/>
              <a:t> </a:t>
            </a:r>
            <a:r>
              <a:rPr lang="en-US" dirty="0" err="1"/>
              <a:t>teoretik</a:t>
            </a:r>
            <a:endParaRPr lang="en-US" dirty="0"/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509815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Alikvotni toni.jpg">
            <a:extLst>
              <a:ext uri="{FF2B5EF4-FFF2-40B4-BE49-F238E27FC236}">
                <a16:creationId xmlns:a16="http://schemas.microsoft.com/office/drawing/2014/main" id="{A768E6EE-4FB1-476D-A0CA-4607671C7B4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pic>
        <p:nvPicPr>
          <p:cNvPr id="1030" name="Picture 6" descr="https://upload.wikimedia.org/wikipedia/commons/5/5a/Alikvotni_toni.jpg">
            <a:extLst>
              <a:ext uri="{FF2B5EF4-FFF2-40B4-BE49-F238E27FC236}">
                <a16:creationId xmlns:a16="http://schemas.microsoft.com/office/drawing/2014/main" id="{C2D89E62-9186-46F2-AD94-24FEDE540F1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659" y="1859187"/>
            <a:ext cx="9667482" cy="283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oljeZBesedilom 5">
            <a:extLst>
              <a:ext uri="{FF2B5EF4-FFF2-40B4-BE49-F238E27FC236}">
                <a16:creationId xmlns:a16="http://schemas.microsoft.com/office/drawing/2014/main" id="{AE3BC836-26AE-4BEF-BEEA-0116BDE79AE9}"/>
              </a:ext>
            </a:extLst>
          </p:cNvPr>
          <p:cNvSpPr txBox="1"/>
          <p:nvPr/>
        </p:nvSpPr>
        <p:spPr>
          <a:xfrm>
            <a:off x="1414659" y="5065652"/>
            <a:ext cx="6371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Frekvcence</a:t>
            </a:r>
            <a:r>
              <a:rPr lang="en-US" dirty="0"/>
              <a:t> </a:t>
            </a:r>
            <a:r>
              <a:rPr lang="en-US" dirty="0" err="1"/>
              <a:t>izhajajo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komornega</a:t>
            </a:r>
            <a:r>
              <a:rPr lang="en-US" dirty="0"/>
              <a:t> </a:t>
            </a:r>
            <a:r>
              <a:rPr lang="en-US" dirty="0" err="1"/>
              <a:t>tona</a:t>
            </a:r>
            <a:r>
              <a:rPr lang="en-US" dirty="0"/>
              <a:t>, </a:t>
            </a:r>
            <a:r>
              <a:rPr lang="en-US" dirty="0" err="1"/>
              <a:t>tona</a:t>
            </a:r>
            <a:r>
              <a:rPr lang="en-US" dirty="0"/>
              <a:t> A = 440 HZ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026088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5ED25BD-BF43-4B7D-9DC8-848220E7B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4"/>
            <a:ext cx="10178322" cy="1810399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Kombiniranje</a:t>
            </a:r>
            <a:r>
              <a:rPr lang="en-US" dirty="0"/>
              <a:t> </a:t>
            </a:r>
            <a:r>
              <a:rPr lang="en-US" dirty="0" err="1"/>
              <a:t>absolutne</a:t>
            </a:r>
            <a:r>
              <a:rPr lang="en-US" dirty="0"/>
              <a:t> </a:t>
            </a:r>
            <a:r>
              <a:rPr lang="en-US" dirty="0" err="1"/>
              <a:t>glasbe</a:t>
            </a:r>
            <a:r>
              <a:rPr lang="en-US" dirty="0"/>
              <a:t> s </a:t>
            </a:r>
            <a:r>
              <a:rPr lang="en-US" dirty="0" err="1"/>
              <a:t>programskimi</a:t>
            </a:r>
            <a:r>
              <a:rPr lang="en-US" dirty="0"/>
              <a:t> </a:t>
            </a:r>
            <a:r>
              <a:rPr lang="en-US" dirty="0" err="1"/>
              <a:t>intencami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D2CDAEB4-E2F7-4653-A26D-572034A008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 </a:t>
            </a:r>
            <a:r>
              <a:rPr lang="en-US" dirty="0" err="1"/>
              <a:t>glasbi</a:t>
            </a:r>
            <a:r>
              <a:rPr lang="en-US" dirty="0"/>
              <a:t> se </a:t>
            </a:r>
            <a:r>
              <a:rPr lang="en-US" dirty="0" err="1"/>
              <a:t>kaže</a:t>
            </a:r>
            <a:r>
              <a:rPr lang="en-US" dirty="0"/>
              <a:t> </a:t>
            </a:r>
            <a:r>
              <a:rPr lang="en-US" dirty="0" err="1"/>
              <a:t>vpliv</a:t>
            </a:r>
            <a:r>
              <a:rPr lang="en-US" dirty="0"/>
              <a:t> </a:t>
            </a:r>
            <a:r>
              <a:rPr lang="en-US" dirty="0" err="1"/>
              <a:t>zunajglasbenega</a:t>
            </a:r>
            <a:r>
              <a:rPr lang="en-US" dirty="0"/>
              <a:t> (</a:t>
            </a:r>
            <a:r>
              <a:rPr lang="en-US" dirty="0" err="1"/>
              <a:t>npr</a:t>
            </a:r>
            <a:r>
              <a:rPr lang="en-US" dirty="0"/>
              <a:t>. </a:t>
            </a:r>
            <a:r>
              <a:rPr lang="en-US" dirty="0" err="1"/>
              <a:t>želja</a:t>
            </a:r>
            <a:r>
              <a:rPr lang="en-US" dirty="0"/>
              <a:t> </a:t>
            </a:r>
            <a:r>
              <a:rPr lang="en-US" dirty="0" err="1"/>
              <a:t>ponazoriti</a:t>
            </a:r>
            <a:r>
              <a:rPr lang="en-US" dirty="0"/>
              <a:t> </a:t>
            </a:r>
            <a:r>
              <a:rPr lang="en-US" dirty="0" err="1"/>
              <a:t>naravo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sl-SI" dirty="0">
                <a:hlinkClick r:id="rId2"/>
              </a:rPr>
              <a:t>https://www.youtube.com/watch?v=Z4ME2cdXHVE</a:t>
            </a:r>
            <a:r>
              <a:rPr lang="en-US" dirty="0"/>
              <a:t> (</a:t>
            </a:r>
            <a:r>
              <a:rPr lang="en-US" dirty="0" err="1"/>
              <a:t>barok</a:t>
            </a:r>
            <a:r>
              <a:rPr lang="en-US" dirty="0"/>
              <a:t>, Vivaldi)</a:t>
            </a:r>
          </a:p>
          <a:p>
            <a:r>
              <a:rPr lang="sl-SI" dirty="0">
                <a:hlinkClick r:id="rId3"/>
              </a:rPr>
              <a:t>https://www.youtube.com/watch?v=p4CCU2-AFZE</a:t>
            </a:r>
            <a:r>
              <a:rPr lang="en-US" dirty="0"/>
              <a:t> (</a:t>
            </a:r>
            <a:r>
              <a:rPr lang="en-US" dirty="0" err="1"/>
              <a:t>klasicizem</a:t>
            </a:r>
            <a:r>
              <a:rPr lang="en-US" dirty="0"/>
              <a:t>, Beethoven, </a:t>
            </a:r>
            <a:r>
              <a:rPr lang="en-US" dirty="0" err="1"/>
              <a:t>programski</a:t>
            </a:r>
            <a:r>
              <a:rPr lang="en-US" dirty="0"/>
              <a:t> </a:t>
            </a:r>
            <a:r>
              <a:rPr lang="en-US" dirty="0" err="1"/>
              <a:t>naslovi</a:t>
            </a:r>
            <a:r>
              <a:rPr lang="en-US" dirty="0"/>
              <a:t>)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8971435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3E3BF30-2C62-4501-BF00-45AE7CF7D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Proizvajanje</a:t>
            </a:r>
            <a:r>
              <a:rPr lang="en-US" dirty="0"/>
              <a:t> </a:t>
            </a:r>
            <a:r>
              <a:rPr lang="en-US" dirty="0" err="1"/>
              <a:t>različnih</a:t>
            </a:r>
            <a:r>
              <a:rPr lang="en-US" dirty="0"/>
              <a:t> </a:t>
            </a:r>
            <a:r>
              <a:rPr lang="en-US" dirty="0" err="1"/>
              <a:t>tonov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inštrumentu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8A38BF83-E428-434F-A888-4AFB30A302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Struna</a:t>
            </a:r>
            <a:r>
              <a:rPr lang="en-US" dirty="0"/>
              <a:t> </a:t>
            </a:r>
            <a:r>
              <a:rPr lang="en-US" dirty="0" err="1"/>
              <a:t>zaniha</a:t>
            </a:r>
            <a:r>
              <a:rPr lang="en-US" dirty="0"/>
              <a:t> s </a:t>
            </a:r>
            <a:r>
              <a:rPr lang="en-US" dirty="0" err="1"/>
              <a:t>točno</a:t>
            </a:r>
            <a:r>
              <a:rPr lang="en-US" dirty="0"/>
              <a:t> </a:t>
            </a:r>
            <a:r>
              <a:rPr lang="en-US" dirty="0" err="1"/>
              <a:t>določeno</a:t>
            </a:r>
            <a:r>
              <a:rPr lang="en-US" dirty="0"/>
              <a:t> </a:t>
            </a:r>
            <a:r>
              <a:rPr lang="en-US" dirty="0" err="1"/>
              <a:t>frekvenco</a:t>
            </a:r>
            <a:r>
              <a:rPr lang="en-US" dirty="0"/>
              <a:t>, </a:t>
            </a:r>
            <a:r>
              <a:rPr lang="en-US" dirty="0" err="1"/>
              <a:t>zaradi</a:t>
            </a:r>
            <a:r>
              <a:rPr lang="en-US" dirty="0"/>
              <a:t> </a:t>
            </a:r>
            <a:r>
              <a:rPr lang="en-US" dirty="0" err="1"/>
              <a:t>katere</a:t>
            </a:r>
            <a:r>
              <a:rPr lang="en-US" dirty="0"/>
              <a:t> </a:t>
            </a:r>
            <a:r>
              <a:rPr lang="en-US" dirty="0" err="1"/>
              <a:t>zveni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neki</a:t>
            </a:r>
            <a:r>
              <a:rPr lang="en-US" dirty="0"/>
              <a:t> </a:t>
            </a:r>
            <a:r>
              <a:rPr lang="en-US" dirty="0" err="1"/>
              <a:t>višini</a:t>
            </a:r>
            <a:endParaRPr lang="en-US" dirty="0"/>
          </a:p>
          <a:p>
            <a:r>
              <a:rPr lang="en-US" dirty="0" err="1"/>
              <a:t>Če</a:t>
            </a:r>
            <a:r>
              <a:rPr lang="en-US" dirty="0"/>
              <a:t> </a:t>
            </a:r>
            <a:r>
              <a:rPr lang="en-US" dirty="0" err="1"/>
              <a:t>strunu</a:t>
            </a:r>
            <a:r>
              <a:rPr lang="en-US" dirty="0"/>
              <a:t> </a:t>
            </a:r>
            <a:r>
              <a:rPr lang="en-US" dirty="0" err="1"/>
              <a:t>prepolovimo</a:t>
            </a:r>
            <a:r>
              <a:rPr lang="en-US" dirty="0"/>
              <a:t>, </a:t>
            </a:r>
            <a:r>
              <a:rPr lang="en-US" dirty="0" err="1"/>
              <a:t>dobimo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oktavo</a:t>
            </a:r>
            <a:r>
              <a:rPr lang="en-US" dirty="0"/>
              <a:t> </a:t>
            </a:r>
            <a:r>
              <a:rPr lang="en-US" dirty="0" err="1"/>
              <a:t>višji</a:t>
            </a:r>
            <a:r>
              <a:rPr lang="en-US" dirty="0"/>
              <a:t> </a:t>
            </a:r>
            <a:r>
              <a:rPr lang="en-US" dirty="0" err="1"/>
              <a:t>zven</a:t>
            </a:r>
            <a:endParaRPr lang="en-US" dirty="0"/>
          </a:p>
          <a:p>
            <a:r>
              <a:rPr lang="en-US" dirty="0" err="1"/>
              <a:t>Če</a:t>
            </a:r>
            <a:r>
              <a:rPr lang="en-US" dirty="0"/>
              <a:t> jo </a:t>
            </a:r>
            <a:r>
              <a:rPr lang="en-US" dirty="0" err="1"/>
              <a:t>razdelimo</a:t>
            </a:r>
            <a:r>
              <a:rPr lang="en-US" dirty="0"/>
              <a:t> v </a:t>
            </a:r>
            <a:r>
              <a:rPr lang="en-US" dirty="0" err="1"/>
              <a:t>razmerju</a:t>
            </a:r>
            <a:r>
              <a:rPr lang="en-US" dirty="0"/>
              <a:t> 3:2, </a:t>
            </a:r>
            <a:r>
              <a:rPr lang="en-US" dirty="0" err="1"/>
              <a:t>dobimo</a:t>
            </a:r>
            <a:r>
              <a:rPr lang="en-US" dirty="0"/>
              <a:t> </a:t>
            </a:r>
            <a:r>
              <a:rPr lang="en-US" dirty="0" err="1"/>
              <a:t>kvinto</a:t>
            </a:r>
            <a:r>
              <a:rPr lang="en-US" dirty="0"/>
              <a:t>, 4:3 </a:t>
            </a:r>
            <a:r>
              <a:rPr lang="en-US" dirty="0" err="1"/>
              <a:t>kvarto</a:t>
            </a:r>
            <a:r>
              <a:rPr lang="en-US" dirty="0"/>
              <a:t>, 5:4 </a:t>
            </a:r>
            <a:r>
              <a:rPr lang="en-US" dirty="0" err="1"/>
              <a:t>terco</a:t>
            </a:r>
            <a:r>
              <a:rPr lang="en-US" dirty="0"/>
              <a:t>, 5:3 </a:t>
            </a:r>
            <a:r>
              <a:rPr lang="en-US" dirty="0" err="1"/>
              <a:t>veliko</a:t>
            </a:r>
            <a:r>
              <a:rPr lang="en-US" dirty="0"/>
              <a:t> </a:t>
            </a:r>
            <a:r>
              <a:rPr lang="en-US" dirty="0" err="1"/>
              <a:t>seksto</a:t>
            </a:r>
            <a:r>
              <a:rPr lang="en-US" dirty="0"/>
              <a:t> …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0572509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0203051-D4C3-4DF2-B696-0DD3D3389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Pitagorejska</a:t>
            </a:r>
            <a:r>
              <a:rPr lang="en-US" dirty="0"/>
              <a:t> </a:t>
            </a:r>
            <a:r>
              <a:rPr lang="en-US" dirty="0" err="1"/>
              <a:t>koma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30B1B1D-E673-4284-BDB3-A95A6C9F3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811045"/>
            <a:ext cx="10178322" cy="434715"/>
          </a:xfrm>
        </p:spPr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Dvanajst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kvint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na</a:t>
            </a:r>
            <a:r>
              <a:rPr lang="en-US" dirty="0">
                <a:solidFill>
                  <a:schemeClr val="tx1"/>
                </a:solidFill>
              </a:rPr>
              <a:t> ton C </a:t>
            </a:r>
            <a:r>
              <a:rPr lang="en-US" dirty="0" err="1">
                <a:solidFill>
                  <a:schemeClr val="tx1"/>
                </a:solidFill>
              </a:rPr>
              <a:t>nam</a:t>
            </a:r>
            <a:r>
              <a:rPr lang="en-US" dirty="0">
                <a:solidFill>
                  <a:schemeClr val="tx1"/>
                </a:solidFill>
              </a:rPr>
              <a:t> ne </a:t>
            </a:r>
            <a:r>
              <a:rPr lang="en-US" dirty="0" err="1">
                <a:solidFill>
                  <a:schemeClr val="tx1"/>
                </a:solidFill>
              </a:rPr>
              <a:t>prinese</a:t>
            </a:r>
            <a:r>
              <a:rPr lang="en-US" dirty="0">
                <a:solidFill>
                  <a:schemeClr val="tx1"/>
                </a:solidFill>
              </a:rPr>
              <a:t> C-ja, </a:t>
            </a:r>
            <a:r>
              <a:rPr lang="en-US" dirty="0" err="1">
                <a:solidFill>
                  <a:schemeClr val="tx1"/>
                </a:solidFill>
              </a:rPr>
              <a:t>ampak</a:t>
            </a:r>
            <a:r>
              <a:rPr lang="en-US" dirty="0">
                <a:solidFill>
                  <a:schemeClr val="tx1"/>
                </a:solidFill>
              </a:rPr>
              <a:t> His, </a:t>
            </a:r>
            <a:r>
              <a:rPr lang="en-US" dirty="0" err="1">
                <a:solidFill>
                  <a:schemeClr val="tx1"/>
                </a:solidFill>
              </a:rPr>
              <a:t>ki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je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za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pitagorejsko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komo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višji</a:t>
            </a:r>
            <a:endParaRPr lang="en-US" dirty="0">
              <a:solidFill>
                <a:schemeClr val="tx1"/>
              </a:solidFill>
            </a:endParaRPr>
          </a:p>
          <a:p>
            <a:pPr lvl="7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Puščica: desno 3">
            <a:extLst>
              <a:ext uri="{FF2B5EF4-FFF2-40B4-BE49-F238E27FC236}">
                <a16:creationId xmlns:a16="http://schemas.microsoft.com/office/drawing/2014/main" id="{041C47A0-C8B4-415A-A4D1-DDACD2017B88}"/>
              </a:ext>
            </a:extLst>
          </p:cNvPr>
          <p:cNvSpPr/>
          <p:nvPr/>
        </p:nvSpPr>
        <p:spPr>
          <a:xfrm>
            <a:off x="2188564" y="2353456"/>
            <a:ext cx="2263515" cy="4347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" name="PoljeZBesedilom 5">
            <a:extLst>
              <a:ext uri="{FF2B5EF4-FFF2-40B4-BE49-F238E27FC236}">
                <a16:creationId xmlns:a16="http://schemas.microsoft.com/office/drawing/2014/main" id="{B0F5E4E1-963F-46C7-89CE-A72FD2211C67}"/>
              </a:ext>
            </a:extLst>
          </p:cNvPr>
          <p:cNvSpPr txBox="1"/>
          <p:nvPr/>
        </p:nvSpPr>
        <p:spPr>
          <a:xfrm>
            <a:off x="4676931" y="2353456"/>
            <a:ext cx="3327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Popoln</a:t>
            </a:r>
            <a:r>
              <a:rPr lang="en-US" dirty="0"/>
              <a:t> </a:t>
            </a:r>
            <a:r>
              <a:rPr lang="en-US" dirty="0" err="1"/>
              <a:t>krog</a:t>
            </a:r>
            <a:r>
              <a:rPr lang="en-US" dirty="0"/>
              <a:t> </a:t>
            </a:r>
            <a:r>
              <a:rPr lang="en-US" dirty="0" err="1"/>
              <a:t>čistih</a:t>
            </a:r>
            <a:r>
              <a:rPr lang="en-US" dirty="0"/>
              <a:t> </a:t>
            </a:r>
            <a:r>
              <a:rPr lang="en-US" dirty="0" err="1"/>
              <a:t>kvint</a:t>
            </a:r>
            <a:r>
              <a:rPr lang="en-US" dirty="0"/>
              <a:t> </a:t>
            </a:r>
            <a:r>
              <a:rPr lang="en-US" dirty="0" err="1"/>
              <a:t>ni</a:t>
            </a:r>
            <a:r>
              <a:rPr lang="en-US" dirty="0"/>
              <a:t> </a:t>
            </a:r>
            <a:r>
              <a:rPr lang="en-US" dirty="0" err="1"/>
              <a:t>mogoč</a:t>
            </a:r>
            <a:endParaRPr lang="sl-SI" dirty="0"/>
          </a:p>
        </p:txBody>
      </p:sp>
      <p:sp>
        <p:nvSpPr>
          <p:cNvPr id="8" name="PoljeZBesedilom 7">
            <a:extLst>
              <a:ext uri="{FF2B5EF4-FFF2-40B4-BE49-F238E27FC236}">
                <a16:creationId xmlns:a16="http://schemas.microsoft.com/office/drawing/2014/main" id="{C1A8B739-D161-4F40-A005-014A0E64E4D4}"/>
              </a:ext>
            </a:extLst>
          </p:cNvPr>
          <p:cNvSpPr txBox="1"/>
          <p:nvPr/>
        </p:nvSpPr>
        <p:spPr>
          <a:xfrm>
            <a:off x="1251678" y="3118511"/>
            <a:ext cx="7749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Podobno</a:t>
            </a:r>
            <a:r>
              <a:rPr lang="en-US" dirty="0"/>
              <a:t> </a:t>
            </a:r>
            <a:r>
              <a:rPr lang="en-US" dirty="0" err="1"/>
              <a:t>velja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terce</a:t>
            </a:r>
            <a:r>
              <a:rPr lang="en-US" dirty="0"/>
              <a:t>: </a:t>
            </a:r>
            <a:r>
              <a:rPr lang="en-US" dirty="0" err="1"/>
              <a:t>štiri</a:t>
            </a:r>
            <a:r>
              <a:rPr lang="en-US" dirty="0"/>
              <a:t> </a:t>
            </a:r>
            <a:r>
              <a:rPr lang="en-US" dirty="0" err="1"/>
              <a:t>kvinte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ton C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dajo</a:t>
            </a:r>
            <a:r>
              <a:rPr lang="en-US" dirty="0"/>
              <a:t> E, </a:t>
            </a:r>
            <a:r>
              <a:rPr lang="en-US" dirty="0" err="1"/>
              <a:t>ki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sintonijsko</a:t>
            </a:r>
            <a:r>
              <a:rPr lang="en-US" dirty="0"/>
              <a:t> </a:t>
            </a:r>
            <a:r>
              <a:rPr lang="en-US" dirty="0" err="1"/>
              <a:t>komo</a:t>
            </a:r>
            <a:r>
              <a:rPr lang="en-US" dirty="0"/>
              <a:t> </a:t>
            </a:r>
            <a:r>
              <a:rPr lang="en-US" dirty="0" err="1"/>
              <a:t>višji</a:t>
            </a:r>
            <a:r>
              <a:rPr lang="en-US" dirty="0"/>
              <a:t> </a:t>
            </a:r>
            <a:r>
              <a:rPr lang="en-US" dirty="0" err="1"/>
              <a:t>kot</a:t>
            </a:r>
            <a:r>
              <a:rPr lang="en-US" dirty="0"/>
              <a:t> </a:t>
            </a:r>
            <a:r>
              <a:rPr lang="en-US" dirty="0" err="1"/>
              <a:t>druga</a:t>
            </a:r>
            <a:r>
              <a:rPr lang="en-US" dirty="0"/>
              <a:t> </a:t>
            </a:r>
            <a:r>
              <a:rPr lang="en-US" dirty="0" err="1"/>
              <a:t>oktava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C </a:t>
            </a:r>
            <a:r>
              <a:rPr lang="en-US" dirty="0" err="1"/>
              <a:t>postavljene</a:t>
            </a:r>
            <a:r>
              <a:rPr lang="en-US" dirty="0"/>
              <a:t> </a:t>
            </a:r>
            <a:r>
              <a:rPr lang="en-US" dirty="0" err="1"/>
              <a:t>velike</a:t>
            </a:r>
            <a:r>
              <a:rPr lang="en-US" dirty="0"/>
              <a:t> </a:t>
            </a:r>
            <a:r>
              <a:rPr lang="en-US" dirty="0" err="1"/>
              <a:t>terce</a:t>
            </a:r>
            <a:endParaRPr lang="sl-SI" dirty="0"/>
          </a:p>
        </p:txBody>
      </p:sp>
      <p:sp>
        <p:nvSpPr>
          <p:cNvPr id="9" name="Puščica: desno 8">
            <a:extLst>
              <a:ext uri="{FF2B5EF4-FFF2-40B4-BE49-F238E27FC236}">
                <a16:creationId xmlns:a16="http://schemas.microsoft.com/office/drawing/2014/main" id="{553F632C-F237-4270-8E21-73C26D3F6A9F}"/>
              </a:ext>
            </a:extLst>
          </p:cNvPr>
          <p:cNvSpPr/>
          <p:nvPr/>
        </p:nvSpPr>
        <p:spPr>
          <a:xfrm>
            <a:off x="2188563" y="3906928"/>
            <a:ext cx="2263515" cy="4347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0" name="PoljeZBesedilom 9">
            <a:extLst>
              <a:ext uri="{FF2B5EF4-FFF2-40B4-BE49-F238E27FC236}">
                <a16:creationId xmlns:a16="http://schemas.microsoft.com/office/drawing/2014/main" id="{74A5B659-EBEB-492D-A650-640BF0B512EE}"/>
              </a:ext>
            </a:extLst>
          </p:cNvPr>
          <p:cNvSpPr txBox="1"/>
          <p:nvPr/>
        </p:nvSpPr>
        <p:spPr>
          <a:xfrm>
            <a:off x="4676931" y="3883566"/>
            <a:ext cx="3327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“</a:t>
            </a:r>
            <a:r>
              <a:rPr lang="en-US" dirty="0" err="1"/>
              <a:t>Čiste</a:t>
            </a:r>
            <a:r>
              <a:rPr lang="en-US" dirty="0"/>
              <a:t>” </a:t>
            </a:r>
            <a:r>
              <a:rPr lang="en-US" dirty="0" err="1"/>
              <a:t>kvinte</a:t>
            </a:r>
            <a:r>
              <a:rPr lang="en-US" dirty="0"/>
              <a:t> in </a:t>
            </a:r>
            <a:r>
              <a:rPr lang="en-US" dirty="0" err="1"/>
              <a:t>terce</a:t>
            </a:r>
            <a:r>
              <a:rPr lang="en-US" dirty="0"/>
              <a:t> se </a:t>
            </a:r>
            <a:r>
              <a:rPr lang="en-US" dirty="0" err="1"/>
              <a:t>izključujejo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8487329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618B408-B411-4A8B-BF71-3B5E123B2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Označba mesta vsebine 2">
                <a:extLst>
                  <a:ext uri="{FF2B5EF4-FFF2-40B4-BE49-F238E27FC236}">
                    <a16:creationId xmlns:a16="http://schemas.microsoft.com/office/drawing/2014/main" id="{83628545-0091-4F9D-B1DA-73ED61361D3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en-US" dirty="0"/>
                  <a:t>?</a:t>
                </a:r>
              </a:p>
              <a:p>
                <a:r>
                  <a:rPr lang="en-US" dirty="0"/>
                  <a:t>0,00707 = 0,007812</a:t>
                </a:r>
                <a:endParaRPr lang="sl-SI" dirty="0"/>
              </a:p>
            </p:txBody>
          </p:sp>
        </mc:Choice>
        <mc:Fallback xmlns="">
          <p:sp>
            <p:nvSpPr>
              <p:cNvPr id="3" name="Označba mesta vsebine 2">
                <a:extLst>
                  <a:ext uri="{FF2B5EF4-FFF2-40B4-BE49-F238E27FC236}">
                    <a16:creationId xmlns:a16="http://schemas.microsoft.com/office/drawing/2014/main" id="{83628545-0091-4F9D-B1DA-73ED61361D3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39"/>
                </a:stretch>
              </a:blipFill>
            </p:spPr>
            <p:txBody>
              <a:bodyPr/>
              <a:lstStyle/>
              <a:p>
                <a:r>
                  <a:rPr lang="sl-SI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97726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Alikvotni toni.jpg">
            <a:extLst>
              <a:ext uri="{FF2B5EF4-FFF2-40B4-BE49-F238E27FC236}">
                <a16:creationId xmlns:a16="http://schemas.microsoft.com/office/drawing/2014/main" id="{A768E6EE-4FB1-476D-A0CA-4607671C7B4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pic>
        <p:nvPicPr>
          <p:cNvPr id="1030" name="Picture 6" descr="https://upload.wikimedia.org/wikipedia/commons/5/5a/Alikvotni_toni.jpg">
            <a:extLst>
              <a:ext uri="{FF2B5EF4-FFF2-40B4-BE49-F238E27FC236}">
                <a16:creationId xmlns:a16="http://schemas.microsoft.com/office/drawing/2014/main" id="{C2D89E62-9186-46F2-AD94-24FEDE540F1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659" y="1859187"/>
            <a:ext cx="9667482" cy="283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jeZBesedilom 1">
            <a:extLst>
              <a:ext uri="{FF2B5EF4-FFF2-40B4-BE49-F238E27FC236}">
                <a16:creationId xmlns:a16="http://schemas.microsoft.com/office/drawing/2014/main" id="{E481BB9A-A859-4128-9FCF-E6748E8E1632}"/>
              </a:ext>
            </a:extLst>
          </p:cNvPr>
          <p:cNvSpPr txBox="1"/>
          <p:nvPr/>
        </p:nvSpPr>
        <p:spPr>
          <a:xfrm>
            <a:off x="1625600" y="5207000"/>
            <a:ext cx="269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262*3/2 = 393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8558674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5135163-CA67-4CCC-814F-071B1F8CB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Zgodovina</a:t>
            </a:r>
            <a:r>
              <a:rPr lang="en-US" dirty="0"/>
              <a:t> </a:t>
            </a:r>
            <a:r>
              <a:rPr lang="en-US" dirty="0" err="1"/>
              <a:t>uglasitev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14F1AB81-3593-436C-905B-1CA99F0022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874517"/>
            <a:ext cx="10178322" cy="4005075"/>
          </a:xfrm>
        </p:spPr>
        <p:txBody>
          <a:bodyPr/>
          <a:lstStyle/>
          <a:p>
            <a:r>
              <a:rPr lang="en-US" dirty="0" err="1"/>
              <a:t>Uglasitev</a:t>
            </a:r>
            <a:r>
              <a:rPr lang="en-US" dirty="0"/>
              <a:t>: </a:t>
            </a:r>
            <a:r>
              <a:rPr lang="en-US" dirty="0" err="1"/>
              <a:t>razmerja</a:t>
            </a:r>
            <a:r>
              <a:rPr lang="en-US" dirty="0"/>
              <a:t> med </a:t>
            </a:r>
            <a:r>
              <a:rPr lang="en-US" dirty="0" err="1"/>
              <a:t>višinami</a:t>
            </a:r>
            <a:r>
              <a:rPr lang="en-US" dirty="0"/>
              <a:t> </a:t>
            </a:r>
            <a:r>
              <a:rPr lang="en-US" dirty="0" err="1"/>
              <a:t>posameznih</a:t>
            </a:r>
            <a:r>
              <a:rPr lang="en-US" dirty="0"/>
              <a:t> </a:t>
            </a:r>
            <a:r>
              <a:rPr lang="en-US" dirty="0" err="1"/>
              <a:t>tonov</a:t>
            </a:r>
            <a:endParaRPr lang="en-US" dirty="0"/>
          </a:p>
          <a:p>
            <a:r>
              <a:rPr lang="en-US" dirty="0" err="1"/>
              <a:t>Srednji</a:t>
            </a:r>
            <a:r>
              <a:rPr lang="en-US" dirty="0"/>
              <a:t> </a:t>
            </a:r>
            <a:r>
              <a:rPr lang="en-US" dirty="0" err="1"/>
              <a:t>vek</a:t>
            </a:r>
            <a:r>
              <a:rPr lang="en-US" dirty="0"/>
              <a:t>: </a:t>
            </a:r>
            <a:r>
              <a:rPr lang="en-US" dirty="0" err="1"/>
              <a:t>pitagorejska</a:t>
            </a:r>
            <a:r>
              <a:rPr lang="en-US" dirty="0"/>
              <a:t> </a:t>
            </a:r>
            <a:r>
              <a:rPr lang="en-US" dirty="0" err="1"/>
              <a:t>uglasitev</a:t>
            </a:r>
            <a:r>
              <a:rPr lang="en-US" dirty="0"/>
              <a:t> (</a:t>
            </a:r>
            <a:r>
              <a:rPr lang="en-US" dirty="0" err="1"/>
              <a:t>daje</a:t>
            </a:r>
            <a:r>
              <a:rPr lang="en-US" dirty="0"/>
              <a:t> </a:t>
            </a:r>
            <a:r>
              <a:rPr lang="en-US" dirty="0" err="1"/>
              <a:t>prednost</a:t>
            </a:r>
            <a:r>
              <a:rPr lang="en-US" dirty="0"/>
              <a:t> </a:t>
            </a:r>
            <a:r>
              <a:rPr lang="en-US" dirty="0" err="1"/>
              <a:t>čistim</a:t>
            </a:r>
            <a:r>
              <a:rPr lang="en-US" dirty="0"/>
              <a:t> </a:t>
            </a:r>
            <a:r>
              <a:rPr lang="en-US" dirty="0" err="1"/>
              <a:t>kvintam</a:t>
            </a:r>
            <a:r>
              <a:rPr lang="en-US" dirty="0"/>
              <a:t>)</a:t>
            </a:r>
          </a:p>
          <a:p>
            <a:r>
              <a:rPr lang="en-US" dirty="0"/>
              <a:t>16. </a:t>
            </a:r>
            <a:r>
              <a:rPr lang="en-US" dirty="0" err="1"/>
              <a:t>st</a:t>
            </a:r>
            <a:r>
              <a:rPr lang="en-US" dirty="0"/>
              <a:t> – 18. </a:t>
            </a:r>
            <a:r>
              <a:rPr lang="en-US" dirty="0" err="1"/>
              <a:t>st.</a:t>
            </a:r>
            <a:r>
              <a:rPr lang="en-US" dirty="0"/>
              <a:t> </a:t>
            </a:r>
            <a:r>
              <a:rPr lang="en-US" dirty="0" err="1"/>
              <a:t>kompromis</a:t>
            </a:r>
            <a:r>
              <a:rPr lang="en-US" dirty="0"/>
              <a:t> med </a:t>
            </a:r>
            <a:r>
              <a:rPr lang="en-US" dirty="0" err="1"/>
              <a:t>tercami</a:t>
            </a:r>
            <a:r>
              <a:rPr lang="en-US" dirty="0"/>
              <a:t> in </a:t>
            </a:r>
            <a:r>
              <a:rPr lang="en-US" dirty="0" err="1"/>
              <a:t>kvintami</a:t>
            </a:r>
            <a:r>
              <a:rPr lang="en-US" dirty="0"/>
              <a:t> (</a:t>
            </a:r>
            <a:r>
              <a:rPr lang="en-US" dirty="0" err="1"/>
              <a:t>srednjetonska</a:t>
            </a:r>
            <a:r>
              <a:rPr lang="en-US" dirty="0"/>
              <a:t> </a:t>
            </a:r>
            <a:r>
              <a:rPr lang="en-US" dirty="0" err="1"/>
              <a:t>uglasitev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“</a:t>
            </a:r>
            <a:r>
              <a:rPr lang="en-US" dirty="0" err="1"/>
              <a:t>Bližnji</a:t>
            </a:r>
            <a:r>
              <a:rPr lang="en-US" dirty="0"/>
              <a:t>” </a:t>
            </a:r>
            <a:r>
              <a:rPr lang="en-US" dirty="0" err="1"/>
              <a:t>kvintakordi</a:t>
            </a:r>
            <a:r>
              <a:rPr lang="en-US" dirty="0"/>
              <a:t> </a:t>
            </a:r>
            <a:r>
              <a:rPr lang="en-US" dirty="0" err="1"/>
              <a:t>dobri</a:t>
            </a:r>
            <a:r>
              <a:rPr lang="en-US" dirty="0"/>
              <a:t>, </a:t>
            </a:r>
            <a:r>
              <a:rPr lang="en-US" dirty="0" err="1"/>
              <a:t>oddaljeni</a:t>
            </a:r>
            <a:r>
              <a:rPr lang="en-US" dirty="0"/>
              <a:t> </a:t>
            </a:r>
            <a:r>
              <a:rPr lang="en-US" dirty="0" err="1"/>
              <a:t>slabi</a:t>
            </a:r>
            <a:r>
              <a:rPr lang="en-US" dirty="0"/>
              <a:t> (finale)</a:t>
            </a:r>
          </a:p>
          <a:p>
            <a:pPr lvl="1"/>
            <a:r>
              <a:rPr lang="en-US" dirty="0"/>
              <a:t>Cis, </a:t>
            </a:r>
            <a:r>
              <a:rPr lang="en-US" dirty="0" err="1"/>
              <a:t>Es</a:t>
            </a:r>
            <a:r>
              <a:rPr lang="en-US" dirty="0"/>
              <a:t>, Fis, Gis (</a:t>
            </a:r>
            <a:r>
              <a:rPr lang="en-US" dirty="0" err="1"/>
              <a:t>črne</a:t>
            </a:r>
            <a:r>
              <a:rPr lang="en-US" dirty="0"/>
              <a:t> </a:t>
            </a:r>
            <a:r>
              <a:rPr lang="en-US" dirty="0" err="1"/>
              <a:t>tipke</a:t>
            </a:r>
            <a:r>
              <a:rPr lang="en-US" dirty="0"/>
              <a:t>) </a:t>
            </a:r>
            <a:r>
              <a:rPr lang="en-US" dirty="0" err="1"/>
              <a:t>zvenijo</a:t>
            </a:r>
            <a:r>
              <a:rPr lang="en-US" dirty="0"/>
              <a:t> dobro, </a:t>
            </a:r>
            <a:r>
              <a:rPr lang="en-US" dirty="0" err="1"/>
              <a:t>kot</a:t>
            </a:r>
            <a:r>
              <a:rPr lang="en-US" dirty="0"/>
              <a:t> Des, Dis, </a:t>
            </a:r>
            <a:r>
              <a:rPr lang="en-US" dirty="0" err="1"/>
              <a:t>Ges</a:t>
            </a:r>
            <a:r>
              <a:rPr lang="en-US" dirty="0"/>
              <a:t>, As in </a:t>
            </a:r>
            <a:r>
              <a:rPr lang="en-US" dirty="0" err="1"/>
              <a:t>Ais</a:t>
            </a:r>
            <a:r>
              <a:rPr lang="en-US" dirty="0"/>
              <a:t> pa </a:t>
            </a:r>
            <a:r>
              <a:rPr lang="en-US" dirty="0" err="1"/>
              <a:t>slabo</a:t>
            </a:r>
            <a:r>
              <a:rPr lang="en-US" dirty="0"/>
              <a:t>!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BE6FB71-3EAF-4C0A-A768-6D43FB3C1A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678" y="4256024"/>
            <a:ext cx="2953162" cy="1276528"/>
          </a:xfrm>
          <a:prstGeom prst="rect">
            <a:avLst/>
          </a:prstGeom>
        </p:spPr>
      </p:pic>
      <p:sp>
        <p:nvSpPr>
          <p:cNvPr id="5" name="PoljeZBesedilom 4">
            <a:extLst>
              <a:ext uri="{FF2B5EF4-FFF2-40B4-BE49-F238E27FC236}">
                <a16:creationId xmlns:a16="http://schemas.microsoft.com/office/drawing/2014/main" id="{2B22F0A2-BCC6-4F00-BBF2-D9215A842DF3}"/>
              </a:ext>
            </a:extLst>
          </p:cNvPr>
          <p:cNvSpPr txBox="1"/>
          <p:nvPr/>
        </p:nvSpPr>
        <p:spPr>
          <a:xfrm>
            <a:off x="5471410" y="4646951"/>
            <a:ext cx="2248524" cy="494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6104863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43DE1B-4675-4FE2-95F4-554EEB3B6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Enakomirna</a:t>
            </a:r>
            <a:r>
              <a:rPr lang="en-US" dirty="0"/>
              <a:t> </a:t>
            </a:r>
            <a:r>
              <a:rPr lang="en-US" dirty="0" err="1"/>
              <a:t>temperirana</a:t>
            </a:r>
            <a:r>
              <a:rPr lang="en-US" dirty="0"/>
              <a:t> </a:t>
            </a:r>
            <a:r>
              <a:rPr lang="en-US" dirty="0" err="1"/>
              <a:t>uglasitev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A3AFF723-CAA0-4F0E-8DD7-8208111047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Oktava</a:t>
            </a:r>
            <a:r>
              <a:rPr lang="en-US" dirty="0"/>
              <a:t> </a:t>
            </a:r>
            <a:r>
              <a:rPr lang="en-US" dirty="0" err="1"/>
              <a:t>razdeljena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12 </a:t>
            </a:r>
            <a:r>
              <a:rPr lang="en-US" dirty="0" err="1"/>
              <a:t>enakih</a:t>
            </a:r>
            <a:r>
              <a:rPr lang="en-US" dirty="0"/>
              <a:t> </a:t>
            </a:r>
            <a:r>
              <a:rPr lang="en-US" dirty="0" err="1"/>
              <a:t>delov</a:t>
            </a:r>
            <a:endParaRPr lang="en-US" dirty="0"/>
          </a:p>
          <a:p>
            <a:r>
              <a:rPr lang="en-US" dirty="0" err="1"/>
              <a:t>Noben</a:t>
            </a:r>
            <a:r>
              <a:rPr lang="en-US" dirty="0"/>
              <a:t> interval </a:t>
            </a:r>
            <a:r>
              <a:rPr lang="en-US" dirty="0" err="1"/>
              <a:t>več</a:t>
            </a:r>
            <a:r>
              <a:rPr lang="en-US" dirty="0"/>
              <a:t> </a:t>
            </a:r>
            <a:r>
              <a:rPr lang="en-US" dirty="0" err="1"/>
              <a:t>ni</a:t>
            </a:r>
            <a:r>
              <a:rPr lang="en-US" dirty="0"/>
              <a:t> </a:t>
            </a:r>
            <a:r>
              <a:rPr lang="en-US" dirty="0" err="1"/>
              <a:t>čist</a:t>
            </a:r>
            <a:r>
              <a:rPr lang="en-US" dirty="0"/>
              <a:t> – </a:t>
            </a:r>
            <a:r>
              <a:rPr lang="en-US" dirty="0" err="1"/>
              <a:t>vsi</a:t>
            </a:r>
            <a:r>
              <a:rPr lang="en-US" dirty="0"/>
              <a:t> so </a:t>
            </a:r>
            <a:r>
              <a:rPr lang="en-US" dirty="0" err="1"/>
              <a:t>uporabni</a:t>
            </a:r>
            <a:endParaRPr lang="en-US" dirty="0"/>
          </a:p>
          <a:p>
            <a:r>
              <a:rPr lang="sl-SI" dirty="0"/>
              <a:t>https://www.youtube.com/watch?v=6NlI4No3s0M</a:t>
            </a:r>
          </a:p>
          <a:p>
            <a:r>
              <a:rPr lang="en-US" dirty="0" err="1"/>
              <a:t>Aplikacija</a:t>
            </a:r>
            <a:endParaRPr lang="en-US" dirty="0"/>
          </a:p>
          <a:p>
            <a:endParaRPr lang="en-US" dirty="0"/>
          </a:p>
          <a:p>
            <a:r>
              <a:rPr lang="en-US" dirty="0"/>
              <a:t>Bach: Dobro </a:t>
            </a:r>
            <a:r>
              <a:rPr lang="en-US" dirty="0" err="1"/>
              <a:t>uglašeni</a:t>
            </a:r>
            <a:r>
              <a:rPr lang="en-US" dirty="0"/>
              <a:t> </a:t>
            </a:r>
            <a:r>
              <a:rPr lang="en-US" dirty="0" err="1"/>
              <a:t>klavir</a:t>
            </a:r>
            <a:r>
              <a:rPr lang="en-US" dirty="0"/>
              <a:t> – </a:t>
            </a:r>
            <a:r>
              <a:rPr lang="en-US" dirty="0" err="1"/>
              <a:t>Enakomirano</a:t>
            </a:r>
            <a:r>
              <a:rPr lang="en-US" dirty="0"/>
              <a:t> </a:t>
            </a:r>
            <a:r>
              <a:rPr lang="en-US" dirty="0" err="1"/>
              <a:t>temperirani</a:t>
            </a:r>
            <a:r>
              <a:rPr lang="en-US" dirty="0"/>
              <a:t> </a:t>
            </a:r>
            <a:r>
              <a:rPr lang="en-US" dirty="0" err="1"/>
              <a:t>klavir</a:t>
            </a:r>
            <a:r>
              <a:rPr lang="en-US" dirty="0"/>
              <a:t> (</a:t>
            </a:r>
            <a:r>
              <a:rPr lang="en-US" dirty="0" err="1"/>
              <a:t>lahko</a:t>
            </a:r>
            <a:r>
              <a:rPr lang="en-US" dirty="0"/>
              <a:t> </a:t>
            </a:r>
            <a:r>
              <a:rPr lang="en-US" dirty="0" err="1"/>
              <a:t>igraš</a:t>
            </a:r>
            <a:r>
              <a:rPr lang="en-US" dirty="0"/>
              <a:t> </a:t>
            </a:r>
            <a:r>
              <a:rPr lang="en-US" dirty="0" err="1"/>
              <a:t>enako</a:t>
            </a:r>
            <a:r>
              <a:rPr lang="en-US" dirty="0"/>
              <a:t> dobro v </a:t>
            </a:r>
            <a:r>
              <a:rPr lang="en-US" dirty="0" err="1"/>
              <a:t>vseh</a:t>
            </a:r>
            <a:r>
              <a:rPr lang="en-US" dirty="0"/>
              <a:t> </a:t>
            </a:r>
            <a:r>
              <a:rPr lang="en-US" dirty="0" err="1"/>
              <a:t>tonalitetah</a:t>
            </a:r>
            <a:r>
              <a:rPr lang="en-US" dirty="0"/>
              <a:t>)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01000568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D86AE7C-BA08-4E93-AB3D-DF8722CC4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Enakomerna</a:t>
            </a:r>
            <a:r>
              <a:rPr lang="en-US" dirty="0"/>
              <a:t> </a:t>
            </a:r>
            <a:r>
              <a:rPr lang="en-US" dirty="0" err="1"/>
              <a:t>proti</a:t>
            </a:r>
            <a:r>
              <a:rPr lang="en-US" dirty="0"/>
              <a:t> </a:t>
            </a:r>
            <a:r>
              <a:rPr lang="en-US" dirty="0" err="1"/>
              <a:t>temperirani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CF95B291-6283-426E-A0EB-50AD2DD10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https://pages.mtu.edu/~suits/scales.html</a:t>
            </a:r>
          </a:p>
        </p:txBody>
      </p:sp>
    </p:spTree>
    <p:extLst>
      <p:ext uri="{BB962C8B-B14F-4D97-AF65-F5344CB8AC3E}">
        <p14:creationId xmlns:p14="http://schemas.microsoft.com/office/powerpoint/2010/main" val="29330543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Alikvotni toni.jpg">
            <a:extLst>
              <a:ext uri="{FF2B5EF4-FFF2-40B4-BE49-F238E27FC236}">
                <a16:creationId xmlns:a16="http://schemas.microsoft.com/office/drawing/2014/main" id="{A768E6EE-4FB1-476D-A0CA-4607671C7B4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l-SI"/>
          </a:p>
        </p:txBody>
      </p:sp>
      <p:pic>
        <p:nvPicPr>
          <p:cNvPr id="1030" name="Picture 6" descr="https://upload.wikimedia.org/wikipedia/commons/5/5a/Alikvotni_toni.jpg">
            <a:extLst>
              <a:ext uri="{FF2B5EF4-FFF2-40B4-BE49-F238E27FC236}">
                <a16:creationId xmlns:a16="http://schemas.microsoft.com/office/drawing/2014/main" id="{C2D89E62-9186-46F2-AD94-24FEDE540F1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659" y="1859187"/>
            <a:ext cx="9667482" cy="283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025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2E06054-E99A-43CC-8090-A1056CCA9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Od </a:t>
            </a:r>
            <a:r>
              <a:rPr lang="en-US" dirty="0" err="1"/>
              <a:t>kje</a:t>
            </a:r>
            <a:r>
              <a:rPr lang="en-US" dirty="0"/>
              <a:t> </a:t>
            </a:r>
            <a:r>
              <a:rPr lang="en-US" dirty="0" err="1"/>
              <a:t>lestvica</a:t>
            </a:r>
            <a:r>
              <a:rPr lang="en-US" dirty="0"/>
              <a:t>?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6247D343-7010-4A95-AD93-38E1F724B5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4234649"/>
            <a:ext cx="10178322" cy="2405847"/>
          </a:xfrm>
        </p:spPr>
        <p:txBody>
          <a:bodyPr/>
          <a:lstStyle/>
          <a:p>
            <a:r>
              <a:rPr lang="en-US" dirty="0"/>
              <a:t>C – G – E – B – D – E – Fis – A – H</a:t>
            </a:r>
          </a:p>
          <a:p>
            <a:r>
              <a:rPr lang="en-US" dirty="0"/>
              <a:t>C – D – E – Fis – G – A – B – H – C</a:t>
            </a:r>
          </a:p>
          <a:p>
            <a:r>
              <a:rPr lang="en-US" dirty="0"/>
              <a:t>Fis in B? Prva </a:t>
            </a:r>
            <a:r>
              <a:rPr lang="en-US" dirty="0" err="1"/>
              <a:t>predznaka</a:t>
            </a:r>
            <a:r>
              <a:rPr lang="en-US" dirty="0"/>
              <a:t>, </a:t>
            </a:r>
            <a:r>
              <a:rPr lang="en-US" dirty="0" err="1"/>
              <a:t>pomembno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moduliranje</a:t>
            </a:r>
            <a:endParaRPr lang="en-US" dirty="0"/>
          </a:p>
          <a:p>
            <a:r>
              <a:rPr lang="en-US" dirty="0"/>
              <a:t>F </a:t>
            </a:r>
            <a:r>
              <a:rPr lang="en-US" dirty="0" err="1"/>
              <a:t>uporaben</a:t>
            </a:r>
            <a:r>
              <a:rPr lang="en-US" dirty="0"/>
              <a:t> </a:t>
            </a:r>
            <a:r>
              <a:rPr lang="en-US" dirty="0" err="1"/>
              <a:t>kot</a:t>
            </a:r>
            <a:r>
              <a:rPr lang="en-US" dirty="0"/>
              <a:t> </a:t>
            </a:r>
            <a:r>
              <a:rPr lang="en-US" dirty="0" err="1"/>
              <a:t>polton</a:t>
            </a:r>
            <a:r>
              <a:rPr lang="en-US" dirty="0"/>
              <a:t> do E</a:t>
            </a:r>
          </a:p>
          <a:p>
            <a:r>
              <a:rPr lang="en-US" dirty="0"/>
              <a:t>C – D – E – </a:t>
            </a:r>
            <a:r>
              <a:rPr lang="en-US" dirty="0">
                <a:solidFill>
                  <a:srgbClr val="FF0000"/>
                </a:solidFill>
              </a:rPr>
              <a:t>F </a:t>
            </a:r>
            <a:r>
              <a:rPr lang="en-US" dirty="0"/>
              <a:t>- G – A – H - C</a:t>
            </a:r>
            <a:endParaRPr lang="sl-SI" dirty="0"/>
          </a:p>
        </p:txBody>
      </p:sp>
      <p:pic>
        <p:nvPicPr>
          <p:cNvPr id="4" name="Picture 6" descr="https://upload.wikimedia.org/wikipedia/commons/5/5a/Alikvotni_toni.jpg">
            <a:extLst>
              <a:ext uri="{FF2B5EF4-FFF2-40B4-BE49-F238E27FC236}">
                <a16:creationId xmlns:a16="http://schemas.microsoft.com/office/drawing/2014/main" id="{674A1F0B-2674-4BD4-A36F-E181BAB1A4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148" y="1247971"/>
            <a:ext cx="9667482" cy="283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0799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2E06054-E99A-43CC-8090-A1056CCA9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Od </a:t>
            </a:r>
            <a:r>
              <a:rPr lang="en-US" dirty="0" err="1"/>
              <a:t>kje</a:t>
            </a:r>
            <a:r>
              <a:rPr lang="en-US" dirty="0"/>
              <a:t> </a:t>
            </a:r>
            <a:r>
              <a:rPr lang="en-US" dirty="0" err="1"/>
              <a:t>lestvica</a:t>
            </a:r>
            <a:r>
              <a:rPr lang="en-US" dirty="0"/>
              <a:t>?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6247D343-7010-4A95-AD93-38E1F724B5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4234649"/>
            <a:ext cx="10178322" cy="2405847"/>
          </a:xfrm>
        </p:spPr>
        <p:txBody>
          <a:bodyPr/>
          <a:lstStyle/>
          <a:p>
            <a:r>
              <a:rPr lang="en-US" dirty="0" err="1"/>
              <a:t>Pri</a:t>
            </a:r>
            <a:r>
              <a:rPr lang="en-US" dirty="0"/>
              <a:t> </a:t>
            </a:r>
            <a:r>
              <a:rPr lang="en-US" dirty="0" err="1"/>
              <a:t>oglašanju</a:t>
            </a:r>
            <a:r>
              <a:rPr lang="en-US" dirty="0"/>
              <a:t> </a:t>
            </a:r>
            <a:r>
              <a:rPr lang="en-US" dirty="0" err="1"/>
              <a:t>vsakega</a:t>
            </a:r>
            <a:r>
              <a:rPr lang="en-US" dirty="0"/>
              <a:t> </a:t>
            </a:r>
            <a:r>
              <a:rPr lang="en-US" dirty="0" err="1"/>
              <a:t>tona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znotraj</a:t>
            </a:r>
            <a:r>
              <a:rPr lang="en-US" dirty="0"/>
              <a:t> </a:t>
            </a:r>
            <a:r>
              <a:rPr lang="en-US" dirty="0" err="1"/>
              <a:t>njega</a:t>
            </a:r>
            <a:r>
              <a:rPr lang="en-US" dirty="0"/>
              <a:t> </a:t>
            </a:r>
            <a:r>
              <a:rPr lang="en-US" dirty="0" err="1"/>
              <a:t>prisotna</a:t>
            </a:r>
            <a:r>
              <a:rPr lang="en-US" dirty="0"/>
              <a:t> </a:t>
            </a:r>
            <a:r>
              <a:rPr lang="en-US" dirty="0" err="1"/>
              <a:t>tudi</a:t>
            </a:r>
            <a:r>
              <a:rPr lang="en-US" dirty="0"/>
              <a:t> </a:t>
            </a:r>
            <a:r>
              <a:rPr lang="en-US" dirty="0" err="1"/>
              <a:t>skoraj</a:t>
            </a:r>
            <a:r>
              <a:rPr lang="en-US" dirty="0"/>
              <a:t> </a:t>
            </a:r>
            <a:r>
              <a:rPr lang="en-US" dirty="0" err="1"/>
              <a:t>vsa</a:t>
            </a:r>
            <a:r>
              <a:rPr lang="en-US" dirty="0"/>
              <a:t> </a:t>
            </a:r>
            <a:r>
              <a:rPr lang="en-US" dirty="0" err="1"/>
              <a:t>lestvica</a:t>
            </a:r>
            <a:endParaRPr lang="en-US" dirty="0"/>
          </a:p>
          <a:p>
            <a:r>
              <a:rPr lang="en-US" dirty="0" err="1"/>
              <a:t>Različna</a:t>
            </a:r>
            <a:r>
              <a:rPr lang="en-US" dirty="0"/>
              <a:t> </a:t>
            </a:r>
            <a:r>
              <a:rPr lang="en-US" dirty="0" err="1"/>
              <a:t>barva</a:t>
            </a:r>
            <a:r>
              <a:rPr lang="en-US" dirty="0"/>
              <a:t> </a:t>
            </a:r>
            <a:r>
              <a:rPr lang="en-US" dirty="0" err="1"/>
              <a:t>inštrumentov</a:t>
            </a:r>
            <a:r>
              <a:rPr lang="en-US" dirty="0"/>
              <a:t> – </a:t>
            </a:r>
            <a:r>
              <a:rPr lang="en-US" dirty="0" err="1"/>
              <a:t>različna</a:t>
            </a:r>
            <a:r>
              <a:rPr lang="en-US" dirty="0"/>
              <a:t> </a:t>
            </a:r>
            <a:r>
              <a:rPr lang="en-US" dirty="0" err="1"/>
              <a:t>zastopanost</a:t>
            </a:r>
            <a:r>
              <a:rPr lang="en-US" dirty="0"/>
              <a:t> </a:t>
            </a:r>
            <a:r>
              <a:rPr lang="en-US" dirty="0" err="1"/>
              <a:t>alikvotnih</a:t>
            </a:r>
            <a:r>
              <a:rPr lang="en-US" dirty="0"/>
              <a:t> </a:t>
            </a:r>
            <a:r>
              <a:rPr lang="en-US" dirty="0" err="1"/>
              <a:t>tonov</a:t>
            </a:r>
            <a:endParaRPr lang="en-US" dirty="0"/>
          </a:p>
          <a:p>
            <a:endParaRPr lang="en-US" dirty="0"/>
          </a:p>
          <a:p>
            <a:r>
              <a:rPr lang="en-US" dirty="0"/>
              <a:t>LESTVICA JE NARAVNA!</a:t>
            </a:r>
            <a:endParaRPr lang="sl-SI" dirty="0"/>
          </a:p>
        </p:txBody>
      </p:sp>
      <p:pic>
        <p:nvPicPr>
          <p:cNvPr id="4" name="Picture 6" descr="https://upload.wikimedia.org/wikipedia/commons/5/5a/Alikvotni_toni.jpg">
            <a:extLst>
              <a:ext uri="{FF2B5EF4-FFF2-40B4-BE49-F238E27FC236}">
                <a16:creationId xmlns:a16="http://schemas.microsoft.com/office/drawing/2014/main" id="{674A1F0B-2674-4BD4-A36F-E181BAB1A4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148" y="1247971"/>
            <a:ext cx="9667482" cy="283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489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E3514E5-7A80-4B2C-A1DA-A6641151F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Programska</a:t>
            </a:r>
            <a:r>
              <a:rPr lang="en-US" dirty="0"/>
              <a:t> </a:t>
            </a:r>
            <a:r>
              <a:rPr lang="en-US" dirty="0" err="1"/>
              <a:t>glasba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8795AEC-4DB8-48D2-9D9A-BE76DB94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669003"/>
            <a:ext cx="10178322" cy="4210590"/>
          </a:xfrm>
        </p:spPr>
        <p:txBody>
          <a:bodyPr/>
          <a:lstStyle/>
          <a:p>
            <a:r>
              <a:rPr lang="en-US" dirty="0" err="1"/>
              <a:t>Razcvet</a:t>
            </a:r>
            <a:r>
              <a:rPr lang="en-US" dirty="0"/>
              <a:t> v </a:t>
            </a:r>
            <a:r>
              <a:rPr lang="en-US" dirty="0" err="1"/>
              <a:t>obdobju</a:t>
            </a:r>
            <a:r>
              <a:rPr lang="en-US" dirty="0"/>
              <a:t> </a:t>
            </a:r>
            <a:r>
              <a:rPr lang="en-US" dirty="0" err="1"/>
              <a:t>romantike</a:t>
            </a:r>
            <a:endParaRPr lang="en-US" dirty="0"/>
          </a:p>
          <a:p>
            <a:r>
              <a:rPr lang="en-US" dirty="0" err="1"/>
              <a:t>Želja</a:t>
            </a:r>
            <a:r>
              <a:rPr lang="en-US" dirty="0"/>
              <a:t> </a:t>
            </a:r>
            <a:r>
              <a:rPr lang="en-US" dirty="0" err="1"/>
              <a:t>prikazati</a:t>
            </a:r>
            <a:r>
              <a:rPr lang="en-US" dirty="0"/>
              <a:t> </a:t>
            </a:r>
            <a:r>
              <a:rPr lang="en-US" dirty="0" err="1">
                <a:highlight>
                  <a:srgbClr val="FFFF00"/>
                </a:highlight>
              </a:rPr>
              <a:t>naravo</a:t>
            </a:r>
            <a:r>
              <a:rPr lang="en-US" dirty="0"/>
              <a:t> (Liszt – </a:t>
            </a:r>
            <a:r>
              <a:rPr lang="sl-SI" dirty="0" err="1"/>
              <a:t>Weihnachtsbaum</a:t>
            </a:r>
            <a:r>
              <a:rPr lang="en-US" dirty="0"/>
              <a:t>), </a:t>
            </a:r>
            <a:r>
              <a:rPr lang="en-US" dirty="0" err="1">
                <a:highlight>
                  <a:srgbClr val="FFFF00"/>
                </a:highlight>
              </a:rPr>
              <a:t>človeška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občutja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/>
              <a:t>(Berlioz – </a:t>
            </a:r>
            <a:r>
              <a:rPr lang="en-US" dirty="0" err="1"/>
              <a:t>Fantastična</a:t>
            </a:r>
            <a:r>
              <a:rPr lang="en-US" dirty="0"/>
              <a:t> </a:t>
            </a:r>
            <a:r>
              <a:rPr lang="en-US" dirty="0" err="1"/>
              <a:t>simfonija</a:t>
            </a:r>
            <a:r>
              <a:rPr lang="en-US" dirty="0"/>
              <a:t>), </a:t>
            </a:r>
            <a:r>
              <a:rPr lang="en-US" dirty="0" err="1">
                <a:highlight>
                  <a:srgbClr val="FFFF00"/>
                </a:highlight>
              </a:rPr>
              <a:t>zgodbo</a:t>
            </a:r>
            <a:r>
              <a:rPr lang="en-US" dirty="0"/>
              <a:t> (Wagner – </a:t>
            </a:r>
            <a:r>
              <a:rPr lang="en-US" dirty="0" err="1"/>
              <a:t>tetralogija</a:t>
            </a:r>
            <a:r>
              <a:rPr lang="en-US" dirty="0"/>
              <a:t> </a:t>
            </a:r>
            <a:r>
              <a:rPr lang="en-US" dirty="0" err="1"/>
              <a:t>Nibelunški</a:t>
            </a:r>
            <a:r>
              <a:rPr lang="en-US" dirty="0"/>
              <a:t> </a:t>
            </a:r>
            <a:r>
              <a:rPr lang="en-US" dirty="0" err="1"/>
              <a:t>prstan</a:t>
            </a:r>
            <a:r>
              <a:rPr lang="en-US" dirty="0"/>
              <a:t>)</a:t>
            </a:r>
          </a:p>
          <a:p>
            <a:r>
              <a:rPr lang="en-US" dirty="0" err="1"/>
              <a:t>Filmska</a:t>
            </a:r>
            <a:r>
              <a:rPr lang="en-US" dirty="0"/>
              <a:t>/</a:t>
            </a:r>
            <a:r>
              <a:rPr lang="en-US" dirty="0" err="1"/>
              <a:t>namenska</a:t>
            </a:r>
            <a:r>
              <a:rPr lang="en-US" dirty="0"/>
              <a:t> </a:t>
            </a:r>
            <a:r>
              <a:rPr lang="en-US" dirty="0" err="1"/>
              <a:t>glasba</a:t>
            </a:r>
            <a:endParaRPr lang="en-US" dirty="0"/>
          </a:p>
          <a:p>
            <a:endParaRPr lang="en-US" dirty="0"/>
          </a:p>
          <a:p>
            <a:r>
              <a:rPr lang="en-US" dirty="0">
                <a:hlinkClick r:id="rId2"/>
              </a:rPr>
              <a:t>https://www.youtube.com/watch?v=Qx55EmiFadg</a:t>
            </a:r>
            <a:endParaRPr lang="en-US" dirty="0"/>
          </a:p>
          <a:p>
            <a:r>
              <a:rPr lang="en-US" dirty="0"/>
              <a:t>https://www.youtube.com/watch?v=LML6SoNE7xE</a:t>
            </a:r>
          </a:p>
          <a:p>
            <a:endParaRPr lang="en-US" dirty="0"/>
          </a:p>
          <a:p>
            <a:r>
              <a:rPr lang="en-US" dirty="0">
                <a:highlight>
                  <a:srgbClr val="FF5D5D"/>
                </a:highlight>
              </a:rPr>
              <a:t>OBLIKA NASTAJA GLEDE NA PROGRAM, KI JO PRIPOVEDUJE – NI V NAPREJ DOLOČENA!</a:t>
            </a:r>
            <a:endParaRPr lang="sl-SI" dirty="0">
              <a:highlight>
                <a:srgbClr val="FF5D5D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4202214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E0DEEE4-2683-4B7C-8D8C-05887A18E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Richard </a:t>
            </a:r>
            <a:r>
              <a:rPr lang="en-US" dirty="0" err="1"/>
              <a:t>strauss</a:t>
            </a:r>
            <a:r>
              <a:rPr lang="en-US" dirty="0"/>
              <a:t> - Also </a:t>
            </a:r>
            <a:r>
              <a:rPr lang="en-US" dirty="0" err="1"/>
              <a:t>sprach</a:t>
            </a:r>
            <a:r>
              <a:rPr lang="en-US" dirty="0"/>
              <a:t> Zarathustra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A1E528F4-5478-46FC-A3D0-43A07C7E4D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>
                <a:hlinkClick r:id="rId2"/>
              </a:rPr>
              <a:t>https://www.youtube.com/watch?v=IFPwm0e_K98&amp;t=1s</a:t>
            </a:r>
            <a:endParaRPr lang="en-US" dirty="0"/>
          </a:p>
          <a:p>
            <a:endParaRPr lang="en-US" dirty="0"/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89218970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6EFDA48-A062-4A9A-83B1-DB7D9A3FA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Akustična</a:t>
            </a:r>
            <a:r>
              <a:rPr lang="en-US" dirty="0"/>
              <a:t> </a:t>
            </a:r>
            <a:r>
              <a:rPr lang="en-US" dirty="0" err="1"/>
              <a:t>razlika</a:t>
            </a:r>
            <a:r>
              <a:rPr lang="en-US" dirty="0"/>
              <a:t> med </a:t>
            </a:r>
            <a:r>
              <a:rPr lang="en-US" dirty="0" err="1"/>
              <a:t>obrati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E0C0E393-724A-48BD-AEEA-3D4999B4C5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42256984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21F5EB1-1706-4A92-84E3-FAD63F39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/>
              <a:t>Gradnja</a:t>
            </a:r>
            <a:r>
              <a:rPr lang="en-US" sz="4000" dirty="0"/>
              <a:t> </a:t>
            </a:r>
            <a:r>
              <a:rPr lang="en-US" sz="4000" dirty="0" err="1"/>
              <a:t>septakorda</a:t>
            </a:r>
            <a:r>
              <a:rPr lang="en-US" sz="4000" dirty="0"/>
              <a:t>/</a:t>
            </a:r>
            <a:r>
              <a:rPr lang="en-US" sz="4000" dirty="0" err="1"/>
              <a:t>Četverozvoka</a:t>
            </a:r>
            <a:endParaRPr lang="sl-SI" sz="4000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F02B9A57-B8FA-4CCC-B63A-4784A03BF9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425389"/>
            <a:ext cx="10178322" cy="5050226"/>
          </a:xfrm>
        </p:spPr>
        <p:txBody>
          <a:bodyPr>
            <a:normAutofit/>
          </a:bodyPr>
          <a:lstStyle/>
          <a:p>
            <a:r>
              <a:rPr lang="en-US" dirty="0" err="1"/>
              <a:t>Trozvok</a:t>
            </a:r>
            <a:r>
              <a:rPr lang="en-US" dirty="0"/>
              <a:t> – </a:t>
            </a:r>
            <a:r>
              <a:rPr lang="en-US" dirty="0" err="1"/>
              <a:t>dve</a:t>
            </a:r>
            <a:r>
              <a:rPr lang="en-US" dirty="0"/>
              <a:t> </a:t>
            </a:r>
            <a:r>
              <a:rPr lang="en-US" dirty="0" err="1"/>
              <a:t>terci</a:t>
            </a:r>
            <a:r>
              <a:rPr lang="en-US" dirty="0"/>
              <a:t> </a:t>
            </a:r>
            <a:r>
              <a:rPr lang="en-US" dirty="0" err="1"/>
              <a:t>ena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drugi</a:t>
            </a:r>
            <a:endParaRPr lang="en-US" dirty="0"/>
          </a:p>
          <a:p>
            <a:r>
              <a:rPr lang="en-US" dirty="0" err="1"/>
              <a:t>Četverozvok</a:t>
            </a:r>
            <a:r>
              <a:rPr lang="en-US" dirty="0"/>
              <a:t> – tri </a:t>
            </a:r>
            <a:r>
              <a:rPr lang="en-US" dirty="0" err="1"/>
              <a:t>terce</a:t>
            </a:r>
            <a:r>
              <a:rPr lang="en-US" dirty="0"/>
              <a:t> </a:t>
            </a:r>
            <a:r>
              <a:rPr lang="en-US" dirty="0" err="1"/>
              <a:t>ena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drugi</a:t>
            </a:r>
            <a:endParaRPr lang="en-US" dirty="0"/>
          </a:p>
          <a:p>
            <a:r>
              <a:rPr lang="en-US" dirty="0" err="1"/>
              <a:t>Možne</a:t>
            </a:r>
            <a:r>
              <a:rPr lang="en-US" dirty="0"/>
              <a:t> </a:t>
            </a:r>
            <a:r>
              <a:rPr lang="en-US" dirty="0" err="1"/>
              <a:t>kombinacije</a:t>
            </a:r>
            <a:r>
              <a:rPr lang="en-US" dirty="0"/>
              <a:t>:</a:t>
            </a:r>
          </a:p>
          <a:p>
            <a:pPr lvl="1"/>
            <a:r>
              <a:rPr lang="en-US" strike="sngStrike" dirty="0" err="1"/>
              <a:t>Velika</a:t>
            </a:r>
            <a:r>
              <a:rPr lang="en-US" strike="sngStrike" dirty="0"/>
              <a:t> + </a:t>
            </a:r>
            <a:r>
              <a:rPr lang="en-US" strike="sngStrike" dirty="0" err="1"/>
              <a:t>velika</a:t>
            </a:r>
            <a:r>
              <a:rPr lang="en-US" strike="sngStrike" dirty="0"/>
              <a:t> + </a:t>
            </a:r>
            <a:r>
              <a:rPr lang="en-US" strike="sngStrike" dirty="0" err="1"/>
              <a:t>velika</a:t>
            </a:r>
            <a:endParaRPr lang="en-US" strike="sngStrike" dirty="0"/>
          </a:p>
          <a:p>
            <a:pPr lvl="1"/>
            <a:r>
              <a:rPr lang="en-US" dirty="0" err="1"/>
              <a:t>Velika</a:t>
            </a:r>
            <a:r>
              <a:rPr lang="en-US" dirty="0"/>
              <a:t> + </a:t>
            </a:r>
            <a:r>
              <a:rPr lang="en-US" dirty="0" err="1"/>
              <a:t>velika</a:t>
            </a:r>
            <a:r>
              <a:rPr lang="en-US" dirty="0"/>
              <a:t> + mala – </a:t>
            </a:r>
            <a:r>
              <a:rPr lang="en-US" dirty="0" err="1"/>
              <a:t>zvečan</a:t>
            </a:r>
            <a:r>
              <a:rPr lang="en-US" dirty="0"/>
              <a:t> z </a:t>
            </a:r>
            <a:r>
              <a:rPr lang="en-US" dirty="0" err="1"/>
              <a:t>veliko</a:t>
            </a:r>
            <a:r>
              <a:rPr lang="en-US" dirty="0"/>
              <a:t> </a:t>
            </a:r>
            <a:r>
              <a:rPr lang="en-US" dirty="0" err="1"/>
              <a:t>septimo</a:t>
            </a:r>
            <a:r>
              <a:rPr lang="en-US" dirty="0"/>
              <a:t> (zvv7)</a:t>
            </a:r>
          </a:p>
          <a:p>
            <a:pPr lvl="1"/>
            <a:r>
              <a:rPr lang="en-US" dirty="0" err="1"/>
              <a:t>Velika</a:t>
            </a:r>
            <a:r>
              <a:rPr lang="en-US" dirty="0"/>
              <a:t> + mala + </a:t>
            </a:r>
            <a:r>
              <a:rPr lang="en-US" dirty="0" err="1"/>
              <a:t>velika</a:t>
            </a:r>
            <a:r>
              <a:rPr lang="en-US" dirty="0"/>
              <a:t> – </a:t>
            </a:r>
            <a:r>
              <a:rPr lang="en-US" dirty="0" err="1"/>
              <a:t>durov</a:t>
            </a:r>
            <a:r>
              <a:rPr lang="en-US" dirty="0"/>
              <a:t> z </a:t>
            </a:r>
            <a:r>
              <a:rPr lang="en-US" dirty="0" err="1"/>
              <a:t>veliko</a:t>
            </a:r>
            <a:r>
              <a:rPr lang="en-US" dirty="0"/>
              <a:t> </a:t>
            </a:r>
            <a:r>
              <a:rPr lang="en-US" dirty="0" err="1"/>
              <a:t>septimo</a:t>
            </a:r>
            <a:r>
              <a:rPr lang="en-US" dirty="0"/>
              <a:t> (dv7)</a:t>
            </a:r>
          </a:p>
          <a:p>
            <a:pPr lvl="1"/>
            <a:r>
              <a:rPr lang="en-US" dirty="0" err="1"/>
              <a:t>Velika</a:t>
            </a:r>
            <a:r>
              <a:rPr lang="en-US" dirty="0"/>
              <a:t> + mala + mala – </a:t>
            </a:r>
            <a:r>
              <a:rPr lang="en-US" dirty="0" err="1"/>
              <a:t>durov</a:t>
            </a:r>
            <a:r>
              <a:rPr lang="en-US" dirty="0"/>
              <a:t> z </a:t>
            </a:r>
            <a:r>
              <a:rPr lang="en-US" dirty="0" err="1"/>
              <a:t>malo</a:t>
            </a:r>
            <a:r>
              <a:rPr lang="en-US" dirty="0"/>
              <a:t> </a:t>
            </a:r>
            <a:r>
              <a:rPr lang="en-US" dirty="0" err="1"/>
              <a:t>septimo</a:t>
            </a:r>
            <a:r>
              <a:rPr lang="en-US" dirty="0"/>
              <a:t> (dm7/</a:t>
            </a:r>
            <a:r>
              <a:rPr lang="en-US" u="sng" dirty="0"/>
              <a:t>D7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Mala + </a:t>
            </a:r>
            <a:r>
              <a:rPr lang="en-US" dirty="0" err="1"/>
              <a:t>velika</a:t>
            </a:r>
            <a:r>
              <a:rPr lang="en-US" dirty="0"/>
              <a:t> + </a:t>
            </a:r>
            <a:r>
              <a:rPr lang="en-US" dirty="0" err="1"/>
              <a:t>velika</a:t>
            </a:r>
            <a:r>
              <a:rPr lang="en-US" dirty="0"/>
              <a:t> – </a:t>
            </a:r>
            <a:r>
              <a:rPr lang="en-US" dirty="0" err="1"/>
              <a:t>molov</a:t>
            </a:r>
            <a:r>
              <a:rPr lang="en-US" dirty="0"/>
              <a:t> z </a:t>
            </a:r>
            <a:r>
              <a:rPr lang="en-US" dirty="0" err="1"/>
              <a:t>veliko</a:t>
            </a:r>
            <a:r>
              <a:rPr lang="en-US" dirty="0"/>
              <a:t> </a:t>
            </a:r>
            <a:r>
              <a:rPr lang="en-US" dirty="0" err="1"/>
              <a:t>septimo</a:t>
            </a:r>
            <a:r>
              <a:rPr lang="en-US" dirty="0"/>
              <a:t> (mv7)</a:t>
            </a:r>
          </a:p>
          <a:p>
            <a:pPr lvl="1"/>
            <a:r>
              <a:rPr lang="en-US" dirty="0"/>
              <a:t>Mala + </a:t>
            </a:r>
            <a:r>
              <a:rPr lang="en-US" dirty="0" err="1"/>
              <a:t>velika</a:t>
            </a:r>
            <a:r>
              <a:rPr lang="en-US" dirty="0"/>
              <a:t> + mala – </a:t>
            </a:r>
            <a:r>
              <a:rPr lang="en-US" dirty="0" err="1"/>
              <a:t>molov</a:t>
            </a:r>
            <a:r>
              <a:rPr lang="en-US" dirty="0"/>
              <a:t> z </a:t>
            </a:r>
            <a:r>
              <a:rPr lang="en-US" dirty="0" err="1"/>
              <a:t>malo</a:t>
            </a:r>
            <a:r>
              <a:rPr lang="en-US" dirty="0"/>
              <a:t> </a:t>
            </a:r>
            <a:r>
              <a:rPr lang="en-US" dirty="0" err="1"/>
              <a:t>septimo</a:t>
            </a:r>
            <a:r>
              <a:rPr lang="en-US" dirty="0"/>
              <a:t> (mm7)</a:t>
            </a:r>
          </a:p>
          <a:p>
            <a:pPr lvl="1"/>
            <a:r>
              <a:rPr lang="en-US" dirty="0"/>
              <a:t>Mala + mala + </a:t>
            </a:r>
            <a:r>
              <a:rPr lang="en-US" dirty="0" err="1"/>
              <a:t>velika</a:t>
            </a:r>
            <a:r>
              <a:rPr lang="en-US" dirty="0"/>
              <a:t> – </a:t>
            </a:r>
            <a:r>
              <a:rPr lang="en-US" dirty="0" err="1"/>
              <a:t>zmanjšan</a:t>
            </a:r>
            <a:r>
              <a:rPr lang="en-US" dirty="0"/>
              <a:t> z </a:t>
            </a:r>
            <a:r>
              <a:rPr lang="en-US" dirty="0" err="1"/>
              <a:t>malo</a:t>
            </a:r>
            <a:r>
              <a:rPr lang="en-US" dirty="0"/>
              <a:t> </a:t>
            </a:r>
            <a:r>
              <a:rPr lang="en-US" dirty="0" err="1"/>
              <a:t>septimo</a:t>
            </a:r>
            <a:r>
              <a:rPr lang="en-US" dirty="0"/>
              <a:t> (zmm7)</a:t>
            </a:r>
          </a:p>
          <a:p>
            <a:pPr lvl="1"/>
            <a:r>
              <a:rPr lang="en-US" dirty="0"/>
              <a:t>Mala + mala + mala – </a:t>
            </a:r>
            <a:r>
              <a:rPr lang="en-US" dirty="0" err="1"/>
              <a:t>zmanjšan</a:t>
            </a:r>
            <a:r>
              <a:rPr lang="en-US" dirty="0"/>
              <a:t> z </a:t>
            </a:r>
            <a:r>
              <a:rPr lang="en-US" dirty="0" err="1"/>
              <a:t>zmanjšano</a:t>
            </a:r>
            <a:r>
              <a:rPr lang="en-US" dirty="0"/>
              <a:t> </a:t>
            </a:r>
            <a:r>
              <a:rPr lang="en-US" dirty="0" err="1"/>
              <a:t>septimo</a:t>
            </a:r>
            <a:r>
              <a:rPr lang="en-US" dirty="0"/>
              <a:t> (zmzm7/</a:t>
            </a:r>
            <a:r>
              <a:rPr lang="en-US" u="sng" dirty="0"/>
              <a:t>zm7</a:t>
            </a:r>
            <a:r>
              <a:rPr lang="en-US" dirty="0"/>
              <a:t>)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65461485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C52B3F4-B58D-4660-AD8B-FD85292F4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Obrati</a:t>
            </a:r>
            <a:r>
              <a:rPr lang="en-US" dirty="0"/>
              <a:t> </a:t>
            </a:r>
            <a:r>
              <a:rPr lang="en-US" dirty="0" err="1"/>
              <a:t>septakordov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60F4929B-99DB-40B0-8795-E73E0A5382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Dominantni</a:t>
            </a:r>
            <a:r>
              <a:rPr lang="en-US" dirty="0"/>
              <a:t> </a:t>
            </a:r>
            <a:r>
              <a:rPr lang="en-US" dirty="0" err="1"/>
              <a:t>septakord</a:t>
            </a:r>
            <a:r>
              <a:rPr lang="en-US" dirty="0"/>
              <a:t> v </a:t>
            </a:r>
            <a:r>
              <a:rPr lang="en-US" dirty="0" err="1"/>
              <a:t>vseh</a:t>
            </a:r>
            <a:r>
              <a:rPr lang="en-US" dirty="0"/>
              <a:t> </a:t>
            </a:r>
            <a:r>
              <a:rPr lang="en-US" dirty="0" err="1"/>
              <a:t>obratih</a:t>
            </a:r>
            <a:endParaRPr lang="en-US" dirty="0"/>
          </a:p>
          <a:p>
            <a:r>
              <a:rPr lang="en-US" dirty="0"/>
              <a:t>Sixte </a:t>
            </a:r>
            <a:r>
              <a:rPr lang="en-US" dirty="0" err="1"/>
              <a:t>ajoutée</a:t>
            </a:r>
            <a:r>
              <a:rPr lang="en-US" dirty="0"/>
              <a:t> (ii65) – substitute </a:t>
            </a:r>
            <a:r>
              <a:rPr lang="en-US" dirty="0" err="1"/>
              <a:t>subdominante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Obrati</a:t>
            </a:r>
            <a:r>
              <a:rPr lang="en-US" dirty="0"/>
              <a:t>: </a:t>
            </a:r>
            <a:r>
              <a:rPr lang="en-US" dirty="0" err="1"/>
              <a:t>ohranijo</a:t>
            </a:r>
            <a:r>
              <a:rPr lang="en-US" dirty="0"/>
              <a:t> se </a:t>
            </a:r>
            <a:r>
              <a:rPr lang="en-US" dirty="0" err="1"/>
              <a:t>enaki</a:t>
            </a:r>
            <a:r>
              <a:rPr lang="en-US" dirty="0"/>
              <a:t> </a:t>
            </a:r>
            <a:r>
              <a:rPr lang="en-US" dirty="0" err="1"/>
              <a:t>toni</a:t>
            </a:r>
            <a:r>
              <a:rPr lang="en-US" dirty="0"/>
              <a:t>, le v </a:t>
            </a:r>
            <a:r>
              <a:rPr lang="en-US" dirty="0" err="1"/>
              <a:t>basu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vsakič</a:t>
            </a:r>
            <a:r>
              <a:rPr lang="en-US" dirty="0"/>
              <a:t> drug – </a:t>
            </a:r>
            <a:r>
              <a:rPr lang="en-US" dirty="0" err="1"/>
              <a:t>basovski</a:t>
            </a:r>
            <a:r>
              <a:rPr lang="en-US" dirty="0"/>
              <a:t> ton </a:t>
            </a:r>
            <a:r>
              <a:rPr lang="en-US" dirty="0" err="1"/>
              <a:t>določa</a:t>
            </a:r>
            <a:r>
              <a:rPr lang="en-US" dirty="0"/>
              <a:t> </a:t>
            </a:r>
            <a:r>
              <a:rPr lang="en-US" dirty="0" err="1"/>
              <a:t>obrat</a:t>
            </a:r>
            <a:r>
              <a:rPr lang="en-US" dirty="0"/>
              <a:t> </a:t>
            </a:r>
            <a:r>
              <a:rPr lang="en-US" dirty="0" err="1"/>
              <a:t>sekstakorda</a:t>
            </a:r>
            <a:r>
              <a:rPr lang="en-US" dirty="0"/>
              <a:t>!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33511986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93B95D7-D4FE-4A5E-A096-8733F48ED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Poimenovanje</a:t>
            </a:r>
            <a:endParaRPr lang="sl-SI" dirty="0"/>
          </a:p>
        </p:txBody>
      </p:sp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E567751A-D046-41DD-AFEB-29867C714C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4901" y="1874517"/>
            <a:ext cx="4495261" cy="1956151"/>
          </a:xfrm>
          <a:prstGeom prst="rect">
            <a:avLst/>
          </a:prstGeom>
        </p:spPr>
      </p:pic>
      <p:sp>
        <p:nvSpPr>
          <p:cNvPr id="5" name="PoljeZBesedilom 4">
            <a:extLst>
              <a:ext uri="{FF2B5EF4-FFF2-40B4-BE49-F238E27FC236}">
                <a16:creationId xmlns:a16="http://schemas.microsoft.com/office/drawing/2014/main" id="{3CC0EC6C-1CB3-48C3-A947-6549BB3A01E8}"/>
              </a:ext>
            </a:extLst>
          </p:cNvPr>
          <p:cNvSpPr txBox="1"/>
          <p:nvPr/>
        </p:nvSpPr>
        <p:spPr>
          <a:xfrm>
            <a:off x="4057095" y="4234649"/>
            <a:ext cx="47761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X </a:t>
            </a:r>
            <a:r>
              <a:rPr lang="en-US" dirty="0" err="1"/>
              <a:t>septakord</a:t>
            </a:r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X </a:t>
            </a:r>
            <a:r>
              <a:rPr lang="en-US" dirty="0" err="1"/>
              <a:t>kvintsekstakord</a:t>
            </a:r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X </a:t>
            </a:r>
            <a:r>
              <a:rPr lang="en-US" dirty="0" err="1"/>
              <a:t>terckvartakord</a:t>
            </a:r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X </a:t>
            </a:r>
            <a:r>
              <a:rPr lang="en-US" dirty="0" err="1"/>
              <a:t>sekundakord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49888372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38B1F55-FECC-49B7-9C08-71AB7764B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septakord</a:t>
            </a:r>
            <a:endParaRPr lang="sl-SI" dirty="0"/>
          </a:p>
        </p:txBody>
      </p:sp>
      <p:sp>
        <p:nvSpPr>
          <p:cNvPr id="5" name="Desni zaviti oklepaj 4">
            <a:extLst>
              <a:ext uri="{FF2B5EF4-FFF2-40B4-BE49-F238E27FC236}">
                <a16:creationId xmlns:a16="http://schemas.microsoft.com/office/drawing/2014/main" id="{680EFA66-ECA1-49C8-B529-E7612E085994}"/>
              </a:ext>
            </a:extLst>
          </p:cNvPr>
          <p:cNvSpPr/>
          <p:nvPr/>
        </p:nvSpPr>
        <p:spPr>
          <a:xfrm>
            <a:off x="3861786" y="3204839"/>
            <a:ext cx="115410" cy="665825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" name="PoljeZBesedilom 5">
            <a:extLst>
              <a:ext uri="{FF2B5EF4-FFF2-40B4-BE49-F238E27FC236}">
                <a16:creationId xmlns:a16="http://schemas.microsoft.com/office/drawing/2014/main" id="{9670DAFA-B9CD-4E8C-AC30-10C77230C7D4}"/>
              </a:ext>
            </a:extLst>
          </p:cNvPr>
          <p:cNvSpPr txBox="1"/>
          <p:nvPr/>
        </p:nvSpPr>
        <p:spPr>
          <a:xfrm>
            <a:off x="4249445" y="3353085"/>
            <a:ext cx="4332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Septakord</a:t>
            </a:r>
            <a:r>
              <a:rPr lang="en-US" dirty="0"/>
              <a:t> (septimal </a:t>
            </a:r>
            <a:r>
              <a:rPr lang="en-US" dirty="0" err="1"/>
              <a:t>obsega</a:t>
            </a:r>
            <a:r>
              <a:rPr lang="en-US" dirty="0"/>
              <a:t>)</a:t>
            </a:r>
            <a:endParaRPr lang="sl-SI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5B05FE65-E1D9-417C-8A87-135272285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9102" y="2062129"/>
            <a:ext cx="2136559" cy="2453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61900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>
            <a:extLst>
              <a:ext uri="{FF2B5EF4-FFF2-40B4-BE49-F238E27FC236}">
                <a16:creationId xmlns:a16="http://schemas.microsoft.com/office/drawing/2014/main" id="{F2404A41-23AF-4C28-9F9B-4109E44EB1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370" y="2394929"/>
            <a:ext cx="1615736" cy="2068142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690A4188-821A-4F1E-B70D-874148B95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kvintsekstakord</a:t>
            </a:r>
            <a:endParaRPr lang="sl-SI" dirty="0"/>
          </a:p>
        </p:txBody>
      </p:sp>
      <p:sp>
        <p:nvSpPr>
          <p:cNvPr id="5" name="Desni zaviti oklepaj 4">
            <a:extLst>
              <a:ext uri="{FF2B5EF4-FFF2-40B4-BE49-F238E27FC236}">
                <a16:creationId xmlns:a16="http://schemas.microsoft.com/office/drawing/2014/main" id="{52622634-0A48-4786-8E1D-5EF714D67622}"/>
              </a:ext>
            </a:extLst>
          </p:cNvPr>
          <p:cNvSpPr/>
          <p:nvPr/>
        </p:nvSpPr>
        <p:spPr>
          <a:xfrm>
            <a:off x="2814221" y="3275860"/>
            <a:ext cx="45719" cy="372862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" name="Desni zaviti oklepaj 5">
            <a:extLst>
              <a:ext uri="{FF2B5EF4-FFF2-40B4-BE49-F238E27FC236}">
                <a16:creationId xmlns:a16="http://schemas.microsoft.com/office/drawing/2014/main" id="{9752E065-3219-4ADE-A0AA-F3DC8B56694D}"/>
              </a:ext>
            </a:extLst>
          </p:cNvPr>
          <p:cNvSpPr/>
          <p:nvPr/>
        </p:nvSpPr>
        <p:spPr>
          <a:xfrm>
            <a:off x="2927262" y="3133816"/>
            <a:ext cx="224311" cy="514905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7" name="PoljeZBesedilom 6">
            <a:extLst>
              <a:ext uri="{FF2B5EF4-FFF2-40B4-BE49-F238E27FC236}">
                <a16:creationId xmlns:a16="http://schemas.microsoft.com/office/drawing/2014/main" id="{922E04D8-0F25-4B87-94B8-0486DDDE71F1}"/>
              </a:ext>
            </a:extLst>
          </p:cNvPr>
          <p:cNvSpPr txBox="1"/>
          <p:nvPr/>
        </p:nvSpPr>
        <p:spPr>
          <a:xfrm>
            <a:off x="4074850" y="2876365"/>
            <a:ext cx="42168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Nad</a:t>
            </a:r>
            <a:r>
              <a:rPr lang="en-US" dirty="0"/>
              <a:t> </a:t>
            </a:r>
            <a:r>
              <a:rPr lang="en-US" dirty="0" err="1"/>
              <a:t>basovskim</a:t>
            </a:r>
            <a:r>
              <a:rPr lang="en-US" dirty="0"/>
              <a:t> </a:t>
            </a:r>
            <a:r>
              <a:rPr lang="en-US" dirty="0" err="1"/>
              <a:t>tonom</a:t>
            </a:r>
            <a:r>
              <a:rPr lang="en-US" dirty="0"/>
              <a:t> </a:t>
            </a:r>
            <a:r>
              <a:rPr lang="en-US" dirty="0" err="1"/>
              <a:t>sta</a:t>
            </a:r>
            <a:r>
              <a:rPr lang="en-US" dirty="0"/>
              <a:t> </a:t>
            </a:r>
            <a:r>
              <a:rPr lang="en-US" dirty="0" err="1"/>
              <a:t>kvinta</a:t>
            </a:r>
            <a:r>
              <a:rPr lang="en-US" dirty="0"/>
              <a:t> in </a:t>
            </a:r>
            <a:r>
              <a:rPr lang="en-US" dirty="0" err="1"/>
              <a:t>seksta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61351401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>
            <a:extLst>
              <a:ext uri="{FF2B5EF4-FFF2-40B4-BE49-F238E27FC236}">
                <a16:creationId xmlns:a16="http://schemas.microsoft.com/office/drawing/2014/main" id="{1EAC8D6D-139C-4446-98C2-6F279BAFA0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326" y="2598873"/>
            <a:ext cx="2032987" cy="3074893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0DB21633-5E8C-4850-A825-E670C8D03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terckvartakord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8B9A96C3-2DA9-4BF3-8A0E-A423C7E58B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0484" y="3204839"/>
            <a:ext cx="5659515" cy="2674753"/>
          </a:xfrm>
        </p:spPr>
        <p:txBody>
          <a:bodyPr/>
          <a:lstStyle/>
          <a:p>
            <a:r>
              <a:rPr lang="en-US" dirty="0" err="1"/>
              <a:t>Nad</a:t>
            </a:r>
            <a:r>
              <a:rPr lang="en-US" dirty="0"/>
              <a:t> </a:t>
            </a:r>
            <a:r>
              <a:rPr lang="en-US" dirty="0" err="1"/>
              <a:t>basom</a:t>
            </a:r>
            <a:r>
              <a:rPr lang="en-US" dirty="0"/>
              <a:t> </a:t>
            </a:r>
            <a:r>
              <a:rPr lang="en-US" dirty="0" err="1"/>
              <a:t>terca</a:t>
            </a:r>
            <a:r>
              <a:rPr lang="en-US" dirty="0"/>
              <a:t> in </a:t>
            </a:r>
            <a:r>
              <a:rPr lang="en-US" dirty="0" err="1"/>
              <a:t>kvarta</a:t>
            </a:r>
            <a:r>
              <a:rPr lang="en-US" dirty="0"/>
              <a:t> – </a:t>
            </a:r>
            <a:r>
              <a:rPr lang="en-US" dirty="0" err="1"/>
              <a:t>vedno</a:t>
            </a:r>
            <a:r>
              <a:rPr lang="en-US" dirty="0"/>
              <a:t> </a:t>
            </a:r>
            <a:r>
              <a:rPr lang="en-US" dirty="0" err="1"/>
              <a:t>povemo</a:t>
            </a:r>
            <a:r>
              <a:rPr lang="en-US" dirty="0"/>
              <a:t> le </a:t>
            </a:r>
            <a:r>
              <a:rPr lang="en-US" dirty="0" err="1"/>
              <a:t>tisto</a:t>
            </a:r>
            <a:r>
              <a:rPr lang="en-US" dirty="0"/>
              <a:t>, </a:t>
            </a:r>
            <a:r>
              <a:rPr lang="en-US" dirty="0" err="1"/>
              <a:t>kar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bistveno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razumevanje</a:t>
            </a:r>
            <a:r>
              <a:rPr lang="en-US" dirty="0"/>
              <a:t> </a:t>
            </a:r>
            <a:r>
              <a:rPr lang="en-US" dirty="0" err="1"/>
              <a:t>akorda</a:t>
            </a:r>
            <a:endParaRPr lang="sl-SI" dirty="0"/>
          </a:p>
        </p:txBody>
      </p:sp>
      <p:sp>
        <p:nvSpPr>
          <p:cNvPr id="5" name="Desni zaviti oklepaj 4">
            <a:extLst>
              <a:ext uri="{FF2B5EF4-FFF2-40B4-BE49-F238E27FC236}">
                <a16:creationId xmlns:a16="http://schemas.microsoft.com/office/drawing/2014/main" id="{2F19E2C9-8134-4528-8E06-238091CE95BF}"/>
              </a:ext>
            </a:extLst>
          </p:cNvPr>
          <p:cNvSpPr/>
          <p:nvPr/>
        </p:nvSpPr>
        <p:spPr>
          <a:xfrm>
            <a:off x="2820730" y="4048217"/>
            <a:ext cx="277577" cy="351955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" name="Desni zaviti oklepaj 5">
            <a:extLst>
              <a:ext uri="{FF2B5EF4-FFF2-40B4-BE49-F238E27FC236}">
                <a16:creationId xmlns:a16="http://schemas.microsoft.com/office/drawing/2014/main" id="{277B3918-7B1D-4D89-BEE6-C5D899F3B343}"/>
              </a:ext>
            </a:extLst>
          </p:cNvPr>
          <p:cNvSpPr/>
          <p:nvPr/>
        </p:nvSpPr>
        <p:spPr>
          <a:xfrm>
            <a:off x="3083031" y="3914119"/>
            <a:ext cx="224311" cy="514905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85220467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BFDF31E7-F448-444D-A2E8-BB1B7796EE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381" y="2744514"/>
            <a:ext cx="1940240" cy="2689878"/>
          </a:xfrm>
          <a:prstGeom prst="rect">
            <a:avLst/>
          </a:pr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BE27F020-5F45-445E-8E73-A2BA98EA6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sekundakord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7806EFE4-22DF-4560-9668-EFCE162239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1699" y="2885242"/>
            <a:ext cx="4878280" cy="3065371"/>
          </a:xfrm>
        </p:spPr>
        <p:txBody>
          <a:bodyPr/>
          <a:lstStyle/>
          <a:p>
            <a:r>
              <a:rPr lang="en-US" dirty="0" err="1"/>
              <a:t>Sekunda</a:t>
            </a:r>
            <a:r>
              <a:rPr lang="en-US" dirty="0"/>
              <a:t> </a:t>
            </a:r>
            <a:r>
              <a:rPr lang="en-US" dirty="0" err="1"/>
              <a:t>nad</a:t>
            </a:r>
            <a:r>
              <a:rPr lang="en-US" dirty="0"/>
              <a:t> </a:t>
            </a:r>
            <a:r>
              <a:rPr lang="en-US" dirty="0" err="1"/>
              <a:t>basom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bistvena</a:t>
            </a:r>
            <a:endParaRPr lang="sl-SI" dirty="0"/>
          </a:p>
        </p:txBody>
      </p:sp>
      <p:sp>
        <p:nvSpPr>
          <p:cNvPr id="5" name="Desni zaviti oklepaj 4">
            <a:extLst>
              <a:ext uri="{FF2B5EF4-FFF2-40B4-BE49-F238E27FC236}">
                <a16:creationId xmlns:a16="http://schemas.microsoft.com/office/drawing/2014/main" id="{120E28AC-FD25-47B7-AA7E-385FAEAA04FD}"/>
              </a:ext>
            </a:extLst>
          </p:cNvPr>
          <p:cNvSpPr/>
          <p:nvPr/>
        </p:nvSpPr>
        <p:spPr>
          <a:xfrm>
            <a:off x="2281561" y="3923930"/>
            <a:ext cx="106532" cy="165523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31354329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3C1C2AC-4D82-4E41-BBF3-F3E170953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Vaja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3CCA3842-B951-4159-BF5B-1BF0655713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420427"/>
            <a:ext cx="10178322" cy="4459165"/>
          </a:xfrm>
        </p:spPr>
        <p:txBody>
          <a:bodyPr/>
          <a:lstStyle/>
          <a:p>
            <a:r>
              <a:rPr lang="en-US" dirty="0" err="1"/>
              <a:t>Poimenuj</a:t>
            </a:r>
            <a:r>
              <a:rPr lang="en-US" dirty="0"/>
              <a:t> </a:t>
            </a:r>
            <a:r>
              <a:rPr lang="en-US" dirty="0" err="1"/>
              <a:t>obrate</a:t>
            </a:r>
            <a:r>
              <a:rPr lang="en-US" dirty="0"/>
              <a:t>!</a:t>
            </a:r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BC4FA92-F38A-430D-A76F-A48DFEC79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678" y="2621309"/>
            <a:ext cx="6353175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476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AB11D9A-651E-40B3-9D73-CCE3E4B8B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Zakaj</a:t>
            </a:r>
            <a:r>
              <a:rPr lang="en-US" dirty="0"/>
              <a:t> problem?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C69585B4-D33C-46F5-8A66-5164709E5F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571625"/>
            <a:ext cx="10178322" cy="4307967"/>
          </a:xfrm>
        </p:spPr>
        <p:txBody>
          <a:bodyPr/>
          <a:lstStyle/>
          <a:p>
            <a:r>
              <a:rPr lang="en-US" dirty="0" err="1"/>
              <a:t>Prvi</a:t>
            </a:r>
            <a:r>
              <a:rPr lang="en-US" dirty="0"/>
              <a:t> problem</a:t>
            </a:r>
          </a:p>
          <a:p>
            <a:pPr lvl="1"/>
            <a:r>
              <a:rPr lang="en-US" dirty="0" err="1"/>
              <a:t>Pri</a:t>
            </a:r>
            <a:r>
              <a:rPr lang="en-US" dirty="0"/>
              <a:t> </a:t>
            </a:r>
            <a:r>
              <a:rPr lang="en-US" dirty="0" err="1"/>
              <a:t>absolutni</a:t>
            </a:r>
            <a:r>
              <a:rPr lang="en-US" dirty="0"/>
              <a:t>: 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določene</a:t>
            </a:r>
            <a:r>
              <a:rPr lang="en-US" dirty="0"/>
              <a:t> </a:t>
            </a:r>
            <a:r>
              <a:rPr lang="en-US" dirty="0" err="1"/>
              <a:t>oblike</a:t>
            </a:r>
            <a:r>
              <a:rPr lang="en-US" dirty="0"/>
              <a:t> </a:t>
            </a:r>
            <a:r>
              <a:rPr lang="en-US" dirty="0" err="1"/>
              <a:t>narediti</a:t>
            </a:r>
            <a:r>
              <a:rPr lang="en-US" dirty="0"/>
              <a:t> </a:t>
            </a:r>
            <a:r>
              <a:rPr lang="en-US" dirty="0" err="1"/>
              <a:t>nekaj</a:t>
            </a:r>
            <a:r>
              <a:rPr lang="en-US" dirty="0"/>
              <a:t> </a:t>
            </a:r>
            <a:r>
              <a:rPr lang="en-US" dirty="0" err="1"/>
              <a:t>novega</a:t>
            </a:r>
            <a:r>
              <a:rPr lang="en-US" dirty="0"/>
              <a:t>, </a:t>
            </a:r>
            <a:r>
              <a:rPr lang="en-US" dirty="0" err="1"/>
              <a:t>umetniškega</a:t>
            </a:r>
            <a:r>
              <a:rPr lang="en-US" dirty="0"/>
              <a:t>?</a:t>
            </a:r>
          </a:p>
          <a:p>
            <a:pPr lvl="1"/>
            <a:r>
              <a:rPr lang="en-US" dirty="0" err="1"/>
              <a:t>Pri</a:t>
            </a:r>
            <a:r>
              <a:rPr lang="en-US" dirty="0"/>
              <a:t> </a:t>
            </a:r>
            <a:r>
              <a:rPr lang="en-US" dirty="0" err="1"/>
              <a:t>programski</a:t>
            </a:r>
            <a:r>
              <a:rPr lang="en-US" dirty="0"/>
              <a:t>: 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ohraniti</a:t>
            </a:r>
            <a:r>
              <a:rPr lang="en-US" dirty="0"/>
              <a:t> </a:t>
            </a:r>
            <a:r>
              <a:rPr lang="en-US" dirty="0" err="1"/>
              <a:t>jasno</a:t>
            </a:r>
            <a:r>
              <a:rPr lang="en-US" dirty="0"/>
              <a:t> </a:t>
            </a:r>
            <a:r>
              <a:rPr lang="en-US" dirty="0" err="1"/>
              <a:t>obliko</a:t>
            </a:r>
            <a:r>
              <a:rPr lang="en-US" dirty="0"/>
              <a:t> (</a:t>
            </a:r>
            <a:r>
              <a:rPr lang="en-US" dirty="0" err="1"/>
              <a:t>ki</a:t>
            </a:r>
            <a:r>
              <a:rPr lang="en-US" dirty="0"/>
              <a:t> jo </a:t>
            </a:r>
            <a:r>
              <a:rPr lang="en-US" dirty="0" err="1"/>
              <a:t>poslušalec</a:t>
            </a:r>
            <a:r>
              <a:rPr lang="en-US" dirty="0"/>
              <a:t> </a:t>
            </a:r>
            <a:r>
              <a:rPr lang="en-US" dirty="0" err="1"/>
              <a:t>nujno</a:t>
            </a:r>
            <a:r>
              <a:rPr lang="en-US" dirty="0"/>
              <a:t> </a:t>
            </a:r>
            <a:r>
              <a:rPr lang="en-US" dirty="0" err="1"/>
              <a:t>potrebuje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zbrano</a:t>
            </a:r>
            <a:r>
              <a:rPr lang="en-US" dirty="0"/>
              <a:t> in </a:t>
            </a:r>
            <a:r>
              <a:rPr lang="en-US" dirty="0" err="1"/>
              <a:t>nezdolgočaseno</a:t>
            </a:r>
            <a:r>
              <a:rPr lang="en-US" dirty="0"/>
              <a:t> </a:t>
            </a:r>
            <a:r>
              <a:rPr lang="en-US" dirty="0" err="1"/>
              <a:t>poslušanje</a:t>
            </a:r>
            <a:r>
              <a:rPr lang="en-US" dirty="0"/>
              <a:t>) </a:t>
            </a:r>
            <a:r>
              <a:rPr lang="en-US" dirty="0" err="1"/>
              <a:t>kljub</a:t>
            </a:r>
            <a:r>
              <a:rPr lang="en-US" dirty="0"/>
              <a:t> </a:t>
            </a:r>
            <a:r>
              <a:rPr lang="en-US" dirty="0" err="1"/>
              <a:t>temu</a:t>
            </a:r>
            <a:r>
              <a:rPr lang="en-US" dirty="0"/>
              <a:t>, da </a:t>
            </a:r>
            <a:r>
              <a:rPr lang="en-US" dirty="0" err="1"/>
              <a:t>jasnega</a:t>
            </a:r>
            <a:r>
              <a:rPr lang="en-US" dirty="0"/>
              <a:t> </a:t>
            </a:r>
            <a:r>
              <a:rPr lang="en-US" dirty="0" err="1"/>
              <a:t>okvirja</a:t>
            </a:r>
            <a:r>
              <a:rPr lang="en-US" dirty="0"/>
              <a:t> </a:t>
            </a:r>
            <a:r>
              <a:rPr lang="en-US" dirty="0" err="1"/>
              <a:t>ni</a:t>
            </a:r>
            <a:r>
              <a:rPr lang="en-US" dirty="0"/>
              <a:t>?/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narediti</a:t>
            </a:r>
            <a:r>
              <a:rPr lang="en-US" dirty="0"/>
              <a:t> </a:t>
            </a:r>
            <a:r>
              <a:rPr lang="en-US" dirty="0" err="1"/>
              <a:t>učinkovito</a:t>
            </a:r>
            <a:r>
              <a:rPr lang="en-US" dirty="0"/>
              <a:t> </a:t>
            </a:r>
            <a:r>
              <a:rPr lang="en-US" dirty="0" err="1"/>
              <a:t>dramaturško</a:t>
            </a:r>
            <a:r>
              <a:rPr lang="en-US" dirty="0"/>
              <a:t> </a:t>
            </a:r>
            <a:r>
              <a:rPr lang="en-US" dirty="0" err="1"/>
              <a:t>glasbo</a:t>
            </a:r>
            <a:r>
              <a:rPr lang="en-US" dirty="0"/>
              <a:t>, </a:t>
            </a:r>
            <a:r>
              <a:rPr lang="en-US" dirty="0" err="1"/>
              <a:t>ki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ni</a:t>
            </a:r>
            <a:r>
              <a:rPr lang="en-US" dirty="0"/>
              <a:t> </a:t>
            </a:r>
            <a:r>
              <a:rPr lang="en-US" dirty="0" err="1"/>
              <a:t>naredil</a:t>
            </a:r>
            <a:r>
              <a:rPr lang="en-US" dirty="0"/>
              <a:t> </a:t>
            </a:r>
            <a:r>
              <a:rPr lang="en-US" dirty="0" err="1"/>
              <a:t>še</a:t>
            </a:r>
            <a:r>
              <a:rPr lang="en-US" dirty="0"/>
              <a:t> </a:t>
            </a:r>
            <a:r>
              <a:rPr lang="en-US" dirty="0" err="1"/>
              <a:t>nihče</a:t>
            </a:r>
            <a:r>
              <a:rPr lang="en-US" dirty="0"/>
              <a:t>?</a:t>
            </a:r>
          </a:p>
          <a:p>
            <a:endParaRPr lang="en-US" dirty="0"/>
          </a:p>
          <a:p>
            <a:r>
              <a:rPr lang="en-US" dirty="0" err="1"/>
              <a:t>Drugi</a:t>
            </a:r>
            <a:r>
              <a:rPr lang="en-US" dirty="0"/>
              <a:t> problem</a:t>
            </a:r>
          </a:p>
          <a:p>
            <a:pPr lvl="1"/>
            <a:r>
              <a:rPr lang="en-US" dirty="0"/>
              <a:t>Dobro </a:t>
            </a:r>
            <a:r>
              <a:rPr lang="en-US" dirty="0" err="1"/>
              <a:t>glasbo</a:t>
            </a:r>
            <a:r>
              <a:rPr lang="en-US" dirty="0"/>
              <a:t> </a:t>
            </a:r>
            <a:r>
              <a:rPr lang="en-US" dirty="0" err="1"/>
              <a:t>razumemo</a:t>
            </a:r>
            <a:r>
              <a:rPr lang="en-US" dirty="0"/>
              <a:t> </a:t>
            </a:r>
            <a:r>
              <a:rPr lang="en-US" dirty="0" err="1"/>
              <a:t>predvsem</a:t>
            </a:r>
            <a:r>
              <a:rPr lang="en-US" dirty="0"/>
              <a:t> </a:t>
            </a:r>
            <a:r>
              <a:rPr lang="en-US" dirty="0" err="1"/>
              <a:t>kot</a:t>
            </a:r>
            <a:r>
              <a:rPr lang="en-US" dirty="0"/>
              <a:t> </a:t>
            </a:r>
            <a:r>
              <a:rPr lang="en-US" dirty="0" err="1"/>
              <a:t>iznajdljivost</a:t>
            </a:r>
            <a:r>
              <a:rPr lang="en-US" dirty="0"/>
              <a:t> </a:t>
            </a:r>
            <a:r>
              <a:rPr lang="en-US" dirty="0" err="1"/>
              <a:t>melodij</a:t>
            </a:r>
            <a:r>
              <a:rPr lang="en-US" dirty="0"/>
              <a:t>, </a:t>
            </a:r>
            <a:r>
              <a:rPr lang="en-US" dirty="0" err="1"/>
              <a:t>harmonije</a:t>
            </a:r>
            <a:r>
              <a:rPr lang="en-US" dirty="0"/>
              <a:t>, </a:t>
            </a:r>
            <a:r>
              <a:rPr lang="en-US" dirty="0" err="1"/>
              <a:t>ritma</a:t>
            </a:r>
            <a:r>
              <a:rPr lang="en-US" dirty="0"/>
              <a:t> … A 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narediti</a:t>
            </a:r>
            <a:r>
              <a:rPr lang="en-US" dirty="0"/>
              <a:t> </a:t>
            </a:r>
            <a:r>
              <a:rPr lang="en-US" dirty="0" err="1"/>
              <a:t>obliko</a:t>
            </a:r>
            <a:r>
              <a:rPr lang="en-US" dirty="0"/>
              <a:t> </a:t>
            </a:r>
            <a:r>
              <a:rPr lang="en-US" dirty="0" err="1"/>
              <a:t>osrednjo</a:t>
            </a:r>
            <a:r>
              <a:rPr lang="en-US" dirty="0"/>
              <a:t> </a:t>
            </a:r>
            <a:r>
              <a:rPr lang="en-US" dirty="0" err="1"/>
              <a:t>zanimvost</a:t>
            </a:r>
            <a:r>
              <a:rPr lang="en-US" dirty="0"/>
              <a:t> </a:t>
            </a:r>
            <a:r>
              <a:rPr lang="en-US" dirty="0" err="1"/>
              <a:t>glasbe</a:t>
            </a:r>
            <a:r>
              <a:rPr lang="en-US" dirty="0"/>
              <a:t>?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09998752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218377B-6F50-491E-BB1F-02A83014A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Raba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C813B40B-B34E-40B9-8829-B73736708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Septima</a:t>
            </a:r>
            <a:r>
              <a:rPr lang="en-US" dirty="0"/>
              <a:t> do </a:t>
            </a:r>
            <a:r>
              <a:rPr lang="en-US" dirty="0" err="1"/>
              <a:t>romantike</a:t>
            </a:r>
            <a:r>
              <a:rPr lang="en-US" dirty="0"/>
              <a:t> </a:t>
            </a:r>
            <a:r>
              <a:rPr lang="en-US" dirty="0" err="1"/>
              <a:t>pripravljena</a:t>
            </a:r>
            <a:r>
              <a:rPr lang="en-US" dirty="0"/>
              <a:t> (</a:t>
            </a:r>
            <a:r>
              <a:rPr lang="en-US" dirty="0" err="1"/>
              <a:t>vedno</a:t>
            </a:r>
            <a:r>
              <a:rPr lang="en-US" dirty="0"/>
              <a:t> </a:t>
            </a:r>
            <a:r>
              <a:rPr lang="en-US" dirty="0" err="1"/>
              <a:t>izjema</a:t>
            </a:r>
            <a:r>
              <a:rPr lang="en-US" dirty="0"/>
              <a:t> </a:t>
            </a:r>
            <a:r>
              <a:rPr lang="en-US" dirty="0" err="1"/>
              <a:t>prej</a:t>
            </a:r>
            <a:r>
              <a:rPr lang="en-US" dirty="0"/>
              <a:t> </a:t>
            </a:r>
            <a:r>
              <a:rPr lang="en-US" dirty="0" err="1"/>
              <a:t>omenjena</a:t>
            </a:r>
            <a:r>
              <a:rPr lang="en-US" dirty="0"/>
              <a:t> </a:t>
            </a:r>
            <a:r>
              <a:rPr lang="en-US" dirty="0" err="1"/>
              <a:t>akorda</a:t>
            </a:r>
            <a:r>
              <a:rPr lang="en-US" dirty="0"/>
              <a:t>)</a:t>
            </a:r>
          </a:p>
          <a:p>
            <a:r>
              <a:rPr lang="en-US" dirty="0" err="1"/>
              <a:t>Akordi</a:t>
            </a:r>
            <a:r>
              <a:rPr lang="en-US" dirty="0"/>
              <a:t> so </a:t>
            </a:r>
            <a:r>
              <a:rPr lang="en-US" dirty="0" err="1"/>
              <a:t>nadomestek</a:t>
            </a:r>
            <a:r>
              <a:rPr lang="en-US" dirty="0"/>
              <a:t> </a:t>
            </a:r>
            <a:r>
              <a:rPr lang="en-US" dirty="0" err="1"/>
              <a:t>kvintakordov</a:t>
            </a:r>
            <a:r>
              <a:rPr lang="en-US" dirty="0"/>
              <a:t> </a:t>
            </a:r>
            <a:r>
              <a:rPr lang="en-US" dirty="0" err="1"/>
              <a:t>istih</a:t>
            </a:r>
            <a:r>
              <a:rPr lang="en-US" dirty="0"/>
              <a:t> </a:t>
            </a:r>
            <a:r>
              <a:rPr lang="en-US" dirty="0" err="1"/>
              <a:t>funkcij</a:t>
            </a:r>
            <a:r>
              <a:rPr lang="en-US" dirty="0"/>
              <a:t> </a:t>
            </a:r>
          </a:p>
          <a:p>
            <a:r>
              <a:rPr lang="en-US" dirty="0" err="1"/>
              <a:t>Izpuščanje</a:t>
            </a:r>
            <a:r>
              <a:rPr lang="en-US" dirty="0"/>
              <a:t> </a:t>
            </a:r>
            <a:r>
              <a:rPr lang="en-US" dirty="0" err="1"/>
              <a:t>tonov</a:t>
            </a:r>
            <a:r>
              <a:rPr lang="en-US" dirty="0"/>
              <a:t>?</a:t>
            </a:r>
          </a:p>
          <a:p>
            <a:endParaRPr lang="en-US" dirty="0"/>
          </a:p>
          <a:p>
            <a:r>
              <a:rPr lang="sl-SI" dirty="0"/>
              <a:t>https://www.youtube.com/watch?v=mwaDcXKjXGw</a:t>
            </a:r>
          </a:p>
        </p:txBody>
      </p:sp>
    </p:spTree>
    <p:extLst>
      <p:ext uri="{BB962C8B-B14F-4D97-AF65-F5344CB8AC3E}">
        <p14:creationId xmlns:p14="http://schemas.microsoft.com/office/powerpoint/2010/main" val="34789392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A8F745D-C7E2-444C-B8D9-7267E0784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Priprava</a:t>
            </a:r>
            <a:r>
              <a:rPr lang="en-US" dirty="0"/>
              <a:t> - </a:t>
            </a:r>
            <a:r>
              <a:rPr lang="en-US" dirty="0" err="1"/>
              <a:t>Razvez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8E7E38A5-CD50-47CF-A783-685304A1B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473693"/>
            <a:ext cx="10178322" cy="4405899"/>
          </a:xfrm>
        </p:spPr>
        <p:txBody>
          <a:bodyPr/>
          <a:lstStyle/>
          <a:p>
            <a:r>
              <a:rPr lang="en-US" dirty="0" err="1"/>
              <a:t>Stroga</a:t>
            </a:r>
            <a:r>
              <a:rPr lang="en-US" dirty="0"/>
              <a:t> (do in </a:t>
            </a:r>
            <a:r>
              <a:rPr lang="en-US" dirty="0" err="1"/>
              <a:t>vključno</a:t>
            </a:r>
            <a:r>
              <a:rPr lang="en-US" dirty="0"/>
              <a:t> z </a:t>
            </a:r>
            <a:r>
              <a:rPr lang="en-US" dirty="0" err="1"/>
              <a:t>delom</a:t>
            </a:r>
            <a:r>
              <a:rPr lang="en-US" dirty="0"/>
              <a:t> </a:t>
            </a:r>
            <a:r>
              <a:rPr lang="en-US" dirty="0" err="1"/>
              <a:t>romantike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sl-SI" dirty="0"/>
              <a:t>https://www.youtube.com/watch?v=_gEGCiKzNaA</a:t>
            </a:r>
          </a:p>
        </p:txBody>
      </p:sp>
    </p:spTree>
    <p:extLst>
      <p:ext uri="{BB962C8B-B14F-4D97-AF65-F5344CB8AC3E}">
        <p14:creationId xmlns:p14="http://schemas.microsoft.com/office/powerpoint/2010/main" val="260932259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B620DB4-3549-4E80-BCBD-B83101D9F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Prehod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modusov</a:t>
            </a:r>
            <a:r>
              <a:rPr lang="en-US" dirty="0"/>
              <a:t>  v </a:t>
            </a:r>
            <a:r>
              <a:rPr lang="en-US" dirty="0" err="1"/>
              <a:t>mol</a:t>
            </a:r>
            <a:r>
              <a:rPr lang="en-US" dirty="0"/>
              <a:t> in dur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47CF3739-1960-438F-BE4D-A51218DC9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5556377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Rezultat iskanja slik za authentic modes">
            <a:extLst>
              <a:ext uri="{FF2B5EF4-FFF2-40B4-BE49-F238E27FC236}">
                <a16:creationId xmlns:a16="http://schemas.microsoft.com/office/drawing/2014/main" id="{FCD70713-3E67-4F80-86FA-47BF10C5A2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5" r="48165" b="30914"/>
          <a:stretch/>
        </p:blipFill>
        <p:spPr bwMode="auto">
          <a:xfrm>
            <a:off x="1433722" y="958789"/>
            <a:ext cx="3767137" cy="3962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Pravokotnik 8">
            <a:extLst>
              <a:ext uri="{FF2B5EF4-FFF2-40B4-BE49-F238E27FC236}">
                <a16:creationId xmlns:a16="http://schemas.microsoft.com/office/drawing/2014/main" id="{B0D09C62-1D01-4FF6-BB44-3851798E1BDF}"/>
              </a:ext>
            </a:extLst>
          </p:cNvPr>
          <p:cNvSpPr/>
          <p:nvPr/>
        </p:nvSpPr>
        <p:spPr>
          <a:xfrm>
            <a:off x="2720353" y="1092840"/>
            <a:ext cx="10414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0" name="Pravokotnik 9">
            <a:extLst>
              <a:ext uri="{FF2B5EF4-FFF2-40B4-BE49-F238E27FC236}">
                <a16:creationId xmlns:a16="http://schemas.microsoft.com/office/drawing/2014/main" id="{8E4C2466-E784-479E-8832-A734F0427867}"/>
              </a:ext>
            </a:extLst>
          </p:cNvPr>
          <p:cNvSpPr/>
          <p:nvPr/>
        </p:nvSpPr>
        <p:spPr>
          <a:xfrm>
            <a:off x="2720353" y="2486635"/>
            <a:ext cx="10414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1" name="Pravokotnik 10">
            <a:extLst>
              <a:ext uri="{FF2B5EF4-FFF2-40B4-BE49-F238E27FC236}">
                <a16:creationId xmlns:a16="http://schemas.microsoft.com/office/drawing/2014/main" id="{3AF0DD4A-D7F0-47E0-906B-EC0886FC465A}"/>
              </a:ext>
            </a:extLst>
          </p:cNvPr>
          <p:cNvSpPr/>
          <p:nvPr/>
        </p:nvSpPr>
        <p:spPr>
          <a:xfrm>
            <a:off x="2675903" y="3787643"/>
            <a:ext cx="1041400" cy="297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" name="PoljeZBesedilom 5">
            <a:extLst>
              <a:ext uri="{FF2B5EF4-FFF2-40B4-BE49-F238E27FC236}">
                <a16:creationId xmlns:a16="http://schemas.microsoft.com/office/drawing/2014/main" id="{6DD04B8C-B627-4CB9-981B-D0BD7BCA29ED}"/>
              </a:ext>
            </a:extLst>
          </p:cNvPr>
          <p:cNvSpPr txBox="1"/>
          <p:nvPr/>
        </p:nvSpPr>
        <p:spPr>
          <a:xfrm>
            <a:off x="2628900" y="1092840"/>
            <a:ext cx="1041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dorski</a:t>
            </a:r>
            <a:endParaRPr lang="sl-SI" dirty="0"/>
          </a:p>
        </p:txBody>
      </p:sp>
      <p:sp>
        <p:nvSpPr>
          <p:cNvPr id="14" name="PoljeZBesedilom 13">
            <a:extLst>
              <a:ext uri="{FF2B5EF4-FFF2-40B4-BE49-F238E27FC236}">
                <a16:creationId xmlns:a16="http://schemas.microsoft.com/office/drawing/2014/main" id="{AB81C69E-C0E3-41B4-BF9E-B4E7611FBEAB}"/>
              </a:ext>
            </a:extLst>
          </p:cNvPr>
          <p:cNvSpPr txBox="1"/>
          <p:nvPr/>
        </p:nvSpPr>
        <p:spPr>
          <a:xfrm>
            <a:off x="2628900" y="2407458"/>
            <a:ext cx="1041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frigijski</a:t>
            </a:r>
            <a:endParaRPr lang="sl-SI" dirty="0"/>
          </a:p>
        </p:txBody>
      </p:sp>
      <p:sp>
        <p:nvSpPr>
          <p:cNvPr id="15" name="PoljeZBesedilom 14">
            <a:extLst>
              <a:ext uri="{FF2B5EF4-FFF2-40B4-BE49-F238E27FC236}">
                <a16:creationId xmlns:a16="http://schemas.microsoft.com/office/drawing/2014/main" id="{B056F3F0-91A7-431E-8FB4-D1513C444DC9}"/>
              </a:ext>
            </a:extLst>
          </p:cNvPr>
          <p:cNvSpPr txBox="1"/>
          <p:nvPr/>
        </p:nvSpPr>
        <p:spPr>
          <a:xfrm>
            <a:off x="2628900" y="3702454"/>
            <a:ext cx="1041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lidijski</a:t>
            </a:r>
            <a:endParaRPr lang="sl-SI" dirty="0"/>
          </a:p>
        </p:txBody>
      </p:sp>
      <p:sp>
        <p:nvSpPr>
          <p:cNvPr id="18" name="Pravokotnik 17">
            <a:extLst>
              <a:ext uri="{FF2B5EF4-FFF2-40B4-BE49-F238E27FC236}">
                <a16:creationId xmlns:a16="http://schemas.microsoft.com/office/drawing/2014/main" id="{B8AA5AB7-6824-4E26-B168-037CAD701AF3}"/>
              </a:ext>
            </a:extLst>
          </p:cNvPr>
          <p:cNvSpPr/>
          <p:nvPr/>
        </p:nvSpPr>
        <p:spPr>
          <a:xfrm>
            <a:off x="2199652" y="3322942"/>
            <a:ext cx="2092947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9" name="Pravokotnik 18">
            <a:extLst>
              <a:ext uri="{FF2B5EF4-FFF2-40B4-BE49-F238E27FC236}">
                <a16:creationId xmlns:a16="http://schemas.microsoft.com/office/drawing/2014/main" id="{81B7DA8F-4908-4604-9103-ED13AEA30B58}"/>
              </a:ext>
            </a:extLst>
          </p:cNvPr>
          <p:cNvSpPr/>
          <p:nvPr/>
        </p:nvSpPr>
        <p:spPr>
          <a:xfrm>
            <a:off x="2199652" y="2005347"/>
            <a:ext cx="2092947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0" name="Pravokotnik 19">
            <a:extLst>
              <a:ext uri="{FF2B5EF4-FFF2-40B4-BE49-F238E27FC236}">
                <a16:creationId xmlns:a16="http://schemas.microsoft.com/office/drawing/2014/main" id="{A8CB5DF8-5760-4584-B404-811B6D399F2B}"/>
              </a:ext>
            </a:extLst>
          </p:cNvPr>
          <p:cNvSpPr/>
          <p:nvPr/>
        </p:nvSpPr>
        <p:spPr>
          <a:xfrm>
            <a:off x="2199652" y="4617939"/>
            <a:ext cx="2200898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8" name="PoljeZBesedilom 7">
            <a:extLst>
              <a:ext uri="{FF2B5EF4-FFF2-40B4-BE49-F238E27FC236}">
                <a16:creationId xmlns:a16="http://schemas.microsoft.com/office/drawing/2014/main" id="{3FCFADD2-2521-4579-96B8-11A66B5327B9}"/>
              </a:ext>
            </a:extLst>
          </p:cNvPr>
          <p:cNvSpPr txBox="1"/>
          <p:nvPr/>
        </p:nvSpPr>
        <p:spPr>
          <a:xfrm>
            <a:off x="2199652" y="2094414"/>
            <a:ext cx="2489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1             ½          1       1         1         ½        1</a:t>
            </a:r>
            <a:endParaRPr lang="sl-SI" sz="900" dirty="0"/>
          </a:p>
        </p:txBody>
      </p:sp>
      <p:sp>
        <p:nvSpPr>
          <p:cNvPr id="22" name="PoljeZBesedilom 21">
            <a:extLst>
              <a:ext uri="{FF2B5EF4-FFF2-40B4-BE49-F238E27FC236}">
                <a16:creationId xmlns:a16="http://schemas.microsoft.com/office/drawing/2014/main" id="{DB3F736B-BB0A-4087-B44E-27035D425033}"/>
              </a:ext>
            </a:extLst>
          </p:cNvPr>
          <p:cNvSpPr txBox="1"/>
          <p:nvPr/>
        </p:nvSpPr>
        <p:spPr>
          <a:xfrm>
            <a:off x="2199652" y="3476861"/>
            <a:ext cx="2489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ighlight>
                  <a:srgbClr val="FFFF00"/>
                </a:highlight>
              </a:rPr>
              <a:t>½</a:t>
            </a:r>
            <a:r>
              <a:rPr lang="en-US" sz="900" dirty="0"/>
              <a:t>        1            1         1        ½        1            1</a:t>
            </a:r>
            <a:endParaRPr lang="sl-SI" sz="900" dirty="0"/>
          </a:p>
        </p:txBody>
      </p:sp>
      <p:sp>
        <p:nvSpPr>
          <p:cNvPr id="23" name="PoljeZBesedilom 22">
            <a:extLst>
              <a:ext uri="{FF2B5EF4-FFF2-40B4-BE49-F238E27FC236}">
                <a16:creationId xmlns:a16="http://schemas.microsoft.com/office/drawing/2014/main" id="{80627702-3EE3-4BD7-B157-52903B078D4A}"/>
              </a:ext>
            </a:extLst>
          </p:cNvPr>
          <p:cNvSpPr txBox="1"/>
          <p:nvPr/>
        </p:nvSpPr>
        <p:spPr>
          <a:xfrm>
            <a:off x="2199652" y="4625438"/>
            <a:ext cx="2489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ighlight>
                  <a:srgbClr val="FFFF00"/>
                </a:highlight>
              </a:rPr>
              <a:t>1           1           1       </a:t>
            </a:r>
            <a:r>
              <a:rPr lang="en-US" sz="900" dirty="0"/>
              <a:t>½          1        1        ½ </a:t>
            </a:r>
            <a:endParaRPr lang="sl-SI" sz="900" dirty="0"/>
          </a:p>
        </p:txBody>
      </p:sp>
      <p:sp>
        <p:nvSpPr>
          <p:cNvPr id="13" name="PoljeZBesedilom 12">
            <a:extLst>
              <a:ext uri="{FF2B5EF4-FFF2-40B4-BE49-F238E27FC236}">
                <a16:creationId xmlns:a16="http://schemas.microsoft.com/office/drawing/2014/main" id="{0AA45267-4DAA-4113-AD9F-AC1A177442C1}"/>
              </a:ext>
            </a:extLst>
          </p:cNvPr>
          <p:cNvSpPr txBox="1"/>
          <p:nvPr/>
        </p:nvSpPr>
        <p:spPr>
          <a:xfrm>
            <a:off x="5981700" y="1584589"/>
            <a:ext cx="4267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Z </a:t>
            </a:r>
            <a:r>
              <a:rPr lang="en-US" dirty="0" err="1"/>
              <a:t>rdečo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označena</a:t>
            </a:r>
            <a:r>
              <a:rPr lang="en-US" dirty="0"/>
              <a:t> nota </a:t>
            </a:r>
            <a:r>
              <a:rPr lang="en-US" dirty="0" err="1"/>
              <a:t>finalis</a:t>
            </a:r>
            <a:r>
              <a:rPr lang="en-US" dirty="0"/>
              <a:t> – </a:t>
            </a:r>
            <a:r>
              <a:rPr lang="en-US" dirty="0" err="1"/>
              <a:t>osrednja</a:t>
            </a:r>
            <a:r>
              <a:rPr lang="en-US" dirty="0"/>
              <a:t> nota,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katero</a:t>
            </a:r>
            <a:r>
              <a:rPr lang="en-US" dirty="0"/>
              <a:t> se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fraza</a:t>
            </a:r>
            <a:r>
              <a:rPr lang="en-US" dirty="0"/>
              <a:t> </a:t>
            </a:r>
            <a:r>
              <a:rPr lang="en-US" dirty="0" err="1"/>
              <a:t>začela</a:t>
            </a:r>
            <a:r>
              <a:rPr lang="en-US" dirty="0"/>
              <a:t> </a:t>
            </a:r>
            <a:r>
              <a:rPr lang="en-US" dirty="0" err="1"/>
              <a:t>ali</a:t>
            </a:r>
            <a:r>
              <a:rPr lang="en-US" dirty="0"/>
              <a:t> </a:t>
            </a:r>
            <a:r>
              <a:rPr lang="en-US" dirty="0" err="1"/>
              <a:t>končala</a:t>
            </a:r>
            <a:r>
              <a:rPr lang="en-US" dirty="0"/>
              <a:t> (</a:t>
            </a:r>
            <a:r>
              <a:rPr lang="en-US" dirty="0" err="1"/>
              <a:t>predhodnica</a:t>
            </a:r>
            <a:r>
              <a:rPr lang="en-US" dirty="0"/>
              <a:t> </a:t>
            </a:r>
            <a:r>
              <a:rPr lang="en-US" dirty="0" err="1"/>
              <a:t>tonike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Z </a:t>
            </a:r>
            <a:r>
              <a:rPr lang="en-US" dirty="0" err="1"/>
              <a:t>modro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označena</a:t>
            </a:r>
            <a:r>
              <a:rPr lang="en-US" dirty="0"/>
              <a:t> nota </a:t>
            </a:r>
            <a:r>
              <a:rPr lang="en-US" dirty="0" err="1"/>
              <a:t>repercussa</a:t>
            </a:r>
            <a:r>
              <a:rPr lang="en-US" dirty="0"/>
              <a:t> – nota, </a:t>
            </a:r>
            <a:r>
              <a:rPr lang="en-US" dirty="0" err="1"/>
              <a:t>ki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z </a:t>
            </a:r>
            <a:r>
              <a:rPr lang="en-US" dirty="0" err="1"/>
              <a:t>noto</a:t>
            </a:r>
            <a:r>
              <a:rPr lang="en-US" dirty="0"/>
              <a:t> </a:t>
            </a:r>
            <a:r>
              <a:rPr lang="en-US" dirty="0" err="1"/>
              <a:t>finalis</a:t>
            </a:r>
            <a:r>
              <a:rPr lang="en-US" dirty="0"/>
              <a:t> v </a:t>
            </a:r>
            <a:r>
              <a:rPr lang="en-US" dirty="0" err="1"/>
              <a:t>napetem</a:t>
            </a:r>
            <a:r>
              <a:rPr lang="en-US" dirty="0"/>
              <a:t> </a:t>
            </a:r>
            <a:r>
              <a:rPr lang="en-US" dirty="0" err="1"/>
              <a:t>odnosu</a:t>
            </a:r>
            <a:r>
              <a:rPr lang="en-US" dirty="0"/>
              <a:t> (</a:t>
            </a:r>
            <a:r>
              <a:rPr lang="en-US" dirty="0" err="1"/>
              <a:t>predhodnica</a:t>
            </a:r>
            <a:r>
              <a:rPr lang="en-US" dirty="0"/>
              <a:t> </a:t>
            </a:r>
            <a:r>
              <a:rPr lang="en-US" dirty="0" err="1"/>
              <a:t>dominante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5328575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F78C7A2-9AD5-4137-810F-3744A673C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Dorski</a:t>
            </a:r>
            <a:r>
              <a:rPr lang="en-US" dirty="0"/>
              <a:t> modus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6D163484-7077-458E-BDAE-A88A27A254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>
                <a:hlinkClick r:id="rId2"/>
              </a:rPr>
              <a:t>https://www.youtube.com/watch?v=Z6hqAfsHURo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Posebna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njegova</a:t>
            </a:r>
            <a:r>
              <a:rPr lang="en-US" dirty="0"/>
              <a:t> </a:t>
            </a:r>
            <a:r>
              <a:rPr lang="en-US" dirty="0" err="1"/>
              <a:t>simetrija</a:t>
            </a:r>
            <a:r>
              <a:rPr lang="en-US" dirty="0"/>
              <a:t> (</a:t>
            </a:r>
            <a:r>
              <a:rPr lang="en-US" dirty="0" err="1"/>
              <a:t>prvi</a:t>
            </a:r>
            <a:r>
              <a:rPr lang="en-US" dirty="0"/>
              <a:t> in </a:t>
            </a:r>
            <a:r>
              <a:rPr lang="en-US" dirty="0" err="1"/>
              <a:t>drugi</a:t>
            </a:r>
            <a:r>
              <a:rPr lang="en-US" dirty="0"/>
              <a:t> </a:t>
            </a:r>
            <a:r>
              <a:rPr lang="en-US" dirty="0" err="1"/>
              <a:t>tetrakord</a:t>
            </a:r>
            <a:r>
              <a:rPr lang="en-US" dirty="0"/>
              <a:t> </a:t>
            </a:r>
            <a:r>
              <a:rPr lang="en-US" dirty="0" err="1"/>
              <a:t>sta</a:t>
            </a:r>
            <a:r>
              <a:rPr lang="en-US" dirty="0"/>
              <a:t> </a:t>
            </a:r>
            <a:r>
              <a:rPr lang="en-US" dirty="0" err="1"/>
              <a:t>simetrična</a:t>
            </a:r>
            <a:r>
              <a:rPr lang="en-US" dirty="0"/>
              <a:t>) + </a:t>
            </a:r>
            <a:r>
              <a:rPr lang="en-US" dirty="0" err="1">
                <a:highlight>
                  <a:srgbClr val="FFFF00"/>
                </a:highlight>
              </a:rPr>
              <a:t>enak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je</a:t>
            </a:r>
            <a:r>
              <a:rPr lang="en-US" dirty="0">
                <a:highlight>
                  <a:srgbClr val="FFFF00"/>
                </a:highlight>
              </a:rPr>
              <a:t> v </a:t>
            </a:r>
            <a:r>
              <a:rPr lang="en-US" dirty="0" err="1">
                <a:highlight>
                  <a:srgbClr val="FFFF00"/>
                </a:highlight>
              </a:rPr>
              <a:t>obe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smeri</a:t>
            </a:r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Ni </a:t>
            </a:r>
            <a:r>
              <a:rPr lang="en-US" dirty="0" err="1"/>
              <a:t>vodilnega</a:t>
            </a:r>
            <a:r>
              <a:rPr lang="en-US" dirty="0"/>
              <a:t> </a:t>
            </a:r>
            <a:r>
              <a:rPr lang="en-US" dirty="0" err="1"/>
              <a:t>tona</a:t>
            </a:r>
            <a:r>
              <a:rPr lang="en-US" dirty="0"/>
              <a:t>, </a:t>
            </a:r>
            <a:r>
              <a:rPr lang="en-US" dirty="0" err="1"/>
              <a:t>zato</a:t>
            </a:r>
            <a:r>
              <a:rPr lang="en-US" dirty="0"/>
              <a:t> … </a:t>
            </a:r>
          </a:p>
          <a:p>
            <a:endParaRPr lang="sl-SI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0046AECF-12B9-4A62-AE32-BFFB616FB9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6653" y="777242"/>
            <a:ext cx="3943347" cy="1508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92449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A934B56-C99E-4761-BA52-E2EA6E61E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6301647" cy="1492132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Prehod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dorskega</a:t>
            </a:r>
            <a:r>
              <a:rPr lang="en-US" dirty="0"/>
              <a:t> </a:t>
            </a:r>
            <a:r>
              <a:rPr lang="en-US" dirty="0" err="1"/>
              <a:t>modusa</a:t>
            </a:r>
            <a:r>
              <a:rPr lang="en-US" dirty="0"/>
              <a:t>  v  </a:t>
            </a:r>
            <a:r>
              <a:rPr lang="en-US" dirty="0" err="1"/>
              <a:t>harmonični</a:t>
            </a:r>
            <a:r>
              <a:rPr lang="en-US" dirty="0"/>
              <a:t> </a:t>
            </a:r>
            <a:r>
              <a:rPr lang="en-US" dirty="0" err="1"/>
              <a:t>mol</a:t>
            </a:r>
            <a:endParaRPr lang="sl-SI" dirty="0"/>
          </a:p>
        </p:txBody>
      </p:sp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81AAAEFE-8620-4BED-9B3A-EDC5AFE960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60367" y="542925"/>
            <a:ext cx="3736308" cy="1429544"/>
          </a:xfrm>
          <a:prstGeom prst="rect">
            <a:avLst/>
          </a:prstGeom>
        </p:spPr>
      </p:pic>
      <p:sp>
        <p:nvSpPr>
          <p:cNvPr id="5" name="PoljeZBesedilom 4">
            <a:extLst>
              <a:ext uri="{FF2B5EF4-FFF2-40B4-BE49-F238E27FC236}">
                <a16:creationId xmlns:a16="http://schemas.microsoft.com/office/drawing/2014/main" id="{49C30260-1BB1-4EF5-B28C-BD11A184FC3B}"/>
              </a:ext>
            </a:extLst>
          </p:cNvPr>
          <p:cNvSpPr txBox="1"/>
          <p:nvPr/>
        </p:nvSpPr>
        <p:spPr>
          <a:xfrm>
            <a:off x="1778667" y="2905125"/>
            <a:ext cx="598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Zviša</a:t>
            </a:r>
            <a:r>
              <a:rPr lang="en-US" dirty="0"/>
              <a:t> se vii. </a:t>
            </a:r>
            <a:r>
              <a:rPr lang="en-US" dirty="0" err="1"/>
              <a:t>stopnja</a:t>
            </a:r>
            <a:r>
              <a:rPr lang="en-US" dirty="0"/>
              <a:t>, </a:t>
            </a:r>
            <a:r>
              <a:rPr lang="en-US" dirty="0" err="1"/>
              <a:t>ki</a:t>
            </a:r>
            <a:r>
              <a:rPr lang="en-US" dirty="0"/>
              <a:t> jo </a:t>
            </a:r>
            <a:r>
              <a:rPr lang="en-US" dirty="0" err="1"/>
              <a:t>visoko</a:t>
            </a:r>
            <a:r>
              <a:rPr lang="en-US" dirty="0"/>
              <a:t> </a:t>
            </a:r>
            <a:r>
              <a:rPr lang="en-US" dirty="0" err="1"/>
              <a:t>želijo</a:t>
            </a:r>
            <a:r>
              <a:rPr lang="en-US" dirty="0"/>
              <a:t> </a:t>
            </a:r>
            <a:r>
              <a:rPr lang="en-US" dirty="0" err="1"/>
              <a:t>zaradi</a:t>
            </a:r>
            <a:r>
              <a:rPr lang="en-US" dirty="0"/>
              <a:t> </a:t>
            </a:r>
            <a:r>
              <a:rPr lang="en-US" dirty="0" err="1"/>
              <a:t>napetosti</a:t>
            </a:r>
            <a:r>
              <a:rPr lang="en-US" dirty="0"/>
              <a:t> pol </a:t>
            </a:r>
            <a:r>
              <a:rPr lang="en-US" dirty="0" err="1"/>
              <a:t>tona</a:t>
            </a:r>
            <a:r>
              <a:rPr lang="en-US" dirty="0"/>
              <a:t> do note </a:t>
            </a:r>
            <a:r>
              <a:rPr lang="en-US" dirty="0" err="1"/>
              <a:t>finalis</a:t>
            </a:r>
            <a:r>
              <a:rPr lang="en-US" dirty="0"/>
              <a:t> (</a:t>
            </a:r>
            <a:r>
              <a:rPr lang="en-US" dirty="0" err="1"/>
              <a:t>kasnejše</a:t>
            </a:r>
            <a:r>
              <a:rPr lang="en-US" dirty="0"/>
              <a:t> </a:t>
            </a:r>
            <a:r>
              <a:rPr lang="en-US" dirty="0" err="1"/>
              <a:t>tonike</a:t>
            </a:r>
            <a:r>
              <a:rPr lang="en-US" dirty="0"/>
              <a:t>)</a:t>
            </a:r>
            <a:endParaRPr lang="sl-SI" dirty="0"/>
          </a:p>
        </p:txBody>
      </p:sp>
      <p:sp>
        <p:nvSpPr>
          <p:cNvPr id="7" name="Puščica: dol 6">
            <a:extLst>
              <a:ext uri="{FF2B5EF4-FFF2-40B4-BE49-F238E27FC236}">
                <a16:creationId xmlns:a16="http://schemas.microsoft.com/office/drawing/2014/main" id="{E3FE97B9-006A-44D9-A5F3-96874235344C}"/>
              </a:ext>
            </a:extLst>
          </p:cNvPr>
          <p:cNvSpPr/>
          <p:nvPr/>
        </p:nvSpPr>
        <p:spPr>
          <a:xfrm>
            <a:off x="8820150" y="2257425"/>
            <a:ext cx="808371" cy="12940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32357478-C26A-43C4-8C55-9CFD2EF25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5646" y="4037167"/>
            <a:ext cx="6457950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43099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EB9F3E1-6654-4734-8081-4E1DC41EC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Lidijski</a:t>
            </a:r>
            <a:r>
              <a:rPr lang="en-US" dirty="0"/>
              <a:t> modus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0714A408-6D73-4AAD-BC85-55ED217C9A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628775"/>
            <a:ext cx="10178322" cy="4250817"/>
          </a:xfrm>
        </p:spPr>
        <p:txBody>
          <a:bodyPr/>
          <a:lstStyle/>
          <a:p>
            <a:r>
              <a:rPr lang="sl-SI" dirty="0">
                <a:hlinkClick r:id="rId2"/>
              </a:rPr>
              <a:t>https://www.youtube.com/watch?v=gwmTpnSzyHg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err="1"/>
              <a:t>Zanimiv</a:t>
            </a:r>
            <a:r>
              <a:rPr lang="en-US" dirty="0"/>
              <a:t> tritonus med </a:t>
            </a:r>
            <a:r>
              <a:rPr lang="en-US" dirty="0" err="1"/>
              <a:t>prvo</a:t>
            </a:r>
            <a:r>
              <a:rPr lang="en-US" dirty="0"/>
              <a:t> in </a:t>
            </a:r>
            <a:r>
              <a:rPr lang="en-US" dirty="0" err="1"/>
              <a:t>četrto</a:t>
            </a:r>
            <a:r>
              <a:rPr lang="en-US" dirty="0"/>
              <a:t> </a:t>
            </a:r>
            <a:r>
              <a:rPr lang="en-US" dirty="0" err="1"/>
              <a:t>noto</a:t>
            </a:r>
            <a:r>
              <a:rPr lang="en-US" dirty="0"/>
              <a:t> (F in H)</a:t>
            </a:r>
          </a:p>
          <a:p>
            <a:r>
              <a:rPr lang="en-US" dirty="0" err="1"/>
              <a:t>Trije</a:t>
            </a:r>
            <a:r>
              <a:rPr lang="en-US" dirty="0"/>
              <a:t> </a:t>
            </a:r>
            <a:r>
              <a:rPr lang="en-US" dirty="0" err="1"/>
              <a:t>zaporedni</a:t>
            </a:r>
            <a:r>
              <a:rPr lang="en-US" dirty="0"/>
              <a:t> </a:t>
            </a:r>
            <a:r>
              <a:rPr lang="en-US" dirty="0" err="1"/>
              <a:t>celi</a:t>
            </a:r>
            <a:r>
              <a:rPr lang="en-US" dirty="0"/>
              <a:t> </a:t>
            </a:r>
            <a:r>
              <a:rPr lang="en-US" dirty="0" err="1"/>
              <a:t>toni</a:t>
            </a:r>
            <a:r>
              <a:rPr lang="en-US" dirty="0"/>
              <a:t> so </a:t>
            </a:r>
            <a:r>
              <a:rPr lang="en-US" dirty="0" err="1"/>
              <a:t>uporabljeni</a:t>
            </a:r>
            <a:r>
              <a:rPr lang="en-US" dirty="0"/>
              <a:t> </a:t>
            </a:r>
            <a:r>
              <a:rPr lang="en-US" dirty="0" err="1"/>
              <a:t>zelo</a:t>
            </a:r>
            <a:r>
              <a:rPr lang="en-US" dirty="0"/>
              <a:t> </a:t>
            </a:r>
            <a:r>
              <a:rPr lang="en-US" dirty="0" err="1"/>
              <a:t>redko</a:t>
            </a:r>
            <a:r>
              <a:rPr lang="en-US" dirty="0"/>
              <a:t> (</a:t>
            </a:r>
            <a:r>
              <a:rPr lang="en-US" dirty="0" err="1"/>
              <a:t>lidijski</a:t>
            </a:r>
            <a:r>
              <a:rPr lang="en-US" dirty="0"/>
              <a:t> modus v </a:t>
            </a:r>
            <a:r>
              <a:rPr lang="en-US" dirty="0" err="1"/>
              <a:t>gregorijanskem</a:t>
            </a:r>
            <a:r>
              <a:rPr lang="en-US" dirty="0"/>
              <a:t> </a:t>
            </a:r>
            <a:r>
              <a:rPr lang="en-US" dirty="0" err="1"/>
              <a:t>koralu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sploh</a:t>
            </a:r>
            <a:r>
              <a:rPr lang="en-US" dirty="0"/>
              <a:t> </a:t>
            </a:r>
            <a:r>
              <a:rPr lang="en-US" dirty="0" err="1"/>
              <a:t>redek</a:t>
            </a:r>
            <a:r>
              <a:rPr lang="en-US" dirty="0"/>
              <a:t>), to </a:t>
            </a:r>
            <a:r>
              <a:rPr lang="en-US" dirty="0" err="1"/>
              <a:t>zaporedje</a:t>
            </a:r>
            <a:r>
              <a:rPr lang="en-US" dirty="0"/>
              <a:t> pa rad </a:t>
            </a:r>
            <a:r>
              <a:rPr lang="en-US" dirty="0" err="1"/>
              <a:t>uporablja</a:t>
            </a:r>
            <a:r>
              <a:rPr lang="en-US" dirty="0"/>
              <a:t> Bach</a:t>
            </a:r>
          </a:p>
          <a:p>
            <a:r>
              <a:rPr lang="en-US" dirty="0" err="1"/>
              <a:t>Lidijski</a:t>
            </a:r>
            <a:r>
              <a:rPr lang="en-US" dirty="0"/>
              <a:t> </a:t>
            </a:r>
            <a:r>
              <a:rPr lang="en-US" dirty="0" err="1"/>
              <a:t>akord</a:t>
            </a:r>
            <a:r>
              <a:rPr lang="en-US" dirty="0"/>
              <a:t> – </a:t>
            </a:r>
            <a:r>
              <a:rPr lang="en-US" dirty="0" err="1"/>
              <a:t>akord</a:t>
            </a:r>
            <a:r>
              <a:rPr lang="en-US" dirty="0"/>
              <a:t>, </a:t>
            </a:r>
            <a:r>
              <a:rPr lang="en-US" dirty="0" err="1"/>
              <a:t>ki</a:t>
            </a:r>
            <a:r>
              <a:rPr lang="en-US" dirty="0"/>
              <a:t> </a:t>
            </a:r>
            <a:r>
              <a:rPr lang="en-US" dirty="0" err="1"/>
              <a:t>ga</a:t>
            </a:r>
            <a:r>
              <a:rPr lang="en-US" dirty="0"/>
              <a:t> </a:t>
            </a:r>
            <a:r>
              <a:rPr lang="en-US" dirty="0" err="1"/>
              <a:t>najdemo</a:t>
            </a:r>
            <a:r>
              <a:rPr lang="en-US" dirty="0"/>
              <a:t> v </a:t>
            </a:r>
            <a:r>
              <a:rPr lang="en-US" dirty="0" err="1"/>
              <a:t>lidijski</a:t>
            </a:r>
            <a:r>
              <a:rPr lang="en-US" dirty="0"/>
              <a:t> </a:t>
            </a:r>
            <a:r>
              <a:rPr lang="en-US" dirty="0" err="1"/>
              <a:t>lestvici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sedmi</a:t>
            </a:r>
            <a:r>
              <a:rPr lang="en-US" dirty="0"/>
              <a:t> </a:t>
            </a:r>
            <a:r>
              <a:rPr lang="en-US" dirty="0" err="1"/>
              <a:t>stopnji</a:t>
            </a:r>
            <a:r>
              <a:rPr lang="en-US" dirty="0"/>
              <a:t> (</a:t>
            </a:r>
            <a:r>
              <a:rPr lang="en-US" dirty="0" err="1"/>
              <a:t>molov</a:t>
            </a:r>
            <a:r>
              <a:rPr lang="en-US" dirty="0"/>
              <a:t> </a:t>
            </a:r>
            <a:r>
              <a:rPr lang="en-US" dirty="0" err="1"/>
              <a:t>kvintakord</a:t>
            </a:r>
            <a:r>
              <a:rPr lang="en-US" dirty="0"/>
              <a:t>)</a:t>
            </a:r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AC1E540-7770-4B77-B366-D9D5D60E71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6637" y="725285"/>
            <a:ext cx="4103363" cy="1492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3758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013DBE-4950-4738-9214-B0833195D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Prehod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lidijskega</a:t>
            </a:r>
            <a:r>
              <a:rPr lang="en-US" dirty="0"/>
              <a:t> v dur</a:t>
            </a:r>
            <a:endParaRPr lang="sl-SI" dirty="0"/>
          </a:p>
        </p:txBody>
      </p:sp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51CEEEF8-B5EC-41A3-ACBD-665F1CDAC8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7773" y="1922550"/>
            <a:ext cx="3465822" cy="1260299"/>
          </a:xfrm>
          <a:prstGeom prst="rect">
            <a:avLst/>
          </a:prstGeom>
        </p:spPr>
      </p:pic>
      <p:sp>
        <p:nvSpPr>
          <p:cNvPr id="5" name="Puščica: desno 4">
            <a:extLst>
              <a:ext uri="{FF2B5EF4-FFF2-40B4-BE49-F238E27FC236}">
                <a16:creationId xmlns:a16="http://schemas.microsoft.com/office/drawing/2014/main" id="{620B491A-DAA1-4A6D-AAFB-7DAA6C80DD90}"/>
              </a:ext>
            </a:extLst>
          </p:cNvPr>
          <p:cNvSpPr/>
          <p:nvPr/>
        </p:nvSpPr>
        <p:spPr>
          <a:xfrm rot="1656658">
            <a:off x="4770120" y="2727960"/>
            <a:ext cx="1920240" cy="426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F8D93CC2-3B9B-444E-96F3-3E2519D1F7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212" y="4008123"/>
            <a:ext cx="5719259" cy="1150620"/>
          </a:xfrm>
          <a:prstGeom prst="rect">
            <a:avLst/>
          </a:prstGeom>
        </p:spPr>
      </p:pic>
      <p:sp>
        <p:nvSpPr>
          <p:cNvPr id="7" name="PoljeZBesedilom 6">
            <a:extLst>
              <a:ext uri="{FF2B5EF4-FFF2-40B4-BE49-F238E27FC236}">
                <a16:creationId xmlns:a16="http://schemas.microsoft.com/office/drawing/2014/main" id="{71B7AE2C-007A-4289-9113-880D5EC2815E}"/>
              </a:ext>
            </a:extLst>
          </p:cNvPr>
          <p:cNvSpPr txBox="1"/>
          <p:nvPr/>
        </p:nvSpPr>
        <p:spPr>
          <a:xfrm>
            <a:off x="1424940" y="4305300"/>
            <a:ext cx="2247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 </a:t>
            </a:r>
            <a:r>
              <a:rPr lang="en-US" dirty="0" err="1"/>
              <a:t>izogib</a:t>
            </a:r>
            <a:r>
              <a:rPr lang="en-US" dirty="0"/>
              <a:t> </a:t>
            </a:r>
            <a:r>
              <a:rPr lang="en-US" dirty="0" err="1"/>
              <a:t>tritonusu</a:t>
            </a:r>
            <a:r>
              <a:rPr lang="en-US" dirty="0"/>
              <a:t> F – H (</a:t>
            </a:r>
            <a:r>
              <a:rPr lang="en-US" dirty="0" err="1"/>
              <a:t>kasnejša</a:t>
            </a:r>
            <a:r>
              <a:rPr lang="en-US" dirty="0"/>
              <a:t> </a:t>
            </a:r>
            <a:r>
              <a:rPr lang="en-US" dirty="0" err="1"/>
              <a:t>subdominanta</a:t>
            </a:r>
            <a:r>
              <a:rPr lang="en-US" dirty="0"/>
              <a:t>) so h </a:t>
            </a:r>
            <a:r>
              <a:rPr lang="en-US" dirty="0" err="1"/>
              <a:t>znižali</a:t>
            </a:r>
            <a:r>
              <a:rPr lang="en-US" dirty="0"/>
              <a:t> v B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01425273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58631C0-5C42-4018-9F76-7911075CF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Frigijski</a:t>
            </a:r>
            <a:r>
              <a:rPr lang="en-US" dirty="0"/>
              <a:t> modus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C03CB0A4-BE73-478F-A0AF-2515CF39A3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744981"/>
            <a:ext cx="10178322" cy="4134612"/>
          </a:xfrm>
        </p:spPr>
        <p:txBody>
          <a:bodyPr/>
          <a:lstStyle/>
          <a:p>
            <a:r>
              <a:rPr lang="sl-SI" dirty="0">
                <a:hlinkClick r:id="rId2"/>
              </a:rPr>
              <a:t>https://www.youtube.com/watch?v=7KbFBlPkrnY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Poseben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odnos</a:t>
            </a:r>
            <a:r>
              <a:rPr lang="en-US" dirty="0"/>
              <a:t> pol </a:t>
            </a:r>
            <a:r>
              <a:rPr lang="en-US" dirty="0" err="1"/>
              <a:t>tona</a:t>
            </a:r>
            <a:r>
              <a:rPr lang="en-US" dirty="0"/>
              <a:t> med </a:t>
            </a:r>
            <a:r>
              <a:rPr lang="en-US" dirty="0" err="1"/>
              <a:t>prvim</a:t>
            </a:r>
            <a:r>
              <a:rPr lang="en-US" dirty="0"/>
              <a:t> in </a:t>
            </a:r>
            <a:r>
              <a:rPr lang="en-US" dirty="0" err="1"/>
              <a:t>drugim</a:t>
            </a:r>
            <a:r>
              <a:rPr lang="en-US" dirty="0"/>
              <a:t> </a:t>
            </a:r>
            <a:r>
              <a:rPr lang="en-US" dirty="0" err="1"/>
              <a:t>tonom</a:t>
            </a:r>
            <a:r>
              <a:rPr lang="en-US" dirty="0"/>
              <a:t> (</a:t>
            </a:r>
            <a:r>
              <a:rPr lang="en-US" dirty="0" err="1">
                <a:highlight>
                  <a:srgbClr val="FFFF00"/>
                </a:highlight>
              </a:rPr>
              <a:t>vodilni</a:t>
            </a:r>
            <a:r>
              <a:rPr lang="en-US" dirty="0">
                <a:highlight>
                  <a:srgbClr val="FFFF00"/>
                </a:highlight>
              </a:rPr>
              <a:t> ton </a:t>
            </a:r>
            <a:r>
              <a:rPr lang="en-US" dirty="0" err="1">
                <a:highlight>
                  <a:srgbClr val="FFFF00"/>
                </a:highlight>
              </a:rPr>
              <a:t>je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nad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noto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finalis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/>
              <a:t>oz. </a:t>
            </a:r>
            <a:r>
              <a:rPr lang="en-US" dirty="0" err="1"/>
              <a:t>toniko</a:t>
            </a:r>
            <a:r>
              <a:rPr lang="en-US" dirty="0"/>
              <a:t> in ne pod </a:t>
            </a:r>
            <a:r>
              <a:rPr lang="en-US" dirty="0" err="1"/>
              <a:t>njo</a:t>
            </a:r>
            <a:r>
              <a:rPr lang="en-US" dirty="0"/>
              <a:t>!)</a:t>
            </a:r>
          </a:p>
          <a:p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tega</a:t>
            </a:r>
            <a:r>
              <a:rPr lang="en-US" dirty="0"/>
              <a:t> pride </a:t>
            </a:r>
            <a:r>
              <a:rPr lang="en-US" dirty="0" err="1"/>
              <a:t>frigijska</a:t>
            </a:r>
            <a:r>
              <a:rPr lang="en-US" dirty="0"/>
              <a:t> </a:t>
            </a:r>
            <a:r>
              <a:rPr lang="en-US" dirty="0" err="1"/>
              <a:t>zveza</a:t>
            </a:r>
            <a:endParaRPr lang="en-US" dirty="0"/>
          </a:p>
          <a:p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2724AE1-2B8D-48A0-B725-F952786511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3760" y="382385"/>
            <a:ext cx="42672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356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FD2925-98B9-42AD-A050-2B59DA791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Gradniki</a:t>
            </a:r>
            <a:r>
              <a:rPr lang="en-US" dirty="0"/>
              <a:t> </a:t>
            </a:r>
            <a:r>
              <a:rPr lang="en-US" dirty="0" err="1"/>
              <a:t>glasbene</a:t>
            </a:r>
            <a:r>
              <a:rPr lang="en-US" dirty="0"/>
              <a:t> </a:t>
            </a:r>
            <a:r>
              <a:rPr lang="en-US" dirty="0" err="1"/>
              <a:t>oblike</a:t>
            </a:r>
            <a:r>
              <a:rPr lang="en-US" dirty="0"/>
              <a:t> v </a:t>
            </a:r>
            <a:r>
              <a:rPr lang="en-US" dirty="0" err="1"/>
              <a:t>primerjavi</a:t>
            </a:r>
            <a:r>
              <a:rPr lang="en-US" dirty="0"/>
              <a:t> z </a:t>
            </a:r>
            <a:r>
              <a:rPr lang="en-US" dirty="0" err="1"/>
              <a:t>jezikom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CD853C8F-6D10-4F32-B7BC-F3EAAA94F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874517"/>
            <a:ext cx="10178322" cy="4005075"/>
          </a:xfrm>
        </p:spPr>
        <p:txBody>
          <a:bodyPr>
            <a:normAutofit/>
          </a:bodyPr>
          <a:lstStyle/>
          <a:p>
            <a:r>
              <a:rPr lang="en-US" dirty="0"/>
              <a:t>Ton – </a:t>
            </a:r>
            <a:r>
              <a:rPr lang="en-US" dirty="0" err="1"/>
              <a:t>črka</a:t>
            </a:r>
            <a:endParaRPr lang="en-US" dirty="0"/>
          </a:p>
          <a:p>
            <a:pPr lvl="1"/>
            <a:r>
              <a:rPr lang="en-US" dirty="0" err="1"/>
              <a:t>Osnovni</a:t>
            </a:r>
            <a:r>
              <a:rPr lang="en-US" dirty="0"/>
              <a:t>, </a:t>
            </a:r>
            <a:r>
              <a:rPr lang="en-US" dirty="0" err="1"/>
              <a:t>nedeljivi</a:t>
            </a:r>
            <a:r>
              <a:rPr lang="en-US" dirty="0"/>
              <a:t> </a:t>
            </a:r>
            <a:r>
              <a:rPr lang="en-US" dirty="0" err="1"/>
              <a:t>gradnik</a:t>
            </a:r>
            <a:r>
              <a:rPr lang="en-US" dirty="0"/>
              <a:t> </a:t>
            </a:r>
            <a:r>
              <a:rPr lang="en-US" dirty="0" err="1"/>
              <a:t>vsake</a:t>
            </a:r>
            <a:r>
              <a:rPr lang="en-US" dirty="0"/>
              <a:t> </a:t>
            </a:r>
            <a:r>
              <a:rPr lang="en-US" dirty="0" err="1"/>
              <a:t>glasbene</a:t>
            </a:r>
            <a:r>
              <a:rPr lang="en-US" dirty="0"/>
              <a:t> </a:t>
            </a:r>
            <a:r>
              <a:rPr lang="en-US" dirty="0" err="1"/>
              <a:t>misli</a:t>
            </a:r>
            <a:r>
              <a:rPr lang="en-US" dirty="0"/>
              <a:t>.</a:t>
            </a:r>
          </a:p>
          <a:p>
            <a:r>
              <a:rPr lang="en-US" dirty="0" err="1"/>
              <a:t>Motiv</a:t>
            </a:r>
            <a:r>
              <a:rPr lang="en-US" dirty="0"/>
              <a:t> – </a:t>
            </a:r>
            <a:r>
              <a:rPr lang="en-US" dirty="0" err="1"/>
              <a:t>beseda</a:t>
            </a:r>
            <a:endParaRPr lang="en-US" dirty="0"/>
          </a:p>
          <a:p>
            <a:pPr lvl="1"/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tonov</a:t>
            </a:r>
            <a:r>
              <a:rPr lang="en-US" dirty="0"/>
              <a:t> </a:t>
            </a:r>
            <a:r>
              <a:rPr lang="en-US" dirty="0" err="1"/>
              <a:t>sestavljena</a:t>
            </a:r>
            <a:r>
              <a:rPr lang="en-US" dirty="0"/>
              <a:t> </a:t>
            </a:r>
            <a:r>
              <a:rPr lang="en-US" dirty="0" err="1"/>
              <a:t>misel</a:t>
            </a:r>
            <a:r>
              <a:rPr lang="en-US" dirty="0"/>
              <a:t>, </a:t>
            </a:r>
            <a:r>
              <a:rPr lang="en-US" dirty="0" err="1"/>
              <a:t>ki</a:t>
            </a:r>
            <a:r>
              <a:rPr lang="en-US" dirty="0"/>
              <a:t> se </a:t>
            </a:r>
            <a:r>
              <a:rPr lang="en-US" dirty="0" err="1"/>
              <a:t>ponavlja</a:t>
            </a:r>
            <a:r>
              <a:rPr lang="en-US" dirty="0"/>
              <a:t> in </a:t>
            </a:r>
            <a:r>
              <a:rPr lang="en-US" dirty="0" err="1"/>
              <a:t>spreminja</a:t>
            </a:r>
            <a:r>
              <a:rPr lang="en-US" dirty="0"/>
              <a:t> do </a:t>
            </a:r>
            <a:r>
              <a:rPr lang="en-US" dirty="0" err="1"/>
              <a:t>razpoznavnosti</a:t>
            </a:r>
            <a:r>
              <a:rPr lang="en-US" dirty="0"/>
              <a:t>. </a:t>
            </a:r>
            <a:r>
              <a:rPr lang="en-US" dirty="0" err="1"/>
              <a:t>Določa</a:t>
            </a:r>
            <a:r>
              <a:rPr lang="en-US" dirty="0"/>
              <a:t> </a:t>
            </a:r>
            <a:r>
              <a:rPr lang="en-US" dirty="0" err="1"/>
              <a:t>ga</a:t>
            </a:r>
            <a:r>
              <a:rPr lang="en-US" dirty="0"/>
              <a:t> </a:t>
            </a:r>
            <a:r>
              <a:rPr lang="en-US" dirty="0" err="1"/>
              <a:t>lahko</a:t>
            </a:r>
            <a:r>
              <a:rPr lang="en-US" dirty="0"/>
              <a:t> </a:t>
            </a:r>
            <a:r>
              <a:rPr lang="en-US" dirty="0" err="1"/>
              <a:t>ritem</a:t>
            </a:r>
            <a:r>
              <a:rPr lang="en-US" dirty="0"/>
              <a:t>, </a:t>
            </a:r>
            <a:r>
              <a:rPr lang="en-US" dirty="0" err="1"/>
              <a:t>melodija</a:t>
            </a:r>
            <a:r>
              <a:rPr lang="en-US" dirty="0"/>
              <a:t>, </a:t>
            </a:r>
            <a:r>
              <a:rPr lang="en-US" dirty="0" err="1"/>
              <a:t>harmonija</a:t>
            </a:r>
            <a:r>
              <a:rPr lang="en-US" dirty="0"/>
              <a:t>, v </a:t>
            </a:r>
            <a:r>
              <a:rPr lang="en-US" dirty="0" err="1"/>
              <a:t>sebi</a:t>
            </a:r>
            <a:r>
              <a:rPr lang="en-US" dirty="0"/>
              <a:t> </a:t>
            </a:r>
            <a:r>
              <a:rPr lang="en-US" dirty="0" err="1"/>
              <a:t>vsebuje</a:t>
            </a:r>
            <a:r>
              <a:rPr lang="en-US" dirty="0"/>
              <a:t> </a:t>
            </a:r>
            <a:r>
              <a:rPr lang="en-US" dirty="0" err="1"/>
              <a:t>silnice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razvoj</a:t>
            </a:r>
            <a:r>
              <a:rPr lang="en-US" dirty="0"/>
              <a:t> </a:t>
            </a:r>
            <a:r>
              <a:rPr lang="en-US" dirty="0" err="1"/>
              <a:t>glasbene</a:t>
            </a:r>
            <a:r>
              <a:rPr lang="en-US" dirty="0"/>
              <a:t> </a:t>
            </a:r>
            <a:r>
              <a:rPr lang="en-US" dirty="0" err="1"/>
              <a:t>misli</a:t>
            </a:r>
            <a:r>
              <a:rPr lang="en-US" dirty="0"/>
              <a:t>.</a:t>
            </a:r>
          </a:p>
          <a:p>
            <a:r>
              <a:rPr lang="en-US" dirty="0" err="1"/>
              <a:t>Stavek</a:t>
            </a:r>
            <a:r>
              <a:rPr lang="en-US" dirty="0"/>
              <a:t> – </a:t>
            </a:r>
            <a:r>
              <a:rPr lang="en-US" dirty="0" err="1"/>
              <a:t>stavek</a:t>
            </a:r>
            <a:endParaRPr lang="en-US" dirty="0"/>
          </a:p>
          <a:p>
            <a:pPr lvl="1"/>
            <a:r>
              <a:rPr lang="en-US" dirty="0" err="1"/>
              <a:t>Ritmično-melodično</a:t>
            </a:r>
            <a:r>
              <a:rPr lang="en-US" dirty="0"/>
              <a:t> </a:t>
            </a:r>
            <a:r>
              <a:rPr lang="en-US" dirty="0" err="1"/>
              <a:t>zaokrožena</a:t>
            </a:r>
            <a:r>
              <a:rPr lang="en-US" dirty="0"/>
              <a:t> </a:t>
            </a:r>
            <a:r>
              <a:rPr lang="en-US" dirty="0" err="1"/>
              <a:t>enota</a:t>
            </a:r>
            <a:r>
              <a:rPr lang="en-US" dirty="0"/>
              <a:t>.</a:t>
            </a:r>
          </a:p>
          <a:p>
            <a:r>
              <a:rPr lang="en-US" dirty="0" err="1"/>
              <a:t>Perioda</a:t>
            </a:r>
            <a:endParaRPr lang="en-US" dirty="0"/>
          </a:p>
          <a:p>
            <a:pPr lvl="1"/>
            <a:r>
              <a:rPr lang="en-US" dirty="0" err="1"/>
              <a:t>Zaokrožena</a:t>
            </a:r>
            <a:r>
              <a:rPr lang="en-US" dirty="0"/>
              <a:t> </a:t>
            </a:r>
            <a:r>
              <a:rPr lang="en-US" dirty="0" err="1"/>
              <a:t>enota</a:t>
            </a:r>
            <a:r>
              <a:rPr lang="en-US" dirty="0"/>
              <a:t>, </a:t>
            </a:r>
            <a:r>
              <a:rPr lang="en-US" dirty="0" err="1"/>
              <a:t>ki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sestavljena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dveh</a:t>
            </a:r>
            <a:r>
              <a:rPr lang="en-US" dirty="0"/>
              <a:t> </a:t>
            </a:r>
            <a:r>
              <a:rPr lang="en-US" dirty="0" err="1"/>
              <a:t>sorodnih</a:t>
            </a:r>
            <a:r>
              <a:rPr lang="en-US" dirty="0"/>
              <a:t>, a </a:t>
            </a:r>
            <a:r>
              <a:rPr lang="en-US" dirty="0" err="1"/>
              <a:t>neenakih</a:t>
            </a:r>
            <a:r>
              <a:rPr lang="en-US" dirty="0"/>
              <a:t> </a:t>
            </a:r>
            <a:r>
              <a:rPr lang="en-US" dirty="0" err="1"/>
              <a:t>stavkov</a:t>
            </a:r>
            <a:r>
              <a:rPr lang="en-US" dirty="0"/>
              <a:t>.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44141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09564D8-663B-4D8B-B520-823BC941E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Motiv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C7F30D11-DBB9-44BF-B874-0C8CDC7F6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429305"/>
            <a:ext cx="10178322" cy="4450287"/>
          </a:xfrm>
        </p:spPr>
        <p:txBody>
          <a:bodyPr/>
          <a:lstStyle/>
          <a:p>
            <a:r>
              <a:rPr lang="sl-SI" dirty="0">
                <a:hlinkClick r:id="rId2"/>
              </a:rPr>
              <a:t>https://www.youtube.com/watch?v=NWEVKyEwi4A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>
                <a:hlinkClick r:id="rId3"/>
              </a:rPr>
              <a:t>https://www.youtube.com/watch?v=oyDWtvCd9Xo</a:t>
            </a:r>
            <a:endParaRPr lang="en-US" dirty="0"/>
          </a:p>
          <a:p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8FE5630-4C65-4283-AAE6-542161FAB5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1678" y="2219325"/>
            <a:ext cx="1266825" cy="2419350"/>
          </a:xfrm>
          <a:prstGeom prst="rect">
            <a:avLst/>
          </a:prstGeom>
        </p:spPr>
      </p:pic>
      <p:sp>
        <p:nvSpPr>
          <p:cNvPr id="5" name="PoljeZBesedilom 4">
            <a:extLst>
              <a:ext uri="{FF2B5EF4-FFF2-40B4-BE49-F238E27FC236}">
                <a16:creationId xmlns:a16="http://schemas.microsoft.com/office/drawing/2014/main" id="{0A204D6C-A8BE-4442-B284-940539CAAF17}"/>
              </a:ext>
            </a:extLst>
          </p:cNvPr>
          <p:cNvSpPr txBox="1"/>
          <p:nvPr/>
        </p:nvSpPr>
        <p:spPr>
          <a:xfrm>
            <a:off x="2991775" y="2219325"/>
            <a:ext cx="69245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Prepoznaven</a:t>
            </a:r>
            <a:r>
              <a:rPr lang="en-US" dirty="0"/>
              <a:t> </a:t>
            </a:r>
            <a:r>
              <a:rPr lang="en-US" dirty="0" err="1"/>
              <a:t>zlasti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ritmu</a:t>
            </a:r>
            <a:r>
              <a:rPr lang="en-US" dirty="0"/>
              <a:t> in </a:t>
            </a:r>
            <a:r>
              <a:rPr lang="en-US" dirty="0" err="1"/>
              <a:t>melodiji</a:t>
            </a:r>
            <a:r>
              <a:rPr lang="en-US" dirty="0"/>
              <a:t>, </a:t>
            </a:r>
            <a:r>
              <a:rPr lang="en-US" dirty="0" err="1"/>
              <a:t>običajno</a:t>
            </a:r>
            <a:r>
              <a:rPr lang="en-US" dirty="0"/>
              <a:t> </a:t>
            </a:r>
            <a:r>
              <a:rPr lang="en-US" dirty="0" err="1"/>
              <a:t>po</a:t>
            </a:r>
            <a:r>
              <a:rPr lang="en-US" dirty="0"/>
              <a:t> </a:t>
            </a:r>
            <a:r>
              <a:rPr lang="en-US" dirty="0" err="1"/>
              <a:t>obojem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Skladatelj</a:t>
            </a:r>
            <a:r>
              <a:rPr lang="en-US" dirty="0"/>
              <a:t> </a:t>
            </a:r>
            <a:r>
              <a:rPr lang="en-US" dirty="0" err="1"/>
              <a:t>motiv</a:t>
            </a:r>
            <a:r>
              <a:rPr lang="en-US" dirty="0"/>
              <a:t> </a:t>
            </a:r>
            <a:r>
              <a:rPr lang="en-US" dirty="0" err="1"/>
              <a:t>širi</a:t>
            </a:r>
            <a:r>
              <a:rPr lang="en-US" dirty="0"/>
              <a:t>, </a:t>
            </a:r>
            <a:r>
              <a:rPr lang="en-US" dirty="0" err="1"/>
              <a:t>ga</a:t>
            </a:r>
            <a:r>
              <a:rPr lang="en-US" dirty="0"/>
              <a:t> </a:t>
            </a:r>
            <a:r>
              <a:rPr lang="en-US" dirty="0" err="1"/>
              <a:t>variira</a:t>
            </a:r>
            <a:r>
              <a:rPr lang="en-US" dirty="0"/>
              <a:t> (</a:t>
            </a:r>
            <a:r>
              <a:rPr lang="en-US" dirty="0" err="1"/>
              <a:t>spreminja</a:t>
            </a:r>
            <a:r>
              <a:rPr lang="en-US" dirty="0"/>
              <a:t>), </a:t>
            </a:r>
            <a:r>
              <a:rPr lang="en-US" dirty="0" err="1"/>
              <a:t>krajša</a:t>
            </a:r>
            <a:r>
              <a:rPr lang="en-US" dirty="0"/>
              <a:t>, </a:t>
            </a:r>
            <a:r>
              <a:rPr lang="en-US" dirty="0" err="1"/>
              <a:t>razvija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Motiv</a:t>
            </a:r>
            <a:r>
              <a:rPr lang="en-US" dirty="0"/>
              <a:t> </a:t>
            </a:r>
            <a:r>
              <a:rPr lang="en-US" dirty="0" err="1"/>
              <a:t>lahko</a:t>
            </a:r>
            <a:r>
              <a:rPr lang="en-US" dirty="0"/>
              <a:t> </a:t>
            </a:r>
            <a:r>
              <a:rPr lang="en-US" dirty="0" err="1"/>
              <a:t>sestavljajo</a:t>
            </a:r>
            <a:r>
              <a:rPr lang="en-US" dirty="0"/>
              <a:t> </a:t>
            </a:r>
            <a:r>
              <a:rPr lang="en-US" dirty="0" err="1"/>
              <a:t>tudi</a:t>
            </a:r>
            <a:r>
              <a:rPr lang="en-US" dirty="0"/>
              <a:t> </a:t>
            </a:r>
            <a:r>
              <a:rPr lang="en-US" dirty="0" err="1"/>
              <a:t>submotivi</a:t>
            </a:r>
            <a:r>
              <a:rPr lang="en-US" dirty="0"/>
              <a:t>, </a:t>
            </a:r>
            <a:r>
              <a:rPr lang="en-US" dirty="0" err="1"/>
              <a:t>še</a:t>
            </a:r>
            <a:r>
              <a:rPr lang="en-US" dirty="0"/>
              <a:t> </a:t>
            </a:r>
            <a:r>
              <a:rPr lang="en-US" dirty="0" err="1"/>
              <a:t>manjši</a:t>
            </a:r>
            <a:r>
              <a:rPr lang="en-US" dirty="0"/>
              <a:t> </a:t>
            </a:r>
            <a:r>
              <a:rPr lang="en-US" dirty="0" err="1"/>
              <a:t>delci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highlight>
                  <a:srgbClr val="FFFF00"/>
                </a:highlight>
              </a:rPr>
              <a:t>Izpeljevalni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motiv</a:t>
            </a:r>
            <a:r>
              <a:rPr lang="en-US" dirty="0">
                <a:highlight>
                  <a:srgbClr val="FFFF00"/>
                </a:highlight>
              </a:rPr>
              <a:t>: </a:t>
            </a:r>
            <a:r>
              <a:rPr lang="en-US" dirty="0"/>
              <a:t>Beethoven, </a:t>
            </a:r>
            <a:r>
              <a:rPr lang="en-US" dirty="0" err="1"/>
              <a:t>poudarek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prepoznavnosti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highlight>
                  <a:srgbClr val="00FFFF"/>
                </a:highlight>
              </a:rPr>
              <a:t>Razvojni</a:t>
            </a:r>
            <a:r>
              <a:rPr lang="en-US" dirty="0">
                <a:highlight>
                  <a:srgbClr val="00FFFF"/>
                </a:highlight>
              </a:rPr>
              <a:t> </a:t>
            </a:r>
            <a:r>
              <a:rPr lang="en-US" dirty="0" err="1">
                <a:highlight>
                  <a:srgbClr val="00FFFF"/>
                </a:highlight>
              </a:rPr>
              <a:t>motiv</a:t>
            </a:r>
            <a:r>
              <a:rPr lang="en-US" dirty="0">
                <a:highlight>
                  <a:srgbClr val="00FFFF"/>
                </a:highlight>
              </a:rPr>
              <a:t>: </a:t>
            </a:r>
            <a:r>
              <a:rPr lang="en-US" dirty="0"/>
              <a:t>Bach, </a:t>
            </a:r>
            <a:r>
              <a:rPr lang="en-US" dirty="0" err="1"/>
              <a:t>impulz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grajenje</a:t>
            </a:r>
            <a:r>
              <a:rPr lang="en-US" dirty="0"/>
              <a:t> </a:t>
            </a:r>
            <a:r>
              <a:rPr lang="en-US" dirty="0" err="1"/>
              <a:t>melodije</a:t>
            </a:r>
            <a:endParaRPr lang="en-US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AC4A5F57-328B-4862-80E7-F1F938330A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7329" y="4318459"/>
            <a:ext cx="2366236" cy="100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138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F26EE1C-0643-4821-9A56-DDF20D6E1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POLStavek</a:t>
            </a:r>
            <a:r>
              <a:rPr lang="en-US" dirty="0"/>
              <a:t>, </a:t>
            </a:r>
            <a:r>
              <a:rPr lang="en-US" dirty="0" err="1"/>
              <a:t>Stavek</a:t>
            </a:r>
            <a:r>
              <a:rPr lang="en-US" dirty="0"/>
              <a:t>, </a:t>
            </a:r>
            <a:r>
              <a:rPr lang="en-US" dirty="0" err="1"/>
              <a:t>perioda</a:t>
            </a:r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0B70BEA-25F6-4D4E-845F-3D4106BFA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678" y="1445450"/>
            <a:ext cx="10178322" cy="1733042"/>
          </a:xfrm>
          <a:prstGeom prst="rect">
            <a:avLst/>
          </a:prstGeom>
        </p:spPr>
      </p:pic>
      <p:sp>
        <p:nvSpPr>
          <p:cNvPr id="6" name="Desni zaviti oklepaj 5">
            <a:extLst>
              <a:ext uri="{FF2B5EF4-FFF2-40B4-BE49-F238E27FC236}">
                <a16:creationId xmlns:a16="http://schemas.microsoft.com/office/drawing/2014/main" id="{45C20A1B-355F-443E-8085-4A216890E312}"/>
              </a:ext>
            </a:extLst>
          </p:cNvPr>
          <p:cNvSpPr/>
          <p:nvPr/>
        </p:nvSpPr>
        <p:spPr>
          <a:xfrm rot="5400000">
            <a:off x="2857500" y="1912692"/>
            <a:ext cx="678180" cy="20497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7" name="Desni zaviti oklepaj 6">
            <a:extLst>
              <a:ext uri="{FF2B5EF4-FFF2-40B4-BE49-F238E27FC236}">
                <a16:creationId xmlns:a16="http://schemas.microsoft.com/office/drawing/2014/main" id="{C4398041-E9E5-4A99-AF7B-B233EDA564A1}"/>
              </a:ext>
            </a:extLst>
          </p:cNvPr>
          <p:cNvSpPr/>
          <p:nvPr/>
        </p:nvSpPr>
        <p:spPr>
          <a:xfrm rot="5400000">
            <a:off x="5147310" y="1935993"/>
            <a:ext cx="678180" cy="1905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8" name="Desni zaviti oklepaj 7">
            <a:extLst>
              <a:ext uri="{FF2B5EF4-FFF2-40B4-BE49-F238E27FC236}">
                <a16:creationId xmlns:a16="http://schemas.microsoft.com/office/drawing/2014/main" id="{FE460B99-FCD1-4BF7-BBC2-398E04C85F8E}"/>
              </a:ext>
            </a:extLst>
          </p:cNvPr>
          <p:cNvSpPr/>
          <p:nvPr/>
        </p:nvSpPr>
        <p:spPr>
          <a:xfrm rot="5400000">
            <a:off x="7654290" y="1597342"/>
            <a:ext cx="678180" cy="24841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9" name="Desni zaviti oklepaj 8">
            <a:extLst>
              <a:ext uri="{FF2B5EF4-FFF2-40B4-BE49-F238E27FC236}">
                <a16:creationId xmlns:a16="http://schemas.microsoft.com/office/drawing/2014/main" id="{03722C3A-C760-494E-A2AC-9584E0B3CF34}"/>
              </a:ext>
            </a:extLst>
          </p:cNvPr>
          <p:cNvSpPr/>
          <p:nvPr/>
        </p:nvSpPr>
        <p:spPr>
          <a:xfrm rot="5400000">
            <a:off x="9921240" y="1814512"/>
            <a:ext cx="678180" cy="20497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0" name="PoljeZBesedilom 9">
            <a:extLst>
              <a:ext uri="{FF2B5EF4-FFF2-40B4-BE49-F238E27FC236}">
                <a16:creationId xmlns:a16="http://schemas.microsoft.com/office/drawing/2014/main" id="{0E131EF3-1369-4E6F-B4A2-59D7596DE73D}"/>
              </a:ext>
            </a:extLst>
          </p:cNvPr>
          <p:cNvSpPr txBox="1"/>
          <p:nvPr/>
        </p:nvSpPr>
        <p:spPr>
          <a:xfrm>
            <a:off x="5996940" y="3244334"/>
            <a:ext cx="3070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highlight>
                  <a:srgbClr val="FFFF00"/>
                </a:highlight>
              </a:rPr>
              <a:t>polstavki</a:t>
            </a:r>
            <a:endParaRPr lang="sl-SI" dirty="0">
              <a:highlight>
                <a:srgbClr val="FFFF00"/>
              </a:highlight>
            </a:endParaRPr>
          </a:p>
        </p:txBody>
      </p:sp>
      <p:sp>
        <p:nvSpPr>
          <p:cNvPr id="11" name="Desni zaviti oklepaj 10">
            <a:extLst>
              <a:ext uri="{FF2B5EF4-FFF2-40B4-BE49-F238E27FC236}">
                <a16:creationId xmlns:a16="http://schemas.microsoft.com/office/drawing/2014/main" id="{84D1BBF7-D813-45A6-B831-BB3F419BE0E5}"/>
              </a:ext>
            </a:extLst>
          </p:cNvPr>
          <p:cNvSpPr/>
          <p:nvPr/>
        </p:nvSpPr>
        <p:spPr>
          <a:xfrm rot="5400000">
            <a:off x="3966210" y="1429777"/>
            <a:ext cx="678180" cy="4267200"/>
          </a:xfrm>
          <a:prstGeom prst="rightBrace">
            <a:avLst/>
          </a:prstGeom>
          <a:noFill/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12" name="Desni zaviti oklepaj 11">
            <a:extLst>
              <a:ext uri="{FF2B5EF4-FFF2-40B4-BE49-F238E27FC236}">
                <a16:creationId xmlns:a16="http://schemas.microsoft.com/office/drawing/2014/main" id="{3C636801-E2C3-4415-8F8A-74B3B94B2E07}"/>
              </a:ext>
            </a:extLst>
          </p:cNvPr>
          <p:cNvSpPr/>
          <p:nvPr/>
        </p:nvSpPr>
        <p:spPr>
          <a:xfrm rot="5400000">
            <a:off x="8439150" y="1413585"/>
            <a:ext cx="678180" cy="4267200"/>
          </a:xfrm>
          <a:prstGeom prst="rightBrace">
            <a:avLst/>
          </a:prstGeom>
          <a:noFill/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13" name="PoljeZBesedilom 12">
            <a:extLst>
              <a:ext uri="{FF2B5EF4-FFF2-40B4-BE49-F238E27FC236}">
                <a16:creationId xmlns:a16="http://schemas.microsoft.com/office/drawing/2014/main" id="{09F3E424-6A07-41D7-8489-C104035AFB98}"/>
              </a:ext>
            </a:extLst>
          </p:cNvPr>
          <p:cNvSpPr txBox="1"/>
          <p:nvPr/>
        </p:nvSpPr>
        <p:spPr>
          <a:xfrm>
            <a:off x="6100143" y="3838126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highlight>
                  <a:srgbClr val="00FFFF"/>
                </a:highlight>
              </a:rPr>
              <a:t>stavka</a:t>
            </a:r>
            <a:endParaRPr lang="sl-SI" dirty="0">
              <a:highlight>
                <a:srgbClr val="00FFFF"/>
              </a:highlight>
            </a:endParaRPr>
          </a:p>
        </p:txBody>
      </p:sp>
      <p:sp>
        <p:nvSpPr>
          <p:cNvPr id="14" name="Desni zaviti oklepaj 13">
            <a:extLst>
              <a:ext uri="{FF2B5EF4-FFF2-40B4-BE49-F238E27FC236}">
                <a16:creationId xmlns:a16="http://schemas.microsoft.com/office/drawing/2014/main" id="{8C56687D-189E-4270-87C3-FB2B543477FC}"/>
              </a:ext>
            </a:extLst>
          </p:cNvPr>
          <p:cNvSpPr/>
          <p:nvPr/>
        </p:nvSpPr>
        <p:spPr>
          <a:xfrm rot="5400000">
            <a:off x="6186848" y="-159577"/>
            <a:ext cx="678180" cy="9518564"/>
          </a:xfrm>
          <a:prstGeom prst="rightBrac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15" name="PoljeZBesedilom 14">
            <a:extLst>
              <a:ext uri="{FF2B5EF4-FFF2-40B4-BE49-F238E27FC236}">
                <a16:creationId xmlns:a16="http://schemas.microsoft.com/office/drawing/2014/main" id="{CABB6C9C-BF40-475F-A66A-3CD2F4C72C4B}"/>
              </a:ext>
            </a:extLst>
          </p:cNvPr>
          <p:cNvSpPr txBox="1"/>
          <p:nvPr/>
        </p:nvSpPr>
        <p:spPr>
          <a:xfrm>
            <a:off x="5996940" y="5024762"/>
            <a:ext cx="1926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5D5D"/>
                </a:highlight>
              </a:rPr>
              <a:t>PERIODA</a:t>
            </a:r>
            <a:endParaRPr lang="sl-SI" dirty="0">
              <a:highlight>
                <a:srgbClr val="FF5D5D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72855610"/>
      </p:ext>
    </p:extLst>
  </p:cSld>
  <p:clrMapOvr>
    <a:masterClrMapping/>
  </p:clrMapOvr>
</p:sld>
</file>

<file path=ppt/theme/theme1.xml><?xml version="1.0" encoding="utf-8"?>
<a:theme xmlns:a="http://schemas.openxmlformats.org/drawingml/2006/main" name="Značka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Moje Znanje">
      <a:majorFont>
        <a:latin typeface="Berlin Sans FB"/>
        <a:ea typeface=""/>
        <a:cs typeface=""/>
      </a:majorFont>
      <a:minorFont>
        <a:latin typeface="Berlin Sans FB"/>
        <a:ea typeface=""/>
        <a:cs typeface="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je Znanje PowerPoint template" id="{EE203216-807A-4B81-9BEA-6D212EA3C112}" vid="{253455AD-3734-4BB4-BFB2-9F06F96C7CE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MojeZnanje_PPT_template (1)</Template>
  <TotalTime>6227</TotalTime>
  <Words>2149</Words>
  <Application>Microsoft Office PowerPoint</Application>
  <PresentationFormat>Širokozaslonsko</PresentationFormat>
  <Paragraphs>290</Paragraphs>
  <Slides>68</Slides>
  <Notes>3</Notes>
  <HiddenSlides>0</HiddenSlides>
  <MMClips>0</MMClips>
  <ScaleCrop>false</ScaleCrop>
  <HeadingPairs>
    <vt:vector size="6" baseType="variant">
      <vt:variant>
        <vt:lpstr>Uporabljene pisave</vt:lpstr>
      </vt:variant>
      <vt:variant>
        <vt:i4>6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68</vt:i4>
      </vt:variant>
    </vt:vector>
  </HeadingPairs>
  <TitlesOfParts>
    <vt:vector size="75" baseType="lpstr">
      <vt:lpstr>Arial</vt:lpstr>
      <vt:lpstr>Berlin Sans FB</vt:lpstr>
      <vt:lpstr>Calibri</vt:lpstr>
      <vt:lpstr>Cambria Math</vt:lpstr>
      <vt:lpstr>Gill Sans MT</vt:lpstr>
      <vt:lpstr>Times New Roman</vt:lpstr>
      <vt:lpstr>Značka</vt:lpstr>
      <vt:lpstr>Osnove glasbene teorije</vt:lpstr>
      <vt:lpstr>Oblika kot izhodišče ali oblika kot posledica?</vt:lpstr>
      <vt:lpstr>Absolutna glasba</vt:lpstr>
      <vt:lpstr>Kombiniranje absolutne glasbe s programskimi intencami</vt:lpstr>
      <vt:lpstr>Programska glasba</vt:lpstr>
      <vt:lpstr>Zakaj problem?</vt:lpstr>
      <vt:lpstr>Gradniki glasbene oblike v primerjavi z jezikom</vt:lpstr>
      <vt:lpstr>Motiv</vt:lpstr>
      <vt:lpstr>POLStavek, Stavek, perioda</vt:lpstr>
      <vt:lpstr>Sozvočja 2</vt:lpstr>
      <vt:lpstr>Četverozvoki (septakordi)</vt:lpstr>
      <vt:lpstr>Kako postaviti določen septakord</vt:lpstr>
      <vt:lpstr>Gallus</vt:lpstr>
      <vt:lpstr>Monteverdi</vt:lpstr>
      <vt:lpstr>Bach</vt:lpstr>
      <vt:lpstr>Obrati kvintakordov</vt:lpstr>
      <vt:lpstr>Poimenovanje</vt:lpstr>
      <vt:lpstr>Kvintakord in sekstakord</vt:lpstr>
      <vt:lpstr>Razmerje med kvintakordi in sekstakordi</vt:lpstr>
      <vt:lpstr>PowerPointova predstavitev</vt:lpstr>
      <vt:lpstr>Barok</vt:lpstr>
      <vt:lpstr>Več kot četverozvoki?</vt:lpstr>
      <vt:lpstr>Dominantni četverozvok (septakord)/D7</vt:lpstr>
      <vt:lpstr>Dominatni septakord</vt:lpstr>
      <vt:lpstr>Dominantni kvintsekstakord</vt:lpstr>
      <vt:lpstr>Dominantni terckvartakord</vt:lpstr>
      <vt:lpstr>Dominantni sekundakord</vt:lpstr>
      <vt:lpstr>Kako nastane?</vt:lpstr>
      <vt:lpstr>Septima D7 nastopa kot prehajalni ton med podvojenim osnovnim tonom dominantnega kvintakorda in terco toničnega kvintakorda (sprva torej nesamostojno).</vt:lpstr>
      <vt:lpstr>Zakaj tako napet?</vt:lpstr>
      <vt:lpstr>Razvez D7</vt:lpstr>
      <vt:lpstr>Razvez D65</vt:lpstr>
      <vt:lpstr>Razvez d43</vt:lpstr>
      <vt:lpstr>Razvez d2</vt:lpstr>
      <vt:lpstr>PowerPointova predstavitev</vt:lpstr>
      <vt:lpstr>Šum, sinusni ton</vt:lpstr>
      <vt:lpstr>“Glasba je v času urejena in oblikovana vrsta tonov, zvenov in šumov.” </vt:lpstr>
      <vt:lpstr>Alikvotni niz</vt:lpstr>
      <vt:lpstr>PowerPointova predstavitev</vt:lpstr>
      <vt:lpstr>Proizvajanje različnih tonov na inštrumentu</vt:lpstr>
      <vt:lpstr>Pitagorejska koma</vt:lpstr>
      <vt:lpstr>PowerPointova predstavitev</vt:lpstr>
      <vt:lpstr>PowerPointova predstavitev</vt:lpstr>
      <vt:lpstr>Zgodovina uglasitev</vt:lpstr>
      <vt:lpstr>Enakomirna temperirana uglasitev</vt:lpstr>
      <vt:lpstr>Enakomerna proti temperirani</vt:lpstr>
      <vt:lpstr>PowerPointova predstavitev</vt:lpstr>
      <vt:lpstr>Od kje lestvica?</vt:lpstr>
      <vt:lpstr>Od kje lestvica?</vt:lpstr>
      <vt:lpstr>Richard strauss - Also sprach Zarathustra</vt:lpstr>
      <vt:lpstr>Akustična razlika med obrati</vt:lpstr>
      <vt:lpstr>Gradnja septakorda/Četverozvoka</vt:lpstr>
      <vt:lpstr>Obrati septakordov</vt:lpstr>
      <vt:lpstr>Poimenovanje</vt:lpstr>
      <vt:lpstr>septakord</vt:lpstr>
      <vt:lpstr>kvintsekstakord</vt:lpstr>
      <vt:lpstr>terckvartakord</vt:lpstr>
      <vt:lpstr>sekundakord</vt:lpstr>
      <vt:lpstr>Vaja</vt:lpstr>
      <vt:lpstr>Raba</vt:lpstr>
      <vt:lpstr>Priprava - Razvez</vt:lpstr>
      <vt:lpstr>Prehod iz modusov  v mol in dur</vt:lpstr>
      <vt:lpstr>PowerPointova predstavitev</vt:lpstr>
      <vt:lpstr>Dorski modus</vt:lpstr>
      <vt:lpstr>Prehod iz dorskega modusa  v  harmonični mol</vt:lpstr>
      <vt:lpstr>Lidijski modus</vt:lpstr>
      <vt:lpstr>Prehod iz lidijskega v dur</vt:lpstr>
      <vt:lpstr>Frigijski modus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Jakob Barbo</dc:creator>
  <cp:lastModifiedBy>Barbo, Jakob</cp:lastModifiedBy>
  <cp:revision>452</cp:revision>
  <dcterms:created xsi:type="dcterms:W3CDTF">2018-03-21T21:42:12Z</dcterms:created>
  <dcterms:modified xsi:type="dcterms:W3CDTF">2018-08-09T06:44:52Z</dcterms:modified>
</cp:coreProperties>
</file>