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4" r:id="rId1"/>
  </p:sldMasterIdLst>
  <p:sldIdLst>
    <p:sldId id="256" r:id="rId2"/>
    <p:sldId id="257" r:id="rId3"/>
    <p:sldId id="260" r:id="rId4"/>
    <p:sldId id="285" r:id="rId5"/>
    <p:sldId id="322" r:id="rId6"/>
    <p:sldId id="286" r:id="rId7"/>
    <p:sldId id="289" r:id="rId8"/>
    <p:sldId id="301" r:id="rId9"/>
    <p:sldId id="310" r:id="rId10"/>
    <p:sldId id="323" r:id="rId11"/>
    <p:sldId id="324" r:id="rId12"/>
    <p:sldId id="325" r:id="rId13"/>
    <p:sldId id="311" r:id="rId14"/>
    <p:sldId id="316" r:id="rId15"/>
    <p:sldId id="317" r:id="rId16"/>
    <p:sldId id="330" r:id="rId17"/>
    <p:sldId id="320" r:id="rId18"/>
    <p:sldId id="319" r:id="rId19"/>
    <p:sldId id="326" r:id="rId20"/>
    <p:sldId id="318" r:id="rId21"/>
    <p:sldId id="315" r:id="rId22"/>
    <p:sldId id="314" r:id="rId23"/>
    <p:sldId id="313" r:id="rId24"/>
    <p:sldId id="327" r:id="rId25"/>
    <p:sldId id="312" r:id="rId26"/>
    <p:sldId id="302" r:id="rId27"/>
    <p:sldId id="309" r:id="rId28"/>
    <p:sldId id="308" r:id="rId29"/>
    <p:sldId id="307" r:id="rId30"/>
    <p:sldId id="306" r:id="rId31"/>
    <p:sldId id="305" r:id="rId32"/>
    <p:sldId id="331" r:id="rId33"/>
    <p:sldId id="321" r:id="rId34"/>
    <p:sldId id="328" r:id="rId35"/>
    <p:sldId id="32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93" autoAdjust="0"/>
    <p:restoredTop sz="94660"/>
  </p:normalViewPr>
  <p:slideViewPr>
    <p:cSldViewPr snapToGrid="0">
      <p:cViewPr varScale="1">
        <p:scale>
          <a:sx n="111" d="100"/>
          <a:sy n="111"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sl-SI"/>
              <a:t>Kliknite, če želite urediti slog naslova matrice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Kliknite, če želite urediti slog podnaslova matrice</a:t>
            </a:r>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58716" y="5673725"/>
            <a:ext cx="1038225" cy="1047750"/>
          </a:xfrm>
          <a:prstGeom prst="rect">
            <a:avLst/>
          </a:prstGeom>
        </p:spPr>
      </p:pic>
    </p:spTree>
    <p:extLst>
      <p:ext uri="{BB962C8B-B14F-4D97-AF65-F5344CB8AC3E}">
        <p14:creationId xmlns:p14="http://schemas.microsoft.com/office/powerpoint/2010/main" val="2099798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385401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162074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r>
              <a:rPr lang="sl-SI"/>
              <a:t>Housing Co. d.o.o.</a:t>
            </a:r>
            <a:endParaRPr lang="sl-SI" dirty="0"/>
          </a:p>
        </p:txBody>
      </p:sp>
      <p:sp>
        <p:nvSpPr>
          <p:cNvPr id="8" name="Footer Placeholder 7"/>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271920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Glava odseka">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l-SI"/>
              <a:t>Uredite sloge besedila matrice</a:t>
            </a: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5269" y="2905125"/>
            <a:ext cx="1038225" cy="1047750"/>
          </a:xfrm>
          <a:prstGeom prst="rect">
            <a:avLst/>
          </a:prstGeom>
        </p:spPr>
      </p:pic>
    </p:spTree>
    <p:extLst>
      <p:ext uri="{BB962C8B-B14F-4D97-AF65-F5344CB8AC3E}">
        <p14:creationId xmlns:p14="http://schemas.microsoft.com/office/powerpoint/2010/main" val="38246211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188838015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sl-SI"/>
              <a:t>Kliknite, če želite urediti slog naslova matrice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4" name="Content Placeholder 3"/>
          <p:cNvSpPr>
            <a:spLocks noGrp="1"/>
          </p:cNvSpPr>
          <p:nvPr>
            <p:ph sz="half" idx="2"/>
          </p:nvPr>
        </p:nvSpPr>
        <p:spPr>
          <a:xfrm>
            <a:off x="1257300" y="2909102"/>
            <a:ext cx="4800600" cy="299639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6" name="Content Placeholder 5"/>
          <p:cNvSpPr>
            <a:spLocks noGrp="1"/>
          </p:cNvSpPr>
          <p:nvPr>
            <p:ph sz="quarter" idx="4"/>
          </p:nvPr>
        </p:nvSpPr>
        <p:spPr>
          <a:xfrm>
            <a:off x="6633864" y="2909102"/>
            <a:ext cx="4800600" cy="299639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10" name="Date Placeholder 9"/>
          <p:cNvSpPr>
            <a:spLocks noGrp="1"/>
          </p:cNvSpPr>
          <p:nvPr>
            <p:ph type="dt" sz="half" idx="10"/>
          </p:nvPr>
        </p:nvSpPr>
        <p:spPr/>
        <p:txBody>
          <a:bodyPr/>
          <a:lstStyle/>
          <a:p>
            <a:r>
              <a:rPr lang="sl-SI"/>
              <a:t>Housing Co. d.o.o.</a:t>
            </a:r>
            <a:endParaRPr lang="sl-SI" dirty="0"/>
          </a:p>
        </p:txBody>
      </p:sp>
      <p:sp>
        <p:nvSpPr>
          <p:cNvPr id="11" name="Footer Placeholder 10"/>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3207910671"/>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6" name="Date Placeholder 5"/>
          <p:cNvSpPr>
            <a:spLocks noGrp="1"/>
          </p:cNvSpPr>
          <p:nvPr>
            <p:ph type="dt" sz="half" idx="10"/>
          </p:nvPr>
        </p:nvSpPr>
        <p:spPr/>
        <p:txBody>
          <a:bodyPr/>
          <a:lstStyle/>
          <a:p>
            <a:r>
              <a:rPr lang="sl-SI"/>
              <a:t>Housing Co. d.o.o.</a:t>
            </a:r>
            <a:endParaRPr lang="sl-SI" dirty="0"/>
          </a:p>
        </p:txBody>
      </p:sp>
      <p:sp>
        <p:nvSpPr>
          <p:cNvPr id="7" name="Footer Placeholder 6"/>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301349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sl-SI"/>
              <a:t>Housing Co. d.o.o.</a:t>
            </a:r>
            <a:endParaRPr lang="sl-SI" dirty="0"/>
          </a:p>
        </p:txBody>
      </p:sp>
      <p:sp>
        <p:nvSpPr>
          <p:cNvPr id="6" name="Footer Placeholder 5"/>
          <p:cNvSpPr>
            <a:spLocks noGrp="1"/>
          </p:cNvSpPr>
          <p:nvPr>
            <p:ph type="ftr" sz="quarter" idx="11"/>
          </p:nvPr>
        </p:nvSpPr>
        <p:spPr/>
        <p:txBody>
          <a:bodyPr/>
          <a:lstStyle/>
          <a:p>
            <a:r>
              <a:rPr lang="sl-SI"/>
              <a:t>www.mojeznanje.si</a:t>
            </a:r>
            <a:endParaRPr lang="sl-SI" dirty="0"/>
          </a:p>
        </p:txBody>
      </p:sp>
    </p:spTree>
    <p:extLst>
      <p:ext uri="{BB962C8B-B14F-4D97-AF65-F5344CB8AC3E}">
        <p14:creationId xmlns:p14="http://schemas.microsoft.com/office/powerpoint/2010/main" val="2339962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Vsebina z naslovom">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sl-SI"/>
              <a:t>Kliknite, če želite urediti slog naslova matrice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8"/>
          <p:cNvSpPr>
            <a:spLocks noGrp="1"/>
          </p:cNvSpPr>
          <p:nvPr>
            <p:ph type="dt" sz="half" idx="10"/>
          </p:nvPr>
        </p:nvSpPr>
        <p:spPr/>
        <p:txBody>
          <a:bodyPr/>
          <a:lstStyle/>
          <a:p>
            <a:r>
              <a:rPr lang="sl-SI"/>
              <a:t>Housing Co. d.o.o.</a:t>
            </a:r>
            <a:endParaRPr lang="sl-SI" dirty="0"/>
          </a:p>
        </p:txBody>
      </p:sp>
      <p:sp>
        <p:nvSpPr>
          <p:cNvPr id="10" name="Footer Placeholder 9"/>
          <p:cNvSpPr>
            <a:spLocks noGrp="1"/>
          </p:cNvSpPr>
          <p:nvPr>
            <p:ph type="ftr" sz="quarter" idx="11"/>
          </p:nvPr>
        </p:nvSpPr>
        <p:spPr/>
        <p:txBody>
          <a:bodyPr/>
          <a:lstStyle/>
          <a:p>
            <a:r>
              <a:rPr lang="sl-SI"/>
              <a:t>www.mojeznanje.si</a:t>
            </a:r>
            <a:endParaRPr lang="sl-S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8635" y="5673725"/>
            <a:ext cx="1038225" cy="1047750"/>
          </a:xfrm>
          <a:prstGeom prst="rect">
            <a:avLst/>
          </a:prstGeom>
        </p:spPr>
      </p:pic>
    </p:spTree>
    <p:extLst>
      <p:ext uri="{BB962C8B-B14F-4D97-AF65-F5344CB8AC3E}">
        <p14:creationId xmlns:p14="http://schemas.microsoft.com/office/powerpoint/2010/main" val="1581931273"/>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l-SI"/>
              <a:t>Kliknite ikono, če želite dodati sliko</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sl-SI"/>
              <a:t>Kliknite, če želite urediti slog naslova matrice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8" name="Date Placeholder 7"/>
          <p:cNvSpPr>
            <a:spLocks noGrp="1"/>
          </p:cNvSpPr>
          <p:nvPr>
            <p:ph type="dt" sz="half" idx="10"/>
          </p:nvPr>
        </p:nvSpPr>
        <p:spPr/>
        <p:txBody>
          <a:bodyPr/>
          <a:lstStyle/>
          <a:p>
            <a:r>
              <a:rPr lang="sl-SI"/>
              <a:t>Housing Co. d.o.o.</a:t>
            </a:r>
            <a:endParaRPr lang="sl-SI" dirty="0"/>
          </a:p>
        </p:txBody>
      </p:sp>
      <p:sp>
        <p:nvSpPr>
          <p:cNvPr id="9" name="Footer Placeholder 8"/>
          <p:cNvSpPr>
            <a:spLocks noGrp="1"/>
          </p:cNvSpPr>
          <p:nvPr>
            <p:ph type="ftr" sz="quarter" idx="11"/>
          </p:nvPr>
        </p:nvSpPr>
        <p:spPr/>
        <p:txBody>
          <a:bodyPr/>
          <a:lstStyle/>
          <a:p>
            <a:r>
              <a:rPr lang="sl-SI"/>
              <a:t>www.mojeznanje.si</a:t>
            </a:r>
            <a:endParaRPr lang="sl-SI"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8635" y="5673725"/>
            <a:ext cx="1038225" cy="1047750"/>
          </a:xfrm>
          <a:prstGeom prst="rect">
            <a:avLst/>
          </a:prstGeom>
        </p:spPr>
      </p:pic>
    </p:spTree>
    <p:extLst>
      <p:ext uri="{BB962C8B-B14F-4D97-AF65-F5344CB8AC3E}">
        <p14:creationId xmlns:p14="http://schemas.microsoft.com/office/powerpoint/2010/main" val="2284514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sl-SI"/>
              <a:t>Kliknite, če želite urediti slog naslova matrice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r>
              <a:rPr lang="sl-SI"/>
              <a:t>Housing Co. d.o.o.</a:t>
            </a:r>
            <a:endParaRPr lang="sl-SI"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sl-SI"/>
              <a:t>www.mojeznanje.si</a:t>
            </a:r>
            <a:endParaRPr lang="sl-SI"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15575" y="5646772"/>
            <a:ext cx="1038225" cy="1047750"/>
          </a:xfrm>
          <a:prstGeom prst="rect">
            <a:avLst/>
          </a:prstGeom>
        </p:spPr>
      </p:pic>
    </p:spTree>
    <p:extLst>
      <p:ext uri="{BB962C8B-B14F-4D97-AF65-F5344CB8AC3E}">
        <p14:creationId xmlns:p14="http://schemas.microsoft.com/office/powerpoint/2010/main" val="3090333930"/>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l-SI" dirty="0">
                <a:latin typeface="Times New Roman" panose="02020603050405020304" pitchFamily="18" charset="0"/>
                <a:cs typeface="Times New Roman" panose="02020603050405020304" pitchFamily="18" charset="0"/>
              </a:rPr>
              <a:t>Nova uredba GDPR</a:t>
            </a:r>
          </a:p>
        </p:txBody>
      </p:sp>
      <p:sp>
        <p:nvSpPr>
          <p:cNvPr id="3" name="Subtitle 2"/>
          <p:cNvSpPr>
            <a:spLocks noGrp="1"/>
          </p:cNvSpPr>
          <p:nvPr>
            <p:ph type="subTitle" idx="1"/>
          </p:nvPr>
        </p:nvSpPr>
        <p:spPr>
          <a:xfrm>
            <a:off x="2152651" y="5979196"/>
            <a:ext cx="8107768" cy="742279"/>
          </a:xfrm>
        </p:spPr>
        <p:txBody>
          <a:bodyPr/>
          <a:lstStyle/>
          <a:p>
            <a:r>
              <a:rPr lang="sl-SI" b="0" i="1" dirty="0">
                <a:latin typeface="Times New Roman" panose="02020603050405020304" pitchFamily="18" charset="0"/>
                <a:cs typeface="Times New Roman" panose="02020603050405020304" pitchFamily="18" charset="0"/>
              </a:rPr>
              <a:t>Predstavitev sprememb, ki jih prinaša </a:t>
            </a:r>
            <a:r>
              <a:rPr lang="sl-SI" i="1" dirty="0">
                <a:latin typeface="Times New Roman" panose="02020603050405020304" pitchFamily="18" charset="0"/>
                <a:cs typeface="Times New Roman" panose="02020603050405020304" pitchFamily="18" charset="0"/>
              </a:rPr>
              <a:t>Splošna uredba EU o varstvu podatkov</a:t>
            </a:r>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7192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5400" dirty="0">
                <a:solidFill>
                  <a:srgbClr val="2A1A00"/>
                </a:solidFill>
                <a:latin typeface="Times New Roman" panose="02020603050405020304" pitchFamily="18" charset="0"/>
                <a:cs typeface="Times New Roman" panose="02020603050405020304" pitchFamily="18" charset="0"/>
              </a:rPr>
              <a:t>Pravice posameznika</a:t>
            </a:r>
            <a:br>
              <a:rPr lang="sl-SI" sz="5400" dirty="0">
                <a:solidFill>
                  <a:srgbClr val="2A1A00"/>
                </a:solidFill>
                <a:latin typeface="Times New Roman" panose="02020603050405020304" pitchFamily="18" charset="0"/>
                <a:cs typeface="Times New Roman" panose="02020603050405020304" pitchFamily="18" charset="0"/>
              </a:rPr>
            </a:br>
            <a:r>
              <a:rPr lang="sl-SI" sz="3100" dirty="0">
                <a:solidFill>
                  <a:srgbClr val="2A1A00"/>
                </a:solidFill>
                <a:latin typeface="Times New Roman" panose="02020603050405020304" pitchFamily="18" charset="0"/>
                <a:cs typeface="Times New Roman" panose="02020603050405020304" pitchFamily="18" charset="0"/>
              </a:rPr>
              <a:t>(</a:t>
            </a:r>
            <a:r>
              <a:rPr lang="pl-PL" sz="3100" dirty="0">
                <a:solidFill>
                  <a:srgbClr val="2A1A00"/>
                </a:solidFill>
                <a:latin typeface="Times New Roman" panose="02020603050405020304" pitchFamily="18" charset="0"/>
                <a:cs typeface="Times New Roman" panose="02020603050405020304" pitchFamily="18" charset="0"/>
              </a:rPr>
              <a:t>Informacije</a:t>
            </a:r>
            <a:r>
              <a:rPr lang="sl-SI" sz="31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72046"/>
            <a:ext cx="10178322" cy="4580707"/>
          </a:xfrm>
        </p:spPr>
        <p:txBody>
          <a:bodyPr>
            <a:normAutofit fontScale="47500" lnSpcReduction="20000"/>
          </a:bodyPr>
          <a:lstStyle/>
          <a:p>
            <a:pPr marL="0" indent="0">
              <a:buNone/>
            </a:pPr>
            <a:r>
              <a:rPr lang="sl-SI" sz="3400" dirty="0">
                <a:latin typeface="Times New Roman" panose="02020603050405020304" pitchFamily="18" charset="0"/>
                <a:cs typeface="Times New Roman" panose="02020603050405020304" pitchFamily="18" charset="0"/>
              </a:rPr>
              <a:t>…</a:t>
            </a: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obdobje hrambe</a:t>
            </a: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osebnih podatkov ali, kadar to ni mogoče, merila</a:t>
            </a:r>
            <a:r>
              <a:rPr lang="sl-SI" sz="3400" dirty="0">
                <a:latin typeface="Times New Roman" panose="02020603050405020304" pitchFamily="18" charset="0"/>
                <a:cs typeface="Times New Roman" panose="02020603050405020304" pitchFamily="18" charset="0"/>
              </a:rPr>
              <a:t>, ki se uporabijo za določitev tega obdobja;</a:t>
            </a:r>
          </a:p>
          <a:p>
            <a:pPr marL="0" indent="0" algn="just">
              <a:buNone/>
            </a:pP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obstoj pravice, da se od upravljavca zahtevajo dostop do osebnih podatkov in popravek ali izbris </a:t>
            </a:r>
            <a:r>
              <a:rPr lang="sl-SI" sz="3400" dirty="0">
                <a:latin typeface="Times New Roman" panose="02020603050405020304" pitchFamily="18" charset="0"/>
                <a:cs typeface="Times New Roman" panose="02020603050405020304" pitchFamily="18" charset="0"/>
              </a:rPr>
              <a:t>osebnih podatkov </a:t>
            </a:r>
            <a:r>
              <a:rPr lang="sl-SI" sz="3400" b="1" dirty="0">
                <a:latin typeface="Times New Roman" panose="02020603050405020304" pitchFamily="18" charset="0"/>
                <a:cs typeface="Times New Roman" panose="02020603050405020304" pitchFamily="18" charset="0"/>
              </a:rPr>
              <a:t>ali omejitev obdelave </a:t>
            </a:r>
            <a:r>
              <a:rPr lang="sl-SI" sz="3400" dirty="0">
                <a:latin typeface="Times New Roman" panose="02020603050405020304" pitchFamily="18" charset="0"/>
                <a:cs typeface="Times New Roman" panose="02020603050405020304" pitchFamily="18" charset="0"/>
              </a:rPr>
              <a:t>v zvezi s posameznikom, na katerega se nanašajo osebni podatki, </a:t>
            </a:r>
            <a:r>
              <a:rPr lang="sl-SI" sz="3400" b="1" dirty="0">
                <a:latin typeface="Times New Roman" panose="02020603050405020304" pitchFamily="18" charset="0"/>
                <a:cs typeface="Times New Roman" panose="02020603050405020304" pitchFamily="18" charset="0"/>
              </a:rPr>
              <a:t>ali obstoj pravice do ugovora obdelavi in pravice do prenosljivosti </a:t>
            </a:r>
            <a:r>
              <a:rPr lang="sl-SI" sz="3400" dirty="0">
                <a:latin typeface="Times New Roman" panose="02020603050405020304" pitchFamily="18" charset="0"/>
                <a:cs typeface="Times New Roman" panose="02020603050405020304" pitchFamily="18" charset="0"/>
              </a:rPr>
              <a:t>podatkov;</a:t>
            </a:r>
          </a:p>
          <a:p>
            <a:pPr marL="0" indent="0" algn="just">
              <a:buNone/>
            </a:pPr>
            <a:r>
              <a:rPr lang="sl-SI" sz="3400" dirty="0">
                <a:latin typeface="Times New Roman" panose="02020603050405020304" pitchFamily="18" charset="0"/>
                <a:cs typeface="Times New Roman" panose="02020603050405020304" pitchFamily="18" charset="0"/>
              </a:rPr>
              <a:t>- kadar obdelava temelji na točki (a) člena 6(1) ali točki (a) člena 9(2), </a:t>
            </a:r>
            <a:r>
              <a:rPr lang="sl-SI" sz="3400" b="1" dirty="0">
                <a:latin typeface="Times New Roman" panose="02020603050405020304" pitchFamily="18" charset="0"/>
                <a:cs typeface="Times New Roman" panose="02020603050405020304" pitchFamily="18" charset="0"/>
              </a:rPr>
              <a:t>obstoj pravice, da se lahko privolitev kadar koli prekliče</a:t>
            </a:r>
            <a:r>
              <a:rPr lang="sl-SI" sz="3400" dirty="0">
                <a:latin typeface="Times New Roman" panose="02020603050405020304" pitchFamily="18" charset="0"/>
                <a:cs typeface="Times New Roman" panose="02020603050405020304" pitchFamily="18" charset="0"/>
              </a:rPr>
              <a:t>, ne da bi to vplivalo na zakonitost obdelave podatkov, ki se je na podlagi privolitve izvajala do njenega preklica;</a:t>
            </a:r>
          </a:p>
          <a:p>
            <a:pPr marL="0" indent="0" algn="just">
              <a:buNone/>
            </a:pP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pravico do vložitve pritožbe </a:t>
            </a:r>
            <a:r>
              <a:rPr lang="sl-SI" sz="3400" dirty="0">
                <a:latin typeface="Times New Roman" panose="02020603050405020304" pitchFamily="18" charset="0"/>
                <a:cs typeface="Times New Roman" panose="02020603050405020304" pitchFamily="18" charset="0"/>
              </a:rPr>
              <a:t>pri nadzornem organu;</a:t>
            </a:r>
          </a:p>
          <a:p>
            <a:pPr marL="0" indent="0" algn="just">
              <a:buNone/>
            </a:pP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ali je zagotovitev osebnih podatkov statutarna ali pogodbena obveznost ali pa obveznost, ki je potrebna za sklenitev pogodbe, </a:t>
            </a:r>
            <a:r>
              <a:rPr lang="sl-SI" sz="3400" dirty="0">
                <a:latin typeface="Times New Roman" panose="02020603050405020304" pitchFamily="18" charset="0"/>
                <a:cs typeface="Times New Roman" panose="02020603050405020304" pitchFamily="18" charset="0"/>
              </a:rPr>
              <a:t>ter ali mora posameznik, na katerega se nanašajo osebni podatki, zagotoviti osebne podatke ter kakšne so morebitne posledice, če se taki podatki ne zagotovijo, in</a:t>
            </a:r>
          </a:p>
          <a:p>
            <a:pPr marL="0" indent="0" algn="just">
              <a:buNone/>
            </a:pPr>
            <a:r>
              <a:rPr lang="sl-SI" sz="3400" dirty="0">
                <a:latin typeface="Times New Roman" panose="02020603050405020304" pitchFamily="18" charset="0"/>
                <a:cs typeface="Times New Roman" panose="02020603050405020304" pitchFamily="18" charset="0"/>
              </a:rPr>
              <a:t>- obstoj avtomatiziranega sprejemanja odločitev, vključno z oblikovanjem profilov iz člena 22(1) in (4), ter vsaj v takih primerih smiselne informacije o razlogih zanj, kot tudi pomen in predvidene posledice take obdelave za posameznika, na katerega se nanašajo osebni podatki. </a:t>
            </a: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4956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5400" dirty="0">
                <a:solidFill>
                  <a:srgbClr val="2A1A00"/>
                </a:solidFill>
                <a:latin typeface="Times New Roman" panose="02020603050405020304" pitchFamily="18" charset="0"/>
                <a:cs typeface="Times New Roman" panose="02020603050405020304" pitchFamily="18" charset="0"/>
              </a:rPr>
              <a:t>Pravice posameznika</a:t>
            </a:r>
            <a:br>
              <a:rPr lang="sl-SI" sz="5400" dirty="0">
                <a:solidFill>
                  <a:srgbClr val="2A1A00"/>
                </a:solidFill>
                <a:latin typeface="Times New Roman" panose="02020603050405020304" pitchFamily="18" charset="0"/>
                <a:cs typeface="Times New Roman" panose="02020603050405020304" pitchFamily="18" charset="0"/>
              </a:rPr>
            </a:br>
            <a:r>
              <a:rPr lang="sl-SI" sz="3100" dirty="0">
                <a:solidFill>
                  <a:srgbClr val="2A1A00"/>
                </a:solidFill>
                <a:latin typeface="Times New Roman" panose="02020603050405020304" pitchFamily="18" charset="0"/>
                <a:cs typeface="Times New Roman" panose="02020603050405020304" pitchFamily="18" charset="0"/>
              </a:rPr>
              <a:t>(</a:t>
            </a:r>
            <a:r>
              <a:rPr lang="pl-PL" sz="3100" dirty="0">
                <a:solidFill>
                  <a:srgbClr val="2A1A00"/>
                </a:solidFill>
                <a:latin typeface="Times New Roman" panose="02020603050405020304" pitchFamily="18" charset="0"/>
                <a:cs typeface="Times New Roman" panose="02020603050405020304" pitchFamily="18" charset="0"/>
              </a:rPr>
              <a:t>Informacije</a:t>
            </a:r>
            <a:r>
              <a:rPr lang="sl-SI" sz="31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72046"/>
            <a:ext cx="10178322" cy="4580707"/>
          </a:xfrm>
        </p:spPr>
        <p:txBody>
          <a:bodyPr>
            <a:normAutofit fontScale="62500" lnSpcReduction="20000"/>
          </a:bodyPr>
          <a:lstStyle/>
          <a:p>
            <a:pPr marL="0" indent="0" algn="just">
              <a:buNone/>
            </a:pPr>
            <a:r>
              <a:rPr lang="sl-SI" sz="3400" b="1" dirty="0">
                <a:latin typeface="Times New Roman" panose="02020603050405020304" pitchFamily="18" charset="0"/>
                <a:cs typeface="Times New Roman" panose="02020603050405020304" pitchFamily="18" charset="0"/>
              </a:rPr>
              <a:t>Kadar osebni podatki niso bili pridobljeni od posameznika, na katerega se ti nanašajo</a:t>
            </a:r>
            <a:r>
              <a:rPr lang="sl-SI" sz="3400" dirty="0">
                <a:latin typeface="Times New Roman" panose="02020603050405020304" pitchFamily="18" charset="0"/>
                <a:cs typeface="Times New Roman" panose="02020603050405020304" pitchFamily="18" charset="0"/>
              </a:rPr>
              <a:t>, upravljavec posamezniku, na katerega se nanašajo osebni podatki, zagotovi naslednje informacije:</a:t>
            </a:r>
          </a:p>
          <a:p>
            <a:pPr marL="0" indent="0">
              <a:buNone/>
            </a:pPr>
            <a:r>
              <a:rPr lang="sl-SI" sz="3400" dirty="0">
                <a:latin typeface="Times New Roman" panose="02020603050405020304" pitchFamily="18" charset="0"/>
                <a:cs typeface="Times New Roman" panose="02020603050405020304" pitchFamily="18" charset="0"/>
              </a:rPr>
              <a:t>- istovetnost in kontaktne </a:t>
            </a:r>
            <a:r>
              <a:rPr lang="sl-SI" sz="3400" b="1" dirty="0">
                <a:latin typeface="Times New Roman" panose="02020603050405020304" pitchFamily="18" charset="0"/>
                <a:cs typeface="Times New Roman" panose="02020603050405020304" pitchFamily="18" charset="0"/>
              </a:rPr>
              <a:t>podatke upravljavca </a:t>
            </a:r>
            <a:r>
              <a:rPr lang="sl-SI" sz="3400" dirty="0">
                <a:latin typeface="Times New Roman" panose="02020603050405020304" pitchFamily="18" charset="0"/>
                <a:cs typeface="Times New Roman" panose="02020603050405020304" pitchFamily="18" charset="0"/>
              </a:rPr>
              <a:t>in njegovega </a:t>
            </a:r>
            <a:r>
              <a:rPr lang="sl-SI" sz="3400" b="1" dirty="0">
                <a:latin typeface="Times New Roman" panose="02020603050405020304" pitchFamily="18" charset="0"/>
                <a:cs typeface="Times New Roman" panose="02020603050405020304" pitchFamily="18" charset="0"/>
              </a:rPr>
              <a:t>predstavnika</a:t>
            </a:r>
            <a:r>
              <a:rPr lang="sl-SI" sz="3400" dirty="0">
                <a:latin typeface="Times New Roman" panose="02020603050405020304" pitchFamily="18" charset="0"/>
                <a:cs typeface="Times New Roman" panose="02020603050405020304" pitchFamily="18" charset="0"/>
              </a:rPr>
              <a:t>, kadar ta obstaja;</a:t>
            </a:r>
          </a:p>
          <a:p>
            <a:pPr marL="0" indent="0">
              <a:buNone/>
            </a:pPr>
            <a:r>
              <a:rPr lang="sl-SI" sz="3400" dirty="0">
                <a:latin typeface="Times New Roman" panose="02020603050405020304" pitchFamily="18" charset="0"/>
                <a:cs typeface="Times New Roman" panose="02020603050405020304" pitchFamily="18" charset="0"/>
              </a:rPr>
              <a:t>- kontaktne podatke </a:t>
            </a:r>
            <a:r>
              <a:rPr lang="sl-SI" sz="3400" b="1" dirty="0">
                <a:latin typeface="Times New Roman" panose="02020603050405020304" pitchFamily="18" charset="0"/>
                <a:cs typeface="Times New Roman" panose="02020603050405020304" pitchFamily="18" charset="0"/>
              </a:rPr>
              <a:t>pooblaščene osebe za varstvo podatkov</a:t>
            </a:r>
            <a:r>
              <a:rPr lang="sl-SI" sz="3400" dirty="0">
                <a:latin typeface="Times New Roman" panose="02020603050405020304" pitchFamily="18" charset="0"/>
                <a:cs typeface="Times New Roman" panose="02020603050405020304" pitchFamily="18" charset="0"/>
              </a:rPr>
              <a:t>, kadar ta obstaja;</a:t>
            </a:r>
          </a:p>
          <a:p>
            <a:pPr marL="0" indent="0">
              <a:buNone/>
            </a:pPr>
            <a:r>
              <a:rPr lang="sl-SI" sz="3400" dirty="0">
                <a:latin typeface="Times New Roman" panose="02020603050405020304" pitchFamily="18" charset="0"/>
                <a:cs typeface="Times New Roman" panose="02020603050405020304" pitchFamily="18" charset="0"/>
              </a:rPr>
              <a:t>- </a:t>
            </a:r>
            <a:r>
              <a:rPr lang="sl-SI" sz="3400" b="1" u="sng" dirty="0">
                <a:latin typeface="Times New Roman" panose="02020603050405020304" pitchFamily="18" charset="0"/>
                <a:cs typeface="Times New Roman" panose="02020603050405020304" pitchFamily="18" charset="0"/>
              </a:rPr>
              <a:t>namene, za katere se osebni podatki obdelujejo, kakor tudi pravno podlago za njihovo obdelavo;</a:t>
            </a:r>
          </a:p>
          <a:p>
            <a:pPr marL="0" indent="0">
              <a:buNone/>
            </a:pPr>
            <a:r>
              <a:rPr lang="sl-SI" sz="3400" dirty="0">
                <a:latin typeface="Times New Roman" panose="02020603050405020304" pitchFamily="18" charset="0"/>
                <a:cs typeface="Times New Roman" panose="02020603050405020304" pitchFamily="18" charset="0"/>
              </a:rPr>
              <a:t>- </a:t>
            </a:r>
            <a:r>
              <a:rPr lang="sl-SI" sz="3400" b="1" dirty="0">
                <a:latin typeface="Times New Roman" panose="02020603050405020304" pitchFamily="18" charset="0"/>
                <a:cs typeface="Times New Roman" panose="02020603050405020304" pitchFamily="18" charset="0"/>
              </a:rPr>
              <a:t>vrste </a:t>
            </a:r>
            <a:r>
              <a:rPr lang="sl-SI" sz="3400" dirty="0">
                <a:latin typeface="Times New Roman" panose="02020603050405020304" pitchFamily="18" charset="0"/>
                <a:cs typeface="Times New Roman" panose="02020603050405020304" pitchFamily="18" charset="0"/>
              </a:rPr>
              <a:t>zadevnih osebnih </a:t>
            </a:r>
            <a:r>
              <a:rPr lang="sl-SI" sz="3400" b="1" dirty="0">
                <a:latin typeface="Times New Roman" panose="02020603050405020304" pitchFamily="18" charset="0"/>
                <a:cs typeface="Times New Roman" panose="02020603050405020304" pitchFamily="18" charset="0"/>
              </a:rPr>
              <a:t>podatkov</a:t>
            </a:r>
            <a:r>
              <a:rPr lang="sl-SI" sz="3400" dirty="0">
                <a:latin typeface="Times New Roman" panose="02020603050405020304" pitchFamily="18" charset="0"/>
                <a:cs typeface="Times New Roman" panose="02020603050405020304" pitchFamily="18" charset="0"/>
              </a:rPr>
              <a:t>;</a:t>
            </a:r>
          </a:p>
          <a:p>
            <a:pPr>
              <a:buFontTx/>
              <a:buChar char="-"/>
            </a:pPr>
            <a:r>
              <a:rPr lang="sl-SI" sz="3400" b="1" dirty="0">
                <a:latin typeface="Times New Roman" panose="02020603050405020304" pitchFamily="18" charset="0"/>
                <a:cs typeface="Times New Roman" panose="02020603050405020304" pitchFamily="18" charset="0"/>
              </a:rPr>
              <a:t>uporabnike ali kategorije uporabnikov </a:t>
            </a:r>
            <a:r>
              <a:rPr lang="sl-SI" sz="3400" dirty="0">
                <a:latin typeface="Times New Roman" panose="02020603050405020304" pitchFamily="18" charset="0"/>
                <a:cs typeface="Times New Roman" panose="02020603050405020304" pitchFamily="18" charset="0"/>
              </a:rPr>
              <a:t>osebnih podatkov, kadar obstajajo;</a:t>
            </a:r>
          </a:p>
          <a:p>
            <a:pPr>
              <a:buFontTx/>
              <a:buChar char="-"/>
            </a:pPr>
            <a:r>
              <a:rPr lang="sl-SI" sz="3400" dirty="0">
                <a:latin typeface="Times New Roman" panose="02020603050405020304" pitchFamily="18" charset="0"/>
                <a:cs typeface="Times New Roman" panose="02020603050405020304" pitchFamily="18" charset="0"/>
              </a:rPr>
              <a:t>kadar je ustrezno, informacije o tem, da namerava upravljavec </a:t>
            </a:r>
            <a:r>
              <a:rPr lang="sl-SI" sz="3400" b="1" dirty="0">
                <a:latin typeface="Times New Roman" panose="02020603050405020304" pitchFamily="18" charset="0"/>
                <a:cs typeface="Times New Roman" panose="02020603050405020304" pitchFamily="18" charset="0"/>
              </a:rPr>
              <a:t>prenesti osebne podatke uporabniku v tretji državi ali mednarodni organizaciji </a:t>
            </a:r>
            <a:r>
              <a:rPr lang="sl-SI" sz="3400" dirty="0">
                <a:latin typeface="Times New Roman" panose="02020603050405020304" pitchFamily="18" charset="0"/>
                <a:cs typeface="Times New Roman" panose="02020603050405020304" pitchFamily="18" charset="0"/>
              </a:rPr>
              <a:t>…</a:t>
            </a:r>
            <a:r>
              <a:rPr lang="sl-SI" sz="3400" b="1" dirty="0">
                <a:latin typeface="Times New Roman" panose="02020603050405020304" pitchFamily="18" charset="0"/>
                <a:cs typeface="Times New Roman" panose="02020603050405020304" pitchFamily="18" charset="0"/>
              </a:rPr>
              <a:t>  </a:t>
            </a:r>
            <a:br>
              <a:rPr lang="sl-SI" sz="3400" b="1" dirty="0">
                <a:latin typeface="Times New Roman" panose="02020603050405020304" pitchFamily="18" charset="0"/>
                <a:cs typeface="Times New Roman" panose="02020603050405020304" pitchFamily="18" charset="0"/>
              </a:rPr>
            </a:br>
            <a:endParaRPr lang="sl-SI" sz="3400" b="1" dirty="0">
              <a:latin typeface="Times New Roman" panose="02020603050405020304" pitchFamily="18" charset="0"/>
              <a:cs typeface="Times New Roman" panose="02020603050405020304" pitchFamily="18" charset="0"/>
            </a:endParaRPr>
          </a:p>
          <a:p>
            <a:pPr marL="0" indent="0">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6751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5400" dirty="0">
                <a:solidFill>
                  <a:srgbClr val="2A1A00"/>
                </a:solidFill>
                <a:latin typeface="Times New Roman" panose="02020603050405020304" pitchFamily="18" charset="0"/>
                <a:cs typeface="Times New Roman" panose="02020603050405020304" pitchFamily="18" charset="0"/>
              </a:rPr>
              <a:t>Pravice posameznika</a:t>
            </a:r>
            <a:br>
              <a:rPr lang="sl-SI" sz="5400" dirty="0">
                <a:solidFill>
                  <a:srgbClr val="2A1A00"/>
                </a:solidFill>
                <a:latin typeface="Times New Roman" panose="02020603050405020304" pitchFamily="18" charset="0"/>
                <a:cs typeface="Times New Roman" panose="02020603050405020304" pitchFamily="18" charset="0"/>
              </a:rPr>
            </a:br>
            <a:r>
              <a:rPr lang="sl-SI" sz="3100" dirty="0">
                <a:solidFill>
                  <a:srgbClr val="2A1A00"/>
                </a:solidFill>
                <a:latin typeface="Times New Roman" panose="02020603050405020304" pitchFamily="18" charset="0"/>
                <a:cs typeface="Times New Roman" panose="02020603050405020304" pitchFamily="18" charset="0"/>
              </a:rPr>
              <a:t>(</a:t>
            </a:r>
            <a:r>
              <a:rPr lang="pl-PL" sz="3100" dirty="0">
                <a:solidFill>
                  <a:srgbClr val="2A1A00"/>
                </a:solidFill>
                <a:latin typeface="Times New Roman" panose="02020603050405020304" pitchFamily="18" charset="0"/>
                <a:cs typeface="Times New Roman" panose="02020603050405020304" pitchFamily="18" charset="0"/>
              </a:rPr>
              <a:t>Informacije</a:t>
            </a:r>
            <a:r>
              <a:rPr lang="sl-SI" sz="31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72046"/>
            <a:ext cx="10178322" cy="4580707"/>
          </a:xfrm>
        </p:spPr>
        <p:txBody>
          <a:bodyPr>
            <a:normAutofit fontScale="47500" lnSpcReduction="20000"/>
          </a:bodyPr>
          <a:lstStyle/>
          <a:p>
            <a:pPr marL="0" indent="0">
              <a:buNone/>
            </a:pPr>
            <a:r>
              <a:rPr lang="sl-SI" sz="3400" dirty="0">
                <a:latin typeface="Times New Roman" panose="02020603050405020304" pitchFamily="18" charset="0"/>
                <a:cs typeface="Times New Roman" panose="02020603050405020304" pitchFamily="18" charset="0"/>
              </a:rPr>
              <a:t>…</a:t>
            </a:r>
          </a:p>
          <a:p>
            <a:pPr marL="0" indent="0">
              <a:buNone/>
            </a:pPr>
            <a:r>
              <a:rPr lang="sl-SI" sz="3400" b="1" dirty="0">
                <a:latin typeface="Times New Roman" panose="02020603050405020304" pitchFamily="18" charset="0"/>
                <a:cs typeface="Times New Roman" panose="02020603050405020304" pitchFamily="18" charset="0"/>
              </a:rPr>
              <a:t/>
            </a:r>
            <a:br>
              <a:rPr lang="sl-SI" sz="3400" b="1" dirty="0">
                <a:latin typeface="Times New Roman" panose="02020603050405020304" pitchFamily="18" charset="0"/>
                <a:cs typeface="Times New Roman" panose="02020603050405020304" pitchFamily="18" charset="0"/>
              </a:rPr>
            </a:br>
            <a:r>
              <a:rPr lang="sl-SI" sz="3400" b="1" dirty="0">
                <a:latin typeface="Times New Roman" panose="02020603050405020304" pitchFamily="18" charset="0"/>
                <a:cs typeface="Times New Roman" panose="02020603050405020304" pitchFamily="18" charset="0"/>
              </a:rPr>
              <a:t>- obdobje hrambe</a:t>
            </a:r>
            <a:r>
              <a:rPr lang="sl-SI" sz="3400" dirty="0">
                <a:latin typeface="Times New Roman" panose="02020603050405020304" pitchFamily="18" charset="0"/>
                <a:cs typeface="Times New Roman" panose="02020603050405020304" pitchFamily="18" charset="0"/>
              </a:rPr>
              <a:t> osebnih podatkov ali, če to ni mogoče, merila, ki se uporabijo za določitev tega obdobja;</a:t>
            </a:r>
          </a:p>
          <a:p>
            <a:pPr marL="0" indent="0">
              <a:buNone/>
            </a:pPr>
            <a:r>
              <a:rPr lang="sl-SI" sz="3400" b="1" dirty="0">
                <a:latin typeface="Times New Roman" panose="02020603050405020304" pitchFamily="18" charset="0"/>
                <a:cs typeface="Times New Roman" panose="02020603050405020304" pitchFamily="18" charset="0"/>
              </a:rPr>
              <a:t>-</a:t>
            </a:r>
            <a:r>
              <a:rPr lang="sl-SI" sz="3400" dirty="0">
                <a:latin typeface="Times New Roman" panose="02020603050405020304" pitchFamily="18" charset="0"/>
                <a:cs typeface="Times New Roman" panose="02020603050405020304" pitchFamily="18" charset="0"/>
              </a:rPr>
              <a:t> kadar obdelava temelji na točki (f) člena 6(1), </a:t>
            </a:r>
            <a:r>
              <a:rPr lang="sl-SI" sz="3400" b="1" dirty="0">
                <a:latin typeface="Times New Roman" panose="02020603050405020304" pitchFamily="18" charset="0"/>
                <a:cs typeface="Times New Roman" panose="02020603050405020304" pitchFamily="18" charset="0"/>
              </a:rPr>
              <a:t>zakonite interese, za uveljavljanje katerih si prizadeva </a:t>
            </a:r>
            <a:r>
              <a:rPr lang="sl-SI" sz="3400" dirty="0">
                <a:latin typeface="Times New Roman" panose="02020603050405020304" pitchFamily="18" charset="0"/>
                <a:cs typeface="Times New Roman" panose="02020603050405020304" pitchFamily="18" charset="0"/>
              </a:rPr>
              <a:t>upravljavec ali tretja oseba;</a:t>
            </a:r>
          </a:p>
          <a:p>
            <a:pPr marL="0" indent="0">
              <a:buNone/>
            </a:pPr>
            <a:r>
              <a:rPr lang="sl-SI" sz="3400" b="1" dirty="0">
                <a:latin typeface="Times New Roman" panose="02020603050405020304" pitchFamily="18" charset="0"/>
                <a:cs typeface="Times New Roman" panose="02020603050405020304" pitchFamily="18" charset="0"/>
              </a:rPr>
              <a:t>- obstoj pravice, da se od upravljavca zahtevajo dostop do osebnih podatkov in popravek ali izbris </a:t>
            </a:r>
            <a:r>
              <a:rPr lang="sl-SI" sz="3400" dirty="0">
                <a:latin typeface="Times New Roman" panose="02020603050405020304" pitchFamily="18" charset="0"/>
                <a:cs typeface="Times New Roman" panose="02020603050405020304" pitchFamily="18" charset="0"/>
              </a:rPr>
              <a:t>osebnih podatkov ali </a:t>
            </a:r>
            <a:r>
              <a:rPr lang="sl-SI" sz="3400" b="1" dirty="0">
                <a:latin typeface="Times New Roman" panose="02020603050405020304" pitchFamily="18" charset="0"/>
                <a:cs typeface="Times New Roman" panose="02020603050405020304" pitchFamily="18" charset="0"/>
              </a:rPr>
              <a:t>omejitev obdelave </a:t>
            </a:r>
            <a:r>
              <a:rPr lang="sl-SI" sz="3400" dirty="0">
                <a:latin typeface="Times New Roman" panose="02020603050405020304" pitchFamily="18" charset="0"/>
                <a:cs typeface="Times New Roman" panose="02020603050405020304" pitchFamily="18" charset="0"/>
              </a:rPr>
              <a:t>v zvezi s posameznikom, na katerega se nanašajo osebni podatki, in obstoj pravice do ugovora obdelavi ter pravice do prenosljivosti podatkov;</a:t>
            </a:r>
          </a:p>
          <a:p>
            <a:pPr marL="0" indent="0">
              <a:buNone/>
            </a:pPr>
            <a:r>
              <a:rPr lang="sl-SI" sz="3400" b="1" dirty="0">
                <a:latin typeface="Times New Roman" panose="02020603050405020304" pitchFamily="18" charset="0"/>
                <a:cs typeface="Times New Roman" panose="02020603050405020304" pitchFamily="18" charset="0"/>
              </a:rPr>
              <a:t>- </a:t>
            </a:r>
            <a:r>
              <a:rPr lang="sl-SI" sz="3400" dirty="0">
                <a:latin typeface="Times New Roman" panose="02020603050405020304" pitchFamily="18" charset="0"/>
                <a:cs typeface="Times New Roman" panose="02020603050405020304" pitchFamily="18" charset="0"/>
              </a:rPr>
              <a:t>kadar obdelava temelji na točki (a) člena 6(1) ali točki (a) člena 9(2), </a:t>
            </a:r>
            <a:r>
              <a:rPr lang="sl-SI" sz="3400" b="1" dirty="0">
                <a:latin typeface="Times New Roman" panose="02020603050405020304" pitchFamily="18" charset="0"/>
                <a:cs typeface="Times New Roman" panose="02020603050405020304" pitchFamily="18" charset="0"/>
              </a:rPr>
              <a:t>obstoj pravice, da se lahko privolitev kadar koli prekliče,</a:t>
            </a:r>
            <a:r>
              <a:rPr lang="sl-SI" sz="3400" dirty="0">
                <a:latin typeface="Times New Roman" panose="02020603050405020304" pitchFamily="18" charset="0"/>
                <a:cs typeface="Times New Roman" panose="02020603050405020304" pitchFamily="18" charset="0"/>
              </a:rPr>
              <a:t> ne da bi to vplivalo na zakonitost obdelave podatkov, ki se je na podlagi privolitve izvajala do njenega preklica;</a:t>
            </a:r>
          </a:p>
          <a:p>
            <a:pPr marL="0" indent="0">
              <a:buNone/>
            </a:pPr>
            <a:r>
              <a:rPr lang="sl-SI" sz="3400" b="1" dirty="0">
                <a:latin typeface="Times New Roman" panose="02020603050405020304" pitchFamily="18" charset="0"/>
                <a:cs typeface="Times New Roman" panose="02020603050405020304" pitchFamily="18" charset="0"/>
              </a:rPr>
              <a:t>- pravico do vložitve pritožbe </a:t>
            </a:r>
            <a:r>
              <a:rPr lang="sl-SI" sz="3400" dirty="0">
                <a:latin typeface="Times New Roman" panose="02020603050405020304" pitchFamily="18" charset="0"/>
                <a:cs typeface="Times New Roman" panose="02020603050405020304" pitchFamily="18" charset="0"/>
              </a:rPr>
              <a:t>pri nadzornem organu;</a:t>
            </a:r>
          </a:p>
          <a:p>
            <a:pPr marL="0" indent="0">
              <a:buNone/>
            </a:pPr>
            <a:r>
              <a:rPr lang="sl-SI" sz="3400" b="1" dirty="0">
                <a:latin typeface="Times New Roman" panose="02020603050405020304" pitchFamily="18" charset="0"/>
                <a:cs typeface="Times New Roman" panose="02020603050405020304" pitchFamily="18" charset="0"/>
              </a:rPr>
              <a:t>- </a:t>
            </a:r>
            <a:r>
              <a:rPr lang="sl-SI" sz="3400" b="1" u="sng" dirty="0">
                <a:latin typeface="Times New Roman" panose="02020603050405020304" pitchFamily="18" charset="0"/>
                <a:cs typeface="Times New Roman" panose="02020603050405020304" pitchFamily="18" charset="0"/>
              </a:rPr>
              <a:t>od kje izvirajo osebni podatki </a:t>
            </a:r>
            <a:r>
              <a:rPr lang="sl-SI" sz="3400" dirty="0">
                <a:latin typeface="Times New Roman" panose="02020603050405020304" pitchFamily="18" charset="0"/>
                <a:cs typeface="Times New Roman" panose="02020603050405020304" pitchFamily="18" charset="0"/>
              </a:rPr>
              <a:t>in po potrebi, </a:t>
            </a:r>
            <a:r>
              <a:rPr lang="sl-SI" sz="3400" b="1" u="sng" dirty="0">
                <a:latin typeface="Times New Roman" panose="02020603050405020304" pitchFamily="18" charset="0"/>
                <a:cs typeface="Times New Roman" panose="02020603050405020304" pitchFamily="18" charset="0"/>
              </a:rPr>
              <a:t>ali izvirajo iz javno dostopnih virov</a:t>
            </a:r>
            <a:r>
              <a:rPr lang="sl-SI" sz="3400" dirty="0">
                <a:latin typeface="Times New Roman" panose="02020603050405020304" pitchFamily="18" charset="0"/>
                <a:cs typeface="Times New Roman" panose="02020603050405020304" pitchFamily="18" charset="0"/>
              </a:rPr>
              <a:t>, in</a:t>
            </a:r>
          </a:p>
          <a:p>
            <a:pPr marL="0" indent="0">
              <a:buNone/>
            </a:pPr>
            <a:r>
              <a:rPr lang="sl-SI" sz="3400" b="1" dirty="0">
                <a:latin typeface="Times New Roman" panose="02020603050405020304" pitchFamily="18" charset="0"/>
                <a:cs typeface="Times New Roman" panose="02020603050405020304" pitchFamily="18" charset="0"/>
              </a:rPr>
              <a:t>-</a:t>
            </a:r>
            <a:r>
              <a:rPr lang="sl-SI" sz="3400" dirty="0">
                <a:latin typeface="Times New Roman" panose="02020603050405020304" pitchFamily="18" charset="0"/>
                <a:cs typeface="Times New Roman" panose="02020603050405020304" pitchFamily="18" charset="0"/>
              </a:rPr>
              <a:t> obstoj avtomatiziranega sprejemanja odločitev, vključno z oblikovanjem profilov iz člena 22(1) in (4), ter vsaj v takih primerih smiselne informacije o razlogih zanj, kot tudi pomen in predvidene posledice take obdelave za posameznika, na katerega se nanašajo osebni podatki. </a:t>
            </a: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46897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900" dirty="0">
                <a:solidFill>
                  <a:srgbClr val="2A1A00"/>
                </a:solidFill>
                <a:latin typeface="Times New Roman" panose="02020603050405020304" pitchFamily="18" charset="0"/>
                <a:cs typeface="Times New Roman" panose="02020603050405020304" pitchFamily="18" charset="0"/>
              </a:rPr>
              <a:t>Pravice posameznika</a:t>
            </a:r>
            <a:br>
              <a:rPr lang="sl-SI" sz="49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Informacije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Upravljavec zagotovi informacije iz odstavkov 1 in 2:</a:t>
            </a:r>
          </a:p>
          <a:p>
            <a:pPr marL="0" indent="0">
              <a:buNone/>
            </a:pPr>
            <a:r>
              <a:rPr lang="sl-SI" dirty="0">
                <a:latin typeface="Times New Roman" panose="02020603050405020304" pitchFamily="18" charset="0"/>
                <a:cs typeface="Times New Roman" panose="02020603050405020304" pitchFamily="18" charset="0"/>
              </a:rPr>
              <a:t>(a) </a:t>
            </a:r>
            <a:r>
              <a:rPr lang="sl-SI" b="1" dirty="0">
                <a:latin typeface="Times New Roman" panose="02020603050405020304" pitchFamily="18" charset="0"/>
                <a:cs typeface="Times New Roman" panose="02020603050405020304" pitchFamily="18" charset="0"/>
              </a:rPr>
              <a:t>v razumnem roku </a:t>
            </a:r>
            <a:r>
              <a:rPr lang="sl-SI" dirty="0">
                <a:latin typeface="Times New Roman" panose="02020603050405020304" pitchFamily="18" charset="0"/>
                <a:cs typeface="Times New Roman" panose="02020603050405020304" pitchFamily="18" charset="0"/>
              </a:rPr>
              <a:t>po prejemu osebnih podatkov, vendar najpozneje v enem mesecu, pri čemer se upoštevajo posebne okoliščine, v katerih se obdelujejo osebni podatki;</a:t>
            </a:r>
          </a:p>
          <a:p>
            <a:pPr marL="0" indent="0">
              <a:buNone/>
            </a:pPr>
            <a:r>
              <a:rPr lang="sl-SI" dirty="0">
                <a:latin typeface="Times New Roman" panose="02020603050405020304" pitchFamily="18" charset="0"/>
                <a:cs typeface="Times New Roman" panose="02020603050405020304" pitchFamily="18" charset="0"/>
              </a:rPr>
              <a:t>(b) če se bodo osebni podatki uporabili za komuniciranje s posameznikom, na katerega se nanašajo osebni podatki, </a:t>
            </a:r>
            <a:r>
              <a:rPr lang="sl-SI" b="1" dirty="0">
                <a:latin typeface="Times New Roman" panose="02020603050405020304" pitchFamily="18" charset="0"/>
                <a:cs typeface="Times New Roman" panose="02020603050405020304" pitchFamily="18" charset="0"/>
              </a:rPr>
              <a:t>najpozneje ob prvem komuniciranju </a:t>
            </a:r>
            <a:r>
              <a:rPr lang="sl-SI" dirty="0">
                <a:latin typeface="Times New Roman" panose="02020603050405020304" pitchFamily="18" charset="0"/>
                <a:cs typeface="Times New Roman" panose="02020603050405020304" pitchFamily="18" charset="0"/>
              </a:rPr>
              <a:t>s tem posameznikom, ali</a:t>
            </a:r>
          </a:p>
          <a:p>
            <a:pPr marL="0" indent="0">
              <a:buNone/>
            </a:pPr>
            <a:r>
              <a:rPr lang="sl-SI" dirty="0">
                <a:latin typeface="Times New Roman" panose="02020603050405020304" pitchFamily="18" charset="0"/>
                <a:cs typeface="Times New Roman" panose="02020603050405020304" pitchFamily="18" charset="0"/>
              </a:rPr>
              <a:t>(c) če je predvideno razkritje drugemu uporabniku, </a:t>
            </a:r>
            <a:r>
              <a:rPr lang="sl-SI" b="1" dirty="0">
                <a:latin typeface="Times New Roman" panose="02020603050405020304" pitchFamily="18" charset="0"/>
                <a:cs typeface="Times New Roman" panose="02020603050405020304" pitchFamily="18" charset="0"/>
              </a:rPr>
              <a:t>najpozneje ob prvem razkritju </a:t>
            </a:r>
            <a:r>
              <a:rPr lang="sl-SI" dirty="0">
                <a:latin typeface="Times New Roman" panose="02020603050405020304" pitchFamily="18" charset="0"/>
                <a:cs typeface="Times New Roman" panose="02020603050405020304" pitchFamily="18" charset="0"/>
              </a:rPr>
              <a:t>osebnih podatkov. </a:t>
            </a:r>
          </a:p>
        </p:txBody>
      </p:sp>
    </p:spTree>
    <p:extLst>
      <p:ext uri="{BB962C8B-B14F-4D97-AF65-F5344CB8AC3E}">
        <p14:creationId xmlns:p14="http://schemas.microsoft.com/office/powerpoint/2010/main" val="1098634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4900" dirty="0">
                <a:solidFill>
                  <a:srgbClr val="2A1A00"/>
                </a:solidFill>
                <a:latin typeface="Times New Roman" panose="02020603050405020304" pitchFamily="18" charset="0"/>
                <a:cs typeface="Times New Roman" panose="02020603050405020304" pitchFamily="18" charset="0"/>
              </a:rPr>
              <a:t>Pravice posameznika</a:t>
            </a:r>
            <a:br>
              <a:rPr lang="sl-SI" sz="49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Informacije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normAutofit fontScale="85000" lnSpcReduction="20000"/>
          </a:bodyPr>
          <a:lstStyle/>
          <a:p>
            <a:r>
              <a:rPr lang="sl-SI" dirty="0">
                <a:latin typeface="Times New Roman" panose="02020603050405020304" pitchFamily="18" charset="0"/>
                <a:cs typeface="Times New Roman" panose="02020603050405020304" pitchFamily="18" charset="0"/>
              </a:rPr>
              <a:t>Izjeme:</a:t>
            </a:r>
          </a:p>
          <a:p>
            <a:pPr marL="0" indent="0">
              <a:buNone/>
            </a:pPr>
            <a:r>
              <a:rPr lang="sl-SI" dirty="0">
                <a:latin typeface="Times New Roman" panose="02020603050405020304" pitchFamily="18" charset="0"/>
                <a:cs typeface="Times New Roman" panose="02020603050405020304" pitchFamily="18" charset="0"/>
              </a:rPr>
              <a:t>(a) posameznik, na katerega se nanašajo osebni podatki, </a:t>
            </a:r>
            <a:r>
              <a:rPr lang="sl-SI" b="1" dirty="0">
                <a:latin typeface="Times New Roman" panose="02020603050405020304" pitchFamily="18" charset="0"/>
                <a:cs typeface="Times New Roman" panose="02020603050405020304" pitchFamily="18" charset="0"/>
              </a:rPr>
              <a:t>že ima informacije</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(b) se izkaže, da je zagotavljanje takih informacij </a:t>
            </a:r>
            <a:r>
              <a:rPr lang="sl-SI" b="1" dirty="0">
                <a:latin typeface="Times New Roman" panose="02020603050405020304" pitchFamily="18" charset="0"/>
                <a:cs typeface="Times New Roman" panose="02020603050405020304" pitchFamily="18" charset="0"/>
              </a:rPr>
              <a:t>nemogoče ali bi vključevalo nesorazmeren napor</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zlasti</a:t>
            </a:r>
            <a:r>
              <a:rPr lang="sl-SI" dirty="0">
                <a:latin typeface="Times New Roman" panose="02020603050405020304" pitchFamily="18" charset="0"/>
                <a:cs typeface="Times New Roman" panose="02020603050405020304" pitchFamily="18" charset="0"/>
              </a:rPr>
              <a:t> pri obdelavi v namene arhiviranja v javnem interesu, v znanstveno- ali </a:t>
            </a:r>
            <a:r>
              <a:rPr lang="sl-SI" dirty="0" err="1">
                <a:latin typeface="Times New Roman" panose="02020603050405020304" pitchFamily="18" charset="0"/>
                <a:cs typeface="Times New Roman" panose="02020603050405020304" pitchFamily="18" charset="0"/>
              </a:rPr>
              <a:t>zgodovinskoraziskovalne</a:t>
            </a:r>
            <a:r>
              <a:rPr lang="sl-SI" dirty="0">
                <a:latin typeface="Times New Roman" panose="02020603050405020304" pitchFamily="18" charset="0"/>
                <a:cs typeface="Times New Roman" panose="02020603050405020304" pitchFamily="18" charset="0"/>
              </a:rPr>
              <a:t> namene ali statistične namene, pod pogoji in ob upoštevanju zaščitnih ukrepov iz člena 89(1) ali kolikor bi obveznost iz odstavka 1 tega člena lahko </a:t>
            </a:r>
            <a:r>
              <a:rPr lang="sl-SI" b="1" dirty="0">
                <a:latin typeface="Times New Roman" panose="02020603050405020304" pitchFamily="18" charset="0"/>
                <a:cs typeface="Times New Roman" panose="02020603050405020304" pitchFamily="18" charset="0"/>
              </a:rPr>
              <a:t>onemogočila ali resno ovirala uresničevanje namenov te obdelave</a:t>
            </a:r>
            <a:r>
              <a:rPr lang="sl-SI" dirty="0">
                <a:latin typeface="Times New Roman" panose="02020603050405020304" pitchFamily="18" charset="0"/>
                <a:cs typeface="Times New Roman" panose="02020603050405020304" pitchFamily="18" charset="0"/>
              </a:rPr>
              <a:t>. V takih primerih upravljavec sprejme ustrezne ukrepe za zaščito pravic in svoboščin ter zakonitih interesov posameznika, na katerega se nanašajo osebni podatki, tudi tako, da informacije objavi;</a:t>
            </a:r>
          </a:p>
          <a:p>
            <a:pPr marL="0" indent="0">
              <a:buNone/>
            </a:pPr>
            <a:r>
              <a:rPr lang="sl-SI" dirty="0">
                <a:latin typeface="Times New Roman" panose="02020603050405020304" pitchFamily="18" charset="0"/>
                <a:cs typeface="Times New Roman" panose="02020603050405020304" pitchFamily="18" charset="0"/>
              </a:rPr>
              <a:t>(c) </a:t>
            </a:r>
            <a:r>
              <a:rPr lang="sl-SI" b="1" dirty="0">
                <a:latin typeface="Times New Roman" panose="02020603050405020304" pitchFamily="18" charset="0"/>
                <a:cs typeface="Times New Roman" panose="02020603050405020304" pitchFamily="18" charset="0"/>
              </a:rPr>
              <a:t>je pridobitev ali razkritje izrecno določeno s pravom Unije ali pravom države članice</a:t>
            </a:r>
            <a:r>
              <a:rPr lang="sl-SI" dirty="0">
                <a:latin typeface="Times New Roman" panose="02020603050405020304" pitchFamily="18" charset="0"/>
                <a:cs typeface="Times New Roman" panose="02020603050405020304" pitchFamily="18" charset="0"/>
              </a:rPr>
              <a:t>, ki velja za upravljavca in s katerim so </a:t>
            </a:r>
            <a:r>
              <a:rPr lang="sl-SI" b="1" dirty="0">
                <a:latin typeface="Times New Roman" panose="02020603050405020304" pitchFamily="18" charset="0"/>
                <a:cs typeface="Times New Roman" panose="02020603050405020304" pitchFamily="18" charset="0"/>
              </a:rPr>
              <a:t>določeni ustrezni ukrepi za zaščito </a:t>
            </a:r>
            <a:r>
              <a:rPr lang="sl-SI" dirty="0">
                <a:latin typeface="Times New Roman" panose="02020603050405020304" pitchFamily="18" charset="0"/>
                <a:cs typeface="Times New Roman" panose="02020603050405020304" pitchFamily="18" charset="0"/>
              </a:rPr>
              <a:t>zakonitih interesov posameznika, na katerega se nanašajo osebni podatki, ali</a:t>
            </a:r>
          </a:p>
          <a:p>
            <a:pPr marL="0" indent="0">
              <a:buNone/>
            </a:pPr>
            <a:r>
              <a:rPr lang="sl-SI" dirty="0">
                <a:latin typeface="Times New Roman" panose="02020603050405020304" pitchFamily="18" charset="0"/>
                <a:cs typeface="Times New Roman" panose="02020603050405020304" pitchFamily="18" charset="0"/>
              </a:rPr>
              <a:t>(d) </a:t>
            </a:r>
            <a:r>
              <a:rPr lang="sl-SI" b="1" dirty="0">
                <a:latin typeface="Times New Roman" panose="02020603050405020304" pitchFamily="18" charset="0"/>
                <a:cs typeface="Times New Roman" panose="02020603050405020304" pitchFamily="18" charset="0"/>
              </a:rPr>
              <a:t>morajo osebni podatki ostati zaupni </a:t>
            </a:r>
            <a:r>
              <a:rPr lang="sl-SI" dirty="0">
                <a:latin typeface="Times New Roman" panose="02020603050405020304" pitchFamily="18" charset="0"/>
                <a:cs typeface="Times New Roman" panose="02020603050405020304" pitchFamily="18" charset="0"/>
              </a:rPr>
              <a:t>ob upoštevanju obveznosti varovanja </a:t>
            </a:r>
            <a:r>
              <a:rPr lang="sl-SI" b="1" dirty="0">
                <a:latin typeface="Times New Roman" panose="02020603050405020304" pitchFamily="18" charset="0"/>
                <a:cs typeface="Times New Roman" panose="02020603050405020304" pitchFamily="18" charset="0"/>
              </a:rPr>
              <a:t>poklicne skrivnosti </a:t>
            </a:r>
            <a:r>
              <a:rPr lang="sl-SI" dirty="0">
                <a:latin typeface="Times New Roman" panose="02020603050405020304" pitchFamily="18" charset="0"/>
                <a:cs typeface="Times New Roman" panose="02020603050405020304" pitchFamily="18" charset="0"/>
              </a:rPr>
              <a:t>v skladu s pravom Unije ali pravom države članice, </a:t>
            </a:r>
            <a:r>
              <a:rPr lang="sl-SI" b="1" dirty="0">
                <a:latin typeface="Times New Roman" panose="02020603050405020304" pitchFamily="18" charset="0"/>
                <a:cs typeface="Times New Roman" panose="02020603050405020304" pitchFamily="18" charset="0"/>
              </a:rPr>
              <a:t>vključno s statutarno obveznostjo </a:t>
            </a:r>
            <a:r>
              <a:rPr lang="sl-SI" dirty="0">
                <a:latin typeface="Times New Roman" panose="02020603050405020304" pitchFamily="18" charset="0"/>
                <a:cs typeface="Times New Roman" panose="02020603050405020304" pitchFamily="18" charset="0"/>
              </a:rPr>
              <a:t>varovanja skrivnosti. </a:t>
            </a:r>
          </a:p>
        </p:txBody>
      </p:sp>
    </p:spTree>
    <p:extLst>
      <p:ext uri="{BB962C8B-B14F-4D97-AF65-F5344CB8AC3E}">
        <p14:creationId xmlns:p14="http://schemas.microsoft.com/office/powerpoint/2010/main" val="1844981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080655"/>
          </a:xfrm>
        </p:spPr>
        <p:txBody>
          <a:bodyPr>
            <a:normAutofit fontScale="90000"/>
          </a:bodyPr>
          <a:lstStyle/>
          <a:p>
            <a:pPr algn="ctr"/>
            <a:r>
              <a:rPr lang="sl-SI" sz="4900" dirty="0">
                <a:solidFill>
                  <a:srgbClr val="2A1A00"/>
                </a:solidFill>
                <a:latin typeface="Times New Roman" panose="02020603050405020304" pitchFamily="18" charset="0"/>
                <a:cs typeface="Times New Roman" panose="02020603050405020304" pitchFamily="18" charset="0"/>
              </a:rPr>
              <a:t>Pravice posameznika</a:t>
            </a:r>
            <a:br>
              <a:rPr lang="sl-SI" sz="49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Informacije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11086"/>
            <a:ext cx="10178322" cy="4589418"/>
          </a:xfrm>
        </p:spPr>
        <p:txBody>
          <a:bodyPr>
            <a:noAutofit/>
          </a:bodyPr>
          <a:lstStyle/>
          <a:p>
            <a:pPr marL="0" indent="0">
              <a:buNone/>
            </a:pPr>
            <a:r>
              <a:rPr lang="sl-SI" sz="1400" dirty="0">
                <a:latin typeface="Times New Roman" panose="02020603050405020304" pitchFamily="18" charset="0"/>
                <a:cs typeface="Times New Roman" panose="02020603050405020304" pitchFamily="18" charset="0"/>
              </a:rPr>
              <a:t>1. Posameznik, na katerega se nanašajo osebni podatki, </a:t>
            </a:r>
            <a:r>
              <a:rPr lang="sl-SI" sz="1400" b="1" dirty="0">
                <a:latin typeface="Times New Roman" panose="02020603050405020304" pitchFamily="18" charset="0"/>
                <a:cs typeface="Times New Roman" panose="02020603050405020304" pitchFamily="18" charset="0"/>
              </a:rPr>
              <a:t>ima pravico od upravljavca dobiti potrditev, ali se v zvezi z njim obdelujejo osebni podatki</a:t>
            </a:r>
            <a:r>
              <a:rPr lang="sl-SI" sz="1400" dirty="0">
                <a:latin typeface="Times New Roman" panose="02020603050405020304" pitchFamily="18" charset="0"/>
                <a:cs typeface="Times New Roman" panose="02020603050405020304" pitchFamily="18" charset="0"/>
              </a:rPr>
              <a:t>, in kadar je temu tako, </a:t>
            </a:r>
            <a:r>
              <a:rPr lang="sl-SI" sz="1400" b="1" dirty="0">
                <a:latin typeface="Times New Roman" panose="02020603050405020304" pitchFamily="18" charset="0"/>
                <a:cs typeface="Times New Roman" panose="02020603050405020304" pitchFamily="18" charset="0"/>
              </a:rPr>
              <a:t>dostop do osebnih podatkov </a:t>
            </a:r>
            <a:r>
              <a:rPr lang="sl-SI" sz="1400" dirty="0">
                <a:latin typeface="Times New Roman" panose="02020603050405020304" pitchFamily="18" charset="0"/>
                <a:cs typeface="Times New Roman" panose="02020603050405020304" pitchFamily="18" charset="0"/>
              </a:rPr>
              <a:t>in naslednje informacije:</a:t>
            </a:r>
          </a:p>
          <a:p>
            <a:pPr marL="0" indent="0">
              <a:buNone/>
            </a:pPr>
            <a:r>
              <a:rPr lang="sl-SI" sz="1400" dirty="0">
                <a:latin typeface="Times New Roman" panose="02020603050405020304" pitchFamily="18" charset="0"/>
                <a:cs typeface="Times New Roman" panose="02020603050405020304" pitchFamily="18" charset="0"/>
              </a:rPr>
              <a:t>(a) </a:t>
            </a:r>
            <a:r>
              <a:rPr lang="sl-SI" sz="1400" b="1" dirty="0">
                <a:latin typeface="Times New Roman" panose="02020603050405020304" pitchFamily="18" charset="0"/>
                <a:cs typeface="Times New Roman" panose="02020603050405020304" pitchFamily="18" charset="0"/>
              </a:rPr>
              <a:t>namene</a:t>
            </a:r>
            <a:r>
              <a:rPr lang="sl-SI" sz="1400" dirty="0">
                <a:latin typeface="Times New Roman" panose="02020603050405020304" pitchFamily="18" charset="0"/>
                <a:cs typeface="Times New Roman" panose="02020603050405020304" pitchFamily="18" charset="0"/>
              </a:rPr>
              <a:t> obdelave;</a:t>
            </a:r>
          </a:p>
          <a:p>
            <a:pPr marL="0" indent="0">
              <a:buNone/>
            </a:pPr>
            <a:r>
              <a:rPr lang="sl-SI" sz="1400" dirty="0">
                <a:latin typeface="Times New Roman" panose="02020603050405020304" pitchFamily="18" charset="0"/>
                <a:cs typeface="Times New Roman" panose="02020603050405020304" pitchFamily="18" charset="0"/>
              </a:rPr>
              <a:t>(b) </a:t>
            </a:r>
            <a:r>
              <a:rPr lang="sl-SI" sz="1400" b="1" dirty="0">
                <a:latin typeface="Times New Roman" panose="02020603050405020304" pitchFamily="18" charset="0"/>
                <a:cs typeface="Times New Roman" panose="02020603050405020304" pitchFamily="18" charset="0"/>
              </a:rPr>
              <a:t>vrste</a:t>
            </a:r>
            <a:r>
              <a:rPr lang="sl-SI" sz="1400" dirty="0">
                <a:latin typeface="Times New Roman" panose="02020603050405020304" pitchFamily="18" charset="0"/>
                <a:cs typeface="Times New Roman" panose="02020603050405020304" pitchFamily="18" charset="0"/>
              </a:rPr>
              <a:t> zadevnih osebnih podatkov;</a:t>
            </a:r>
          </a:p>
          <a:p>
            <a:pPr marL="0" indent="0">
              <a:buNone/>
            </a:pPr>
            <a:r>
              <a:rPr lang="sl-SI" sz="1400" dirty="0">
                <a:latin typeface="Times New Roman" panose="02020603050405020304" pitchFamily="18" charset="0"/>
                <a:cs typeface="Times New Roman" panose="02020603050405020304" pitchFamily="18" charset="0"/>
              </a:rPr>
              <a:t>(c) </a:t>
            </a:r>
            <a:r>
              <a:rPr lang="sl-SI" sz="1400" b="1" dirty="0">
                <a:latin typeface="Times New Roman" panose="02020603050405020304" pitchFamily="18" charset="0"/>
                <a:cs typeface="Times New Roman" panose="02020603050405020304" pitchFamily="18" charset="0"/>
              </a:rPr>
              <a:t>uporabnike ali kategorije uporabnika</a:t>
            </a:r>
            <a:r>
              <a:rPr lang="sl-SI" sz="1400" dirty="0">
                <a:latin typeface="Times New Roman" panose="02020603050405020304" pitchFamily="18" charset="0"/>
                <a:cs typeface="Times New Roman" panose="02020603050405020304" pitchFamily="18" charset="0"/>
              </a:rPr>
              <a:t>, ki so jim bili ali jim bodo razkriti osebni podatki, zlasti uporabnike v tretjih državah ali mednarodnih organizacijah;</a:t>
            </a:r>
          </a:p>
          <a:p>
            <a:pPr marL="0" indent="0">
              <a:buNone/>
            </a:pPr>
            <a:r>
              <a:rPr lang="sl-SI" sz="1400" dirty="0">
                <a:latin typeface="Times New Roman" panose="02020603050405020304" pitchFamily="18" charset="0"/>
                <a:cs typeface="Times New Roman" panose="02020603050405020304" pitchFamily="18" charset="0"/>
              </a:rPr>
              <a:t>(d) kadar je mogoče, </a:t>
            </a:r>
            <a:r>
              <a:rPr lang="sl-SI" sz="1400" b="1" dirty="0">
                <a:latin typeface="Times New Roman" panose="02020603050405020304" pitchFamily="18" charset="0"/>
                <a:cs typeface="Times New Roman" panose="02020603050405020304" pitchFamily="18" charset="0"/>
              </a:rPr>
              <a:t>predvideno obdobje hrambe </a:t>
            </a:r>
            <a:r>
              <a:rPr lang="sl-SI" sz="1400" dirty="0">
                <a:latin typeface="Times New Roman" panose="02020603050405020304" pitchFamily="18" charset="0"/>
                <a:cs typeface="Times New Roman" panose="02020603050405020304" pitchFamily="18" charset="0"/>
              </a:rPr>
              <a:t>osebnih podatkov ali, če to ni mogoče, merila, ki se uporabijo za določitev tega obdobja;</a:t>
            </a:r>
          </a:p>
          <a:p>
            <a:pPr marL="0" indent="0">
              <a:buNone/>
            </a:pPr>
            <a:r>
              <a:rPr lang="sl-SI" sz="1400" dirty="0">
                <a:latin typeface="Times New Roman" panose="02020603050405020304" pitchFamily="18" charset="0"/>
                <a:cs typeface="Times New Roman" panose="02020603050405020304" pitchFamily="18" charset="0"/>
              </a:rPr>
              <a:t>(e) </a:t>
            </a:r>
            <a:r>
              <a:rPr lang="sl-SI" sz="1400" b="1" dirty="0">
                <a:latin typeface="Times New Roman" panose="02020603050405020304" pitchFamily="18" charset="0"/>
                <a:cs typeface="Times New Roman" panose="02020603050405020304" pitchFamily="18" charset="0"/>
              </a:rPr>
              <a:t>obstoj pravice</a:t>
            </a:r>
            <a:r>
              <a:rPr lang="sl-SI" sz="1400" dirty="0">
                <a:latin typeface="Times New Roman" panose="02020603050405020304" pitchFamily="18" charset="0"/>
                <a:cs typeface="Times New Roman" panose="02020603050405020304" pitchFamily="18" charset="0"/>
              </a:rPr>
              <a:t>, da se od upravljavca zahteva popravek ali izbris osebnih podatkov ali omejitev obdelave osebnih podatkov v zvezi s posameznikom, na katerega se nanašajo osebni podatki, ali obstoj pravice do ugovora taki obdelavi;</a:t>
            </a:r>
          </a:p>
          <a:p>
            <a:pPr marL="0" indent="0">
              <a:buNone/>
            </a:pPr>
            <a:r>
              <a:rPr lang="sl-SI" sz="1400" dirty="0">
                <a:latin typeface="Times New Roman" panose="02020603050405020304" pitchFamily="18" charset="0"/>
                <a:cs typeface="Times New Roman" panose="02020603050405020304" pitchFamily="18" charset="0"/>
              </a:rPr>
              <a:t>(f) pravico do </a:t>
            </a:r>
            <a:r>
              <a:rPr lang="sl-SI" sz="1400" b="1" dirty="0">
                <a:latin typeface="Times New Roman" panose="02020603050405020304" pitchFamily="18" charset="0"/>
                <a:cs typeface="Times New Roman" panose="02020603050405020304" pitchFamily="18" charset="0"/>
              </a:rPr>
              <a:t>vložitve pritožbe pri nadzornem organu</a:t>
            </a:r>
            <a:r>
              <a:rPr lang="sl-SI" sz="1400" dirty="0">
                <a:latin typeface="Times New Roman" panose="02020603050405020304" pitchFamily="18" charset="0"/>
                <a:cs typeface="Times New Roman" panose="02020603050405020304" pitchFamily="18" charset="0"/>
              </a:rPr>
              <a:t>;</a:t>
            </a:r>
          </a:p>
          <a:p>
            <a:pPr marL="0" indent="0">
              <a:buNone/>
            </a:pPr>
            <a:r>
              <a:rPr lang="sl-SI" sz="1400" dirty="0">
                <a:latin typeface="Times New Roman" panose="02020603050405020304" pitchFamily="18" charset="0"/>
                <a:cs typeface="Times New Roman" panose="02020603050405020304" pitchFamily="18" charset="0"/>
              </a:rPr>
              <a:t>(g) kadar osebni podatki niso zbrani pri posamezniku, na katerega se ti nanašajo, </a:t>
            </a:r>
            <a:r>
              <a:rPr lang="sl-SI" sz="1400" b="1" dirty="0">
                <a:latin typeface="Times New Roman" panose="02020603050405020304" pitchFamily="18" charset="0"/>
                <a:cs typeface="Times New Roman" panose="02020603050405020304" pitchFamily="18" charset="0"/>
              </a:rPr>
              <a:t>vse razpoložljive informacije v zvezi z njihovim virom</a:t>
            </a:r>
            <a:r>
              <a:rPr lang="sl-SI" sz="1400" dirty="0">
                <a:latin typeface="Times New Roman" panose="02020603050405020304" pitchFamily="18" charset="0"/>
                <a:cs typeface="Times New Roman" panose="02020603050405020304" pitchFamily="18" charset="0"/>
              </a:rPr>
              <a:t>;</a:t>
            </a:r>
          </a:p>
          <a:p>
            <a:pPr marL="0" indent="0" algn="just">
              <a:buNone/>
            </a:pPr>
            <a:r>
              <a:rPr lang="sl-SI" sz="1400" dirty="0">
                <a:latin typeface="Times New Roman" panose="02020603050405020304" pitchFamily="18" charset="0"/>
                <a:cs typeface="Times New Roman" panose="02020603050405020304" pitchFamily="18" charset="0"/>
              </a:rPr>
              <a:t>(h) obstoj avtomatiziranega sprejemanja odločitev, vključno z oblikovanjem profilov iz člena 22(1) in (4), ter vsaj v takih primerih smiselne informacije o razlogih zanj, kot tudi pomen in predvidene posledice take obdelave za posameznika, na katerega se nanašajo osebni podatki.</a:t>
            </a:r>
          </a:p>
        </p:txBody>
      </p:sp>
    </p:spTree>
    <p:extLst>
      <p:ext uri="{BB962C8B-B14F-4D97-AF65-F5344CB8AC3E}">
        <p14:creationId xmlns:p14="http://schemas.microsoft.com/office/powerpoint/2010/main" val="963457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080655"/>
          </a:xfrm>
        </p:spPr>
        <p:txBody>
          <a:bodyPr>
            <a:normAutofit fontScale="90000"/>
          </a:bodyPr>
          <a:lstStyle/>
          <a:p>
            <a:pPr algn="ctr"/>
            <a:r>
              <a:rPr lang="sl-SI" sz="4900" dirty="0">
                <a:solidFill>
                  <a:srgbClr val="2A1A00"/>
                </a:solidFill>
                <a:latin typeface="Times New Roman" panose="02020603050405020304" pitchFamily="18" charset="0"/>
                <a:cs typeface="Times New Roman" panose="02020603050405020304" pitchFamily="18" charset="0"/>
              </a:rPr>
              <a:t>Pravice posameznika</a:t>
            </a:r>
            <a:br>
              <a:rPr lang="sl-SI" sz="49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Informacije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785257"/>
            <a:ext cx="10178322" cy="4415246"/>
          </a:xfrm>
        </p:spPr>
        <p:txBody>
          <a:bodyPr>
            <a:noAutofit/>
          </a:bodyPr>
          <a:lstStyle/>
          <a:p>
            <a:pPr marL="0" indent="0" algn="just">
              <a:buNone/>
            </a:pPr>
            <a:r>
              <a:rPr lang="sl-SI" sz="1800" dirty="0">
                <a:latin typeface="Times New Roman" panose="02020603050405020304" pitchFamily="18" charset="0"/>
                <a:cs typeface="Times New Roman" panose="02020603050405020304" pitchFamily="18" charset="0"/>
              </a:rPr>
              <a:t>2. Kadar se osebni podatki prenesejo v </a:t>
            </a:r>
            <a:r>
              <a:rPr lang="sl-SI" sz="1800" b="1" dirty="0">
                <a:latin typeface="Times New Roman" panose="02020603050405020304" pitchFamily="18" charset="0"/>
                <a:cs typeface="Times New Roman" panose="02020603050405020304" pitchFamily="18" charset="0"/>
              </a:rPr>
              <a:t>tretjo državo ali mednarodno organizacijo</a:t>
            </a:r>
            <a:r>
              <a:rPr lang="sl-SI" sz="1800" dirty="0">
                <a:latin typeface="Times New Roman" panose="02020603050405020304" pitchFamily="18" charset="0"/>
                <a:cs typeface="Times New Roman" panose="02020603050405020304" pitchFamily="18" charset="0"/>
              </a:rPr>
              <a:t>, ima posameznik, na katerega se nanašajo osebni podatki, </a:t>
            </a:r>
            <a:r>
              <a:rPr lang="sl-SI" sz="1800" b="1" dirty="0">
                <a:latin typeface="Times New Roman" panose="02020603050405020304" pitchFamily="18" charset="0"/>
                <a:cs typeface="Times New Roman" panose="02020603050405020304" pitchFamily="18" charset="0"/>
              </a:rPr>
              <a:t>pravico biti obveščen o ustreznih zaščitnih ukrepih </a:t>
            </a:r>
            <a:r>
              <a:rPr lang="sl-SI" sz="1800" dirty="0">
                <a:latin typeface="Times New Roman" panose="02020603050405020304" pitchFamily="18" charset="0"/>
                <a:cs typeface="Times New Roman" panose="02020603050405020304" pitchFamily="18" charset="0"/>
              </a:rPr>
              <a:t>v skladu s členom 46 v zvezi s prenosom.</a:t>
            </a:r>
          </a:p>
          <a:p>
            <a:pPr marL="0" indent="0" algn="just">
              <a:buNone/>
            </a:pPr>
            <a:r>
              <a:rPr lang="sl-SI" sz="1800" dirty="0">
                <a:latin typeface="Times New Roman" panose="02020603050405020304" pitchFamily="18" charset="0"/>
                <a:cs typeface="Times New Roman" panose="02020603050405020304" pitchFamily="18" charset="0"/>
              </a:rPr>
              <a:t>3. </a:t>
            </a:r>
            <a:r>
              <a:rPr lang="sl-SI" sz="1800" b="1" dirty="0">
                <a:latin typeface="Times New Roman" panose="02020603050405020304" pitchFamily="18" charset="0"/>
                <a:cs typeface="Times New Roman" panose="02020603050405020304" pitchFamily="18" charset="0"/>
              </a:rPr>
              <a:t>Upravljavec zagotovi kopijo osebnih podatkov, ki se obdelujejo. Za dodatne kopije, ki jih zahteva posameznik, na katerega se nanašajo osebni podatki, lahko upravljavec zaračuna razumno pristojbino ob upoštevanju upravnih stroškov</a:t>
            </a:r>
            <a:r>
              <a:rPr lang="sl-SI" sz="1800" dirty="0">
                <a:latin typeface="Times New Roman" panose="02020603050405020304" pitchFamily="18" charset="0"/>
                <a:cs typeface="Times New Roman" panose="02020603050405020304" pitchFamily="18" charset="0"/>
              </a:rPr>
              <a:t>. Kadar posameznik, na katerega se nanašajo osebni podatki, zahtevo predloži z elektronskimi sredstvi, in če posameznik, na katerega se nanašajo osebni podatki, ne zahteva drugače, </a:t>
            </a:r>
            <a:r>
              <a:rPr lang="sl-SI" sz="1800" b="1" dirty="0">
                <a:latin typeface="Times New Roman" panose="02020603050405020304" pitchFamily="18" charset="0"/>
                <a:cs typeface="Times New Roman" panose="02020603050405020304" pitchFamily="18" charset="0"/>
              </a:rPr>
              <a:t>se informacije zagotovijo v elektronski obliki</a:t>
            </a:r>
            <a:r>
              <a:rPr lang="sl-SI" sz="1800" dirty="0">
                <a:latin typeface="Times New Roman" panose="02020603050405020304" pitchFamily="18" charset="0"/>
                <a:cs typeface="Times New Roman" panose="02020603050405020304" pitchFamily="18" charset="0"/>
              </a:rPr>
              <a:t>, ki je splošno uporabljana.</a:t>
            </a:r>
          </a:p>
          <a:p>
            <a:pPr marL="0" indent="0">
              <a:buNone/>
            </a:pPr>
            <a:r>
              <a:rPr lang="sl-SI" sz="1800" dirty="0">
                <a:latin typeface="Times New Roman" panose="02020603050405020304" pitchFamily="18" charset="0"/>
                <a:cs typeface="Times New Roman" panose="02020603050405020304" pitchFamily="18" charset="0"/>
              </a:rPr>
              <a:t>4. Pravica do pridobitve kopije iz odstavka 3 </a:t>
            </a:r>
            <a:r>
              <a:rPr lang="sl-SI" sz="1800" b="1" dirty="0">
                <a:latin typeface="Times New Roman" panose="02020603050405020304" pitchFamily="18" charset="0"/>
                <a:cs typeface="Times New Roman" panose="02020603050405020304" pitchFamily="18" charset="0"/>
              </a:rPr>
              <a:t>ne vpliva negativno na pravice in svoboščine drugih</a:t>
            </a:r>
            <a:r>
              <a:rPr lang="sl-SI" sz="18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0923518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5400" dirty="0">
                <a:solidFill>
                  <a:srgbClr val="2A1A00"/>
                </a:solidFill>
                <a:latin typeface="Times New Roman" panose="02020603050405020304" pitchFamily="18" charset="0"/>
                <a:cs typeface="Times New Roman" panose="02020603050405020304" pitchFamily="18" charset="0"/>
              </a:rPr>
              <a:t>Pravice posameznika</a:t>
            </a:r>
            <a:br>
              <a:rPr lang="sl-SI" sz="5400" dirty="0">
                <a:solidFill>
                  <a:srgbClr val="2A1A00"/>
                </a:solidFill>
                <a:latin typeface="Times New Roman" panose="02020603050405020304" pitchFamily="18" charset="0"/>
                <a:cs typeface="Times New Roman" panose="02020603050405020304" pitchFamily="18" charset="0"/>
              </a:rPr>
            </a:br>
            <a:r>
              <a:rPr lang="sl-SI" sz="3200" dirty="0">
                <a:solidFill>
                  <a:srgbClr val="2A1A00"/>
                </a:solidFill>
                <a:latin typeface="Times New Roman" panose="02020603050405020304" pitchFamily="18" charset="0"/>
                <a:cs typeface="Times New Roman" panose="02020603050405020304" pitchFamily="18" charset="0"/>
              </a:rPr>
              <a:t>(</a:t>
            </a:r>
            <a:r>
              <a:rPr lang="pl-PL" sz="3200" dirty="0">
                <a:solidFill>
                  <a:srgbClr val="2A1A00"/>
                </a:solidFill>
                <a:latin typeface="Times New Roman" panose="02020603050405020304" pitchFamily="18" charset="0"/>
                <a:cs typeface="Times New Roman" panose="02020603050405020304" pitchFamily="18" charset="0"/>
              </a:rPr>
              <a:t>POPRAVEK</a:t>
            </a:r>
            <a:r>
              <a:rPr lang="sl-SI" sz="32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pPr algn="just"/>
            <a:r>
              <a:rPr lang="sl-SI" dirty="0">
                <a:latin typeface="Times New Roman" panose="02020603050405020304" pitchFamily="18" charset="0"/>
                <a:cs typeface="Times New Roman" panose="02020603050405020304" pitchFamily="18" charset="0"/>
              </a:rPr>
              <a:t>Posameznik, na katerega se nanašajo osebni podatki, ima pravico doseči, da upravljavec </a:t>
            </a:r>
            <a:r>
              <a:rPr lang="sl-SI" b="1" u="sng" dirty="0">
                <a:latin typeface="Times New Roman" panose="02020603050405020304" pitchFamily="18" charset="0"/>
                <a:cs typeface="Times New Roman" panose="02020603050405020304" pitchFamily="18" charset="0"/>
              </a:rPr>
              <a:t>brez nepotrebnega odlašanja</a:t>
            </a:r>
            <a:r>
              <a:rPr lang="sl-SI" b="1" dirty="0">
                <a:latin typeface="Times New Roman" panose="02020603050405020304" pitchFamily="18" charset="0"/>
                <a:cs typeface="Times New Roman" panose="02020603050405020304" pitchFamily="18" charset="0"/>
              </a:rPr>
              <a:t> popravi netočne osebne podatke </a:t>
            </a:r>
            <a:r>
              <a:rPr lang="sl-SI" dirty="0">
                <a:latin typeface="Times New Roman" panose="02020603050405020304" pitchFamily="18" charset="0"/>
                <a:cs typeface="Times New Roman" panose="02020603050405020304" pitchFamily="18" charset="0"/>
              </a:rPr>
              <a:t>v zvezi z njim. Posameznik, na katerega se nanašajo osebni podatki, ima </a:t>
            </a:r>
            <a:r>
              <a:rPr lang="sl-SI" b="1" dirty="0">
                <a:latin typeface="Times New Roman" panose="02020603050405020304" pitchFamily="18" charset="0"/>
                <a:cs typeface="Times New Roman" panose="02020603050405020304" pitchFamily="18" charset="0"/>
              </a:rPr>
              <a:t>ob upoštevanju namenov obdelave</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pravico do dopolnitve nepopolnih osebnih podatkov, vključno s predložitvijo dopolnilne izjave</a:t>
            </a:r>
            <a:r>
              <a:rPr lang="sl-SI"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578543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202575"/>
          </a:xfrm>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„PRAVICA DO POZABE”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132114" y="1689463"/>
            <a:ext cx="10297886" cy="4641668"/>
          </a:xfrm>
        </p:spPr>
        <p:txBody>
          <a:bodyPr>
            <a:normAutofit fontScale="92500" lnSpcReduction="20000"/>
          </a:bodyPr>
          <a:lstStyle/>
          <a:p>
            <a:pPr marL="0" indent="0">
              <a:buNone/>
            </a:pPr>
            <a:r>
              <a:rPr lang="sl-SI" dirty="0">
                <a:latin typeface="Times New Roman" panose="02020603050405020304" pitchFamily="18" charset="0"/>
                <a:cs typeface="Times New Roman" panose="02020603050405020304" pitchFamily="18" charset="0"/>
              </a:rPr>
              <a:t>1. Posameznik, na katerega se nanašajo osebni podatki, ima pravico doseči, </a:t>
            </a:r>
            <a:r>
              <a:rPr lang="sl-SI" b="1" u="sng" dirty="0">
                <a:latin typeface="Times New Roman" panose="02020603050405020304" pitchFamily="18" charset="0"/>
                <a:cs typeface="Times New Roman" panose="02020603050405020304" pitchFamily="18" charset="0"/>
              </a:rPr>
              <a:t>da upravljavec brez nepotrebnega odlašanja izbriše osebne podatke v zvezi z njim</a:t>
            </a:r>
            <a:r>
              <a:rPr lang="sl-SI" dirty="0">
                <a:latin typeface="Times New Roman" panose="02020603050405020304" pitchFamily="18" charset="0"/>
                <a:cs typeface="Times New Roman" panose="02020603050405020304" pitchFamily="18" charset="0"/>
              </a:rPr>
              <a:t>, upravljavec pa </a:t>
            </a:r>
            <a:r>
              <a:rPr lang="sl-SI" b="1" u="sng" dirty="0">
                <a:latin typeface="Times New Roman" panose="02020603050405020304" pitchFamily="18" charset="0"/>
                <a:cs typeface="Times New Roman" panose="02020603050405020304" pitchFamily="18" charset="0"/>
              </a:rPr>
              <a:t>ima obveznost osebne podatke brez nepotrebnega odlašanja izbrisati, kadar velja eden od naslednjih razlogov:</a:t>
            </a:r>
          </a:p>
          <a:p>
            <a:pPr marL="0" indent="0">
              <a:buNone/>
            </a:pPr>
            <a:r>
              <a:rPr lang="sl-SI" dirty="0">
                <a:latin typeface="Times New Roman" panose="02020603050405020304" pitchFamily="18" charset="0"/>
                <a:cs typeface="Times New Roman" panose="02020603050405020304" pitchFamily="18" charset="0"/>
              </a:rPr>
              <a:t>(a) </a:t>
            </a:r>
            <a:r>
              <a:rPr lang="sl-SI" b="1" dirty="0">
                <a:latin typeface="Times New Roman" panose="02020603050405020304" pitchFamily="18" charset="0"/>
                <a:cs typeface="Times New Roman" panose="02020603050405020304" pitchFamily="18" charset="0"/>
              </a:rPr>
              <a:t>osebni podatki niso več potrebni v namene</a:t>
            </a:r>
            <a:r>
              <a:rPr lang="sl-SI" dirty="0">
                <a:latin typeface="Times New Roman" panose="02020603050405020304" pitchFamily="18" charset="0"/>
                <a:cs typeface="Times New Roman" panose="02020603050405020304" pitchFamily="18" charset="0"/>
              </a:rPr>
              <a:t>, za katere so bili zbrani ali kako drugače obdelani;</a:t>
            </a:r>
          </a:p>
          <a:p>
            <a:pPr marL="0" indent="0">
              <a:buNone/>
            </a:pPr>
            <a:r>
              <a:rPr lang="sl-SI" dirty="0">
                <a:latin typeface="Times New Roman" panose="02020603050405020304" pitchFamily="18" charset="0"/>
                <a:cs typeface="Times New Roman" panose="02020603050405020304" pitchFamily="18" charset="0"/>
              </a:rPr>
              <a:t>(b) posameznik, na katerega se nanašajo osebni podatki, </a:t>
            </a:r>
            <a:r>
              <a:rPr lang="sl-SI" b="1" dirty="0">
                <a:latin typeface="Times New Roman" panose="02020603050405020304" pitchFamily="18" charset="0"/>
                <a:cs typeface="Times New Roman" panose="02020603050405020304" pitchFamily="18" charset="0"/>
              </a:rPr>
              <a:t>prekliče privolitev</a:t>
            </a:r>
            <a:r>
              <a:rPr lang="sl-SI" dirty="0">
                <a:latin typeface="Times New Roman" panose="02020603050405020304" pitchFamily="18" charset="0"/>
                <a:cs typeface="Times New Roman" panose="02020603050405020304" pitchFamily="18" charset="0"/>
              </a:rPr>
              <a:t>, na podlagi katere poteka obdelava v skladu s točko (a) člena 6(1) ali točko (a) člena 9(2), </a:t>
            </a:r>
            <a:r>
              <a:rPr lang="sl-SI" b="1" dirty="0">
                <a:latin typeface="Times New Roman" panose="02020603050405020304" pitchFamily="18" charset="0"/>
                <a:cs typeface="Times New Roman" panose="02020603050405020304" pitchFamily="18" charset="0"/>
              </a:rPr>
              <a:t>in kadar za obdelavo ne obstaja nobena druga pravna podlaga</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(c) posameznik, na katerega se nanašajo osebni podatki, </a:t>
            </a:r>
            <a:r>
              <a:rPr lang="sl-SI" b="1" dirty="0">
                <a:latin typeface="Times New Roman" panose="02020603050405020304" pitchFamily="18" charset="0"/>
                <a:cs typeface="Times New Roman" panose="02020603050405020304" pitchFamily="18" charset="0"/>
              </a:rPr>
              <a:t>obdelavi ugovarja</a:t>
            </a:r>
            <a:r>
              <a:rPr lang="sl-SI" dirty="0">
                <a:latin typeface="Times New Roman" panose="02020603050405020304" pitchFamily="18" charset="0"/>
                <a:cs typeface="Times New Roman" panose="02020603050405020304" pitchFamily="18" charset="0"/>
              </a:rPr>
              <a:t> v skladu s členom 21(1</a:t>
            </a:r>
            <a:r>
              <a:rPr lang="sl-SI" b="1" dirty="0">
                <a:latin typeface="Times New Roman" panose="02020603050405020304" pitchFamily="18" charset="0"/>
                <a:cs typeface="Times New Roman" panose="02020603050405020304" pitchFamily="18" charset="0"/>
              </a:rPr>
              <a:t>), za njihovo obdelavo pa ne obstajajo nobeni prevladujoči zakoniti razlogi</a:t>
            </a:r>
            <a:r>
              <a:rPr lang="sl-SI" dirty="0">
                <a:latin typeface="Times New Roman" panose="02020603050405020304" pitchFamily="18" charset="0"/>
                <a:cs typeface="Times New Roman" panose="02020603050405020304" pitchFamily="18" charset="0"/>
              </a:rPr>
              <a:t>, ali pa posameznik, na katerega se nanašajo osebni podatki, obdelavi ugovarja v skladu s členom 21(2);</a:t>
            </a:r>
          </a:p>
          <a:p>
            <a:pPr marL="0" indent="0">
              <a:buNone/>
            </a:pPr>
            <a:r>
              <a:rPr lang="sl-SI" dirty="0">
                <a:latin typeface="Times New Roman" panose="02020603050405020304" pitchFamily="18" charset="0"/>
                <a:cs typeface="Times New Roman" panose="02020603050405020304" pitchFamily="18" charset="0"/>
              </a:rPr>
              <a:t>(d) </a:t>
            </a:r>
            <a:r>
              <a:rPr lang="sl-SI" b="1" dirty="0">
                <a:latin typeface="Times New Roman" panose="02020603050405020304" pitchFamily="18" charset="0"/>
                <a:cs typeface="Times New Roman" panose="02020603050405020304" pitchFamily="18" charset="0"/>
              </a:rPr>
              <a:t>osebni podatki so bili obdelani nezakonito</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(e) </a:t>
            </a:r>
            <a:r>
              <a:rPr lang="sl-SI" b="1" dirty="0">
                <a:latin typeface="Times New Roman" panose="02020603050405020304" pitchFamily="18" charset="0"/>
                <a:cs typeface="Times New Roman" panose="02020603050405020304" pitchFamily="18" charset="0"/>
              </a:rPr>
              <a:t>osebne podatke je treba izbrisati za izpolnitev pravne obveznosti v skladu s pravom Unije ali pravom države članice</a:t>
            </a:r>
            <a:r>
              <a:rPr lang="sl-SI" dirty="0">
                <a:latin typeface="Times New Roman" panose="02020603050405020304" pitchFamily="18" charset="0"/>
                <a:cs typeface="Times New Roman" panose="02020603050405020304" pitchFamily="18" charset="0"/>
              </a:rPr>
              <a:t>, ki velja za upravljavca;</a:t>
            </a:r>
          </a:p>
          <a:p>
            <a:pPr marL="0" indent="0">
              <a:buNone/>
            </a:pPr>
            <a:r>
              <a:rPr lang="sl-SI" dirty="0">
                <a:latin typeface="Times New Roman" panose="02020603050405020304" pitchFamily="18" charset="0"/>
                <a:cs typeface="Times New Roman" panose="02020603050405020304" pitchFamily="18" charset="0"/>
              </a:rPr>
              <a:t>(f) osebni podatki so bili zbrani v zvezi s ponudbo storitev informacijske družbe iz člena 8(1).</a:t>
            </a:r>
          </a:p>
        </p:txBody>
      </p:sp>
    </p:spTree>
    <p:extLst>
      <p:ext uri="{BB962C8B-B14F-4D97-AF65-F5344CB8AC3E}">
        <p14:creationId xmlns:p14="http://schemas.microsoft.com/office/powerpoint/2010/main" val="828406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202575"/>
          </a:xfrm>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„PRAVICA DO POZABE”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132114" y="1689463"/>
            <a:ext cx="10297886" cy="4641668"/>
          </a:xfrm>
        </p:spPr>
        <p:txBody>
          <a:bodyPr>
            <a:normAutofit fontScale="85000" lnSpcReduction="20000"/>
          </a:bodyPr>
          <a:lstStyle/>
          <a:p>
            <a:pPr marL="0" indent="0" algn="just">
              <a:buNone/>
            </a:pPr>
            <a:r>
              <a:rPr lang="sl-SI" dirty="0">
                <a:latin typeface="Times New Roman" panose="02020603050405020304" pitchFamily="18" charset="0"/>
                <a:cs typeface="Times New Roman" panose="02020603050405020304" pitchFamily="18" charset="0"/>
              </a:rPr>
              <a:t>2. Kadar upravljavec </a:t>
            </a:r>
            <a:r>
              <a:rPr lang="sl-SI" u="sng" dirty="0">
                <a:latin typeface="Times New Roman" panose="02020603050405020304" pitchFamily="18" charset="0"/>
                <a:cs typeface="Times New Roman" panose="02020603050405020304" pitchFamily="18" charset="0"/>
              </a:rPr>
              <a:t>objavi</a:t>
            </a:r>
            <a:r>
              <a:rPr lang="sl-SI" dirty="0">
                <a:latin typeface="Times New Roman" panose="02020603050405020304" pitchFamily="18" charset="0"/>
                <a:cs typeface="Times New Roman" panose="02020603050405020304" pitchFamily="18" charset="0"/>
              </a:rPr>
              <a:t> osebne podatke in je v skladu z odstavkom 1 osebne podatke obvezan izbrisati, </a:t>
            </a:r>
            <a:r>
              <a:rPr lang="sl-SI" b="1" dirty="0">
                <a:latin typeface="Times New Roman" panose="02020603050405020304" pitchFamily="18" charset="0"/>
                <a:cs typeface="Times New Roman" panose="02020603050405020304" pitchFamily="18" charset="0"/>
              </a:rPr>
              <a:t>ob upoštevanju razpoložljive tehnologije in stroškov izvajanja sprejme razumne ukrepe, vključno s tehničnimi, da upravljavce, ki obdelujejo osebne podatke, obvesti, da posameznik, na katerega se nanašajo osebni podatki, od njih zahteva, naj izbrišejo </a:t>
            </a:r>
            <a:r>
              <a:rPr lang="sl-SI" b="1" u="sng" dirty="0">
                <a:latin typeface="Times New Roman" panose="02020603050405020304" pitchFamily="18" charset="0"/>
                <a:cs typeface="Times New Roman" panose="02020603050405020304" pitchFamily="18" charset="0"/>
              </a:rPr>
              <a:t>morebitne povezave</a:t>
            </a:r>
            <a:r>
              <a:rPr lang="sl-SI" u="sng" dirty="0">
                <a:latin typeface="Times New Roman" panose="02020603050405020304" pitchFamily="18" charset="0"/>
                <a:cs typeface="Times New Roman" panose="02020603050405020304" pitchFamily="18" charset="0"/>
              </a:rPr>
              <a:t> </a:t>
            </a:r>
            <a:r>
              <a:rPr lang="sl-SI" dirty="0">
                <a:latin typeface="Times New Roman" panose="02020603050405020304" pitchFamily="18" charset="0"/>
                <a:cs typeface="Times New Roman" panose="02020603050405020304" pitchFamily="18" charset="0"/>
              </a:rPr>
              <a:t>do teh osebnih podatkov ali njihove kopije.</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Izjeme glede pravice do pozabe:</a:t>
            </a:r>
          </a:p>
          <a:p>
            <a:pPr marL="0" indent="0">
              <a:buNone/>
            </a:pPr>
            <a:r>
              <a:rPr lang="sl-SI" dirty="0">
                <a:latin typeface="Times New Roman" panose="02020603050405020304" pitchFamily="18" charset="0"/>
                <a:cs typeface="Times New Roman" panose="02020603050405020304" pitchFamily="18" charset="0"/>
              </a:rPr>
              <a:t>(a) za uresničevanje pravice do </a:t>
            </a:r>
            <a:r>
              <a:rPr lang="sl-SI" b="1" dirty="0">
                <a:latin typeface="Times New Roman" panose="02020603050405020304" pitchFamily="18" charset="0"/>
                <a:cs typeface="Times New Roman" panose="02020603050405020304" pitchFamily="18" charset="0"/>
              </a:rPr>
              <a:t>svobode izražanja in obveščanja</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(b) za izpolnjevanje </a:t>
            </a:r>
            <a:r>
              <a:rPr lang="sl-SI" b="1" dirty="0">
                <a:latin typeface="Times New Roman" panose="02020603050405020304" pitchFamily="18" charset="0"/>
                <a:cs typeface="Times New Roman" panose="02020603050405020304" pitchFamily="18" charset="0"/>
              </a:rPr>
              <a:t>pravne obveznosti obdelave na podlagi prava Unije ali prava države članice</a:t>
            </a:r>
            <a:r>
              <a:rPr lang="sl-SI" dirty="0">
                <a:latin typeface="Times New Roman" panose="02020603050405020304" pitchFamily="18" charset="0"/>
                <a:cs typeface="Times New Roman" panose="02020603050405020304" pitchFamily="18" charset="0"/>
              </a:rPr>
              <a:t>, ki velja za upravljavca, ali za izvajanje </a:t>
            </a:r>
            <a:r>
              <a:rPr lang="sl-SI" b="1" dirty="0">
                <a:latin typeface="Times New Roman" panose="02020603050405020304" pitchFamily="18" charset="0"/>
                <a:cs typeface="Times New Roman" panose="02020603050405020304" pitchFamily="18" charset="0"/>
              </a:rPr>
              <a:t>naloge v javnem interesu ali pri izvajanju javne oblasti</a:t>
            </a:r>
            <a:r>
              <a:rPr lang="sl-SI" dirty="0">
                <a:latin typeface="Times New Roman" panose="02020603050405020304" pitchFamily="18" charset="0"/>
                <a:cs typeface="Times New Roman" panose="02020603050405020304" pitchFamily="18" charset="0"/>
              </a:rPr>
              <a:t>, ki je bila dodeljena upravljavcu;</a:t>
            </a:r>
          </a:p>
          <a:p>
            <a:pPr marL="0" indent="0">
              <a:buNone/>
            </a:pPr>
            <a:r>
              <a:rPr lang="sl-SI" dirty="0">
                <a:latin typeface="Times New Roman" panose="02020603050405020304" pitchFamily="18" charset="0"/>
                <a:cs typeface="Times New Roman" panose="02020603050405020304" pitchFamily="18" charset="0"/>
              </a:rPr>
              <a:t>(c) iz razlogov </a:t>
            </a:r>
            <a:r>
              <a:rPr lang="sl-SI" b="1" dirty="0">
                <a:latin typeface="Times New Roman" panose="02020603050405020304" pitchFamily="18" charset="0"/>
                <a:cs typeface="Times New Roman" panose="02020603050405020304" pitchFamily="18" charset="0"/>
              </a:rPr>
              <a:t>javnega interesa na področju javnega zdravja </a:t>
            </a:r>
            <a:r>
              <a:rPr lang="sl-SI" dirty="0">
                <a:latin typeface="Times New Roman" panose="02020603050405020304" pitchFamily="18" charset="0"/>
                <a:cs typeface="Times New Roman" panose="02020603050405020304" pitchFamily="18" charset="0"/>
              </a:rPr>
              <a:t>v skladu s točkama (h) in (i) člena 9(2) ter členom 9(3);</a:t>
            </a:r>
          </a:p>
          <a:p>
            <a:pPr marL="0" indent="0">
              <a:buNone/>
            </a:pPr>
            <a:r>
              <a:rPr lang="sl-SI" dirty="0">
                <a:latin typeface="Times New Roman" panose="02020603050405020304" pitchFamily="18" charset="0"/>
                <a:cs typeface="Times New Roman" panose="02020603050405020304" pitchFamily="18" charset="0"/>
              </a:rPr>
              <a:t>(d) za namene </a:t>
            </a:r>
            <a:r>
              <a:rPr lang="sl-SI" b="1" dirty="0">
                <a:latin typeface="Times New Roman" panose="02020603050405020304" pitchFamily="18" charset="0"/>
                <a:cs typeface="Times New Roman" panose="02020603050405020304" pitchFamily="18" charset="0"/>
              </a:rPr>
              <a:t>arhiviranja v javnem interesu</a:t>
            </a:r>
            <a:r>
              <a:rPr lang="sl-SI" dirty="0">
                <a:latin typeface="Times New Roman" panose="02020603050405020304" pitchFamily="18" charset="0"/>
                <a:cs typeface="Times New Roman" panose="02020603050405020304" pitchFamily="18" charset="0"/>
              </a:rPr>
              <a:t>, za znanstveno- ali </a:t>
            </a:r>
            <a:r>
              <a:rPr lang="sl-SI" dirty="0" err="1">
                <a:latin typeface="Times New Roman" panose="02020603050405020304" pitchFamily="18" charset="0"/>
                <a:cs typeface="Times New Roman" panose="02020603050405020304" pitchFamily="18" charset="0"/>
              </a:rPr>
              <a:t>zgodovinskoraziskovalne</a:t>
            </a:r>
            <a:r>
              <a:rPr lang="sl-SI" dirty="0">
                <a:latin typeface="Times New Roman" panose="02020603050405020304" pitchFamily="18" charset="0"/>
                <a:cs typeface="Times New Roman" panose="02020603050405020304" pitchFamily="18" charset="0"/>
              </a:rPr>
              <a:t> namene ali statistične namene v skladu s členom 89(1), kolikor bi pravica iz odstavka 1 lahko onemogočila ali resno ovirala uresničevanje namenov te obdelave, ali</a:t>
            </a:r>
          </a:p>
          <a:p>
            <a:pPr marL="0" indent="0">
              <a:buNone/>
            </a:pPr>
            <a:r>
              <a:rPr lang="sl-SI" dirty="0">
                <a:latin typeface="Times New Roman" panose="02020603050405020304" pitchFamily="18" charset="0"/>
                <a:cs typeface="Times New Roman" panose="02020603050405020304" pitchFamily="18" charset="0"/>
              </a:rPr>
              <a:t>(e) za </a:t>
            </a:r>
            <a:r>
              <a:rPr lang="sl-SI" b="1" dirty="0">
                <a:latin typeface="Times New Roman" panose="02020603050405020304" pitchFamily="18" charset="0"/>
                <a:cs typeface="Times New Roman" panose="02020603050405020304" pitchFamily="18" charset="0"/>
              </a:rPr>
              <a:t>uveljavljanje, izvajanje ali obrambo pravnih zahtevkov</a:t>
            </a:r>
            <a:r>
              <a:rPr lang="sl-SI"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127252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23290C6-73AD-4708-A6B6-5C85548C6B6E}"/>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PREDSTAVITEV</a:t>
            </a:r>
          </a:p>
        </p:txBody>
      </p:sp>
      <p:sp>
        <p:nvSpPr>
          <p:cNvPr id="3" name="Označba mesta vsebine 2">
            <a:extLst>
              <a:ext uri="{FF2B5EF4-FFF2-40B4-BE49-F238E27FC236}">
                <a16:creationId xmlns:a16="http://schemas.microsoft.com/office/drawing/2014/main" id="{A99D51D7-DB8E-46F7-A480-A9C69038199D}"/>
              </a:ext>
            </a:extLst>
          </p:cNvPr>
          <p:cNvSpPr>
            <a:spLocks noGrp="1"/>
          </p:cNvSpPr>
          <p:nvPr>
            <p:ph idx="1"/>
          </p:nvPr>
        </p:nvSpPr>
        <p:spPr/>
        <p:txBody>
          <a:bodyPr/>
          <a:lstStyle/>
          <a:p>
            <a:pPr marL="0" indent="0">
              <a:buNone/>
            </a:pPr>
            <a:r>
              <a:rPr lang="sl-SI" dirty="0">
                <a:latin typeface="Times New Roman" panose="02020603050405020304" pitchFamily="18" charset="0"/>
                <a:cs typeface="Times New Roman" panose="02020603050405020304" pitchFamily="18" charset="0"/>
              </a:rPr>
              <a:t>Miloš Dimitrijević</a:t>
            </a:r>
          </a:p>
          <a:p>
            <a:r>
              <a:rPr lang="sl-SI" dirty="0">
                <a:latin typeface="Times New Roman" panose="02020603050405020304" pitchFamily="18" charset="0"/>
                <a:cs typeface="Times New Roman" panose="02020603050405020304" pitchFamily="18" charset="0"/>
              </a:rPr>
              <a:t>Mag. prava (PF UL)</a:t>
            </a:r>
          </a:p>
          <a:p>
            <a:r>
              <a:rPr lang="sl-SI" dirty="0">
                <a:latin typeface="Times New Roman" panose="02020603050405020304" pitchFamily="18" charset="0"/>
                <a:cs typeface="Times New Roman" panose="02020603050405020304" pitchFamily="18" charset="0"/>
              </a:rPr>
              <a:t>Odvetniški pripravnik</a:t>
            </a:r>
          </a:p>
          <a:p>
            <a:r>
              <a:rPr lang="sl-SI" dirty="0">
                <a:latin typeface="Times New Roman" panose="02020603050405020304" pitchFamily="18" charset="0"/>
                <a:cs typeface="Times New Roman" panose="02020603050405020304" pitchFamily="18" charset="0"/>
              </a:rPr>
              <a:t>Gospodarsko, civilno in delovno pravo</a:t>
            </a:r>
          </a:p>
          <a:p>
            <a:r>
              <a:rPr lang="sl-SI" b="1" dirty="0">
                <a:latin typeface="Times New Roman" panose="02020603050405020304" pitchFamily="18" charset="0"/>
                <a:cs typeface="Times New Roman" panose="02020603050405020304" pitchFamily="18" charset="0"/>
              </a:rPr>
              <a:t>Pravo varstva osebnih podatkov</a:t>
            </a:r>
          </a:p>
          <a:p>
            <a:endParaRPr lang="sl-SI" dirty="0"/>
          </a:p>
        </p:txBody>
      </p:sp>
    </p:spTree>
    <p:extLst>
      <p:ext uri="{BB962C8B-B14F-4D97-AF65-F5344CB8AC3E}">
        <p14:creationId xmlns:p14="http://schemas.microsoft.com/office/powerpoint/2010/main" val="3336133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Pravica omejitve obdelave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89462"/>
            <a:ext cx="10178322" cy="4650377"/>
          </a:xfrm>
        </p:spPr>
        <p:txBody>
          <a:bodyPr>
            <a:normAutofit fontScale="70000" lnSpcReduction="20000"/>
          </a:bodyPr>
          <a:lstStyle/>
          <a:p>
            <a:pPr marL="0" indent="0" algn="just">
              <a:buNone/>
            </a:pPr>
            <a:r>
              <a:rPr lang="sl-SI" dirty="0">
                <a:latin typeface="Times New Roman" panose="02020603050405020304" pitchFamily="18" charset="0"/>
                <a:cs typeface="Times New Roman" panose="02020603050405020304" pitchFamily="18" charset="0"/>
              </a:rPr>
              <a:t>1. Posameznik, na katerega se nanašajo osebni podatki, ima pravico doseči, da upravljavec </a:t>
            </a:r>
            <a:r>
              <a:rPr lang="sl-SI" b="1" dirty="0">
                <a:latin typeface="Times New Roman" panose="02020603050405020304" pitchFamily="18" charset="0"/>
                <a:cs typeface="Times New Roman" panose="02020603050405020304" pitchFamily="18" charset="0"/>
              </a:rPr>
              <a:t>omeji obdelavo, kadar velja en od naslednjih primerov</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(a) posameznik, na katerega se nanašajo osebni podatki, </a:t>
            </a:r>
            <a:r>
              <a:rPr lang="sl-SI" b="1" dirty="0">
                <a:latin typeface="Times New Roman" panose="02020603050405020304" pitchFamily="18" charset="0"/>
                <a:cs typeface="Times New Roman" panose="02020603050405020304" pitchFamily="18" charset="0"/>
              </a:rPr>
              <a:t>oporeka točnosti podatkov</a:t>
            </a:r>
            <a:r>
              <a:rPr lang="sl-SI" dirty="0">
                <a:latin typeface="Times New Roman" panose="02020603050405020304" pitchFamily="18" charset="0"/>
                <a:cs typeface="Times New Roman" panose="02020603050405020304" pitchFamily="18" charset="0"/>
              </a:rPr>
              <a:t>, in sicer za obdobje, ki upravljavcu omogoča preveriti točnost osebnih podatkov;</a:t>
            </a:r>
          </a:p>
          <a:p>
            <a:pPr marL="0" indent="0">
              <a:buNone/>
            </a:pPr>
            <a:r>
              <a:rPr lang="sl-SI" dirty="0">
                <a:latin typeface="Times New Roman" panose="02020603050405020304" pitchFamily="18" charset="0"/>
                <a:cs typeface="Times New Roman" panose="02020603050405020304" pitchFamily="18" charset="0"/>
              </a:rPr>
              <a:t>(b) </a:t>
            </a:r>
            <a:r>
              <a:rPr lang="sl-SI" b="1" dirty="0">
                <a:latin typeface="Times New Roman" panose="02020603050405020304" pitchFamily="18" charset="0"/>
                <a:cs typeface="Times New Roman" panose="02020603050405020304" pitchFamily="18" charset="0"/>
              </a:rPr>
              <a:t>je obdelava nezakonita in posameznik, na katerega se nanašajo osebni podatki, nasprotuje izbrisu osebnih podatkov ter namesto tega zahteva omejitev njihove uporabe;</a:t>
            </a:r>
          </a:p>
          <a:p>
            <a:pPr marL="0" indent="0">
              <a:buNone/>
            </a:pPr>
            <a:r>
              <a:rPr lang="sl-SI" dirty="0">
                <a:latin typeface="Times New Roman" panose="02020603050405020304" pitchFamily="18" charset="0"/>
                <a:cs typeface="Times New Roman" panose="02020603050405020304" pitchFamily="18" charset="0"/>
              </a:rPr>
              <a:t>(c) </a:t>
            </a:r>
            <a:r>
              <a:rPr lang="sl-SI" b="1" dirty="0">
                <a:latin typeface="Times New Roman" panose="02020603050405020304" pitchFamily="18" charset="0"/>
                <a:cs typeface="Times New Roman" panose="02020603050405020304" pitchFamily="18" charset="0"/>
              </a:rPr>
              <a:t>upravljavec osebnih podatkov ne potrebuje več za namene obdelave, temveč jih posameznik, na katerega se nanašajo osebni podatki, potrebuje za uveljavljanje, izvajanje ali obrambo pravnih zahtevkov</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(d) je posameznik, na katerega se nanašajo osebni podatki, vložil ugovor v zvezi z obdelavo v skladu s členom 21(1), </a:t>
            </a:r>
            <a:r>
              <a:rPr lang="sl-SI" b="1" dirty="0">
                <a:latin typeface="Times New Roman" panose="02020603050405020304" pitchFamily="18" charset="0"/>
                <a:cs typeface="Times New Roman" panose="02020603050405020304" pitchFamily="18" charset="0"/>
              </a:rPr>
              <a:t>dokler se ne preveri, ali zakoniti razlogi upravljavca prevladajo nad razlogi posameznika</a:t>
            </a:r>
            <a:r>
              <a:rPr lang="sl-SI" dirty="0">
                <a:latin typeface="Times New Roman" panose="02020603050405020304" pitchFamily="18" charset="0"/>
                <a:cs typeface="Times New Roman" panose="02020603050405020304" pitchFamily="18" charset="0"/>
              </a:rPr>
              <a:t>, na katerega se nanašajo osebni podatki.</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2. Kadar je bila obdelava osebnih podatkov omejena v skladu z odstavkom 1, </a:t>
            </a:r>
            <a:r>
              <a:rPr lang="sl-SI" b="1" dirty="0">
                <a:latin typeface="Times New Roman" panose="02020603050405020304" pitchFamily="18" charset="0"/>
                <a:cs typeface="Times New Roman" panose="02020603050405020304" pitchFamily="18" charset="0"/>
              </a:rPr>
              <a:t>se taki osebni podatki </a:t>
            </a:r>
            <a:r>
              <a:rPr lang="sl-SI" b="1" u="sng" dirty="0">
                <a:latin typeface="Times New Roman" panose="02020603050405020304" pitchFamily="18" charset="0"/>
                <a:cs typeface="Times New Roman" panose="02020603050405020304" pitchFamily="18" charset="0"/>
              </a:rPr>
              <a:t>z izjemo njihovega shranjevanja </a:t>
            </a:r>
            <a:r>
              <a:rPr lang="sl-SI" b="1" dirty="0">
                <a:latin typeface="Times New Roman" panose="02020603050405020304" pitchFamily="18" charset="0"/>
                <a:cs typeface="Times New Roman" panose="02020603050405020304" pitchFamily="18" charset="0"/>
              </a:rPr>
              <a:t>obdelujejo le s privolitvijo posameznika</a:t>
            </a:r>
            <a:r>
              <a:rPr lang="sl-SI" dirty="0">
                <a:latin typeface="Times New Roman" panose="02020603050405020304" pitchFamily="18" charset="0"/>
                <a:cs typeface="Times New Roman" panose="02020603050405020304" pitchFamily="18" charset="0"/>
              </a:rPr>
              <a:t>, na katerega se ti nanašajo, </a:t>
            </a:r>
            <a:r>
              <a:rPr lang="sl-SI" b="1" dirty="0">
                <a:latin typeface="Times New Roman" panose="02020603050405020304" pitchFamily="18" charset="0"/>
                <a:cs typeface="Times New Roman" panose="02020603050405020304" pitchFamily="18" charset="0"/>
              </a:rPr>
              <a:t>ali za uveljavljanje, izvajanje ali obrambo pravnih zahtevkov ali zaradi varstva pravic druge fizične ali pravne osebe ali zaradi pomembnega javnega interesa</a:t>
            </a:r>
            <a:r>
              <a:rPr lang="sl-SI" dirty="0">
                <a:latin typeface="Times New Roman" panose="02020603050405020304" pitchFamily="18" charset="0"/>
                <a:cs typeface="Times New Roman" panose="02020603050405020304" pitchFamily="18" charset="0"/>
              </a:rPr>
              <a:t> Unije ali države članice.</a:t>
            </a:r>
          </a:p>
          <a:p>
            <a:pPr marL="0" indent="0">
              <a:buNone/>
            </a:pPr>
            <a:r>
              <a:rPr lang="sl-SI" dirty="0">
                <a:latin typeface="Times New Roman" panose="02020603050405020304" pitchFamily="18" charset="0"/>
                <a:cs typeface="Times New Roman" panose="02020603050405020304" pitchFamily="18" charset="0"/>
              </a:rPr>
              <a:t> </a:t>
            </a:r>
          </a:p>
          <a:p>
            <a:pPr marL="0" indent="0">
              <a:buNone/>
            </a:pPr>
            <a:r>
              <a:rPr lang="sl-SI" dirty="0">
                <a:latin typeface="Times New Roman" panose="02020603050405020304" pitchFamily="18" charset="0"/>
                <a:cs typeface="Times New Roman" panose="02020603050405020304" pitchFamily="18" charset="0"/>
              </a:rPr>
              <a:t>3. Upravljavec, ki je dosegel omejitev obdelave v skladu z odstavkom 1, pred preklicem omejitve obdelave </a:t>
            </a:r>
            <a:r>
              <a:rPr lang="sl-SI" b="1" dirty="0">
                <a:latin typeface="Times New Roman" panose="02020603050405020304" pitchFamily="18" charset="0"/>
                <a:cs typeface="Times New Roman" panose="02020603050405020304" pitchFamily="18" charset="0"/>
              </a:rPr>
              <a:t>o tem obvesti posameznika</a:t>
            </a:r>
            <a:r>
              <a:rPr lang="sl-SI" dirty="0">
                <a:latin typeface="Times New Roman" panose="02020603050405020304" pitchFamily="18" charset="0"/>
                <a:cs typeface="Times New Roman" panose="02020603050405020304" pitchFamily="18" charset="0"/>
              </a:rPr>
              <a:t>, na katerega se nanašajo osebni podatki. </a:t>
            </a:r>
          </a:p>
        </p:txBody>
      </p:sp>
    </p:spTree>
    <p:extLst>
      <p:ext uri="{BB962C8B-B14F-4D97-AF65-F5344CB8AC3E}">
        <p14:creationId xmlns:p14="http://schemas.microsoft.com/office/powerpoint/2010/main" val="1923162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Pravica DO PRENOSLJIVOSTI PODATKOV</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776549"/>
            <a:ext cx="10178322" cy="4699066"/>
          </a:xfrm>
        </p:spPr>
        <p:txBody>
          <a:bodyPr>
            <a:normAutofit fontScale="77500" lnSpcReduction="20000"/>
          </a:bodyPr>
          <a:lstStyle/>
          <a:p>
            <a:pPr marL="0" indent="0" algn="just">
              <a:buNone/>
            </a:pPr>
            <a:r>
              <a:rPr lang="sl-SI" dirty="0">
                <a:latin typeface="Times New Roman" panose="02020603050405020304" pitchFamily="18" charset="0"/>
                <a:cs typeface="Times New Roman" panose="02020603050405020304" pitchFamily="18" charset="0"/>
              </a:rPr>
              <a:t>1. Posameznik, na katerega se nanašajo osebni podatki, ima </a:t>
            </a:r>
            <a:r>
              <a:rPr lang="sl-SI" b="1" dirty="0">
                <a:latin typeface="Times New Roman" panose="02020603050405020304" pitchFamily="18" charset="0"/>
                <a:cs typeface="Times New Roman" panose="02020603050405020304" pitchFamily="18" charset="0"/>
              </a:rPr>
              <a:t>pravico, da prejme osebne podatke v zvezi z njim, ki jih je posedoval upravljavcu, v strukturirani, splošno uporabljani in strojno berljivi obliki, in pravico, da te podatke posreduje drugemu upravljavcu</a:t>
            </a:r>
            <a:r>
              <a:rPr lang="sl-SI" dirty="0">
                <a:latin typeface="Times New Roman" panose="02020603050405020304" pitchFamily="18" charset="0"/>
                <a:cs typeface="Times New Roman" panose="02020603050405020304" pitchFamily="18" charset="0"/>
              </a:rPr>
              <a:t>, ne da bi ga upravljavec, ki so mu bili osebni podatki zagotovljeni, pri tem oviral, kadar:</a:t>
            </a:r>
          </a:p>
          <a:p>
            <a:pPr marL="0" indent="0">
              <a:buNone/>
            </a:pPr>
            <a:r>
              <a:rPr lang="sl-SI" dirty="0">
                <a:latin typeface="Times New Roman" panose="02020603050405020304" pitchFamily="18" charset="0"/>
                <a:cs typeface="Times New Roman" panose="02020603050405020304" pitchFamily="18" charset="0"/>
              </a:rPr>
              <a:t>(a) obdelava </a:t>
            </a:r>
            <a:r>
              <a:rPr lang="sl-SI" b="1" dirty="0">
                <a:latin typeface="Times New Roman" panose="02020603050405020304" pitchFamily="18" charset="0"/>
                <a:cs typeface="Times New Roman" panose="02020603050405020304" pitchFamily="18" charset="0"/>
              </a:rPr>
              <a:t>temelji na privolitvi </a:t>
            </a:r>
            <a:r>
              <a:rPr lang="sl-SI" dirty="0">
                <a:latin typeface="Times New Roman" panose="02020603050405020304" pitchFamily="18" charset="0"/>
                <a:cs typeface="Times New Roman" panose="02020603050405020304" pitchFamily="18" charset="0"/>
              </a:rPr>
              <a:t>v skladu s točko (a) člena 6(1) ali točko (a) člena 9(2) </a:t>
            </a:r>
            <a:r>
              <a:rPr lang="sl-SI" b="1" dirty="0">
                <a:latin typeface="Times New Roman" panose="02020603050405020304" pitchFamily="18" charset="0"/>
                <a:cs typeface="Times New Roman" panose="02020603050405020304" pitchFamily="18" charset="0"/>
              </a:rPr>
              <a:t>ali na pogodbi </a:t>
            </a:r>
            <a:r>
              <a:rPr lang="sl-SI" dirty="0">
                <a:latin typeface="Times New Roman" panose="02020603050405020304" pitchFamily="18" charset="0"/>
                <a:cs typeface="Times New Roman" panose="02020603050405020304" pitchFamily="18" charset="0"/>
              </a:rPr>
              <a:t>v skladu s točko b) člena 6(1), in</a:t>
            </a:r>
          </a:p>
          <a:p>
            <a:pPr marL="0" indent="0">
              <a:buNone/>
            </a:pPr>
            <a:r>
              <a:rPr lang="sl-SI" dirty="0">
                <a:latin typeface="Times New Roman" panose="02020603050405020304" pitchFamily="18" charset="0"/>
                <a:cs typeface="Times New Roman" panose="02020603050405020304" pitchFamily="18" charset="0"/>
              </a:rPr>
              <a:t>(b) se obdelava izvaja z avtomatiziranimi sredstvi.</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2. Pri uresničevanju pravice do prenosljivosti podatkov v skladu z odstavkom 1 ima posameznik, na katerega se nanašajo osebni podatki, pravico, da se osebni podatki </a:t>
            </a:r>
            <a:r>
              <a:rPr lang="sl-SI" b="1" u="sng" dirty="0">
                <a:latin typeface="Times New Roman" panose="02020603050405020304" pitchFamily="18" charset="0"/>
                <a:cs typeface="Times New Roman" panose="02020603050405020304" pitchFamily="18" charset="0"/>
              </a:rPr>
              <a:t>neposredno</a:t>
            </a:r>
            <a:r>
              <a:rPr lang="sl-SI" b="1" dirty="0">
                <a:latin typeface="Times New Roman" panose="02020603050405020304" pitchFamily="18" charset="0"/>
                <a:cs typeface="Times New Roman" panose="02020603050405020304" pitchFamily="18" charset="0"/>
              </a:rPr>
              <a:t> prenesejo od enega upravljavca k drugemu</a:t>
            </a:r>
            <a:r>
              <a:rPr lang="sl-SI" dirty="0">
                <a:latin typeface="Times New Roman" panose="02020603050405020304" pitchFamily="18" charset="0"/>
                <a:cs typeface="Times New Roman" panose="02020603050405020304" pitchFamily="18" charset="0"/>
              </a:rPr>
              <a:t>, kadar je to </a:t>
            </a:r>
            <a:r>
              <a:rPr lang="sl-SI" b="1" dirty="0">
                <a:latin typeface="Times New Roman" panose="02020603050405020304" pitchFamily="18" charset="0"/>
                <a:cs typeface="Times New Roman" panose="02020603050405020304" pitchFamily="18" charset="0"/>
              </a:rPr>
              <a:t>tehnično izvedljivo</a:t>
            </a:r>
            <a:r>
              <a:rPr lang="sl-SI" dirty="0">
                <a:latin typeface="Times New Roman" panose="02020603050405020304" pitchFamily="18" charset="0"/>
                <a:cs typeface="Times New Roman" panose="02020603050405020304" pitchFamily="18" charset="0"/>
              </a:rPr>
              <a:t>.</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3. Uresničevanje pravice iz odstavka 1 tega člena ne posega v člen 17. </a:t>
            </a:r>
            <a:r>
              <a:rPr lang="sl-SI" b="1" dirty="0">
                <a:latin typeface="Times New Roman" panose="02020603050405020304" pitchFamily="18" charset="0"/>
                <a:cs typeface="Times New Roman" panose="02020603050405020304" pitchFamily="18" charset="0"/>
              </a:rPr>
              <a:t>Ta pravica se ne uporablja za obdelavo, potrebno za opravljanje naloge, ki se izvaja v javnem interesu ali pri izvajanju javne oblasti</a:t>
            </a:r>
            <a:r>
              <a:rPr lang="sl-SI" dirty="0">
                <a:latin typeface="Times New Roman" panose="02020603050405020304" pitchFamily="18" charset="0"/>
                <a:cs typeface="Times New Roman" panose="02020603050405020304" pitchFamily="18" charset="0"/>
              </a:rPr>
              <a:t>, dodeljene upravljavcu.</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4. Pravica iz odstavka 1 ne vpliva negativno </a:t>
            </a:r>
            <a:r>
              <a:rPr lang="sl-SI" b="1" dirty="0">
                <a:latin typeface="Times New Roman" panose="02020603050405020304" pitchFamily="18" charset="0"/>
                <a:cs typeface="Times New Roman" panose="02020603050405020304" pitchFamily="18" charset="0"/>
              </a:rPr>
              <a:t>na pravice in svoboščine drugih</a:t>
            </a:r>
            <a:r>
              <a:rPr lang="sl-SI"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8536695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Pravica DO UGOVORA</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72046"/>
            <a:ext cx="10178322" cy="3953691"/>
          </a:xfrm>
        </p:spPr>
        <p:txBody>
          <a:bodyPr>
            <a:normAutofit fontScale="70000" lnSpcReduction="20000"/>
          </a:bodyPr>
          <a:lstStyle/>
          <a:p>
            <a:pPr marL="0" indent="0">
              <a:buNone/>
            </a:pPr>
            <a:r>
              <a:rPr lang="sl-SI" dirty="0">
                <a:latin typeface="Times New Roman" panose="02020603050405020304" pitchFamily="18" charset="0"/>
                <a:cs typeface="Times New Roman" panose="02020603050405020304" pitchFamily="18" charset="0"/>
              </a:rPr>
              <a:t>1. Posameznik, na katerega se nanašajo osebni podatki, ima na podlagi razlogov, povezanih z njegovim posebnim položajem, </a:t>
            </a:r>
            <a:r>
              <a:rPr lang="sl-SI" b="1" dirty="0">
                <a:latin typeface="Times New Roman" panose="02020603050405020304" pitchFamily="18" charset="0"/>
                <a:cs typeface="Times New Roman" panose="02020603050405020304" pitchFamily="18" charset="0"/>
              </a:rPr>
              <a:t>pravico, da kadar koli ugovarja obdelavi osebnih podatkov v zvezi z njim, ki temelji na točki (e) ali (f) </a:t>
            </a:r>
            <a:r>
              <a:rPr lang="sl-SI" dirty="0">
                <a:latin typeface="Times New Roman" panose="02020603050405020304" pitchFamily="18" charset="0"/>
                <a:cs typeface="Times New Roman" panose="02020603050405020304" pitchFamily="18" charset="0"/>
              </a:rPr>
              <a:t>člena 6(1), vključno z oblikovanjem profilov na podlagi teh določb. Upravljavec preneha obdelovati osebne podatke, razen če dokaže nujne legitimne razloge za obdelavo, ki prevladajo nad interesi, pravicami in svoboščinami posameznika, na katerega se nanašajo osebni podatki, ali za uveljavljanje, izvajanje ali obrambo pravnih zahtevkov.</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2. </a:t>
            </a:r>
            <a:r>
              <a:rPr lang="sl-SI" b="1" dirty="0">
                <a:latin typeface="Times New Roman" panose="02020603050405020304" pitchFamily="18" charset="0"/>
                <a:cs typeface="Times New Roman" panose="02020603050405020304" pitchFamily="18" charset="0"/>
              </a:rPr>
              <a:t>Kadar se osebni podatki obdelujejo za namene neposrednega trženja</a:t>
            </a:r>
            <a:r>
              <a:rPr lang="sl-SI" dirty="0">
                <a:latin typeface="Times New Roman" panose="02020603050405020304" pitchFamily="18" charset="0"/>
                <a:cs typeface="Times New Roman" panose="02020603050405020304" pitchFamily="18" charset="0"/>
              </a:rPr>
              <a:t>, ima posameznik, na katerega se nanašajo osebni podatki, pravico, da kadar koli ugovarja obdelavi osebnih podatkov v zvezi z njim za namene takega trženja, vključno z oblikovanjem profilov, kolikor je povezano s takim neposrednim trženjem.</a:t>
            </a:r>
          </a:p>
          <a:p>
            <a:pPr marL="0" indent="0">
              <a:buNone/>
            </a:pPr>
            <a:r>
              <a:rPr lang="sl-SI" dirty="0">
                <a:latin typeface="Times New Roman" panose="02020603050405020304" pitchFamily="18" charset="0"/>
                <a:cs typeface="Times New Roman" panose="02020603050405020304" pitchFamily="18" charset="0"/>
              </a:rPr>
              <a:t>3. Kadar posameznik, na katerega se nanašajo osebni podatki, ugovarja obdelavi za namene neposrednega trženja, </a:t>
            </a:r>
            <a:r>
              <a:rPr lang="sl-SI" b="1" u="sng" dirty="0">
                <a:latin typeface="Times New Roman" panose="02020603050405020304" pitchFamily="18" charset="0"/>
                <a:cs typeface="Times New Roman" panose="02020603050405020304" pitchFamily="18" charset="0"/>
              </a:rPr>
              <a:t>se osebni podatki ne obdelujejo več v te namene.</a:t>
            </a:r>
          </a:p>
          <a:p>
            <a:pPr marL="0" indent="0">
              <a:buNone/>
            </a:pPr>
            <a:endParaRPr lang="sl-SI" b="1" u="sng"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4. Posameznika, na katerega se nanašajo osebni podatki, se na pravico iz odstavkov 1 in 2 </a:t>
            </a:r>
            <a:r>
              <a:rPr lang="sl-SI" b="1" dirty="0">
                <a:latin typeface="Times New Roman" panose="02020603050405020304" pitchFamily="18" charset="0"/>
                <a:cs typeface="Times New Roman" panose="02020603050405020304" pitchFamily="18" charset="0"/>
              </a:rPr>
              <a:t>izrecno opozori </a:t>
            </a:r>
            <a:r>
              <a:rPr lang="sl-SI" dirty="0">
                <a:latin typeface="Times New Roman" panose="02020603050405020304" pitchFamily="18" charset="0"/>
                <a:cs typeface="Times New Roman" panose="02020603050405020304" pitchFamily="18" charset="0"/>
              </a:rPr>
              <a:t>najpozneje ob prvem komuniciranju z njim in se mu to </a:t>
            </a:r>
            <a:r>
              <a:rPr lang="sl-SI" b="1" dirty="0">
                <a:latin typeface="Times New Roman" panose="02020603050405020304" pitchFamily="18" charset="0"/>
                <a:cs typeface="Times New Roman" panose="02020603050405020304" pitchFamily="18" charset="0"/>
              </a:rPr>
              <a:t>pravico predstavi jasno in ločeno od vseh drugih informacij</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6. Kadar se osebni podatki obdelujejo v znanstveno- ali </a:t>
            </a:r>
            <a:r>
              <a:rPr lang="sl-SI" b="1" dirty="0" err="1">
                <a:latin typeface="Times New Roman" panose="02020603050405020304" pitchFamily="18" charset="0"/>
                <a:cs typeface="Times New Roman" panose="02020603050405020304" pitchFamily="18" charset="0"/>
              </a:rPr>
              <a:t>zgodovinskoraziskovalne</a:t>
            </a:r>
            <a:r>
              <a:rPr lang="sl-SI" b="1" dirty="0">
                <a:latin typeface="Times New Roman" panose="02020603050405020304" pitchFamily="18" charset="0"/>
                <a:cs typeface="Times New Roman" panose="02020603050405020304" pitchFamily="18" charset="0"/>
              </a:rPr>
              <a:t> namene ali statistične namene </a:t>
            </a:r>
            <a:r>
              <a:rPr lang="sl-SI" dirty="0">
                <a:latin typeface="Times New Roman" panose="02020603050405020304" pitchFamily="18" charset="0"/>
                <a:cs typeface="Times New Roman" panose="02020603050405020304" pitchFamily="18" charset="0"/>
              </a:rPr>
              <a:t>v skladu s členom 89(1), ima posameznik, na katerega se ti podatki nanašajo, pravico, da iz razlogov, povezanih z njegovim posebnim položajem, ugovarja obdelavi osebnih podatkov v zvezi z njim, razen če je obdelava potrebna za opravljanje naloge, ki se izvaja zaradi razlogov javnega interesa</a:t>
            </a:r>
          </a:p>
        </p:txBody>
      </p:sp>
    </p:spTree>
    <p:extLst>
      <p:ext uri="{BB962C8B-B14F-4D97-AF65-F5344CB8AC3E}">
        <p14:creationId xmlns:p14="http://schemas.microsoft.com/office/powerpoint/2010/main" val="3607908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OMEJITVE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802674"/>
            <a:ext cx="10178322" cy="4415245"/>
          </a:xfrm>
        </p:spPr>
        <p:txBody>
          <a:bodyPr>
            <a:normAutofit fontScale="70000" lnSpcReduction="20000"/>
          </a:bodyPr>
          <a:lstStyle/>
          <a:p>
            <a:pPr marL="0" indent="0">
              <a:buNone/>
            </a:pPr>
            <a:r>
              <a:rPr lang="sl-SI" dirty="0">
                <a:latin typeface="Times New Roman" panose="02020603050405020304" pitchFamily="18" charset="0"/>
                <a:cs typeface="Times New Roman" panose="02020603050405020304" pitchFamily="18" charset="0"/>
              </a:rPr>
              <a:t>1. Pravo Unije ali pravo države članice, ki velja za upravljavca ali obdelovalca podatkov</a:t>
            </a:r>
            <a:r>
              <a:rPr lang="sl-SI" b="1" u="sng" dirty="0">
                <a:latin typeface="Times New Roman" panose="02020603050405020304" pitchFamily="18" charset="0"/>
                <a:cs typeface="Times New Roman" panose="02020603050405020304" pitchFamily="18" charset="0"/>
              </a:rPr>
              <a:t>, lahko z zakonodajnim ukrepom omeji obseg obveznosti in pravic </a:t>
            </a:r>
            <a:r>
              <a:rPr lang="sl-SI" dirty="0">
                <a:latin typeface="Times New Roman" panose="02020603050405020304" pitchFamily="18" charset="0"/>
                <a:cs typeface="Times New Roman" panose="02020603050405020304" pitchFamily="18" charset="0"/>
              </a:rPr>
              <a:t>iz členov 12 do 22 in člena 34, pa tudi člena 5, kolikor njegove določbe ustrezajo pravicam in obveznostim iz členov 12 do 22, </a:t>
            </a:r>
            <a:r>
              <a:rPr lang="sl-SI" b="1" dirty="0">
                <a:latin typeface="Times New Roman" panose="02020603050405020304" pitchFamily="18" charset="0"/>
                <a:cs typeface="Times New Roman" panose="02020603050405020304" pitchFamily="18" charset="0"/>
              </a:rPr>
              <a:t>če taka omejitev spoštuje bistvo temeljnih pravic in svoboščin ter je potreben in sorazmeren ukrep v demokratični družbi za zagotavljanje</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(a) </a:t>
            </a:r>
            <a:r>
              <a:rPr lang="sl-SI" b="1" dirty="0">
                <a:latin typeface="Times New Roman" panose="02020603050405020304" pitchFamily="18" charset="0"/>
                <a:cs typeface="Times New Roman" panose="02020603050405020304" pitchFamily="18" charset="0"/>
              </a:rPr>
              <a:t>državne varnosti</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(b) </a:t>
            </a:r>
            <a:r>
              <a:rPr lang="sl-SI" b="1" dirty="0">
                <a:latin typeface="Times New Roman" panose="02020603050405020304" pitchFamily="18" charset="0"/>
                <a:cs typeface="Times New Roman" panose="02020603050405020304" pitchFamily="18" charset="0"/>
              </a:rPr>
              <a:t>obrambe</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(c) </a:t>
            </a:r>
            <a:r>
              <a:rPr lang="sl-SI" b="1" dirty="0">
                <a:latin typeface="Times New Roman" panose="02020603050405020304" pitchFamily="18" charset="0"/>
                <a:cs typeface="Times New Roman" panose="02020603050405020304" pitchFamily="18" charset="0"/>
              </a:rPr>
              <a:t>javne varnosti</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(d) preprečevanja, preiskovanja, odkrivanja ali pregona </a:t>
            </a:r>
            <a:r>
              <a:rPr lang="sl-SI" b="1" dirty="0">
                <a:latin typeface="Times New Roman" panose="02020603050405020304" pitchFamily="18" charset="0"/>
                <a:cs typeface="Times New Roman" panose="02020603050405020304" pitchFamily="18" charset="0"/>
              </a:rPr>
              <a:t>kaznivih dejanj </a:t>
            </a:r>
            <a:r>
              <a:rPr lang="sl-SI" dirty="0">
                <a:latin typeface="Times New Roman" panose="02020603050405020304" pitchFamily="18" charset="0"/>
                <a:cs typeface="Times New Roman" panose="02020603050405020304" pitchFamily="18" charset="0"/>
              </a:rPr>
              <a:t>ali izvrševanja </a:t>
            </a:r>
            <a:r>
              <a:rPr lang="sl-SI" b="1" dirty="0">
                <a:latin typeface="Times New Roman" panose="02020603050405020304" pitchFamily="18" charset="0"/>
                <a:cs typeface="Times New Roman" panose="02020603050405020304" pitchFamily="18" charset="0"/>
              </a:rPr>
              <a:t>kazenskih sankcij</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vključno z varovanjem pred grožnjami</a:t>
            </a:r>
            <a:r>
              <a:rPr lang="sl-SI" dirty="0">
                <a:latin typeface="Times New Roman" panose="02020603050405020304" pitchFamily="18" charset="0"/>
                <a:cs typeface="Times New Roman" panose="02020603050405020304" pitchFamily="18" charset="0"/>
              </a:rPr>
              <a:t> javni varnosti in njihovim preprečevanjem;</a:t>
            </a:r>
          </a:p>
          <a:p>
            <a:pPr marL="0" indent="0">
              <a:buNone/>
            </a:pPr>
            <a:r>
              <a:rPr lang="sl-SI" dirty="0">
                <a:latin typeface="Times New Roman" panose="02020603050405020304" pitchFamily="18" charset="0"/>
                <a:cs typeface="Times New Roman" panose="02020603050405020304" pitchFamily="18" charset="0"/>
              </a:rPr>
              <a:t>(e) drugih </a:t>
            </a:r>
            <a:r>
              <a:rPr lang="sl-SI" b="1" dirty="0">
                <a:latin typeface="Times New Roman" panose="02020603050405020304" pitchFamily="18" charset="0"/>
                <a:cs typeface="Times New Roman" panose="02020603050405020304" pitchFamily="18" charset="0"/>
              </a:rPr>
              <a:t>pomembnih ciljev v splošnem javnem interesu </a:t>
            </a:r>
            <a:r>
              <a:rPr lang="sl-SI" dirty="0">
                <a:latin typeface="Times New Roman" panose="02020603050405020304" pitchFamily="18" charset="0"/>
                <a:cs typeface="Times New Roman" panose="02020603050405020304" pitchFamily="18" charset="0"/>
              </a:rPr>
              <a:t>Unije ali države članice, zlasti pomembnega gospodarskega ali finančnega interesa Unije ali države članice, vključno z denarnimi, proračunskimi in davčnimi zadevami, javnim zdravjem in socialno varnostjo;</a:t>
            </a:r>
          </a:p>
          <a:p>
            <a:pPr marL="0" indent="0">
              <a:buNone/>
            </a:pPr>
            <a:r>
              <a:rPr lang="sl-SI" dirty="0">
                <a:latin typeface="Times New Roman" panose="02020603050405020304" pitchFamily="18" charset="0"/>
                <a:cs typeface="Times New Roman" panose="02020603050405020304" pitchFamily="18" charset="0"/>
              </a:rPr>
              <a:t>(f) </a:t>
            </a:r>
            <a:r>
              <a:rPr lang="sl-SI" b="1" dirty="0">
                <a:latin typeface="Times New Roman" panose="02020603050405020304" pitchFamily="18" charset="0"/>
                <a:cs typeface="Times New Roman" panose="02020603050405020304" pitchFamily="18" charset="0"/>
              </a:rPr>
              <a:t>varstva neodvisnosti sodstva in sodnega postopka</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(g) preprečevanja, preiskovanja, odkrivanja in pregona </a:t>
            </a:r>
            <a:r>
              <a:rPr lang="sl-SI" b="1" dirty="0">
                <a:latin typeface="Times New Roman" panose="02020603050405020304" pitchFamily="18" charset="0"/>
                <a:cs typeface="Times New Roman" panose="02020603050405020304" pitchFamily="18" charset="0"/>
              </a:rPr>
              <a:t>kršitev etike </a:t>
            </a:r>
            <a:r>
              <a:rPr lang="sl-SI" dirty="0">
                <a:latin typeface="Times New Roman" panose="02020603050405020304" pitchFamily="18" charset="0"/>
                <a:cs typeface="Times New Roman" panose="02020603050405020304" pitchFamily="18" charset="0"/>
              </a:rPr>
              <a:t>v zakonsko urejenih poklicih;</a:t>
            </a:r>
          </a:p>
          <a:p>
            <a:pPr marL="0" indent="0">
              <a:buNone/>
            </a:pPr>
            <a:r>
              <a:rPr lang="sl-SI" dirty="0">
                <a:latin typeface="Times New Roman" panose="02020603050405020304" pitchFamily="18" charset="0"/>
                <a:cs typeface="Times New Roman" panose="02020603050405020304" pitchFamily="18" charset="0"/>
              </a:rPr>
              <a:t>(h) spremljanja, pregledovanja ali urejanja, povezanega, lahko tudi zgolj občasno, </a:t>
            </a:r>
            <a:r>
              <a:rPr lang="sl-SI" b="1" dirty="0">
                <a:latin typeface="Times New Roman" panose="02020603050405020304" pitchFamily="18" charset="0"/>
                <a:cs typeface="Times New Roman" panose="02020603050405020304" pitchFamily="18" charset="0"/>
              </a:rPr>
              <a:t>z izvajanjem javne oblasti </a:t>
            </a:r>
            <a:r>
              <a:rPr lang="sl-SI" dirty="0">
                <a:latin typeface="Times New Roman" panose="02020603050405020304" pitchFamily="18" charset="0"/>
                <a:cs typeface="Times New Roman" panose="02020603050405020304" pitchFamily="18" charset="0"/>
              </a:rPr>
              <a:t>v primerih iz točk (a) do (e) in (g);</a:t>
            </a:r>
          </a:p>
          <a:p>
            <a:pPr marL="0" indent="0">
              <a:buNone/>
            </a:pPr>
            <a:r>
              <a:rPr lang="sl-SI" dirty="0">
                <a:latin typeface="Times New Roman" panose="02020603050405020304" pitchFamily="18" charset="0"/>
                <a:cs typeface="Times New Roman" panose="02020603050405020304" pitchFamily="18" charset="0"/>
              </a:rPr>
              <a:t>(i) </a:t>
            </a:r>
            <a:r>
              <a:rPr lang="sl-SI" b="1" dirty="0">
                <a:latin typeface="Times New Roman" panose="02020603050405020304" pitchFamily="18" charset="0"/>
                <a:cs typeface="Times New Roman" panose="02020603050405020304" pitchFamily="18" charset="0"/>
              </a:rPr>
              <a:t>varstva posameznika</a:t>
            </a:r>
            <a:r>
              <a:rPr lang="sl-SI" dirty="0">
                <a:latin typeface="Times New Roman" panose="02020603050405020304" pitchFamily="18" charset="0"/>
                <a:cs typeface="Times New Roman" panose="02020603050405020304" pitchFamily="18" charset="0"/>
              </a:rPr>
              <a:t>, na katerega se nanašajo osebni podatki, </a:t>
            </a:r>
            <a:r>
              <a:rPr lang="sl-SI" b="1" dirty="0">
                <a:latin typeface="Times New Roman" panose="02020603050405020304" pitchFamily="18" charset="0"/>
                <a:cs typeface="Times New Roman" panose="02020603050405020304" pitchFamily="18" charset="0"/>
              </a:rPr>
              <a:t>ali pravic in svoboščin drugih</a:t>
            </a:r>
            <a:r>
              <a:rPr lang="sl-SI" dirty="0">
                <a:latin typeface="Times New Roman" panose="02020603050405020304" pitchFamily="18" charset="0"/>
                <a:cs typeface="Times New Roman" panose="02020603050405020304" pitchFamily="18" charset="0"/>
              </a:rPr>
              <a:t>;</a:t>
            </a:r>
          </a:p>
          <a:p>
            <a:pPr marL="0" indent="0">
              <a:buNone/>
            </a:pPr>
            <a:r>
              <a:rPr lang="sl-SI" dirty="0">
                <a:latin typeface="Times New Roman" panose="02020603050405020304" pitchFamily="18" charset="0"/>
                <a:cs typeface="Times New Roman" panose="02020603050405020304" pitchFamily="18" charset="0"/>
              </a:rPr>
              <a:t>(j) uveljavljanja </a:t>
            </a:r>
            <a:r>
              <a:rPr lang="sl-SI" b="1" dirty="0">
                <a:latin typeface="Times New Roman" panose="02020603050405020304" pitchFamily="18" charset="0"/>
                <a:cs typeface="Times New Roman" panose="02020603050405020304" pitchFamily="18" charset="0"/>
              </a:rPr>
              <a:t>civilnopravnih zahtevkov</a:t>
            </a:r>
            <a:r>
              <a:rPr lang="sl-SI"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551017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sz="4800" dirty="0">
                <a:solidFill>
                  <a:srgbClr val="2A1A00"/>
                </a:solidFill>
                <a:latin typeface="Times New Roman" panose="02020603050405020304" pitchFamily="18" charset="0"/>
                <a:cs typeface="Times New Roman" panose="02020603050405020304" pitchFamily="18" charset="0"/>
              </a:rPr>
              <a:t>Pravice posameznika</a:t>
            </a:r>
            <a:br>
              <a:rPr lang="sl-SI" sz="4800" dirty="0">
                <a:solidFill>
                  <a:srgbClr val="2A1A00"/>
                </a:solidFill>
                <a:latin typeface="Times New Roman" panose="02020603050405020304" pitchFamily="18" charset="0"/>
                <a:cs typeface="Times New Roman" panose="02020603050405020304" pitchFamily="18" charset="0"/>
              </a:rPr>
            </a:br>
            <a:r>
              <a:rPr lang="sl-SI" sz="2800" dirty="0">
                <a:solidFill>
                  <a:srgbClr val="2A1A00"/>
                </a:solidFill>
                <a:latin typeface="Times New Roman" panose="02020603050405020304" pitchFamily="18" charset="0"/>
                <a:cs typeface="Times New Roman" panose="02020603050405020304" pitchFamily="18" charset="0"/>
              </a:rPr>
              <a:t>(</a:t>
            </a:r>
            <a:r>
              <a:rPr lang="pl-PL" sz="2800" dirty="0">
                <a:solidFill>
                  <a:srgbClr val="2A1A00"/>
                </a:solidFill>
                <a:latin typeface="Times New Roman" panose="02020603050405020304" pitchFamily="18" charset="0"/>
                <a:cs typeface="Times New Roman" panose="02020603050405020304" pitchFamily="18" charset="0"/>
              </a:rPr>
              <a:t>OMEJITVE</a:t>
            </a:r>
            <a:r>
              <a:rPr lang="sl-SI" sz="28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normAutofit fontScale="70000" lnSpcReduction="20000"/>
          </a:bodyPr>
          <a:lstStyle/>
          <a:p>
            <a:pPr marL="0" indent="0">
              <a:buNone/>
            </a:pPr>
            <a:r>
              <a:rPr lang="sl-SI" dirty="0">
                <a:latin typeface="Times New Roman" panose="02020603050405020304" pitchFamily="18" charset="0"/>
                <a:cs typeface="Times New Roman" panose="02020603050405020304" pitchFamily="18" charset="0"/>
              </a:rPr>
              <a:t>2. Zlasti vsak zakonodajni ukrep iz odstavka 1 vsebuje posebne določbe vsaj, kjer je ustrezno, glede:</a:t>
            </a:r>
          </a:p>
          <a:p>
            <a:pPr marL="0" indent="0">
              <a:buNone/>
            </a:pPr>
            <a:endParaRPr lang="sl-SI" dirty="0">
              <a:latin typeface="Times New Roman" panose="02020603050405020304" pitchFamily="18" charset="0"/>
              <a:cs typeface="Times New Roman" panose="02020603050405020304" pitchFamily="18" charset="0"/>
            </a:endParaRPr>
          </a:p>
          <a:p>
            <a:pPr marL="0" indent="0">
              <a:buNone/>
            </a:pPr>
            <a:r>
              <a:rPr lang="sl-SI" dirty="0">
                <a:latin typeface="Times New Roman" panose="02020603050405020304" pitchFamily="18" charset="0"/>
                <a:cs typeface="Times New Roman" panose="02020603050405020304" pitchFamily="18" charset="0"/>
              </a:rPr>
              <a:t>(a) namenov obdelave ali vrst obdelave;</a:t>
            </a:r>
          </a:p>
          <a:p>
            <a:pPr marL="0" indent="0">
              <a:buNone/>
            </a:pPr>
            <a:r>
              <a:rPr lang="sl-SI" dirty="0">
                <a:latin typeface="Times New Roman" panose="02020603050405020304" pitchFamily="18" charset="0"/>
                <a:cs typeface="Times New Roman" panose="02020603050405020304" pitchFamily="18" charset="0"/>
              </a:rPr>
              <a:t>(b) vrst osebnih podatkov;</a:t>
            </a:r>
          </a:p>
          <a:p>
            <a:pPr marL="0" indent="0">
              <a:buNone/>
            </a:pPr>
            <a:r>
              <a:rPr lang="sl-SI" dirty="0">
                <a:latin typeface="Times New Roman" panose="02020603050405020304" pitchFamily="18" charset="0"/>
                <a:cs typeface="Times New Roman" panose="02020603050405020304" pitchFamily="18" charset="0"/>
              </a:rPr>
              <a:t>(c) obsega uvedenih omejitev;</a:t>
            </a:r>
          </a:p>
          <a:p>
            <a:pPr marL="0" indent="0">
              <a:buNone/>
            </a:pPr>
            <a:r>
              <a:rPr lang="sl-SI" dirty="0">
                <a:latin typeface="Times New Roman" panose="02020603050405020304" pitchFamily="18" charset="0"/>
                <a:cs typeface="Times New Roman" panose="02020603050405020304" pitchFamily="18" charset="0"/>
              </a:rPr>
              <a:t>(d) zaščitnih ukrepov za preprečitev zlorab ali nezakonitega dostopa ali prenosa;</a:t>
            </a:r>
          </a:p>
          <a:p>
            <a:pPr marL="0" indent="0">
              <a:buNone/>
            </a:pPr>
            <a:r>
              <a:rPr lang="sl-SI" dirty="0">
                <a:latin typeface="Times New Roman" panose="02020603050405020304" pitchFamily="18" charset="0"/>
                <a:cs typeface="Times New Roman" panose="02020603050405020304" pitchFamily="18" charset="0"/>
              </a:rPr>
              <a:t>(e) natančnejše ureditve upravljavca ali vrst upravljavcev;</a:t>
            </a:r>
          </a:p>
          <a:p>
            <a:pPr marL="0" indent="0">
              <a:buNone/>
            </a:pPr>
            <a:r>
              <a:rPr lang="sl-SI" dirty="0">
                <a:latin typeface="Times New Roman" panose="02020603050405020304" pitchFamily="18" charset="0"/>
                <a:cs typeface="Times New Roman" panose="02020603050405020304" pitchFamily="18" charset="0"/>
              </a:rPr>
              <a:t>(f) obdobij hrambe in veljavnih zaščitnih ukrepov, pri čemer se upoštevajo narava, obseg in nameni obdelave ali vrste obdelave;</a:t>
            </a:r>
          </a:p>
          <a:p>
            <a:pPr marL="0" indent="0">
              <a:buNone/>
            </a:pPr>
            <a:r>
              <a:rPr lang="sl-SI" dirty="0">
                <a:latin typeface="Times New Roman" panose="02020603050405020304" pitchFamily="18" charset="0"/>
                <a:cs typeface="Times New Roman" panose="02020603050405020304" pitchFamily="18" charset="0"/>
              </a:rPr>
              <a:t>(g) tveganj za pravice in svoboščine posameznikov, na katere se nanašajo osebni podatki, ter</a:t>
            </a:r>
          </a:p>
          <a:p>
            <a:pPr marL="0" indent="0">
              <a:buNone/>
            </a:pPr>
            <a:r>
              <a:rPr lang="sl-SI" dirty="0">
                <a:latin typeface="Times New Roman" panose="02020603050405020304" pitchFamily="18" charset="0"/>
                <a:cs typeface="Times New Roman" panose="02020603050405020304" pitchFamily="18" charset="0"/>
              </a:rPr>
              <a:t>(h) pravice posameznikov, na katere se nanašajo osebni podatki, da so obveščeni o omejitvi, razen če bi to posegalo v</a:t>
            </a:r>
          </a:p>
          <a:p>
            <a:pPr marL="0" indent="0">
              <a:buNone/>
            </a:pPr>
            <a:r>
              <a:rPr lang="sl-SI" dirty="0">
                <a:latin typeface="Times New Roman" panose="02020603050405020304" pitchFamily="18" charset="0"/>
                <a:cs typeface="Times New Roman" panose="02020603050405020304" pitchFamily="18" charset="0"/>
              </a:rPr>
              <a:t>namen omejitve. </a:t>
            </a:r>
          </a:p>
        </p:txBody>
      </p:sp>
    </p:spTree>
    <p:extLst>
      <p:ext uri="{BB962C8B-B14F-4D97-AF65-F5344CB8AC3E}">
        <p14:creationId xmlns:p14="http://schemas.microsoft.com/office/powerpoint/2010/main" val="31204552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fontScale="90000"/>
          </a:bodyPr>
          <a:lstStyle/>
          <a:p>
            <a:pPr algn="ctr"/>
            <a:r>
              <a:rPr lang="sl-SI" sz="5400" dirty="0" err="1">
                <a:solidFill>
                  <a:srgbClr val="2A1A00"/>
                </a:solidFill>
                <a:latin typeface="Times New Roman" panose="02020603050405020304" pitchFamily="18" charset="0"/>
                <a:cs typeface="Times New Roman" panose="02020603050405020304" pitchFamily="18" charset="0"/>
              </a:rPr>
              <a:t>OdgovORNOST</a:t>
            </a:r>
            <a:r>
              <a:rPr lang="sl-SI" sz="5400" dirty="0">
                <a:solidFill>
                  <a:srgbClr val="2A1A00"/>
                </a:solidFill>
                <a:latin typeface="Times New Roman" panose="02020603050405020304" pitchFamily="18" charset="0"/>
                <a:cs typeface="Times New Roman" panose="02020603050405020304" pitchFamily="18" charset="0"/>
              </a:rPr>
              <a:t> UPRAVLJAVCA</a:t>
            </a:r>
            <a:br>
              <a:rPr lang="sl-SI" sz="5400" dirty="0">
                <a:solidFill>
                  <a:srgbClr val="2A1A00"/>
                </a:solidFill>
                <a:latin typeface="Times New Roman" panose="02020603050405020304" pitchFamily="18" charset="0"/>
                <a:cs typeface="Times New Roman" panose="02020603050405020304" pitchFamily="18" charset="0"/>
              </a:rPr>
            </a:b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Ob upoštevanju narave, obsega, okoliščin in namenov obdelave, pa tudi tveganj za pravice in svoboščine posameznikov, ki se razlikujejo po verjetnosti in resnosti</a:t>
            </a:r>
            <a:r>
              <a:rPr lang="sl-SI" b="1" dirty="0">
                <a:latin typeface="Times New Roman" panose="02020603050405020304" pitchFamily="18" charset="0"/>
                <a:cs typeface="Times New Roman" panose="02020603050405020304" pitchFamily="18" charset="0"/>
              </a:rPr>
              <a:t>, upravljavec izvede ustrezne tehnične in organizacijske ukrepe, da zagotovi in je zmožen dokazati, da obdelava poteka v skladu s to uredbo</a:t>
            </a:r>
            <a:r>
              <a:rPr lang="sl-SI" dirty="0">
                <a:latin typeface="Times New Roman" panose="02020603050405020304" pitchFamily="18" charset="0"/>
                <a:cs typeface="Times New Roman" panose="02020603050405020304" pitchFamily="18" charset="0"/>
              </a:rPr>
              <a:t>. Ti ukrepi se pregledajo in dopolnijo, kjer je to potrebno.</a:t>
            </a:r>
          </a:p>
          <a:p>
            <a:r>
              <a:rPr lang="sl-SI" dirty="0">
                <a:latin typeface="Times New Roman" panose="02020603050405020304" pitchFamily="18" charset="0"/>
                <a:cs typeface="Times New Roman" panose="02020603050405020304" pitchFamily="18" charset="0"/>
              </a:rPr>
              <a:t>Kadar je to sorazmerno glede na dejavnosti obdelave, ukrepi iz odstavka 1 vključujejo izvajanje ustreznih politik za varstvo podatkov s strani upravljavca.</a:t>
            </a:r>
          </a:p>
          <a:p>
            <a:r>
              <a:rPr lang="sl-SI" dirty="0">
                <a:latin typeface="Times New Roman" panose="02020603050405020304" pitchFamily="18" charset="0"/>
                <a:cs typeface="Times New Roman" panose="02020603050405020304" pitchFamily="18" charset="0"/>
              </a:rPr>
              <a:t>Zavezanost k odobrenim kodeksom ravnanja iz člena 40 ali izvajanje odobrenega mehanizma potrjevanja iz člena 42 se lahko uporabi za dokazovanje izpolnjevanja obveznosti upravljavca.</a:t>
            </a:r>
          </a:p>
        </p:txBody>
      </p:sp>
    </p:spTree>
    <p:extLst>
      <p:ext uri="{BB962C8B-B14F-4D97-AF65-F5344CB8AC3E}">
        <p14:creationId xmlns:p14="http://schemas.microsoft.com/office/powerpoint/2010/main" val="2026817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VGRAJENO IN PRIVZETO VARSTVO PODATKOV</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874517"/>
            <a:ext cx="10178322" cy="4005075"/>
          </a:xfrm>
        </p:spPr>
        <p:txBody>
          <a:bodyPr>
            <a:normAutofit fontScale="92500" lnSpcReduction="20000"/>
          </a:bodyPr>
          <a:lstStyle/>
          <a:p>
            <a:r>
              <a:rPr lang="sl-SI" dirty="0">
                <a:latin typeface="Times New Roman" panose="02020603050405020304" pitchFamily="18" charset="0"/>
                <a:cs typeface="Times New Roman" panose="02020603050405020304" pitchFamily="18" charset="0"/>
              </a:rPr>
              <a:t>Ob upoštevanju najnovejšega tehnološkega razvoja, stroškov izvajanja ter narave, obsega, okoliščin in namenov obdelave, pa tudi tveganj za pravice in svoboščine posameznikov, ki so povezana z obdelavo in se razlikujejo po verjetnosti in resnosti, </a:t>
            </a:r>
            <a:r>
              <a:rPr lang="sl-SI" b="1" dirty="0">
                <a:latin typeface="Times New Roman" panose="02020603050405020304" pitchFamily="18" charset="0"/>
                <a:cs typeface="Times New Roman" panose="02020603050405020304" pitchFamily="18" charset="0"/>
              </a:rPr>
              <a:t>upravljavec tako v času določanja sredstev obdelave kot tudi v času same obdelave izvaja ustrezne tehnične in organizacijske ukrepe, kot je </a:t>
            </a:r>
            <a:r>
              <a:rPr lang="sl-SI" b="1" dirty="0" err="1">
                <a:latin typeface="Times New Roman" panose="02020603050405020304" pitchFamily="18" charset="0"/>
                <a:cs typeface="Times New Roman" panose="02020603050405020304" pitchFamily="18" charset="0"/>
              </a:rPr>
              <a:t>psevdonimizacija</a:t>
            </a:r>
            <a:r>
              <a:rPr lang="sl-SI" b="1" dirty="0">
                <a:latin typeface="Times New Roman" panose="02020603050405020304" pitchFamily="18" charset="0"/>
                <a:cs typeface="Times New Roman" panose="02020603050405020304" pitchFamily="18" charset="0"/>
              </a:rPr>
              <a:t>, </a:t>
            </a:r>
            <a:r>
              <a:rPr lang="sl-SI" dirty="0">
                <a:latin typeface="Times New Roman" panose="02020603050405020304" pitchFamily="18" charset="0"/>
                <a:cs typeface="Times New Roman" panose="02020603050405020304" pitchFamily="18" charset="0"/>
              </a:rPr>
              <a:t>ki so oblikovani za </a:t>
            </a:r>
            <a:r>
              <a:rPr lang="sl-SI" b="1" dirty="0">
                <a:latin typeface="Times New Roman" panose="02020603050405020304" pitchFamily="18" charset="0"/>
                <a:cs typeface="Times New Roman" panose="02020603050405020304" pitchFamily="18" charset="0"/>
              </a:rPr>
              <a:t>učinkovito izvajanje načel varstva podatkov, kot je načelo najmanjšega obsega podatkov</a:t>
            </a:r>
            <a:r>
              <a:rPr lang="sl-SI" dirty="0">
                <a:latin typeface="Times New Roman" panose="02020603050405020304" pitchFamily="18" charset="0"/>
                <a:cs typeface="Times New Roman" panose="02020603050405020304" pitchFamily="18" charset="0"/>
              </a:rPr>
              <a:t>, ter v obdelavo vključi </a:t>
            </a:r>
            <a:r>
              <a:rPr lang="sl-SI" b="1" dirty="0">
                <a:latin typeface="Times New Roman" panose="02020603050405020304" pitchFamily="18" charset="0"/>
                <a:cs typeface="Times New Roman" panose="02020603050405020304" pitchFamily="18" charset="0"/>
              </a:rPr>
              <a:t>potrebne zaščitne ukrepe</a:t>
            </a:r>
            <a:r>
              <a:rPr lang="sl-SI" dirty="0">
                <a:latin typeface="Times New Roman" panose="02020603050405020304" pitchFamily="18" charset="0"/>
                <a:cs typeface="Times New Roman" panose="02020603050405020304" pitchFamily="18" charset="0"/>
              </a:rPr>
              <a:t>, da se izpolnijo zahteve te uredbe in zaščitijo pravice posameznikov, na katere se nanašajo osebni podatki.</a:t>
            </a:r>
          </a:p>
          <a:p>
            <a:r>
              <a:rPr lang="sl-SI" dirty="0">
                <a:latin typeface="Times New Roman" panose="02020603050405020304" pitchFamily="18" charset="0"/>
                <a:cs typeface="Times New Roman" panose="02020603050405020304" pitchFamily="18" charset="0"/>
              </a:rPr>
              <a:t>Upravljavec izvede ustrezne tehnične in organizacijske ukrepe, s katerimi zagotovi, da se privzeto obdelajo samo osebni podatki, ki so </a:t>
            </a:r>
            <a:r>
              <a:rPr lang="sl-SI" b="1" dirty="0">
                <a:latin typeface="Times New Roman" panose="02020603050405020304" pitchFamily="18" charset="0"/>
                <a:cs typeface="Times New Roman" panose="02020603050405020304" pitchFamily="18" charset="0"/>
              </a:rPr>
              <a:t>potrebni za vsak poseben namen obdelave</a:t>
            </a:r>
            <a:r>
              <a:rPr lang="sl-SI" dirty="0">
                <a:latin typeface="Times New Roman" panose="02020603050405020304" pitchFamily="18" charset="0"/>
                <a:cs typeface="Times New Roman" panose="02020603050405020304" pitchFamily="18" charset="0"/>
              </a:rPr>
              <a:t>. Ta obveznost velja za količino zbranih osebnih podatkov, obseg njihove obdelave, obdobje njihove hrambe in njihovo dostopnost. S takšnimi ukrepi se zagotovi zlasti, da osebni podatki niso samodejno dostopni nedoločenemu številu posameznikov brez posredovanja zadevnega posameznika.</a:t>
            </a:r>
          </a:p>
          <a:p>
            <a:r>
              <a:rPr lang="sl-SI" dirty="0">
                <a:latin typeface="Times New Roman" panose="02020603050405020304" pitchFamily="18" charset="0"/>
                <a:cs typeface="Times New Roman" panose="02020603050405020304" pitchFamily="18" charset="0"/>
              </a:rPr>
              <a:t>Odobreni mehanizem potrjevanja v skladu s členom 42 se lahko uporabi za dokazovanje izpolnjevanja obveznosti iz odstavkov 1 in 2 tega člena.</a:t>
            </a:r>
          </a:p>
        </p:txBody>
      </p:sp>
    </p:spTree>
    <p:extLst>
      <p:ext uri="{BB962C8B-B14F-4D97-AF65-F5344CB8AC3E}">
        <p14:creationId xmlns:p14="http://schemas.microsoft.com/office/powerpoint/2010/main" val="31345602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SKUPNI UPRAVLJAVCI</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143000"/>
            <a:ext cx="10178322" cy="5332615"/>
          </a:xfrm>
        </p:spPr>
        <p:txBody>
          <a:bodyPr>
            <a:normAutofit/>
          </a:bodyPr>
          <a:lstStyle/>
          <a:p>
            <a:r>
              <a:rPr lang="sl-SI" dirty="0">
                <a:latin typeface="Times New Roman" panose="02020603050405020304" pitchFamily="18" charset="0"/>
                <a:cs typeface="Times New Roman" panose="02020603050405020304" pitchFamily="18" charset="0"/>
              </a:rPr>
              <a:t>Dva ali več upravljavcev, ki </a:t>
            </a:r>
            <a:r>
              <a:rPr lang="sl-SI" b="1" dirty="0">
                <a:latin typeface="Times New Roman" panose="02020603050405020304" pitchFamily="18" charset="0"/>
                <a:cs typeface="Times New Roman" panose="02020603050405020304" pitchFamily="18" charset="0"/>
              </a:rPr>
              <a:t>skupaj določijo namene in načine obdelave</a:t>
            </a:r>
            <a:r>
              <a:rPr lang="sl-SI" dirty="0">
                <a:latin typeface="Times New Roman" panose="02020603050405020304" pitchFamily="18" charset="0"/>
                <a:cs typeface="Times New Roman" panose="02020603050405020304" pitchFamily="18" charset="0"/>
              </a:rPr>
              <a:t>, so skupni upravljavci. Skupni upravljavci na pregleden način z </a:t>
            </a:r>
            <a:r>
              <a:rPr lang="sl-SI" b="1" dirty="0">
                <a:latin typeface="Times New Roman" panose="02020603050405020304" pitchFamily="18" charset="0"/>
                <a:cs typeface="Times New Roman" panose="02020603050405020304" pitchFamily="18" charset="0"/>
              </a:rPr>
              <a:t>medsebojnim dogovorom določijo dolžnosti vsakega od njih </a:t>
            </a:r>
            <a:r>
              <a:rPr lang="sl-SI" dirty="0">
                <a:latin typeface="Times New Roman" panose="02020603050405020304" pitchFamily="18" charset="0"/>
                <a:cs typeface="Times New Roman" panose="02020603050405020304" pitchFamily="18" charset="0"/>
              </a:rPr>
              <a:t>z namenom izpolnjevanja obveznosti v skladu s to uredbo, zlasti v zvezi z uresničevanjem pravic posameznika, na katerega se nanašajo osebni podatki, in nalogami vsakega od njih glede zagotavljanja informacij iz členov 13 in 14, razen če in kolikor so dolžnosti vsakega od upravljavcev določene s pravom Unije ali pravom države članice, ki velja za upravljavce. </a:t>
            </a:r>
            <a:r>
              <a:rPr lang="sl-SI" b="1" dirty="0">
                <a:latin typeface="Times New Roman" panose="02020603050405020304" pitchFamily="18" charset="0"/>
                <a:cs typeface="Times New Roman" panose="02020603050405020304" pitchFamily="18" charset="0"/>
              </a:rPr>
              <a:t>Z dogovorom se lahko določi kontaktna točka </a:t>
            </a:r>
            <a:r>
              <a:rPr lang="sl-SI" dirty="0">
                <a:latin typeface="Times New Roman" panose="02020603050405020304" pitchFamily="18" charset="0"/>
                <a:cs typeface="Times New Roman" panose="02020603050405020304" pitchFamily="18" charset="0"/>
              </a:rPr>
              <a:t>za posameznike, na katere se nanašajo osebni podatki.</a:t>
            </a:r>
          </a:p>
          <a:p>
            <a:r>
              <a:rPr lang="sl-SI" dirty="0">
                <a:latin typeface="Times New Roman" panose="02020603050405020304" pitchFamily="18" charset="0"/>
                <a:cs typeface="Times New Roman" panose="02020603050405020304" pitchFamily="18" charset="0"/>
              </a:rPr>
              <a:t>Dogovor iz odstavka 1 </a:t>
            </a:r>
            <a:r>
              <a:rPr lang="sl-SI" b="1" dirty="0">
                <a:latin typeface="Times New Roman" panose="02020603050405020304" pitchFamily="18" charset="0"/>
                <a:cs typeface="Times New Roman" panose="02020603050405020304" pitchFamily="18" charset="0"/>
              </a:rPr>
              <a:t>ustrezno odraža vlogo vsakega od skupnih upravljavcev </a:t>
            </a:r>
            <a:r>
              <a:rPr lang="sl-SI" dirty="0">
                <a:latin typeface="Times New Roman" panose="02020603050405020304" pitchFamily="18" charset="0"/>
                <a:cs typeface="Times New Roman" panose="02020603050405020304" pitchFamily="18" charset="0"/>
              </a:rPr>
              <a:t>in njegovo razmerje do posameznikov, na katere se nanašajo osebni podatki. Vsebina dogovora </a:t>
            </a:r>
            <a:r>
              <a:rPr lang="sl-SI" b="1" dirty="0">
                <a:latin typeface="Times New Roman" panose="02020603050405020304" pitchFamily="18" charset="0"/>
                <a:cs typeface="Times New Roman" panose="02020603050405020304" pitchFamily="18" charset="0"/>
              </a:rPr>
              <a:t>se da na voljo posamezniku, na katerega se nanašajo osebni podatki</a:t>
            </a:r>
            <a:r>
              <a:rPr lang="sl-SI" dirty="0">
                <a:latin typeface="Times New Roman" panose="02020603050405020304" pitchFamily="18" charset="0"/>
                <a:cs typeface="Times New Roman" panose="02020603050405020304" pitchFamily="18" charset="0"/>
              </a:rPr>
              <a:t>.</a:t>
            </a:r>
          </a:p>
          <a:p>
            <a:r>
              <a:rPr lang="sl-SI" dirty="0">
                <a:latin typeface="Times New Roman" panose="02020603050405020304" pitchFamily="18" charset="0"/>
                <a:cs typeface="Times New Roman" panose="02020603050405020304" pitchFamily="18" charset="0"/>
              </a:rPr>
              <a:t>Posameznik, na katerega se nanašajo osebni podatki, lahko ne glede na pogoje dogovora iz odstavka 1 </a:t>
            </a:r>
            <a:r>
              <a:rPr lang="sl-SI" b="1" dirty="0">
                <a:latin typeface="Times New Roman" panose="02020603050405020304" pitchFamily="18" charset="0"/>
                <a:cs typeface="Times New Roman" panose="02020603050405020304" pitchFamily="18" charset="0"/>
              </a:rPr>
              <a:t>uresničuje svoje pravice v skladu s to uredbo glede vsakega od upravljavcev in proti vsakemu od njih.</a:t>
            </a:r>
          </a:p>
        </p:txBody>
      </p:sp>
    </p:spTree>
    <p:extLst>
      <p:ext uri="{BB962C8B-B14F-4D97-AF65-F5344CB8AC3E}">
        <p14:creationId xmlns:p14="http://schemas.microsoft.com/office/powerpoint/2010/main" val="2130552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OBDELOVALEC</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Kadar se obdelava izvaja v imenu upravljavca, ta sodeluje </a:t>
            </a:r>
            <a:r>
              <a:rPr lang="sl-SI" b="1" dirty="0">
                <a:latin typeface="Times New Roman" panose="02020603050405020304" pitchFamily="18" charset="0"/>
                <a:cs typeface="Times New Roman" panose="02020603050405020304" pitchFamily="18" charset="0"/>
              </a:rPr>
              <a:t>zgolj z obdelovalci, ki zagotovijo zadostna jamstva za izvedbo ustreznih tehničnih in organizacijskih ukrepov na tak način, da obdelava izpolnjuje zahteve iz te uredbe in zagotavlja varstvo pravic posameznika</a:t>
            </a:r>
            <a:r>
              <a:rPr lang="sl-SI" dirty="0">
                <a:latin typeface="Times New Roman" panose="02020603050405020304" pitchFamily="18" charset="0"/>
                <a:cs typeface="Times New Roman" panose="02020603050405020304" pitchFamily="18" charset="0"/>
              </a:rPr>
              <a:t>, na katerega se nanašajo osebni podatki.</a:t>
            </a:r>
          </a:p>
          <a:p>
            <a:r>
              <a:rPr lang="sl-SI" dirty="0">
                <a:latin typeface="Times New Roman" panose="02020603050405020304" pitchFamily="18" charset="0"/>
                <a:cs typeface="Times New Roman" panose="02020603050405020304" pitchFamily="18" charset="0"/>
              </a:rPr>
              <a:t>Obdelovalec </a:t>
            </a:r>
            <a:r>
              <a:rPr lang="sl-SI" b="1" dirty="0">
                <a:latin typeface="Times New Roman" panose="02020603050405020304" pitchFamily="18" charset="0"/>
                <a:cs typeface="Times New Roman" panose="02020603050405020304" pitchFamily="18" charset="0"/>
              </a:rPr>
              <a:t>ne zaposli drugega obdelovalca </a:t>
            </a:r>
            <a:r>
              <a:rPr lang="sl-SI" dirty="0">
                <a:latin typeface="Times New Roman" panose="02020603050405020304" pitchFamily="18" charset="0"/>
                <a:cs typeface="Times New Roman" panose="02020603050405020304" pitchFamily="18" charset="0"/>
              </a:rPr>
              <a:t>brez predhodnega posebnega ali splošnega pisnega dovoljenja upravljavca. V primeru splošnega pisnega </a:t>
            </a:r>
            <a:r>
              <a:rPr lang="sl-SI" b="1" dirty="0">
                <a:latin typeface="Times New Roman" panose="02020603050405020304" pitchFamily="18" charset="0"/>
                <a:cs typeface="Times New Roman" panose="02020603050405020304" pitchFamily="18" charset="0"/>
              </a:rPr>
              <a:t>dovoljenja obdelovalec upravljavca obvesti o vseh nameravanih spremembah </a:t>
            </a:r>
            <a:r>
              <a:rPr lang="sl-SI" dirty="0">
                <a:latin typeface="Times New Roman" panose="02020603050405020304" pitchFamily="18" charset="0"/>
                <a:cs typeface="Times New Roman" panose="02020603050405020304" pitchFamily="18" charset="0"/>
              </a:rPr>
              <a:t>glede zaposlitve dodatnih obdelovalcev ali njihove zamenjave, s čimer se upravljavcu omogoči, da nasprotuje tem spremembam.</a:t>
            </a:r>
          </a:p>
        </p:txBody>
      </p:sp>
    </p:spTree>
    <p:extLst>
      <p:ext uri="{BB962C8B-B14F-4D97-AF65-F5344CB8AC3E}">
        <p14:creationId xmlns:p14="http://schemas.microsoft.com/office/powerpoint/2010/main" val="24359997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OBDELOVALEC</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pPr algn="just"/>
            <a:r>
              <a:rPr lang="sl-SI" dirty="0">
                <a:latin typeface="Times New Roman" panose="02020603050405020304" pitchFamily="18" charset="0"/>
                <a:cs typeface="Times New Roman" panose="02020603050405020304" pitchFamily="18" charset="0"/>
              </a:rPr>
              <a:t>Obdelavo s strani obdelovalca ureja </a:t>
            </a:r>
            <a:r>
              <a:rPr lang="sl-SI" b="1" dirty="0">
                <a:latin typeface="Times New Roman" panose="02020603050405020304" pitchFamily="18" charset="0"/>
                <a:cs typeface="Times New Roman" panose="02020603050405020304" pitchFamily="18" charset="0"/>
              </a:rPr>
              <a:t>pogodba ali drug pravni akt </a:t>
            </a:r>
            <a:r>
              <a:rPr lang="sl-SI" dirty="0">
                <a:latin typeface="Times New Roman" panose="02020603050405020304" pitchFamily="18" charset="0"/>
                <a:cs typeface="Times New Roman" panose="02020603050405020304" pitchFamily="18" charset="0"/>
              </a:rPr>
              <a:t>v skladu s pravom Unije ali pravom države članice, ki določa </a:t>
            </a:r>
            <a:r>
              <a:rPr lang="sl-SI" b="1" dirty="0">
                <a:latin typeface="Times New Roman" panose="02020603050405020304" pitchFamily="18" charset="0"/>
                <a:cs typeface="Times New Roman" panose="02020603050405020304" pitchFamily="18" charset="0"/>
              </a:rPr>
              <a:t>obveznosti obdelovalca </a:t>
            </a:r>
            <a:r>
              <a:rPr lang="sl-SI" dirty="0">
                <a:latin typeface="Times New Roman" panose="02020603050405020304" pitchFamily="18" charset="0"/>
                <a:cs typeface="Times New Roman" panose="02020603050405020304" pitchFamily="18" charset="0"/>
              </a:rPr>
              <a:t>do upravljavca, v katerem so določeni </a:t>
            </a:r>
            <a:r>
              <a:rPr lang="sl-SI" b="1" dirty="0">
                <a:latin typeface="Times New Roman" panose="02020603050405020304" pitchFamily="18" charset="0"/>
                <a:cs typeface="Times New Roman" panose="02020603050405020304" pitchFamily="18" charset="0"/>
              </a:rPr>
              <a:t>vsebina in trajanje obdelave, narava in namen obdelave, vrsta osebnih podatkov, kategorije posameznikov, na katere se nanašajo osebni podatki, ter obveznosti in pravice upravljavca.</a:t>
            </a:r>
            <a:r>
              <a:rPr lang="sl-SI" dirty="0">
                <a:latin typeface="Times New Roman" panose="02020603050405020304" pitchFamily="18" charset="0"/>
                <a:cs typeface="Times New Roman" panose="02020603050405020304" pitchFamily="18" charset="0"/>
              </a:rPr>
              <a:t> Ta pogodba ali drug pravni akt zlasti določa, da obdelovalec:</a:t>
            </a:r>
          </a:p>
          <a:p>
            <a:pPr marL="0" indent="0" algn="just">
              <a:buNone/>
            </a:pPr>
            <a:r>
              <a:rPr lang="sl-SI"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62051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IZVEDBA PREDAVANJ</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p:txBody>
          <a:bodyPr/>
          <a:lstStyle/>
          <a:p>
            <a:r>
              <a:rPr lang="sl-SI" dirty="0">
                <a:latin typeface="Times New Roman" panose="02020603050405020304" pitchFamily="18" charset="0"/>
                <a:cs typeface="Times New Roman" panose="02020603050405020304" pitchFamily="18" charset="0"/>
              </a:rPr>
              <a:t>Sreda 21.11.2018 od 18:00 do 20:00</a:t>
            </a:r>
          </a:p>
          <a:p>
            <a:endParaRPr lang="sl-SI" dirty="0">
              <a:latin typeface="Times New Roman" panose="02020603050405020304" pitchFamily="18" charset="0"/>
              <a:cs typeface="Times New Roman" panose="02020603050405020304" pitchFamily="18" charset="0"/>
            </a:endParaRPr>
          </a:p>
          <a:p>
            <a:r>
              <a:rPr lang="sl-SI" b="1" dirty="0">
                <a:latin typeface="Times New Roman" panose="02020603050405020304" pitchFamily="18" charset="0"/>
                <a:cs typeface="Times New Roman" panose="02020603050405020304" pitchFamily="18" charset="0"/>
              </a:rPr>
              <a:t>Ponedeljek 26.11.2018 od 18:00 do 20:00</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Sreda 28.11.2018 od 18:00 do 20:00</a:t>
            </a:r>
          </a:p>
        </p:txBody>
      </p:sp>
    </p:spTree>
    <p:extLst>
      <p:ext uri="{BB962C8B-B14F-4D97-AF65-F5344CB8AC3E}">
        <p14:creationId xmlns:p14="http://schemas.microsoft.com/office/powerpoint/2010/main" val="833089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OBDELOVALEC</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333501"/>
            <a:ext cx="10178322" cy="4629150"/>
          </a:xfrm>
        </p:spPr>
        <p:txBody>
          <a:bodyPr>
            <a:normAutofit fontScale="85000" lnSpcReduction="10000"/>
          </a:bodyPr>
          <a:lstStyle/>
          <a:p>
            <a:r>
              <a:rPr lang="sl-SI" dirty="0">
                <a:latin typeface="Times New Roman" panose="02020603050405020304" pitchFamily="18" charset="0"/>
                <a:cs typeface="Times New Roman" panose="02020603050405020304" pitchFamily="18" charset="0"/>
              </a:rPr>
              <a:t>osebne podatke </a:t>
            </a:r>
            <a:r>
              <a:rPr lang="sl-SI" b="1" dirty="0">
                <a:latin typeface="Times New Roman" panose="02020603050405020304" pitchFamily="18" charset="0"/>
                <a:cs typeface="Times New Roman" panose="02020603050405020304" pitchFamily="18" charset="0"/>
              </a:rPr>
              <a:t>obdeluje samo po dokumentiranih navodilih upravljavca</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vključno glede prenosov osebnih podatkov v tretjo državo ali mednarodno organizacijo</a:t>
            </a:r>
            <a:r>
              <a:rPr lang="sl-SI" dirty="0">
                <a:latin typeface="Times New Roman" panose="02020603050405020304" pitchFamily="18" charset="0"/>
                <a:cs typeface="Times New Roman" panose="02020603050405020304" pitchFamily="18" charset="0"/>
              </a:rPr>
              <a:t>, </a:t>
            </a:r>
            <a:r>
              <a:rPr lang="sl-SI" b="1" dirty="0">
                <a:latin typeface="Times New Roman" panose="02020603050405020304" pitchFamily="18" charset="0"/>
                <a:cs typeface="Times New Roman" panose="02020603050405020304" pitchFamily="18" charset="0"/>
              </a:rPr>
              <a:t>razen če to od njega zahteva pravo Unije ali pravo države članice, ki velja za obdelovalca</a:t>
            </a:r>
            <a:r>
              <a:rPr lang="sl-SI" dirty="0">
                <a:latin typeface="Times New Roman" panose="02020603050405020304" pitchFamily="18" charset="0"/>
                <a:cs typeface="Times New Roman" panose="02020603050405020304" pitchFamily="18" charset="0"/>
              </a:rPr>
              <a:t>; v slednjem primeru obdelovalec o tej pravni zahtevi pred obdelavo podatkov obvesti upravljavca, razen če zadevno pravo prepoveduje takšno obvestilo na podlagi pomembnih razlogov v javnem interesu;</a:t>
            </a:r>
          </a:p>
          <a:p>
            <a:r>
              <a:rPr lang="sl-SI" dirty="0">
                <a:latin typeface="Times New Roman" panose="02020603050405020304" pitchFamily="18" charset="0"/>
                <a:cs typeface="Times New Roman" panose="02020603050405020304" pitchFamily="18" charset="0"/>
              </a:rPr>
              <a:t>zagotovi, da so osebe, ki so pooblaščene za obdelavo osebnih podatkov, zavezane k zaupnosti ali jih k zaupnosti zavezuje ustrezen zakon;</a:t>
            </a:r>
          </a:p>
          <a:p>
            <a:r>
              <a:rPr lang="sl-SI" dirty="0">
                <a:latin typeface="Times New Roman" panose="02020603050405020304" pitchFamily="18" charset="0"/>
                <a:cs typeface="Times New Roman" panose="02020603050405020304" pitchFamily="18" charset="0"/>
              </a:rPr>
              <a:t>ob upoštevanju narave obdelave </a:t>
            </a:r>
            <a:r>
              <a:rPr lang="sl-SI" b="1" dirty="0">
                <a:latin typeface="Times New Roman" panose="02020603050405020304" pitchFamily="18" charset="0"/>
                <a:cs typeface="Times New Roman" panose="02020603050405020304" pitchFamily="18" charset="0"/>
              </a:rPr>
              <a:t>pomaga upravljavcu z ustreznimi tehničnimi in organizacijskimi ukrepi</a:t>
            </a:r>
            <a:r>
              <a:rPr lang="sl-SI" dirty="0">
                <a:latin typeface="Times New Roman" panose="02020603050405020304" pitchFamily="18" charset="0"/>
                <a:cs typeface="Times New Roman" panose="02020603050405020304" pitchFamily="18" charset="0"/>
              </a:rPr>
              <a:t>, kolikor je to mogoče, pri izpolnjevanju njegovih obveznosti, da odgovori na zahteve za uresničevanje pravic posameznika, na katerega se nanašajo osebni podatki, iz poglavja III;</a:t>
            </a:r>
          </a:p>
          <a:p>
            <a:r>
              <a:rPr lang="sl-SI" dirty="0">
                <a:latin typeface="Times New Roman" panose="02020603050405020304" pitchFamily="18" charset="0"/>
                <a:cs typeface="Times New Roman" panose="02020603050405020304" pitchFamily="18" charset="0"/>
              </a:rPr>
              <a:t>v skladu z odločitvijo upravljavca </a:t>
            </a:r>
            <a:r>
              <a:rPr lang="sl-SI" b="1" dirty="0">
                <a:latin typeface="Times New Roman" panose="02020603050405020304" pitchFamily="18" charset="0"/>
                <a:cs typeface="Times New Roman" panose="02020603050405020304" pitchFamily="18" charset="0"/>
              </a:rPr>
              <a:t>izbriše ali vrne vse osebne podatke upravljavcu </a:t>
            </a:r>
            <a:r>
              <a:rPr lang="sl-SI" dirty="0">
                <a:latin typeface="Times New Roman" panose="02020603050405020304" pitchFamily="18" charset="0"/>
                <a:cs typeface="Times New Roman" panose="02020603050405020304" pitchFamily="18" charset="0"/>
              </a:rPr>
              <a:t>po zaključku storitev v zvezi z obdelavo ter uniči obstoječe kopije, razen če pravo Unije ali pravo države članice predpisuje shranjevanje osebnih podatkov;</a:t>
            </a:r>
          </a:p>
          <a:p>
            <a:r>
              <a:rPr lang="sl-SI" b="1" dirty="0">
                <a:latin typeface="Times New Roman" panose="02020603050405020304" pitchFamily="18" charset="0"/>
                <a:cs typeface="Times New Roman" panose="02020603050405020304" pitchFamily="18" charset="0"/>
              </a:rPr>
              <a:t>da upravljavcu na voljo vse informacije</a:t>
            </a:r>
            <a:r>
              <a:rPr lang="sl-SI" dirty="0">
                <a:latin typeface="Times New Roman" panose="02020603050405020304" pitchFamily="18" charset="0"/>
                <a:cs typeface="Times New Roman" panose="02020603050405020304" pitchFamily="18" charset="0"/>
              </a:rPr>
              <a:t>, potrebne za dokazovanje izpolnjevanja obveznosti iz tega člena, ter upravljavcu ali drugemu revizorju, ki ga pooblasti upravljavec, omogoči izvajanje revizij, tudi pregledov, in pri njih sodeluje.</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60368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lstStyle/>
          <a:p>
            <a:pPr algn="ctr"/>
            <a:r>
              <a:rPr lang="sl-SI" dirty="0">
                <a:latin typeface="Times New Roman" panose="02020603050405020304" pitchFamily="18" charset="0"/>
                <a:cs typeface="Times New Roman" panose="02020603050405020304" pitchFamily="18" charset="0"/>
              </a:rPr>
              <a:t>OBDELOVALEC</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466851"/>
            <a:ext cx="10178322" cy="4412742"/>
          </a:xfrm>
        </p:spPr>
        <p:txBody>
          <a:bodyPr/>
          <a:lstStyle/>
          <a:p>
            <a:r>
              <a:rPr lang="sl-SI" dirty="0">
                <a:latin typeface="Times New Roman" panose="02020603050405020304" pitchFamily="18" charset="0"/>
                <a:cs typeface="Times New Roman" panose="02020603050405020304" pitchFamily="18" charset="0"/>
              </a:rPr>
              <a:t>Kadar obdelovalec zadolži </a:t>
            </a:r>
            <a:r>
              <a:rPr lang="sl-SI" b="1" dirty="0">
                <a:latin typeface="Times New Roman" panose="02020603050405020304" pitchFamily="18" charset="0"/>
                <a:cs typeface="Times New Roman" panose="02020603050405020304" pitchFamily="18" charset="0"/>
              </a:rPr>
              <a:t>drugega obdelovalca </a:t>
            </a:r>
            <a:r>
              <a:rPr lang="sl-SI" dirty="0">
                <a:latin typeface="Times New Roman" panose="02020603050405020304" pitchFamily="18" charset="0"/>
                <a:cs typeface="Times New Roman" panose="02020603050405020304" pitchFamily="18" charset="0"/>
              </a:rPr>
              <a:t>za izvajanje specifičnih dejavnosti obdelave v imenu upravljavca, za tega drugega obdelovalca na podlagi pogodbe ali drugega pravnega akta v skladu s pravom Unije ali pravom države članice </a:t>
            </a:r>
            <a:r>
              <a:rPr lang="sl-SI" b="1" dirty="0">
                <a:latin typeface="Times New Roman" panose="02020603050405020304" pitchFamily="18" charset="0"/>
                <a:cs typeface="Times New Roman" panose="02020603050405020304" pitchFamily="18" charset="0"/>
              </a:rPr>
              <a:t>veljajo enake obveznosti </a:t>
            </a:r>
            <a:r>
              <a:rPr lang="sl-SI" dirty="0">
                <a:latin typeface="Times New Roman" panose="02020603050405020304" pitchFamily="18" charset="0"/>
                <a:cs typeface="Times New Roman" panose="02020603050405020304" pitchFamily="18" charset="0"/>
              </a:rPr>
              <a:t>varstva podatkov, kot so določene v pogodbi ali drugem pravnem aktu med upravljavcem in obdelovalcem iz odstavka 3, zlasti za zagotovitev zadostnih jamstev za izvajanje ustreznih tehničnih in organizacijskih ukrepov na tak način, da bo obdelava izpolnjevala zahteve iz te uredbe. </a:t>
            </a:r>
            <a:r>
              <a:rPr lang="sl-SI" b="1" dirty="0">
                <a:latin typeface="Times New Roman" panose="02020603050405020304" pitchFamily="18" charset="0"/>
                <a:cs typeface="Times New Roman" panose="02020603050405020304" pitchFamily="18" charset="0"/>
              </a:rPr>
              <a:t>Kadar ta drugi obdelovalec ne izpolni obveznosti varstva podatkov, prvi obdelovalec še naprej v celoti odgovarja upravljavcu</a:t>
            </a:r>
            <a:r>
              <a:rPr lang="sl-SI" dirty="0">
                <a:latin typeface="Times New Roman" panose="02020603050405020304" pitchFamily="18" charset="0"/>
                <a:cs typeface="Times New Roman" panose="02020603050405020304" pitchFamily="18" charset="0"/>
              </a:rPr>
              <a:t> za izpolnjevanje obveznosti drugega obdelovalca.</a:t>
            </a:r>
          </a:p>
          <a:p>
            <a:r>
              <a:rPr lang="sl-SI" dirty="0">
                <a:latin typeface="Times New Roman" panose="02020603050405020304" pitchFamily="18" charset="0"/>
                <a:cs typeface="Times New Roman" panose="02020603050405020304" pitchFamily="18" charset="0"/>
              </a:rPr>
              <a:t>Obdelovalec in katera koli oseba, ki ukrepa pod vodstvom upravljavca ali obdelovalca in ima dostop do osebnih podatkov</a:t>
            </a:r>
            <a:r>
              <a:rPr lang="sl-SI" b="1" dirty="0">
                <a:latin typeface="Times New Roman" panose="02020603050405020304" pitchFamily="18" charset="0"/>
                <a:cs typeface="Times New Roman" panose="02020603050405020304" pitchFamily="18" charset="0"/>
              </a:rPr>
              <a:t>, teh podatkov ne sme obdelati brez navodil upravljavca</a:t>
            </a:r>
            <a:r>
              <a:rPr lang="sl-SI" dirty="0">
                <a:latin typeface="Times New Roman" panose="02020603050405020304" pitchFamily="18" charset="0"/>
                <a:cs typeface="Times New Roman" panose="02020603050405020304" pitchFamily="18" charset="0"/>
              </a:rPr>
              <a:t>, razen če to od njega zahteva pravo Unije ali pravo države članice.</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3505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5CDF7FA-153F-46C1-A134-937155C069D0}"/>
              </a:ext>
            </a:extLst>
          </p:cNvPr>
          <p:cNvSpPr>
            <a:spLocks noGrp="1"/>
          </p:cNvSpPr>
          <p:nvPr>
            <p:ph type="title"/>
          </p:nvPr>
        </p:nvSpPr>
        <p:spPr>
          <a:xfrm>
            <a:off x="1251678" y="382385"/>
            <a:ext cx="10178322" cy="596023"/>
          </a:xfrm>
        </p:spPr>
        <p:txBody>
          <a:bodyPr>
            <a:normAutofit fontScale="90000"/>
          </a:bodyPr>
          <a:lstStyle/>
          <a:p>
            <a:r>
              <a:rPr lang="sl-SI" dirty="0"/>
              <a:t> </a:t>
            </a:r>
          </a:p>
        </p:txBody>
      </p:sp>
      <p:sp>
        <p:nvSpPr>
          <p:cNvPr id="3" name="Označba mesta vsebine 2">
            <a:extLst>
              <a:ext uri="{FF2B5EF4-FFF2-40B4-BE49-F238E27FC236}">
                <a16:creationId xmlns:a16="http://schemas.microsoft.com/office/drawing/2014/main" id="{E35A6389-D07B-4CDA-9F01-2E508E29FB8E}"/>
              </a:ext>
            </a:extLst>
          </p:cNvPr>
          <p:cNvSpPr>
            <a:spLocks noGrp="1"/>
          </p:cNvSpPr>
          <p:nvPr>
            <p:ph idx="1"/>
          </p:nvPr>
        </p:nvSpPr>
        <p:spPr>
          <a:xfrm>
            <a:off x="1251678" y="382385"/>
            <a:ext cx="10178322" cy="5497207"/>
          </a:xfrm>
        </p:spPr>
        <p:txBody>
          <a:bodyPr>
            <a:normAutofit/>
          </a:bodyPr>
          <a:lstStyle/>
          <a:p>
            <a:pPr marL="0" indent="0">
              <a:buNone/>
            </a:pPr>
            <a:r>
              <a:rPr lang="sl-SI" sz="4800" dirty="0">
                <a:latin typeface="Times New Roman" panose="02020603050405020304" pitchFamily="18" charset="0"/>
                <a:cs typeface="Times New Roman" panose="02020603050405020304" pitchFamily="18" charset="0"/>
              </a:rPr>
              <a:t>VPRAŠANJA?</a:t>
            </a:r>
          </a:p>
        </p:txBody>
      </p:sp>
    </p:spTree>
    <p:extLst>
      <p:ext uri="{BB962C8B-B14F-4D97-AF65-F5344CB8AC3E}">
        <p14:creationId xmlns:p14="http://schemas.microsoft.com/office/powerpoint/2010/main" val="10026807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20E5B16-C47C-49FD-A93D-A72F54F14289}"/>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PONAVLJANJE</a:t>
            </a:r>
            <a:br>
              <a:rPr lang="sl-SI" dirty="0">
                <a:latin typeface="Times New Roman" panose="02020603050405020304" pitchFamily="18" charset="0"/>
                <a:cs typeface="Times New Roman" panose="02020603050405020304" pitchFamily="18" charset="0"/>
              </a:rPr>
            </a:br>
            <a:r>
              <a:rPr lang="sl-SI" sz="2000" dirty="0">
                <a:latin typeface="Times New Roman" panose="02020603050405020304" pitchFamily="18" charset="0"/>
                <a:cs typeface="Times New Roman" panose="02020603050405020304" pitchFamily="18" charset="0"/>
              </a:rPr>
              <a:t>najpomembnejše točke</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4FDD03CD-F62C-4300-9233-9CA405F8619B}"/>
              </a:ext>
            </a:extLst>
          </p:cNvPr>
          <p:cNvSpPr>
            <a:spLocks noGrp="1"/>
          </p:cNvSpPr>
          <p:nvPr>
            <p:ph idx="1"/>
          </p:nvPr>
        </p:nvSpPr>
        <p:spPr>
          <a:xfrm>
            <a:off x="1251678" y="1663337"/>
            <a:ext cx="10178322" cy="4216256"/>
          </a:xfrm>
        </p:spPr>
        <p:txBody>
          <a:bodyPr>
            <a:normAutofit lnSpcReduction="10000"/>
          </a:bodyPr>
          <a:lstStyle/>
          <a:p>
            <a:r>
              <a:rPr lang="sl-SI" dirty="0">
                <a:latin typeface="Times New Roman" panose="02020603050405020304" pitchFamily="18" charset="0"/>
                <a:cs typeface="Times New Roman" panose="02020603050405020304" pitchFamily="18" charset="0"/>
              </a:rPr>
              <a:t>Uredba, sekundarni zakonodajni akt (unifikacija prava).</a:t>
            </a:r>
          </a:p>
          <a:p>
            <a:r>
              <a:rPr lang="sl-SI" dirty="0">
                <a:latin typeface="Times New Roman" panose="02020603050405020304" pitchFamily="18" charset="0"/>
                <a:cs typeface="Times New Roman" panose="02020603050405020304" pitchFamily="18" charset="0"/>
              </a:rPr>
              <a:t>Smisel uredbe: strožji predpis, več nadzora in kontrole s strani posameznikov.</a:t>
            </a:r>
          </a:p>
          <a:p>
            <a:r>
              <a:rPr lang="sl-SI" dirty="0">
                <a:latin typeface="Times New Roman" panose="02020603050405020304" pitchFamily="18" charset="0"/>
                <a:cs typeface="Times New Roman" panose="02020603050405020304" pitchFamily="18" charset="0"/>
              </a:rPr>
              <a:t>Uredba velja od 25.05.2018. ZVOP-2 še ni sprejet.</a:t>
            </a:r>
          </a:p>
          <a:p>
            <a:r>
              <a:rPr lang="sl-SI" dirty="0">
                <a:latin typeface="Times New Roman" panose="02020603050405020304" pitchFamily="18" charset="0"/>
                <a:cs typeface="Times New Roman" panose="02020603050405020304" pitchFamily="18" charset="0"/>
              </a:rPr>
              <a:t>Uredba velja za celotno EU, v določenih primerih pa tudi za tuje osebe.</a:t>
            </a:r>
          </a:p>
          <a:p>
            <a:r>
              <a:rPr lang="sl-SI" dirty="0">
                <a:latin typeface="Times New Roman" panose="02020603050405020304" pitchFamily="18" charset="0"/>
                <a:cs typeface="Times New Roman" panose="02020603050405020304" pitchFamily="18" charset="0"/>
              </a:rPr>
              <a:t>Široka definicija osebnih podatkov in obdelave osebnih podatkov.</a:t>
            </a:r>
          </a:p>
          <a:p>
            <a:r>
              <a:rPr lang="sl-SI" dirty="0">
                <a:latin typeface="Times New Roman" panose="02020603050405020304" pitchFamily="18" charset="0"/>
                <a:cs typeface="Times New Roman" panose="02020603050405020304" pitchFamily="18" charset="0"/>
              </a:rPr>
              <a:t>Pomen ločevanja med upravljavci in obdelovalci.</a:t>
            </a:r>
          </a:p>
          <a:p>
            <a:r>
              <a:rPr lang="sl-SI" dirty="0">
                <a:latin typeface="Times New Roman" panose="02020603050405020304" pitchFamily="18" charset="0"/>
                <a:cs typeface="Times New Roman" panose="02020603050405020304" pitchFamily="18" charset="0"/>
              </a:rPr>
              <a:t>6 možnih podlag za zakonito obdelavo osebnih podatkov</a:t>
            </a:r>
          </a:p>
          <a:p>
            <a:r>
              <a:rPr lang="sl-SI" dirty="0">
                <a:latin typeface="Times New Roman" panose="02020603050405020304" pitchFamily="18" charset="0"/>
                <a:cs typeface="Times New Roman" panose="02020603050405020304" pitchFamily="18" charset="0"/>
              </a:rPr>
              <a:t>Veliko predpostavk za veljavno privolitev.</a:t>
            </a:r>
          </a:p>
          <a:p>
            <a:r>
              <a:rPr lang="sl-SI" dirty="0">
                <a:latin typeface="Times New Roman" panose="02020603050405020304" pitchFamily="18" charset="0"/>
                <a:cs typeface="Times New Roman" panose="02020603050405020304" pitchFamily="18" charset="0"/>
              </a:rPr>
              <a:t>Restriktivna razlaga ostalih podlag za zakonito obdelavo osebnih podatkov.</a:t>
            </a:r>
          </a:p>
          <a:p>
            <a:r>
              <a:rPr lang="sl-SI" dirty="0">
                <a:latin typeface="Times New Roman" panose="02020603050405020304" pitchFamily="18" charset="0"/>
                <a:cs typeface="Times New Roman" panose="02020603050405020304" pitchFamily="18" charset="0"/>
              </a:rPr>
              <a:t>Posebna pravila za določene vrste osebnih podatkov.</a:t>
            </a:r>
          </a:p>
          <a:p>
            <a:endParaRPr lang="sl-SI"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81127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255915"/>
          </a:xfrm>
        </p:spPr>
        <p:txBody>
          <a:bodyPr>
            <a:normAutofit/>
          </a:bodyPr>
          <a:lstStyle/>
          <a:p>
            <a:pPr algn="ctr"/>
            <a:r>
              <a:rPr lang="sl-SI" sz="3600" dirty="0">
                <a:latin typeface="Times New Roman" panose="02020603050405020304" pitchFamily="18" charset="0"/>
                <a:cs typeface="Times New Roman" panose="02020603050405020304" pitchFamily="18" charset="0"/>
              </a:rPr>
              <a:t>Pravice posameznika</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790700"/>
            <a:ext cx="10178322" cy="4088892"/>
          </a:xfrm>
        </p:spPr>
        <p:txBody>
          <a:bodyPr>
            <a:normAutofit fontScale="77500" lnSpcReduction="20000"/>
          </a:bodyPr>
          <a:lstStyle/>
          <a:p>
            <a:r>
              <a:rPr lang="sl-SI" dirty="0">
                <a:latin typeface="Times New Roman" panose="02020603050405020304" pitchFamily="18" charset="0"/>
                <a:cs typeface="Times New Roman" panose="02020603050405020304" pitchFamily="18" charset="0"/>
              </a:rPr>
              <a:t>Preglednost in načini</a:t>
            </a:r>
          </a:p>
          <a:p>
            <a:r>
              <a:rPr lang="sl-SI" dirty="0">
                <a:latin typeface="Times New Roman" panose="02020603050405020304" pitchFamily="18" charset="0"/>
                <a:cs typeface="Times New Roman" panose="02020603050405020304" pitchFamily="18" charset="0"/>
              </a:rPr>
              <a:t>Informacije glede osebnih podatkov</a:t>
            </a:r>
          </a:p>
          <a:p>
            <a:pPr lvl="1"/>
            <a:r>
              <a:rPr lang="sl-SI" dirty="0">
                <a:latin typeface="Times New Roman" panose="02020603050405020304" pitchFamily="18" charset="0"/>
                <a:cs typeface="Times New Roman" panose="02020603050405020304" pitchFamily="18" charset="0"/>
              </a:rPr>
              <a:t>Informacije, ki se zagotovijo, kadar se osebni podatki pridobijo od posameznika, na katerega se nanašajo</a:t>
            </a:r>
          </a:p>
          <a:p>
            <a:pPr lvl="1"/>
            <a:r>
              <a:rPr lang="sl-SI" dirty="0">
                <a:latin typeface="Times New Roman" panose="02020603050405020304" pitchFamily="18" charset="0"/>
                <a:cs typeface="Times New Roman" panose="02020603050405020304" pitchFamily="18" charset="0"/>
              </a:rPr>
              <a:t>Informacije, ki jih je treba zagotoviti, kadar osebni podatki niso bili pridobljeni od posameznika, na katerega se nanašajo</a:t>
            </a:r>
          </a:p>
          <a:p>
            <a:r>
              <a:rPr lang="sl-SI" dirty="0">
                <a:latin typeface="Times New Roman" panose="02020603050405020304" pitchFamily="18" charset="0"/>
                <a:cs typeface="Times New Roman" panose="02020603050405020304" pitchFamily="18" charset="0"/>
              </a:rPr>
              <a:t>Pravica dostopa posameznika, na katerega se nanašajo osebni podatki</a:t>
            </a:r>
          </a:p>
          <a:p>
            <a:r>
              <a:rPr lang="sl-SI" dirty="0">
                <a:latin typeface="Times New Roman" panose="02020603050405020304" pitchFamily="18" charset="0"/>
                <a:cs typeface="Times New Roman" panose="02020603050405020304" pitchFamily="18" charset="0"/>
              </a:rPr>
              <a:t>Pravica do popravka</a:t>
            </a:r>
          </a:p>
          <a:p>
            <a:r>
              <a:rPr lang="sl-SI" dirty="0">
                <a:latin typeface="Times New Roman" panose="02020603050405020304" pitchFamily="18" charset="0"/>
                <a:cs typeface="Times New Roman" panose="02020603050405020304" pitchFamily="18" charset="0"/>
              </a:rPr>
              <a:t>Pravica do izbrisa („pravica do pozabe“)</a:t>
            </a:r>
          </a:p>
          <a:p>
            <a:r>
              <a:rPr lang="sl-SI" dirty="0">
                <a:latin typeface="Times New Roman" panose="02020603050405020304" pitchFamily="18" charset="0"/>
                <a:cs typeface="Times New Roman" panose="02020603050405020304" pitchFamily="18" charset="0"/>
              </a:rPr>
              <a:t>Pravica do omejitve obdelave</a:t>
            </a:r>
          </a:p>
          <a:p>
            <a:r>
              <a:rPr lang="sl-SI" dirty="0">
                <a:latin typeface="Times New Roman" panose="02020603050405020304" pitchFamily="18" charset="0"/>
                <a:cs typeface="Times New Roman" panose="02020603050405020304" pitchFamily="18" charset="0"/>
              </a:rPr>
              <a:t>Pravica do prenosljivosti podatkov</a:t>
            </a:r>
          </a:p>
          <a:p>
            <a:r>
              <a:rPr lang="sl-SI" dirty="0">
                <a:latin typeface="Times New Roman" panose="02020603050405020304" pitchFamily="18" charset="0"/>
                <a:cs typeface="Times New Roman" panose="02020603050405020304" pitchFamily="18" charset="0"/>
              </a:rPr>
              <a:t>Pravica do ugovora</a:t>
            </a:r>
          </a:p>
          <a:p>
            <a:r>
              <a:rPr lang="sl-SI" dirty="0">
                <a:latin typeface="Times New Roman" panose="02020603050405020304" pitchFamily="18" charset="0"/>
                <a:cs typeface="Times New Roman" panose="02020603050405020304" pitchFamily="18" charset="0"/>
              </a:rPr>
              <a:t>Pravica glede avtomatiziranega sprejemanja posameznih odločitev, vključno z oblikovanjem profilov</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Omejitve pravic?</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70421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fontScale="90000"/>
          </a:bodyPr>
          <a:lstStyle/>
          <a:p>
            <a:pPr algn="ctr"/>
            <a:r>
              <a:rPr lang="sl-SI" dirty="0">
                <a:latin typeface="Times New Roman" panose="02020603050405020304" pitchFamily="18" charset="0"/>
                <a:cs typeface="Times New Roman" panose="02020603050405020304" pitchFamily="18" charset="0"/>
              </a:rPr>
              <a:t>UPRAVLJAVEC IN OBDELOVALEC</a:t>
            </a:r>
            <a:br>
              <a:rPr lang="sl-SI" dirty="0">
                <a:latin typeface="Times New Roman" panose="02020603050405020304" pitchFamily="18" charset="0"/>
                <a:cs typeface="Times New Roman" panose="02020603050405020304" pitchFamily="18" charset="0"/>
              </a:rPr>
            </a:br>
            <a:r>
              <a:rPr lang="sl-SI" dirty="0">
                <a:latin typeface="Times New Roman" panose="02020603050405020304" pitchFamily="18" charset="0"/>
                <a:cs typeface="Times New Roman" panose="02020603050405020304" pitchFamily="18" charset="0"/>
              </a:rPr>
              <a:t>(splošne obveznosti)</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2286002"/>
            <a:ext cx="10178322" cy="3487782"/>
          </a:xfrm>
        </p:spPr>
        <p:txBody>
          <a:bodyPr>
            <a:normAutofit fontScale="85000" lnSpcReduction="10000"/>
          </a:bodyPr>
          <a:lstStyle/>
          <a:p>
            <a:r>
              <a:rPr lang="sl-SI" dirty="0">
                <a:latin typeface="Times New Roman" panose="02020603050405020304" pitchFamily="18" charset="0"/>
                <a:cs typeface="Times New Roman" panose="02020603050405020304" pitchFamily="18" charset="0"/>
              </a:rPr>
              <a:t>Odgovornost upravljavca</a:t>
            </a:r>
          </a:p>
          <a:p>
            <a:r>
              <a:rPr lang="sl-SI" dirty="0">
                <a:latin typeface="Times New Roman" panose="02020603050405020304" pitchFamily="18" charset="0"/>
                <a:cs typeface="Times New Roman" panose="02020603050405020304" pitchFamily="18" charset="0"/>
              </a:rPr>
              <a:t>Vgrajeno in privzeto varstvo podatkov</a:t>
            </a:r>
          </a:p>
          <a:p>
            <a:r>
              <a:rPr lang="sl-SI" dirty="0">
                <a:latin typeface="Times New Roman" panose="02020603050405020304" pitchFamily="18" charset="0"/>
                <a:cs typeface="Times New Roman" panose="02020603050405020304" pitchFamily="18" charset="0"/>
              </a:rPr>
              <a:t>Skupni upravljavci</a:t>
            </a:r>
          </a:p>
          <a:p>
            <a:r>
              <a:rPr lang="sl-SI" dirty="0">
                <a:latin typeface="Times New Roman" panose="02020603050405020304" pitchFamily="18" charset="0"/>
                <a:cs typeface="Times New Roman" panose="02020603050405020304" pitchFamily="18" charset="0"/>
              </a:rPr>
              <a:t>Predstavniki upravljavcev ali obdelovalcev, ki nimajo sedeža v Uniji</a:t>
            </a:r>
          </a:p>
          <a:p>
            <a:r>
              <a:rPr lang="sl-SI" dirty="0">
                <a:latin typeface="Times New Roman" panose="02020603050405020304" pitchFamily="18" charset="0"/>
                <a:cs typeface="Times New Roman" panose="02020603050405020304" pitchFamily="18" charset="0"/>
              </a:rPr>
              <a:t>Obdelovalec</a:t>
            </a:r>
          </a:p>
          <a:p>
            <a:r>
              <a:rPr lang="sl-SI" dirty="0">
                <a:latin typeface="Times New Roman" panose="02020603050405020304" pitchFamily="18" charset="0"/>
                <a:cs typeface="Times New Roman" panose="02020603050405020304" pitchFamily="18" charset="0"/>
              </a:rPr>
              <a:t>Obdelava pod vodstvom upravljavca ali obdelovalca</a:t>
            </a:r>
          </a:p>
          <a:p>
            <a:r>
              <a:rPr lang="sl-SI" dirty="0">
                <a:latin typeface="Times New Roman" panose="02020603050405020304" pitchFamily="18" charset="0"/>
                <a:cs typeface="Times New Roman" panose="02020603050405020304" pitchFamily="18" charset="0"/>
              </a:rPr>
              <a:t>Evidenca dejavnosti obdelave</a:t>
            </a:r>
          </a:p>
          <a:p>
            <a:r>
              <a:rPr lang="sl-SI" dirty="0">
                <a:latin typeface="Times New Roman" panose="02020603050405020304" pitchFamily="18" charset="0"/>
                <a:cs typeface="Times New Roman" panose="02020603050405020304" pitchFamily="18" charset="0"/>
              </a:rPr>
              <a:t>Sodelovanje z nadzornim organom</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Obveznost obveščanja v zvezi s popravkom ali izbrisom osebnih podatkov ali omejitvijo obdelave</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9959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20E5B16-C47C-49FD-A93D-A72F54F14289}"/>
              </a:ext>
            </a:extLst>
          </p:cNvPr>
          <p:cNvSpPr>
            <a:spLocks noGrp="1"/>
          </p:cNvSpPr>
          <p:nvPr>
            <p:ph type="title"/>
          </p:nvPr>
        </p:nvSpPr>
        <p:spPr/>
        <p:txBody>
          <a:bodyPr/>
          <a:lstStyle/>
          <a:p>
            <a:r>
              <a:rPr lang="sl-SI" dirty="0">
                <a:latin typeface="Times New Roman" panose="02020603050405020304" pitchFamily="18" charset="0"/>
                <a:cs typeface="Times New Roman" panose="02020603050405020304" pitchFamily="18" charset="0"/>
              </a:rPr>
              <a:t>PONAVLJANJE</a:t>
            </a:r>
            <a:br>
              <a:rPr lang="sl-SI" dirty="0">
                <a:latin typeface="Times New Roman" panose="02020603050405020304" pitchFamily="18" charset="0"/>
                <a:cs typeface="Times New Roman" panose="02020603050405020304" pitchFamily="18" charset="0"/>
              </a:rPr>
            </a:br>
            <a:r>
              <a:rPr lang="sl-SI" sz="2000" dirty="0">
                <a:latin typeface="Times New Roman" panose="02020603050405020304" pitchFamily="18" charset="0"/>
                <a:cs typeface="Times New Roman" panose="02020603050405020304" pitchFamily="18" charset="0"/>
              </a:rPr>
              <a:t>najpomembnejše točke</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4FDD03CD-F62C-4300-9233-9CA405F8619B}"/>
              </a:ext>
            </a:extLst>
          </p:cNvPr>
          <p:cNvSpPr>
            <a:spLocks noGrp="1"/>
          </p:cNvSpPr>
          <p:nvPr>
            <p:ph idx="1"/>
          </p:nvPr>
        </p:nvSpPr>
        <p:spPr>
          <a:xfrm>
            <a:off x="1251678" y="1663337"/>
            <a:ext cx="10178322" cy="4216256"/>
          </a:xfrm>
        </p:spPr>
        <p:txBody>
          <a:bodyPr>
            <a:normAutofit lnSpcReduction="10000"/>
          </a:bodyPr>
          <a:lstStyle/>
          <a:p>
            <a:r>
              <a:rPr lang="sl-SI" dirty="0">
                <a:latin typeface="Times New Roman" panose="02020603050405020304" pitchFamily="18" charset="0"/>
                <a:cs typeface="Times New Roman" panose="02020603050405020304" pitchFamily="18" charset="0"/>
              </a:rPr>
              <a:t>Uredba, sekundarni zakonodajni akt (unifikacija prava).</a:t>
            </a:r>
          </a:p>
          <a:p>
            <a:r>
              <a:rPr lang="sl-SI" dirty="0">
                <a:latin typeface="Times New Roman" panose="02020603050405020304" pitchFamily="18" charset="0"/>
                <a:cs typeface="Times New Roman" panose="02020603050405020304" pitchFamily="18" charset="0"/>
              </a:rPr>
              <a:t>Smisel uredbe: strožji predpis, več nadzora in kontrole s strani posameznikov.</a:t>
            </a:r>
          </a:p>
          <a:p>
            <a:r>
              <a:rPr lang="sl-SI" dirty="0">
                <a:latin typeface="Times New Roman" panose="02020603050405020304" pitchFamily="18" charset="0"/>
                <a:cs typeface="Times New Roman" panose="02020603050405020304" pitchFamily="18" charset="0"/>
              </a:rPr>
              <a:t>Uredba velja od 25.05.2018. ZVOP-2 še ni sprejet.</a:t>
            </a:r>
          </a:p>
          <a:p>
            <a:r>
              <a:rPr lang="sl-SI" dirty="0">
                <a:latin typeface="Times New Roman" panose="02020603050405020304" pitchFamily="18" charset="0"/>
                <a:cs typeface="Times New Roman" panose="02020603050405020304" pitchFamily="18" charset="0"/>
              </a:rPr>
              <a:t>Uredba velja za celotno EU, v določenih primerih pa tudi za tuje osebe.</a:t>
            </a:r>
          </a:p>
          <a:p>
            <a:r>
              <a:rPr lang="sl-SI" dirty="0">
                <a:latin typeface="Times New Roman" panose="02020603050405020304" pitchFamily="18" charset="0"/>
                <a:cs typeface="Times New Roman" panose="02020603050405020304" pitchFamily="18" charset="0"/>
              </a:rPr>
              <a:t>Široka definicija osebnih podatkov in obdelave osebnih podatkov.</a:t>
            </a:r>
          </a:p>
          <a:p>
            <a:r>
              <a:rPr lang="sl-SI" dirty="0">
                <a:latin typeface="Times New Roman" panose="02020603050405020304" pitchFamily="18" charset="0"/>
                <a:cs typeface="Times New Roman" panose="02020603050405020304" pitchFamily="18" charset="0"/>
              </a:rPr>
              <a:t>Pomen ločevanja med upravljavci in obdelovalci.</a:t>
            </a:r>
          </a:p>
          <a:p>
            <a:r>
              <a:rPr lang="sl-SI" dirty="0">
                <a:latin typeface="Times New Roman" panose="02020603050405020304" pitchFamily="18" charset="0"/>
                <a:cs typeface="Times New Roman" panose="02020603050405020304" pitchFamily="18" charset="0"/>
              </a:rPr>
              <a:t>6 možnih podlag za zakonito obdelavo osebnih podatkov</a:t>
            </a:r>
          </a:p>
          <a:p>
            <a:r>
              <a:rPr lang="sl-SI" dirty="0">
                <a:latin typeface="Times New Roman" panose="02020603050405020304" pitchFamily="18" charset="0"/>
                <a:cs typeface="Times New Roman" panose="02020603050405020304" pitchFamily="18" charset="0"/>
              </a:rPr>
              <a:t>Veliko predpostavk za veljavno privolitev.</a:t>
            </a:r>
          </a:p>
          <a:p>
            <a:r>
              <a:rPr lang="sl-SI" dirty="0">
                <a:latin typeface="Times New Roman" panose="02020603050405020304" pitchFamily="18" charset="0"/>
                <a:cs typeface="Times New Roman" panose="02020603050405020304" pitchFamily="18" charset="0"/>
              </a:rPr>
              <a:t>Restriktivna razlaga ostalih podlag za zakonito obdelavo osebnih podatkov.</a:t>
            </a:r>
          </a:p>
          <a:p>
            <a:r>
              <a:rPr lang="sl-SI" dirty="0">
                <a:latin typeface="Times New Roman" panose="02020603050405020304" pitchFamily="18" charset="0"/>
                <a:cs typeface="Times New Roman" panose="02020603050405020304" pitchFamily="18" charset="0"/>
              </a:rPr>
              <a:t>Posebna pravila za določene vrste osebnih podatkov.</a:t>
            </a:r>
          </a:p>
          <a:p>
            <a:endParaRPr lang="sl-SI"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211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255915"/>
          </a:xfrm>
        </p:spPr>
        <p:txBody>
          <a:bodyPr>
            <a:normAutofit/>
          </a:bodyPr>
          <a:lstStyle/>
          <a:p>
            <a:pPr algn="ctr"/>
            <a:r>
              <a:rPr lang="sl-SI" sz="4400" dirty="0">
                <a:latin typeface="Times New Roman" panose="02020603050405020304" pitchFamily="18" charset="0"/>
                <a:cs typeface="Times New Roman" panose="02020603050405020304" pitchFamily="18" charset="0"/>
              </a:rPr>
              <a:t>Današnje predavanje</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790700"/>
            <a:ext cx="10178322" cy="4088892"/>
          </a:xfrm>
        </p:spPr>
        <p:txBody>
          <a:bodyPr>
            <a:normAutofit/>
          </a:bodyPr>
          <a:lstStyle/>
          <a:p>
            <a:r>
              <a:rPr lang="sl-SI" sz="3200" b="1" dirty="0">
                <a:latin typeface="Times New Roman" panose="02020603050405020304" pitchFamily="18" charset="0"/>
                <a:cs typeface="Times New Roman" panose="02020603050405020304" pitchFamily="18" charset="0"/>
              </a:rPr>
              <a:t>Pravice posameznika</a:t>
            </a:r>
          </a:p>
          <a:p>
            <a:r>
              <a:rPr lang="sl-SI" sz="3200" b="1" dirty="0">
                <a:latin typeface="Times New Roman" panose="02020603050405020304" pitchFamily="18" charset="0"/>
                <a:cs typeface="Times New Roman" panose="02020603050405020304" pitchFamily="18" charset="0"/>
              </a:rPr>
              <a:t>Upravljavec in obdelovalec</a:t>
            </a:r>
          </a:p>
          <a:p>
            <a:pPr lvl="1"/>
            <a:r>
              <a:rPr lang="sl-SI" sz="3200" b="1" dirty="0">
                <a:latin typeface="Times New Roman" panose="02020603050405020304" pitchFamily="18" charset="0"/>
                <a:cs typeface="Times New Roman" panose="02020603050405020304" pitchFamily="18" charset="0"/>
              </a:rPr>
              <a:t>Splošne obveznosti</a:t>
            </a:r>
          </a:p>
          <a:p>
            <a:pPr lvl="1"/>
            <a:r>
              <a:rPr lang="sl-SI" sz="3200" dirty="0">
                <a:latin typeface="Times New Roman" panose="02020603050405020304" pitchFamily="18" charset="0"/>
                <a:cs typeface="Times New Roman" panose="02020603050405020304" pitchFamily="18" charset="0"/>
              </a:rPr>
              <a:t>Varnost osebnih podatkov</a:t>
            </a:r>
          </a:p>
        </p:txBody>
      </p:sp>
    </p:spTree>
    <p:extLst>
      <p:ext uri="{BB962C8B-B14F-4D97-AF65-F5344CB8AC3E}">
        <p14:creationId xmlns:p14="http://schemas.microsoft.com/office/powerpoint/2010/main" val="3250437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a:xfrm>
            <a:off x="1251678" y="382385"/>
            <a:ext cx="10178322" cy="1255915"/>
          </a:xfrm>
        </p:spPr>
        <p:txBody>
          <a:bodyPr>
            <a:normAutofit/>
          </a:bodyPr>
          <a:lstStyle/>
          <a:p>
            <a:pPr algn="ctr"/>
            <a:r>
              <a:rPr lang="sl-SI" sz="3600" dirty="0">
                <a:latin typeface="Times New Roman" panose="02020603050405020304" pitchFamily="18" charset="0"/>
                <a:cs typeface="Times New Roman" panose="02020603050405020304" pitchFamily="18" charset="0"/>
              </a:rPr>
              <a:t>Pravice posameznika</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790700"/>
            <a:ext cx="10178322" cy="4088892"/>
          </a:xfrm>
        </p:spPr>
        <p:txBody>
          <a:bodyPr>
            <a:normAutofit fontScale="77500" lnSpcReduction="20000"/>
          </a:bodyPr>
          <a:lstStyle/>
          <a:p>
            <a:r>
              <a:rPr lang="sl-SI" dirty="0">
                <a:latin typeface="Times New Roman" panose="02020603050405020304" pitchFamily="18" charset="0"/>
                <a:cs typeface="Times New Roman" panose="02020603050405020304" pitchFamily="18" charset="0"/>
              </a:rPr>
              <a:t>Preglednost in načini</a:t>
            </a:r>
          </a:p>
          <a:p>
            <a:r>
              <a:rPr lang="sl-SI" dirty="0">
                <a:latin typeface="Times New Roman" panose="02020603050405020304" pitchFamily="18" charset="0"/>
                <a:cs typeface="Times New Roman" panose="02020603050405020304" pitchFamily="18" charset="0"/>
              </a:rPr>
              <a:t>Informacije glede osebnih podatkov</a:t>
            </a:r>
          </a:p>
          <a:p>
            <a:pPr lvl="1"/>
            <a:r>
              <a:rPr lang="sl-SI" dirty="0">
                <a:latin typeface="Times New Roman" panose="02020603050405020304" pitchFamily="18" charset="0"/>
                <a:cs typeface="Times New Roman" panose="02020603050405020304" pitchFamily="18" charset="0"/>
              </a:rPr>
              <a:t>Informacije, ki se zagotovijo, kadar se osebni podatki pridobijo od posameznika, na katerega se nanašajo</a:t>
            </a:r>
          </a:p>
          <a:p>
            <a:pPr lvl="1"/>
            <a:r>
              <a:rPr lang="sl-SI" dirty="0">
                <a:latin typeface="Times New Roman" panose="02020603050405020304" pitchFamily="18" charset="0"/>
                <a:cs typeface="Times New Roman" panose="02020603050405020304" pitchFamily="18" charset="0"/>
              </a:rPr>
              <a:t>Informacije, ki jih je treba zagotoviti, kadar osebni podatki niso bili pridobljeni od posameznika, na katerega se nanašajo</a:t>
            </a:r>
          </a:p>
          <a:p>
            <a:r>
              <a:rPr lang="sl-SI" dirty="0">
                <a:latin typeface="Times New Roman" panose="02020603050405020304" pitchFamily="18" charset="0"/>
                <a:cs typeface="Times New Roman" panose="02020603050405020304" pitchFamily="18" charset="0"/>
              </a:rPr>
              <a:t>Pravica dostopa posameznika, na katerega se nanašajo osebni podatki</a:t>
            </a:r>
          </a:p>
          <a:p>
            <a:r>
              <a:rPr lang="sl-SI" dirty="0">
                <a:latin typeface="Times New Roman" panose="02020603050405020304" pitchFamily="18" charset="0"/>
                <a:cs typeface="Times New Roman" panose="02020603050405020304" pitchFamily="18" charset="0"/>
              </a:rPr>
              <a:t>Pravica do popravka</a:t>
            </a:r>
          </a:p>
          <a:p>
            <a:r>
              <a:rPr lang="sl-SI" dirty="0">
                <a:latin typeface="Times New Roman" panose="02020603050405020304" pitchFamily="18" charset="0"/>
                <a:cs typeface="Times New Roman" panose="02020603050405020304" pitchFamily="18" charset="0"/>
              </a:rPr>
              <a:t>Pravica do izbrisa („pravica do pozabe“)</a:t>
            </a:r>
          </a:p>
          <a:p>
            <a:r>
              <a:rPr lang="sl-SI" dirty="0">
                <a:latin typeface="Times New Roman" panose="02020603050405020304" pitchFamily="18" charset="0"/>
                <a:cs typeface="Times New Roman" panose="02020603050405020304" pitchFamily="18" charset="0"/>
              </a:rPr>
              <a:t>Pravica do omejitve obdelave</a:t>
            </a:r>
          </a:p>
          <a:p>
            <a:r>
              <a:rPr lang="sl-SI" dirty="0">
                <a:latin typeface="Times New Roman" panose="02020603050405020304" pitchFamily="18" charset="0"/>
                <a:cs typeface="Times New Roman" panose="02020603050405020304" pitchFamily="18" charset="0"/>
              </a:rPr>
              <a:t>Pravica do prenosljivosti podatkov</a:t>
            </a:r>
          </a:p>
          <a:p>
            <a:r>
              <a:rPr lang="sl-SI" dirty="0">
                <a:latin typeface="Times New Roman" panose="02020603050405020304" pitchFamily="18" charset="0"/>
                <a:cs typeface="Times New Roman" panose="02020603050405020304" pitchFamily="18" charset="0"/>
              </a:rPr>
              <a:t>Pravica do ugovora</a:t>
            </a:r>
          </a:p>
          <a:p>
            <a:r>
              <a:rPr lang="sl-SI" dirty="0">
                <a:latin typeface="Times New Roman" panose="02020603050405020304" pitchFamily="18" charset="0"/>
                <a:cs typeface="Times New Roman" panose="02020603050405020304" pitchFamily="18" charset="0"/>
              </a:rPr>
              <a:t>Pravica glede avtomatiziranega sprejemanja posameznih odločitev, vključno z oblikovanjem profilov</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Omejitve pravic?</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7180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fontScale="90000"/>
          </a:bodyPr>
          <a:lstStyle/>
          <a:p>
            <a:pPr algn="ctr"/>
            <a:r>
              <a:rPr lang="sl-SI" dirty="0">
                <a:latin typeface="Times New Roman" panose="02020603050405020304" pitchFamily="18" charset="0"/>
                <a:cs typeface="Times New Roman" panose="02020603050405020304" pitchFamily="18" charset="0"/>
              </a:rPr>
              <a:t>UPRAVLJAVEC IN OBDELOVALEC</a:t>
            </a:r>
            <a:br>
              <a:rPr lang="sl-SI" dirty="0">
                <a:latin typeface="Times New Roman" panose="02020603050405020304" pitchFamily="18" charset="0"/>
                <a:cs typeface="Times New Roman" panose="02020603050405020304" pitchFamily="18" charset="0"/>
              </a:rPr>
            </a:br>
            <a:r>
              <a:rPr lang="sl-SI" dirty="0">
                <a:latin typeface="Times New Roman" panose="02020603050405020304" pitchFamily="18" charset="0"/>
                <a:cs typeface="Times New Roman" panose="02020603050405020304" pitchFamily="18" charset="0"/>
              </a:rPr>
              <a:t>(splošne obveznosti)</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2286002"/>
            <a:ext cx="10178322" cy="3487782"/>
          </a:xfrm>
        </p:spPr>
        <p:txBody>
          <a:bodyPr>
            <a:normAutofit fontScale="85000" lnSpcReduction="10000"/>
          </a:bodyPr>
          <a:lstStyle/>
          <a:p>
            <a:r>
              <a:rPr lang="sl-SI" dirty="0">
                <a:latin typeface="Times New Roman" panose="02020603050405020304" pitchFamily="18" charset="0"/>
                <a:cs typeface="Times New Roman" panose="02020603050405020304" pitchFamily="18" charset="0"/>
              </a:rPr>
              <a:t>Odgovornost upravljavca</a:t>
            </a:r>
          </a:p>
          <a:p>
            <a:r>
              <a:rPr lang="sl-SI" dirty="0">
                <a:latin typeface="Times New Roman" panose="02020603050405020304" pitchFamily="18" charset="0"/>
                <a:cs typeface="Times New Roman" panose="02020603050405020304" pitchFamily="18" charset="0"/>
              </a:rPr>
              <a:t>Vgrajeno in privzeto varstvo podatkov</a:t>
            </a:r>
          </a:p>
          <a:p>
            <a:r>
              <a:rPr lang="sl-SI" dirty="0">
                <a:latin typeface="Times New Roman" panose="02020603050405020304" pitchFamily="18" charset="0"/>
                <a:cs typeface="Times New Roman" panose="02020603050405020304" pitchFamily="18" charset="0"/>
              </a:rPr>
              <a:t>Skupni upravljavci</a:t>
            </a:r>
          </a:p>
          <a:p>
            <a:r>
              <a:rPr lang="sl-SI" dirty="0">
                <a:latin typeface="Times New Roman" panose="02020603050405020304" pitchFamily="18" charset="0"/>
                <a:cs typeface="Times New Roman" panose="02020603050405020304" pitchFamily="18" charset="0"/>
              </a:rPr>
              <a:t>Predstavniki upravljavcev ali obdelovalcev, ki nimajo sedeža v Uniji</a:t>
            </a:r>
          </a:p>
          <a:p>
            <a:r>
              <a:rPr lang="sl-SI" dirty="0">
                <a:latin typeface="Times New Roman" panose="02020603050405020304" pitchFamily="18" charset="0"/>
                <a:cs typeface="Times New Roman" panose="02020603050405020304" pitchFamily="18" charset="0"/>
              </a:rPr>
              <a:t>Obdelovalec</a:t>
            </a:r>
          </a:p>
          <a:p>
            <a:r>
              <a:rPr lang="sl-SI" dirty="0">
                <a:latin typeface="Times New Roman" panose="02020603050405020304" pitchFamily="18" charset="0"/>
                <a:cs typeface="Times New Roman" panose="02020603050405020304" pitchFamily="18" charset="0"/>
              </a:rPr>
              <a:t>Obdelava pod vodstvom upravljavca ali obdelovalca</a:t>
            </a:r>
          </a:p>
          <a:p>
            <a:r>
              <a:rPr lang="sl-SI" dirty="0">
                <a:latin typeface="Times New Roman" panose="02020603050405020304" pitchFamily="18" charset="0"/>
                <a:cs typeface="Times New Roman" panose="02020603050405020304" pitchFamily="18" charset="0"/>
              </a:rPr>
              <a:t>Evidenca dejavnosti obdelave</a:t>
            </a:r>
          </a:p>
          <a:p>
            <a:r>
              <a:rPr lang="sl-SI" dirty="0">
                <a:latin typeface="Times New Roman" panose="02020603050405020304" pitchFamily="18" charset="0"/>
                <a:cs typeface="Times New Roman" panose="02020603050405020304" pitchFamily="18" charset="0"/>
              </a:rPr>
              <a:t>Sodelovanje z nadzornim organom</a:t>
            </a:r>
          </a:p>
          <a:p>
            <a:endParaRPr lang="sl-SI" dirty="0">
              <a:latin typeface="Times New Roman" panose="02020603050405020304" pitchFamily="18" charset="0"/>
              <a:cs typeface="Times New Roman" panose="02020603050405020304" pitchFamily="18" charset="0"/>
            </a:endParaRPr>
          </a:p>
          <a:p>
            <a:r>
              <a:rPr lang="sl-SI" dirty="0">
                <a:latin typeface="Times New Roman" panose="02020603050405020304" pitchFamily="18" charset="0"/>
                <a:cs typeface="Times New Roman" panose="02020603050405020304" pitchFamily="18" charset="0"/>
              </a:rPr>
              <a:t>Obveznost obveščanja v zvezi s popravkom ali izbrisom osebnih podatkov ali omejitvijo obdelave</a:t>
            </a: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1573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5400" dirty="0">
                <a:latin typeface="Times New Roman" panose="02020603050405020304" pitchFamily="18" charset="0"/>
                <a:cs typeface="Times New Roman" panose="02020603050405020304" pitchFamily="18" charset="0"/>
              </a:rPr>
              <a:t>Pravice posameznika</a:t>
            </a:r>
            <a:br>
              <a:rPr lang="sl-SI" sz="5400" dirty="0">
                <a:latin typeface="Times New Roman" panose="02020603050405020304" pitchFamily="18" charset="0"/>
                <a:cs typeface="Times New Roman" panose="02020603050405020304" pitchFamily="18" charset="0"/>
              </a:rPr>
            </a:br>
            <a:r>
              <a:rPr lang="sl-SI" sz="3100" dirty="0">
                <a:latin typeface="Times New Roman" panose="02020603050405020304" pitchFamily="18" charset="0"/>
                <a:cs typeface="Times New Roman" panose="02020603050405020304" pitchFamily="18" charset="0"/>
              </a:rPr>
              <a:t>(Preglednost in načini) </a:t>
            </a: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874517"/>
            <a:ext cx="10178322" cy="4005075"/>
          </a:xfrm>
        </p:spPr>
        <p:txBody>
          <a:bodyPr>
            <a:normAutofit fontScale="92500" lnSpcReduction="20000"/>
          </a:bodyPr>
          <a:lstStyle/>
          <a:p>
            <a:r>
              <a:rPr lang="sl-SI" sz="1800" dirty="0">
                <a:latin typeface="Times New Roman" panose="02020603050405020304" pitchFamily="18" charset="0"/>
                <a:cs typeface="Times New Roman" panose="02020603050405020304" pitchFamily="18" charset="0"/>
              </a:rPr>
              <a:t>12/1 Upravljavec sprejme ustrezne ukrepe, s katerimi </a:t>
            </a:r>
            <a:r>
              <a:rPr lang="sl-SI" sz="1800" b="1" dirty="0">
                <a:latin typeface="Times New Roman" panose="02020603050405020304" pitchFamily="18" charset="0"/>
                <a:cs typeface="Times New Roman" panose="02020603050405020304" pitchFamily="18" charset="0"/>
              </a:rPr>
              <a:t>zagotovi posamezniku, na katerega se nanašajo osebni podatki, vse informacije </a:t>
            </a:r>
            <a:r>
              <a:rPr lang="sl-SI" sz="1800" dirty="0">
                <a:latin typeface="Times New Roman" panose="02020603050405020304" pitchFamily="18" charset="0"/>
                <a:cs typeface="Times New Roman" panose="02020603050405020304" pitchFamily="18" charset="0"/>
              </a:rPr>
              <a:t>iz členov 13 in 14 ter sporočila iz členov 15 do 22 in 34, povezana z obdelavo, </a:t>
            </a:r>
            <a:r>
              <a:rPr lang="sl-SI" sz="1800" b="1" dirty="0">
                <a:latin typeface="Times New Roman" panose="02020603050405020304" pitchFamily="18" charset="0"/>
                <a:cs typeface="Times New Roman" panose="02020603050405020304" pitchFamily="18" charset="0"/>
              </a:rPr>
              <a:t>v jedrnati, pregledni, razumljivi in lahko dostopni obliki ter jasnem in preprostem jeziku</a:t>
            </a:r>
            <a:r>
              <a:rPr lang="sl-SI" sz="1800" dirty="0">
                <a:latin typeface="Times New Roman" panose="02020603050405020304" pitchFamily="18" charset="0"/>
                <a:cs typeface="Times New Roman" panose="02020603050405020304" pitchFamily="18" charset="0"/>
              </a:rPr>
              <a:t>, kar velja zlasti za vse informacije, namenjene posebej otroku. Informacije se posredujejo </a:t>
            </a:r>
            <a:r>
              <a:rPr lang="sl-SI" sz="1800" b="1" dirty="0">
                <a:latin typeface="Times New Roman" panose="02020603050405020304" pitchFamily="18" charset="0"/>
                <a:cs typeface="Times New Roman" panose="02020603050405020304" pitchFamily="18" charset="0"/>
              </a:rPr>
              <a:t>v pisni obliki ali z drugimi sredstvi, vključno, kjer je ustrezno z elektronskimi sredstvi.</a:t>
            </a:r>
            <a:r>
              <a:rPr lang="sl-SI" sz="1800" dirty="0">
                <a:latin typeface="Times New Roman" panose="02020603050405020304" pitchFamily="18" charset="0"/>
                <a:cs typeface="Times New Roman" panose="02020603050405020304" pitchFamily="18" charset="0"/>
              </a:rPr>
              <a:t> </a:t>
            </a:r>
            <a:r>
              <a:rPr lang="sl-SI" sz="1800" b="1" dirty="0">
                <a:latin typeface="Times New Roman" panose="02020603050405020304" pitchFamily="18" charset="0"/>
                <a:cs typeface="Times New Roman" panose="02020603050405020304" pitchFamily="18" charset="0"/>
              </a:rPr>
              <a:t>Na zahtevo </a:t>
            </a:r>
            <a:r>
              <a:rPr lang="sl-SI" sz="1800" dirty="0">
                <a:latin typeface="Times New Roman" panose="02020603050405020304" pitchFamily="18" charset="0"/>
                <a:cs typeface="Times New Roman" panose="02020603050405020304" pitchFamily="18" charset="0"/>
              </a:rPr>
              <a:t>posameznika, na katerega se nanašajo osebni podatki, se lahko informacije predložijo </a:t>
            </a:r>
            <a:r>
              <a:rPr lang="sl-SI" sz="1800" b="1" dirty="0">
                <a:latin typeface="Times New Roman" panose="02020603050405020304" pitchFamily="18" charset="0"/>
                <a:cs typeface="Times New Roman" panose="02020603050405020304" pitchFamily="18" charset="0"/>
              </a:rPr>
              <a:t>ustno, pod pogojem, da se identiteta </a:t>
            </a:r>
            <a:r>
              <a:rPr lang="sl-SI" sz="1800" dirty="0">
                <a:latin typeface="Times New Roman" panose="02020603050405020304" pitchFamily="18" charset="0"/>
                <a:cs typeface="Times New Roman" panose="02020603050405020304" pitchFamily="18" charset="0"/>
              </a:rPr>
              <a:t>posameznika, na katerega se nanašajo osebni podatki, </a:t>
            </a:r>
            <a:r>
              <a:rPr lang="sl-SI" sz="1800" b="1" dirty="0">
                <a:latin typeface="Times New Roman" panose="02020603050405020304" pitchFamily="18" charset="0"/>
                <a:cs typeface="Times New Roman" panose="02020603050405020304" pitchFamily="18" charset="0"/>
              </a:rPr>
              <a:t>dokaže</a:t>
            </a:r>
            <a:r>
              <a:rPr lang="sl-SI" sz="1800" dirty="0">
                <a:latin typeface="Times New Roman" panose="02020603050405020304" pitchFamily="18" charset="0"/>
                <a:cs typeface="Times New Roman" panose="02020603050405020304" pitchFamily="18" charset="0"/>
              </a:rPr>
              <a:t> z drugimi sredstvi. </a:t>
            </a:r>
          </a:p>
          <a:p>
            <a:r>
              <a:rPr lang="sl-SI" sz="1800" dirty="0">
                <a:latin typeface="Times New Roman" panose="02020603050405020304" pitchFamily="18" charset="0"/>
                <a:cs typeface="Times New Roman" panose="02020603050405020304" pitchFamily="18" charset="0"/>
              </a:rPr>
              <a:t>12/II,III,IV Upravljavec posamezniku … </a:t>
            </a:r>
            <a:r>
              <a:rPr lang="sl-SI" sz="1800" b="1" dirty="0">
                <a:latin typeface="Times New Roman" panose="02020603050405020304" pitchFamily="18" charset="0"/>
                <a:cs typeface="Times New Roman" panose="02020603050405020304" pitchFamily="18" charset="0"/>
              </a:rPr>
              <a:t>olajša uresničevanje </a:t>
            </a:r>
            <a:r>
              <a:rPr lang="sl-SI" sz="1800" dirty="0">
                <a:latin typeface="Times New Roman" panose="02020603050405020304" pitchFamily="18" charset="0"/>
                <a:cs typeface="Times New Roman" panose="02020603050405020304" pitchFamily="18" charset="0"/>
              </a:rPr>
              <a:t>njegovih pravic … </a:t>
            </a:r>
            <a:r>
              <a:rPr lang="sl-SI" sz="1800" b="1" dirty="0">
                <a:latin typeface="Times New Roman" panose="02020603050405020304" pitchFamily="18" charset="0"/>
                <a:cs typeface="Times New Roman" panose="02020603050405020304" pitchFamily="18" charset="0"/>
              </a:rPr>
              <a:t>na zahtevo zagotovi informacije</a:t>
            </a:r>
            <a:r>
              <a:rPr lang="sl-SI" sz="1800" dirty="0">
                <a:latin typeface="Times New Roman" panose="02020603050405020304" pitchFamily="18" charset="0"/>
                <a:cs typeface="Times New Roman" panose="02020603050405020304" pitchFamily="18" charset="0"/>
              </a:rPr>
              <a:t> </a:t>
            </a:r>
            <a:r>
              <a:rPr lang="sl-SI" sz="1800" b="1" dirty="0">
                <a:latin typeface="Times New Roman" panose="02020603050405020304" pitchFamily="18" charset="0"/>
                <a:cs typeface="Times New Roman" panose="02020603050405020304" pitchFamily="18" charset="0"/>
              </a:rPr>
              <a:t>o ukrepih </a:t>
            </a:r>
            <a:r>
              <a:rPr lang="sl-SI" sz="1800" dirty="0">
                <a:latin typeface="Times New Roman" panose="02020603050405020304" pitchFamily="18" charset="0"/>
                <a:cs typeface="Times New Roman" panose="02020603050405020304" pitchFamily="18" charset="0"/>
              </a:rPr>
              <a:t>brez nepotrebnega odlašanja in v vsakem primeru v enem mesecu po prejemu zahteve oz. v dveh mesecih ob upoštevanju kompleksnosti in števila zadev … </a:t>
            </a:r>
            <a:r>
              <a:rPr lang="sl-SI" sz="1800" b="1" dirty="0">
                <a:latin typeface="Times New Roman" panose="02020603050405020304" pitchFamily="18" charset="0"/>
                <a:cs typeface="Times New Roman" panose="02020603050405020304" pitchFamily="18" charset="0"/>
              </a:rPr>
              <a:t>obvesti o razlogih za morebitno </a:t>
            </a:r>
            <a:r>
              <a:rPr lang="sl-SI" sz="1800" b="1" dirty="0" err="1">
                <a:latin typeface="Times New Roman" panose="02020603050405020304" pitchFamily="18" charset="0"/>
                <a:cs typeface="Times New Roman" panose="02020603050405020304" pitchFamily="18" charset="0"/>
              </a:rPr>
              <a:t>neukrepanje</a:t>
            </a:r>
            <a:r>
              <a:rPr lang="sl-SI" sz="1800" dirty="0">
                <a:latin typeface="Times New Roman" panose="02020603050405020304" pitchFamily="18" charset="0"/>
                <a:cs typeface="Times New Roman" panose="02020603050405020304" pitchFamily="18" charset="0"/>
              </a:rPr>
              <a:t> </a:t>
            </a:r>
            <a:r>
              <a:rPr lang="sl-SI" sz="1800" b="1" dirty="0">
                <a:latin typeface="Times New Roman" panose="02020603050405020304" pitchFamily="18" charset="0"/>
                <a:cs typeface="Times New Roman" panose="02020603050405020304" pitchFamily="18" charset="0"/>
              </a:rPr>
              <a:t>ter o možnosti vložitve </a:t>
            </a:r>
            <a:r>
              <a:rPr lang="sl-SI" sz="1800" dirty="0">
                <a:latin typeface="Times New Roman" panose="02020603050405020304" pitchFamily="18" charset="0"/>
                <a:cs typeface="Times New Roman" panose="02020603050405020304" pitchFamily="18" charset="0"/>
              </a:rPr>
              <a:t>pritožbe pri nadzornem organu in možnosti uveljavljanja </a:t>
            </a:r>
            <a:r>
              <a:rPr lang="sl-SI" sz="1800" b="1" dirty="0">
                <a:latin typeface="Times New Roman" panose="02020603050405020304" pitchFamily="18" charset="0"/>
                <a:cs typeface="Times New Roman" panose="02020603050405020304" pitchFamily="18" charset="0"/>
              </a:rPr>
              <a:t>pravnih sredstev </a:t>
            </a:r>
            <a:r>
              <a:rPr lang="sl-SI" sz="1800" dirty="0">
                <a:latin typeface="Times New Roman" panose="02020603050405020304" pitchFamily="18" charset="0"/>
                <a:cs typeface="Times New Roman" panose="02020603050405020304" pitchFamily="18" charset="0"/>
              </a:rPr>
              <a:t>… </a:t>
            </a:r>
          </a:p>
          <a:p>
            <a:r>
              <a:rPr lang="sl-SI" sz="1800" dirty="0">
                <a:latin typeface="Times New Roman" panose="02020603050405020304" pitchFamily="18" charset="0"/>
                <a:cs typeface="Times New Roman" panose="02020603050405020304" pitchFamily="18" charset="0"/>
              </a:rPr>
              <a:t>12/V Informacije, zagotovljene na podlagi členov 13 in 14, ter vsa sporočila in ukrepi, sprejeti na podlagi členov 15 do 22 in 34, se zagotovijo </a:t>
            </a:r>
            <a:r>
              <a:rPr lang="sl-SI" sz="1800" b="1" dirty="0">
                <a:latin typeface="Times New Roman" panose="02020603050405020304" pitchFamily="18" charset="0"/>
                <a:cs typeface="Times New Roman" panose="02020603050405020304" pitchFamily="18" charset="0"/>
              </a:rPr>
              <a:t>brezplačno</a:t>
            </a:r>
            <a:r>
              <a:rPr lang="sl-SI" sz="1800" dirty="0">
                <a:latin typeface="Times New Roman" panose="02020603050405020304" pitchFamily="18" charset="0"/>
                <a:cs typeface="Times New Roman" panose="02020603050405020304" pitchFamily="18" charset="0"/>
              </a:rPr>
              <a:t>. Kadar so zahteve posameznika, na katerega se nanašajo osebni podatki, </a:t>
            </a:r>
            <a:r>
              <a:rPr lang="sl-SI" sz="1800" b="1" dirty="0">
                <a:latin typeface="Times New Roman" panose="02020603050405020304" pitchFamily="18" charset="0"/>
                <a:cs typeface="Times New Roman" panose="02020603050405020304" pitchFamily="18" charset="0"/>
              </a:rPr>
              <a:t>očitno neutemeljene ali pretirane </a:t>
            </a:r>
            <a:r>
              <a:rPr lang="sl-SI" sz="1800" dirty="0">
                <a:latin typeface="Times New Roman" panose="02020603050405020304" pitchFamily="18" charset="0"/>
                <a:cs typeface="Times New Roman" panose="02020603050405020304" pitchFamily="18" charset="0"/>
              </a:rPr>
              <a:t>zlasti ker se ponavljajo, lahko upravljavec: </a:t>
            </a:r>
            <a:r>
              <a:rPr lang="sl-SI" sz="1800" b="1" dirty="0">
                <a:latin typeface="Times New Roman" panose="02020603050405020304" pitchFamily="18" charset="0"/>
                <a:cs typeface="Times New Roman" panose="02020603050405020304" pitchFamily="18" charset="0"/>
              </a:rPr>
              <a:t>zaračuna razumno pristojbino ali zavrne ukrepanje v zvezi z zahtevo</a:t>
            </a:r>
            <a:r>
              <a:rPr lang="sl-SI" sz="1800" dirty="0">
                <a:latin typeface="Times New Roman" panose="02020603050405020304" pitchFamily="18" charset="0"/>
                <a:cs typeface="Times New Roman" panose="02020603050405020304" pitchFamily="18" charset="0"/>
              </a:rPr>
              <a:t>. </a:t>
            </a:r>
          </a:p>
          <a:p>
            <a:endParaRPr lang="sl-SI"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630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2A332D-D117-4C18-AC65-6000D0AC2527}"/>
              </a:ext>
            </a:extLst>
          </p:cNvPr>
          <p:cNvSpPr>
            <a:spLocks noGrp="1"/>
          </p:cNvSpPr>
          <p:nvPr>
            <p:ph type="title"/>
          </p:nvPr>
        </p:nvSpPr>
        <p:spPr/>
        <p:txBody>
          <a:bodyPr>
            <a:normAutofit/>
          </a:bodyPr>
          <a:lstStyle/>
          <a:p>
            <a:pPr algn="ctr"/>
            <a:r>
              <a:rPr lang="sl-SI" sz="5400" dirty="0">
                <a:solidFill>
                  <a:srgbClr val="2A1A00"/>
                </a:solidFill>
                <a:latin typeface="Times New Roman" panose="02020603050405020304" pitchFamily="18" charset="0"/>
                <a:cs typeface="Times New Roman" panose="02020603050405020304" pitchFamily="18" charset="0"/>
              </a:rPr>
              <a:t>Pravice posameznika</a:t>
            </a:r>
            <a:br>
              <a:rPr lang="sl-SI" sz="5400" dirty="0">
                <a:solidFill>
                  <a:srgbClr val="2A1A00"/>
                </a:solidFill>
                <a:latin typeface="Times New Roman" panose="02020603050405020304" pitchFamily="18" charset="0"/>
                <a:cs typeface="Times New Roman" panose="02020603050405020304" pitchFamily="18" charset="0"/>
              </a:rPr>
            </a:br>
            <a:r>
              <a:rPr lang="sl-SI" sz="3100" dirty="0">
                <a:solidFill>
                  <a:srgbClr val="2A1A00"/>
                </a:solidFill>
                <a:latin typeface="Times New Roman" panose="02020603050405020304" pitchFamily="18" charset="0"/>
                <a:cs typeface="Times New Roman" panose="02020603050405020304" pitchFamily="18" charset="0"/>
              </a:rPr>
              <a:t>(</a:t>
            </a:r>
            <a:r>
              <a:rPr lang="pl-PL" sz="3100" dirty="0">
                <a:solidFill>
                  <a:srgbClr val="2A1A00"/>
                </a:solidFill>
                <a:latin typeface="Times New Roman" panose="02020603050405020304" pitchFamily="18" charset="0"/>
                <a:cs typeface="Times New Roman" panose="02020603050405020304" pitchFamily="18" charset="0"/>
              </a:rPr>
              <a:t>Informacije</a:t>
            </a:r>
            <a:r>
              <a:rPr lang="sl-SI" sz="3100" dirty="0">
                <a:solidFill>
                  <a:srgbClr val="2A1A00"/>
                </a:solidFill>
                <a:latin typeface="Times New Roman" panose="02020603050405020304" pitchFamily="18" charset="0"/>
                <a:cs typeface="Times New Roman" panose="02020603050405020304" pitchFamily="18" charset="0"/>
              </a:rPr>
              <a:t>) </a:t>
            </a:r>
            <a:endParaRPr lang="sl-SI" dirty="0">
              <a:latin typeface="Times New Roman" panose="02020603050405020304" pitchFamily="18" charset="0"/>
              <a:cs typeface="Times New Roman" panose="02020603050405020304" pitchFamily="18" charset="0"/>
            </a:endParaRPr>
          </a:p>
        </p:txBody>
      </p:sp>
      <p:sp>
        <p:nvSpPr>
          <p:cNvPr id="3" name="Označba mesta vsebine 2">
            <a:extLst>
              <a:ext uri="{FF2B5EF4-FFF2-40B4-BE49-F238E27FC236}">
                <a16:creationId xmlns:a16="http://schemas.microsoft.com/office/drawing/2014/main" id="{C436269C-72D7-4D4D-B890-7131E9002ADD}"/>
              </a:ext>
            </a:extLst>
          </p:cNvPr>
          <p:cNvSpPr>
            <a:spLocks noGrp="1"/>
          </p:cNvSpPr>
          <p:nvPr>
            <p:ph idx="1"/>
          </p:nvPr>
        </p:nvSpPr>
        <p:spPr>
          <a:xfrm>
            <a:off x="1251678" y="1672046"/>
            <a:ext cx="10178322" cy="4580707"/>
          </a:xfrm>
        </p:spPr>
        <p:txBody>
          <a:bodyPr>
            <a:normAutofit fontScale="62500" lnSpcReduction="20000"/>
          </a:bodyPr>
          <a:lstStyle/>
          <a:p>
            <a:pPr marL="0" indent="0">
              <a:buNone/>
            </a:pPr>
            <a:r>
              <a:rPr lang="sl-SI" sz="3400" b="1" dirty="0">
                <a:latin typeface="Times New Roman" panose="02020603050405020304" pitchFamily="18" charset="0"/>
                <a:cs typeface="Times New Roman" panose="02020603050405020304" pitchFamily="18" charset="0"/>
              </a:rPr>
              <a:t>Kadar se osebni podatki v zvezi s posameznikom</a:t>
            </a:r>
            <a:r>
              <a:rPr lang="sl-SI" sz="3400" dirty="0">
                <a:latin typeface="Times New Roman" panose="02020603050405020304" pitchFamily="18" charset="0"/>
                <a:cs typeface="Times New Roman" panose="02020603050405020304" pitchFamily="18" charset="0"/>
              </a:rPr>
              <a:t>, na katerega se nanašajo osebni podatki, </a:t>
            </a:r>
            <a:r>
              <a:rPr lang="sl-SI" sz="3400" b="1" dirty="0">
                <a:latin typeface="Times New Roman" panose="02020603050405020304" pitchFamily="18" charset="0"/>
                <a:cs typeface="Times New Roman" panose="02020603050405020304" pitchFamily="18" charset="0"/>
              </a:rPr>
              <a:t>pridobijo od tega posameznika</a:t>
            </a:r>
            <a:r>
              <a:rPr lang="sl-SI" sz="3400" dirty="0">
                <a:latin typeface="Times New Roman" panose="02020603050405020304" pitchFamily="18" charset="0"/>
                <a:cs typeface="Times New Roman" panose="02020603050405020304" pitchFamily="18" charset="0"/>
              </a:rPr>
              <a:t>, upravljavec zadevnemu posamezniku takrat, </a:t>
            </a:r>
            <a:r>
              <a:rPr lang="sl-SI" sz="3400" b="1" u="sng" dirty="0">
                <a:latin typeface="Times New Roman" panose="02020603050405020304" pitchFamily="18" charset="0"/>
                <a:cs typeface="Times New Roman" panose="02020603050405020304" pitchFamily="18" charset="0"/>
              </a:rPr>
              <a:t>ko pridobi osebne podatke</a:t>
            </a:r>
            <a:r>
              <a:rPr lang="sl-SI" sz="3400" dirty="0">
                <a:latin typeface="Times New Roman" panose="02020603050405020304" pitchFamily="18" charset="0"/>
                <a:cs typeface="Times New Roman" panose="02020603050405020304" pitchFamily="18" charset="0"/>
              </a:rPr>
              <a:t>, zagotovi vse naslednje informacije: </a:t>
            </a:r>
          </a:p>
          <a:p>
            <a:pPr marL="0" indent="0">
              <a:buNone/>
            </a:pPr>
            <a:endParaRPr lang="sl-SI" sz="3400" dirty="0">
              <a:latin typeface="Times New Roman" panose="02020603050405020304" pitchFamily="18" charset="0"/>
              <a:cs typeface="Times New Roman" panose="02020603050405020304" pitchFamily="18" charset="0"/>
            </a:endParaRPr>
          </a:p>
          <a:p>
            <a:pPr marL="0" indent="0">
              <a:buNone/>
            </a:pPr>
            <a:r>
              <a:rPr lang="sl-SI" sz="3400" dirty="0">
                <a:latin typeface="Times New Roman" panose="02020603050405020304" pitchFamily="18" charset="0"/>
                <a:cs typeface="Times New Roman" panose="02020603050405020304" pitchFamily="18" charset="0"/>
              </a:rPr>
              <a:t>- identiteto in kontaktne </a:t>
            </a:r>
            <a:r>
              <a:rPr lang="sl-SI" sz="3400" b="1" dirty="0">
                <a:latin typeface="Times New Roman" panose="02020603050405020304" pitchFamily="18" charset="0"/>
                <a:cs typeface="Times New Roman" panose="02020603050405020304" pitchFamily="18" charset="0"/>
              </a:rPr>
              <a:t>podatke upravljavca </a:t>
            </a:r>
            <a:r>
              <a:rPr lang="sl-SI" sz="3400" dirty="0">
                <a:latin typeface="Times New Roman" panose="02020603050405020304" pitchFamily="18" charset="0"/>
                <a:cs typeface="Times New Roman" panose="02020603050405020304" pitchFamily="18" charset="0"/>
              </a:rPr>
              <a:t>in njegovega </a:t>
            </a:r>
            <a:r>
              <a:rPr lang="sl-SI" sz="3400" b="1" dirty="0">
                <a:latin typeface="Times New Roman" panose="02020603050405020304" pitchFamily="18" charset="0"/>
                <a:cs typeface="Times New Roman" panose="02020603050405020304" pitchFamily="18" charset="0"/>
              </a:rPr>
              <a:t>predstavnika</a:t>
            </a:r>
            <a:r>
              <a:rPr lang="sl-SI" sz="3400" dirty="0">
                <a:latin typeface="Times New Roman" panose="02020603050405020304" pitchFamily="18" charset="0"/>
                <a:cs typeface="Times New Roman" panose="02020603050405020304" pitchFamily="18" charset="0"/>
              </a:rPr>
              <a:t>, kadar ta obstaja;</a:t>
            </a:r>
          </a:p>
          <a:p>
            <a:pPr marL="0" indent="0">
              <a:buNone/>
            </a:pPr>
            <a:r>
              <a:rPr lang="sl-SI" sz="3400" dirty="0">
                <a:latin typeface="Times New Roman" panose="02020603050405020304" pitchFamily="18" charset="0"/>
                <a:cs typeface="Times New Roman" panose="02020603050405020304" pitchFamily="18" charset="0"/>
              </a:rPr>
              <a:t>- kontaktne podatke </a:t>
            </a:r>
            <a:r>
              <a:rPr lang="sl-SI" sz="3400" b="1" dirty="0">
                <a:latin typeface="Times New Roman" panose="02020603050405020304" pitchFamily="18" charset="0"/>
                <a:cs typeface="Times New Roman" panose="02020603050405020304" pitchFamily="18" charset="0"/>
              </a:rPr>
              <a:t>pooblaščene osebe za varstvo podatkov</a:t>
            </a:r>
            <a:r>
              <a:rPr lang="sl-SI" sz="3400" dirty="0">
                <a:latin typeface="Times New Roman" panose="02020603050405020304" pitchFamily="18" charset="0"/>
                <a:cs typeface="Times New Roman" panose="02020603050405020304" pitchFamily="18" charset="0"/>
              </a:rPr>
              <a:t>, kadar ta obstaja;</a:t>
            </a:r>
          </a:p>
          <a:p>
            <a:pPr marL="0" indent="0">
              <a:buNone/>
            </a:pPr>
            <a:r>
              <a:rPr lang="sl-SI" sz="3400" dirty="0">
                <a:latin typeface="Times New Roman" panose="02020603050405020304" pitchFamily="18" charset="0"/>
                <a:cs typeface="Times New Roman" panose="02020603050405020304" pitchFamily="18" charset="0"/>
              </a:rPr>
              <a:t>- </a:t>
            </a:r>
            <a:r>
              <a:rPr lang="sl-SI" sz="3400" b="1" u="sng" dirty="0">
                <a:latin typeface="Times New Roman" panose="02020603050405020304" pitchFamily="18" charset="0"/>
                <a:cs typeface="Times New Roman" panose="02020603050405020304" pitchFamily="18" charset="0"/>
              </a:rPr>
              <a:t>namene, za katere se osebni podatki obdelujejo, kakor tudi pravno podlago za njihovo obdelavo</a:t>
            </a:r>
            <a:r>
              <a:rPr lang="sl-SI" sz="3400" dirty="0">
                <a:latin typeface="Times New Roman" panose="02020603050405020304" pitchFamily="18" charset="0"/>
                <a:cs typeface="Times New Roman" panose="02020603050405020304" pitchFamily="18" charset="0"/>
              </a:rPr>
              <a:t>;</a:t>
            </a:r>
          </a:p>
          <a:p>
            <a:pPr marL="0" indent="0">
              <a:buNone/>
            </a:pPr>
            <a:r>
              <a:rPr lang="sl-SI" sz="3400" dirty="0">
                <a:latin typeface="Times New Roman" panose="02020603050405020304" pitchFamily="18" charset="0"/>
                <a:cs typeface="Times New Roman" panose="02020603050405020304" pitchFamily="18" charset="0"/>
              </a:rPr>
              <a:t>- kadar obdelava temelji na točki (f) člena 6(1), </a:t>
            </a:r>
            <a:r>
              <a:rPr lang="sl-SI" sz="3400" b="1" u="sng" dirty="0">
                <a:latin typeface="Times New Roman" panose="02020603050405020304" pitchFamily="18" charset="0"/>
                <a:cs typeface="Times New Roman" panose="02020603050405020304" pitchFamily="18" charset="0"/>
              </a:rPr>
              <a:t>zakonite interese</a:t>
            </a:r>
            <a:r>
              <a:rPr lang="sl-SI" sz="3400" dirty="0">
                <a:latin typeface="Times New Roman" panose="02020603050405020304" pitchFamily="18" charset="0"/>
                <a:cs typeface="Times New Roman" panose="02020603050405020304" pitchFamily="18" charset="0"/>
              </a:rPr>
              <a:t>, za uveljavljanje katerih si prizadeva upravljavec ali tretja oseba;</a:t>
            </a:r>
          </a:p>
          <a:p>
            <a:pPr marL="0" indent="0">
              <a:buNone/>
            </a:pPr>
            <a:r>
              <a:rPr lang="sl-SI" sz="3400" b="1" dirty="0">
                <a:latin typeface="Times New Roman" panose="02020603050405020304" pitchFamily="18" charset="0"/>
                <a:cs typeface="Times New Roman" panose="02020603050405020304" pitchFamily="18" charset="0"/>
              </a:rPr>
              <a:t>- uporabnike ali kategorije uporabnikov </a:t>
            </a:r>
            <a:r>
              <a:rPr lang="sl-SI" sz="3400" dirty="0">
                <a:latin typeface="Times New Roman" panose="02020603050405020304" pitchFamily="18" charset="0"/>
                <a:cs typeface="Times New Roman" panose="02020603050405020304" pitchFamily="18" charset="0"/>
              </a:rPr>
              <a:t>osebnih podatkov, če obstajajo;</a:t>
            </a:r>
          </a:p>
          <a:p>
            <a:pPr marL="0" indent="0" algn="just">
              <a:buNone/>
            </a:pPr>
            <a:r>
              <a:rPr lang="sl-SI" sz="3400" dirty="0">
                <a:latin typeface="Times New Roman" panose="02020603050405020304" pitchFamily="18" charset="0"/>
                <a:cs typeface="Times New Roman" panose="02020603050405020304" pitchFamily="18" charset="0"/>
              </a:rPr>
              <a:t>- kadar je ustrezno, dejstvo, da upravljavec namerava prenesti osebne podatke v tretjo državo ali mednarodno organizacijo …</a:t>
            </a: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pPr marL="0" indent="0" algn="just">
              <a:buNone/>
            </a:pPr>
            <a:endParaRPr lang="sl-SI" sz="3400" dirty="0">
              <a:latin typeface="Times New Roman" panose="02020603050405020304" pitchFamily="18" charset="0"/>
              <a:cs typeface="Times New Roman" panose="02020603050405020304" pitchFamily="18" charset="0"/>
            </a:endParaRPr>
          </a:p>
          <a:p>
            <a:endParaRPr lang="sl-SI"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6425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Značka">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Moje Znanje">
      <a:majorFont>
        <a:latin typeface="Berlin Sans FB"/>
        <a:ea typeface=""/>
        <a:cs typeface=""/>
      </a:majorFont>
      <a:minorFont>
        <a:latin typeface="Berlin Sans FB"/>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je Znanje PowerPoint template" id="{EE203216-807A-4B81-9BEA-6D212EA3C112}" vid="{253455AD-3734-4BB4-BFB2-9F06F96C7CE1}"/>
    </a:ext>
  </a:extLst>
</a:theme>
</file>

<file path=docProps/app.xml><?xml version="1.0" encoding="utf-8"?>
<Properties xmlns="http://schemas.openxmlformats.org/officeDocument/2006/extended-properties" xmlns:vt="http://schemas.openxmlformats.org/officeDocument/2006/docPropsVTypes">
  <Template>MojeZnanje_PPT_template</Template>
  <TotalTime>1398</TotalTime>
  <Words>4648</Words>
  <Application>Microsoft Office PowerPoint</Application>
  <PresentationFormat>Širokozaslonsko</PresentationFormat>
  <Paragraphs>263</Paragraphs>
  <Slides>35</Slides>
  <Notes>0</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35</vt:i4>
      </vt:variant>
    </vt:vector>
  </HeadingPairs>
  <TitlesOfParts>
    <vt:vector size="40" baseType="lpstr">
      <vt:lpstr>Arial</vt:lpstr>
      <vt:lpstr>Berlin Sans FB</vt:lpstr>
      <vt:lpstr>Gill Sans MT</vt:lpstr>
      <vt:lpstr>Times New Roman</vt:lpstr>
      <vt:lpstr>Značka</vt:lpstr>
      <vt:lpstr>Nova uredba GDPR</vt:lpstr>
      <vt:lpstr>PREDSTAVITEV</vt:lpstr>
      <vt:lpstr>IZVEDBA PREDAVANJ</vt:lpstr>
      <vt:lpstr>PONAVLJANJE najpomembnejše točke</vt:lpstr>
      <vt:lpstr>Današnje predavanje</vt:lpstr>
      <vt:lpstr>Pravice posameznika</vt:lpstr>
      <vt:lpstr>UPRAVLJAVEC IN OBDELOVALEC (splošne obveznosti)</vt:lpstr>
      <vt:lpstr>Pravice posameznika (Preglednost in načini) </vt:lpstr>
      <vt:lpstr>Pravice posameznika (Informacije) </vt:lpstr>
      <vt:lpstr>Pravice posameznika (Informacije) </vt:lpstr>
      <vt:lpstr>Pravice posameznika (Informacije) </vt:lpstr>
      <vt:lpstr>Pravice posameznika (Informacije) </vt:lpstr>
      <vt:lpstr>Pravice posameznika (Informacije) </vt:lpstr>
      <vt:lpstr>Pravice posameznika (Informacije) </vt:lpstr>
      <vt:lpstr>Pravice posameznika (Informacije) </vt:lpstr>
      <vt:lpstr>Pravice posameznika (Informacije) </vt:lpstr>
      <vt:lpstr>Pravice posameznika (POPRAVEK) </vt:lpstr>
      <vt:lpstr>Pravice posameznika („PRAVICA DO POZABE”) </vt:lpstr>
      <vt:lpstr>Pravice posameznika („PRAVICA DO POZABE”) </vt:lpstr>
      <vt:lpstr>Pravice posameznika (Pravica omejitve obdelave) </vt:lpstr>
      <vt:lpstr>Pravice posameznika (Pravica DO PRENOSLJIVOSTI PODATKOV) </vt:lpstr>
      <vt:lpstr>Pravice posameznika (Pravica DO UGOVORA) </vt:lpstr>
      <vt:lpstr>Pravice posameznika (OMEJITVE) </vt:lpstr>
      <vt:lpstr>Pravice posameznika (OMEJITVE) </vt:lpstr>
      <vt:lpstr>OdgovORNOST UPRAVLJAVCA </vt:lpstr>
      <vt:lpstr>VGRAJENO IN PRIVZETO VARSTVO PODATKOV</vt:lpstr>
      <vt:lpstr>SKUPNI UPRAVLJAVCI</vt:lpstr>
      <vt:lpstr>OBDELOVALEC</vt:lpstr>
      <vt:lpstr>OBDELOVALEC</vt:lpstr>
      <vt:lpstr>OBDELOVALEC</vt:lpstr>
      <vt:lpstr>OBDELOVALEC</vt:lpstr>
      <vt:lpstr> </vt:lpstr>
      <vt:lpstr>PONAVLJANJE najpomembnejše točke</vt:lpstr>
      <vt:lpstr>Pravice posameznika</vt:lpstr>
      <vt:lpstr>UPRAVLJAVEC IN OBDELOVALEC (splošne obveznosti)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Nova uredba GDPR</dc:title>
  <dc:creator>Miloš Dimitrijević</dc:creator>
  <cp:lastModifiedBy>Uporabnik</cp:lastModifiedBy>
  <cp:revision>47</cp:revision>
  <dcterms:created xsi:type="dcterms:W3CDTF">2018-10-02T09:25:48Z</dcterms:created>
  <dcterms:modified xsi:type="dcterms:W3CDTF">2018-11-27T09:38:31Z</dcterms:modified>
</cp:coreProperties>
</file>