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60" r:id="rId4"/>
    <p:sldId id="285" r:id="rId5"/>
    <p:sldId id="286" r:id="rId6"/>
    <p:sldId id="289" r:id="rId7"/>
    <p:sldId id="301" r:id="rId8"/>
    <p:sldId id="332" r:id="rId9"/>
    <p:sldId id="333" r:id="rId10"/>
    <p:sldId id="310" r:id="rId11"/>
    <p:sldId id="334" r:id="rId12"/>
    <p:sldId id="323" r:id="rId13"/>
    <p:sldId id="335" r:id="rId14"/>
    <p:sldId id="324" r:id="rId15"/>
    <p:sldId id="336" r:id="rId16"/>
    <p:sldId id="337" r:id="rId17"/>
    <p:sldId id="325" r:id="rId18"/>
    <p:sldId id="321" r:id="rId19"/>
    <p:sldId id="328" r:id="rId20"/>
    <p:sldId id="329" r:id="rId21"/>
    <p:sldId id="339" r:id="rId22"/>
    <p:sldId id="33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94660"/>
  </p:normalViewPr>
  <p:slideViewPr>
    <p:cSldViewPr snapToGrid="0">
      <p:cViewPr>
        <p:scale>
          <a:sx n="50" d="100"/>
          <a:sy n="50" d="100"/>
        </p:scale>
        <p:origin x="72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če želite urediti slog podnaslova matrice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Nova uredba GDPR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2651" y="5979196"/>
            <a:ext cx="8107768" cy="742279"/>
          </a:xfrm>
        </p:spPr>
        <p:txBody>
          <a:bodyPr/>
          <a:lstStyle/>
          <a:p>
            <a:r>
              <a:rPr lang="sl-SI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Predstavitev sprememb, ki jih prinaša </a:t>
            </a:r>
            <a:r>
              <a:rPr lang="sl-SI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Splošna uredba EU o varstvu podatkov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Nadzorni mehanizmi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76350"/>
            <a:ext cx="10178322" cy="4976403"/>
          </a:xfrm>
        </p:spPr>
        <p:txBody>
          <a:bodyPr>
            <a:normAutofit lnSpcReduction="10000"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 organ (znotraj vsake države članice) – pristojnost za spremljanje uporabe GDPR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Popolna neodvisnost! Ni posrednega niti neposrednega vpliva in nikogar ne prosijo za navodila, niti jih od nikogar ne sprejemajo.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Nezdružljivost funkcije nadzornega organa (profitno ali neprofitno).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Zagotovljeni človeški, tehnični in finančni viri, prostori ter infrastruktura.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izbrati lastno osebje, ki je pod izključnim vplivom in nadzorom nadzornega organa.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Ločen javni letni proračun, ki je lahko del splošnega državnega proračuna,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država članica pa opravlja finančni nadzor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Imenuje ga parlament, vlada, voditelj ali neodvisno telo na podlagi prava države članice.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Vsak član organa ima kvalifikacije, izkušnje in znanje.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Pristojnost: vodilni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organ,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spremljanje in zagotavljanje uporabe uredbe, spodbuja ozaveščenost in razumevanje javnosti, svetuje parlamentu in drugim institucijam, spodbuja ozaveščenost upravljavcev in obdelovalcev, posameznikom zagotavlja informacije, obravnava pritožbe, sodeluje z drugimi organi, izvaja preiskave, spremlja razvoj ipd.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425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Nadzorni mehanizmi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76350"/>
            <a:ext cx="10178322" cy="4976403"/>
          </a:xfrm>
        </p:spPr>
        <p:txBody>
          <a:bodyPr>
            <a:normAutofit/>
          </a:bodyPr>
          <a:lstStyle/>
          <a:p>
            <a:r>
              <a:rPr lang="sl-S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 organi različnih držav članic sodelujejo med seboj in po potrebi s Komisijo.</a:t>
            </a:r>
          </a:p>
          <a:p>
            <a:pPr marL="0" indent="0">
              <a:buNone/>
            </a:pPr>
            <a:endParaRPr lang="sl-SI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Evropski odbor za varstvo podatkov</a:t>
            </a:r>
          </a:p>
          <a:p>
            <a:pPr lvl="1"/>
            <a:r>
              <a:rPr lang="sl-S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 unije in pravna oseba.</a:t>
            </a:r>
          </a:p>
          <a:p>
            <a:pPr lvl="1"/>
            <a:r>
              <a:rPr lang="sl-S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Sestavljen iz vodij enega nadzornega organa iz vsake države članice in Evropski nadzornik za varstvo podatkov ali njihovi predstavniki.</a:t>
            </a:r>
          </a:p>
        </p:txBody>
      </p:sp>
    </p:spTree>
    <p:extLst>
      <p:ext uri="{BB962C8B-B14F-4D97-AF65-F5344CB8AC3E}">
        <p14:creationId xmlns:p14="http://schemas.microsoft.com/office/powerpoint/2010/main" val="399070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PRAVNA SREDSTVA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33500"/>
            <a:ext cx="10178322" cy="4919253"/>
          </a:xfrm>
        </p:spPr>
        <p:txBody>
          <a:bodyPr>
            <a:normAutofit fontScale="92500" lnSpcReduction="20000"/>
          </a:bodyPr>
          <a:lstStyle/>
          <a:p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Pritožba pri nadzornem organu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Vsak posameznik, na katerega se nanašajo osebni podatki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Zlasti v državi članici, v kateri ima običajno prebivališče, v kateri je njegov kraj dela ali v kateri je domnevno prišlo do kršitve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Nadzornik posameznika obvesti o stanju zadeve in odločitvi v pritožbi, vključno z možnostjo pravnega sredstva</a:t>
            </a:r>
          </a:p>
          <a:p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Pravno sredstvo zoper nadzorni organ</a:t>
            </a:r>
          </a:p>
          <a:p>
            <a:pPr lvl="1"/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Učinkovito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pravno sredstvo zoper odločitev nadzornega organa ali v zvezi z njo.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Pristojnost sodišč države članice sedeža nadzornega organa.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Upravni postopek? Pritožba? Upravni spor?</a:t>
            </a:r>
          </a:p>
          <a:p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Pravno sredstvo zoper upravljavca ali obdelovalca</a:t>
            </a:r>
          </a:p>
          <a:p>
            <a:pPr lvl="1"/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Učinkovito 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pravno sredstvo za primere, ko oseba meni, da so bile njegove pravice iz uredbe kršene zaradi obdelave njegovih osebnih podatkov, ki ni bila v skladu s to uredbo.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Pristojnost sodišč države članice, v kateri ima upravljavec ali obdelovalec sedež, alternativno pa države članice običajnega prebivališča posameznika, razen v primerih javnih organov.</a:t>
            </a:r>
          </a:p>
        </p:txBody>
      </p:sp>
    </p:spTree>
    <p:extLst>
      <p:ext uri="{BB962C8B-B14F-4D97-AF65-F5344CB8AC3E}">
        <p14:creationId xmlns:p14="http://schemas.microsoft.com/office/powerpoint/2010/main" val="1744956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PRAVNA SREDSTVA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33500"/>
            <a:ext cx="10178322" cy="5142115"/>
          </a:xfrm>
        </p:spPr>
        <p:txBody>
          <a:bodyPr>
            <a:normAutofit fontScale="92500" lnSpcReduction="20000"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Začasna ustavitev postopka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Če na sodišču druge države članice teče postopek v zvezi z enako vsebino.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Najprej se potrdi obstoj takega postopka.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Lahko vsako pristojno sodišče razen sodišča, pred katerim se je postopek najprej začel …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Ustavi (prekine) postopek.</a:t>
            </a:r>
          </a:p>
          <a:p>
            <a:pPr marL="457200" lvl="1" indent="0">
              <a:buNone/>
            </a:pP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Odškodninska odgovornost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Premoženjska ali nepremoženjska škoda.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Odškodnina za nastalo škodo (popolna odškodnina). Tudi po splošnih pravilih. Predpostavke?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Upravljavec, ki je vključen v obdelavo, če škodo povzroči obdelava. Obdelovalec pa le kadar ne izpolnjuje obveznosti, ki so posebej naslovljene na obdelovalce, ali pri prekoračitvi navodil upravljavca ali ravnanj v nasprotju s temi navodili.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Razbremenitev če dokaže da v nobenem primeru ni odgovoren za dogodek, ki je povzročil škodo. Dokazno breme!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Solidarna odgovornost upravljavca (upravljavcev) in obdelovalca (obdelovalcev).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Regresna odgovornost v višini, ki ustreza deležu udeležbe v odgovornosti.</a:t>
            </a:r>
          </a:p>
        </p:txBody>
      </p:sp>
    </p:spTree>
    <p:extLst>
      <p:ext uri="{BB962C8B-B14F-4D97-AF65-F5344CB8AC3E}">
        <p14:creationId xmlns:p14="http://schemas.microsoft.com/office/powerpoint/2010/main" val="1172150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Globe in kazni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72046"/>
            <a:ext cx="10178322" cy="4580707"/>
          </a:xfrm>
        </p:spPr>
        <p:txBody>
          <a:bodyPr>
            <a:normAutofit/>
          </a:bodyPr>
          <a:lstStyle/>
          <a:p>
            <a:pPr algn="just"/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 organ zagotovi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upravne globe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za kršitve uredbe, ki so v vsakem posameznem primeru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učinkovite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sorazmerne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odvračilne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Upošteva se: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narava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teža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trajanje kršitve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oblika krivde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(naklep/malomarnost),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ukrepi za omilitev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škode,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stopnja odgovornosti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upravljavca ali obdelovalca (upoštevaje tehnične in organizacijske ukrepe);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predhodne kršitve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stopnja sodelovanja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nadzornim organom pri odpravljanju kršitve ali blažitvi škodljivih posledic;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vrste osebnih podatkov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način kako je nadzorni organ izvedel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kršitev; morebitno </a:t>
            </a:r>
            <a:r>
              <a:rPr lang="sl-SI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uradno obvestilo </a:t>
            </a:r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nadzornemu organu s strani upravljavca ali obdelovalca …</a:t>
            </a:r>
          </a:p>
        </p:txBody>
      </p:sp>
    </p:spTree>
    <p:extLst>
      <p:ext uri="{BB962C8B-B14F-4D97-AF65-F5344CB8AC3E}">
        <p14:creationId xmlns:p14="http://schemas.microsoft.com/office/powerpoint/2010/main" val="1316751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Globe in kazni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76351"/>
            <a:ext cx="10178322" cy="4610100"/>
          </a:xfrm>
        </p:spPr>
        <p:txBody>
          <a:bodyPr>
            <a:normAutofit fontScale="85000" lnSpcReduction="20000"/>
          </a:bodyPr>
          <a:lstStyle/>
          <a:p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Višina globe:</a:t>
            </a:r>
          </a:p>
          <a:p>
            <a:pPr lvl="1"/>
            <a:r>
              <a:rPr lang="sl-SI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sl-S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10.000.000,00 EUR ali 2% skupnega svetovnega letnega prometa v preteklem proračunskem letu (odvisno kaj je </a:t>
            </a:r>
            <a:r>
              <a:rPr lang="sl-SI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višje</a:t>
            </a:r>
            <a:r>
              <a:rPr lang="sl-S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za kršitve npr.: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Nespoštovanja pravila, da se obdeluje podatke samo v obsegu in način, ki je nujno potreben glede na namen obdelava ali pravila o sprejemanju ustreznih organizacijskih ali tehničnih ukrepov;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Kršitev nalog pooblaščene osebe…</a:t>
            </a:r>
          </a:p>
          <a:p>
            <a:pPr lvl="1"/>
            <a:r>
              <a:rPr lang="sl-SI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sl-S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20.000.000,00 EUR ali 4% skupnega svetovnega letnega prometa v preteklem proračunskem letu (odvisno kaj je </a:t>
            </a:r>
            <a:r>
              <a:rPr lang="sl-SI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višje</a:t>
            </a:r>
            <a:r>
              <a:rPr lang="sl-S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za kršitve npr.: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Kršitev pravil o pogojih za veljavno privolitev;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Kršitev pravil o zakonitosti obdelave;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Kršitve pravil o posebnih vrstah podatkov;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Kršitve pravic posameznikov glede osebnih podatkov po GDPR;</a:t>
            </a:r>
          </a:p>
          <a:p>
            <a:pPr lvl="2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Nespoštovanje odredbe, ki jo izda nadzorni organ.</a:t>
            </a:r>
          </a:p>
          <a:p>
            <a:pPr lvl="1"/>
            <a:r>
              <a:rPr lang="sl-S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Država članica ima več možnosti glede pravil o globah javnih organom ipd. v tej državi članici.</a:t>
            </a:r>
          </a:p>
          <a:p>
            <a:pPr lvl="2"/>
            <a:endParaRPr lang="sl-S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l-SI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916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Globe in kazni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381250"/>
            <a:ext cx="10178322" cy="3871503"/>
          </a:xfrm>
        </p:spPr>
        <p:txBody>
          <a:bodyPr>
            <a:normAutofit/>
          </a:bodyPr>
          <a:lstStyle/>
          <a:p>
            <a:r>
              <a:rPr lang="sl-S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Kazni</a:t>
            </a:r>
          </a:p>
          <a:p>
            <a:pPr lvl="1"/>
            <a:r>
              <a:rPr lang="sl-S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Države članice lahko določijo pravila o drugih kaznih, ki se uporabljajo za kršitve uredbe, zlasti tiste, za katere se ne uporabljajo upravne globe.</a:t>
            </a:r>
          </a:p>
        </p:txBody>
      </p:sp>
    </p:spTree>
    <p:extLst>
      <p:ext uri="{BB962C8B-B14F-4D97-AF65-F5344CB8AC3E}">
        <p14:creationId xmlns:p14="http://schemas.microsoft.com/office/powerpoint/2010/main" val="4073235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l-SI" sz="54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Posebni primeri obdelave podatkov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72046"/>
            <a:ext cx="10178322" cy="4580707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svobode izražanja in obveščanja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vključno z obdelavo v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novinarske namene 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 zaradi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akademskega, umetniškega ali književnega izražanja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Razkritje osebnih podatkov iz uradnih dokumentov, s katerimi razpolaga javno ali zasebno telo zaradi opravljanja nalog v javnem interesu, zaradi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dostopa javnosti do uradnih dokumentov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Možnost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podrobnejših pravil obdelave v okviru zaposlitve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zlasti zaradi zaščite človeškega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dostojanstva, zakonitih interesov in temeljnih pravic posameznika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 posebnim poudarkom na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preglednosti 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obdelave, prenosu osebnih podatkov v povezani družbi ali skupini podjetij, ki opravljajo skupno gospodarsko dejavnost, ter sistemih spremljanja na delovnem mestu.</a:t>
            </a:r>
          </a:p>
          <a:p>
            <a:pPr marL="457200" indent="-457200">
              <a:buAutoNum type="arabicPeriod"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Obdelava v namene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arhiviranja v javnem interesu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znanstveno ali </a:t>
            </a:r>
            <a:r>
              <a:rPr lang="sl-SI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zgodovinskoraziskovalne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namene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ali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statistične namene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Obveznost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varovanja skrivnosti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Veljavna pravila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varstvu podatkov cerkva in verskih združenj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4689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20E5B16-C47C-49FD-A93D-A72F54F14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PONAVLJANJE</a:t>
            </a:r>
            <a:b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najpomembnejše točke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4FDD03CD-F62C-4300-9233-9CA405F86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63337"/>
            <a:ext cx="10178322" cy="4216256"/>
          </a:xfrm>
        </p:spPr>
        <p:txBody>
          <a:bodyPr>
            <a:normAutofit lnSpcReduction="10000"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Uredba, sekundarni zakonodajni akt (unifikacija prava).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Smisel uredbe: strožji predpis, več nadzora in kontrole s strani posameznikov.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Uredba velja od 25.05.2018. ZVOP-2 še ni sprejet.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Uredba velja za celotno EU, v določenih primerih pa tudi za tuje osebe.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Široka definicija osebnih podatkov in obdelave osebnih podatkov.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Pomen ločevanja med upravljavci in obdelovalci.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možnih podlag za zakonito obdelavo osebnih podatkov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Veliko predpostavk za veljavno privolitev.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Restriktivna razlaga ostalih podlag za zakonito obdelavo osebnih podatkov.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Posebna pravila za določene vrste osebnih podatkov.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12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55915"/>
          </a:xfrm>
        </p:spPr>
        <p:txBody>
          <a:bodyPr>
            <a:normAutofit/>
          </a:bodyPr>
          <a:lstStyle/>
          <a:p>
            <a:pPr algn="ctr"/>
            <a:r>
              <a:rPr lang="sl-SI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704850"/>
            <a:ext cx="10178322" cy="5174742"/>
          </a:xfrm>
        </p:spPr>
        <p:txBody>
          <a:bodyPr>
            <a:normAutofit fontScale="92500" lnSpcReduction="10000"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Preglednost in načini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Informacije glede osebnih podatkov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Informacije, ki se zagotovijo, kadar se osebni podatki pridobijo od posameznika, na katerega se nanašajo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Informacije, ki jih je treba zagotoviti, kadar osebni podatki niso bili pridobljeni od posameznika, na katerega se nanašajo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dostopa posameznika, na katerega se nanašajo osebni podatki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popravka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izbrisa („pravica do pozabe“)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omejitve obdelave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prenosljivosti podatkov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ugovora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glede avtomatiziranega sprejemanja posameznih odločitev, vključno z oblikovanjem profilov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Omejitve pravic?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4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3290C6-73AD-4708-A6B6-5C85548C6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PREDSTAVITEV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A99D51D7-DB8E-46F7-A480-A9C690381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Miloš Dimitrijević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Mag. prava (PF UL)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Odvetniški pripravnik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Gospodarsko, civilno in delovno pravo</a:t>
            </a:r>
          </a:p>
          <a:p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Pravo varstva osebnih podatkov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36133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382385"/>
            <a:ext cx="10178322" cy="5391399"/>
          </a:xfrm>
        </p:spPr>
        <p:txBody>
          <a:bodyPr>
            <a:normAutofit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Odgovornost upravljavca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Vgrajeno in privzeto varstvo podatkov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Skupni upravljavci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Predstavniki upravljavcev ali obdelovalcev, ki nimajo sedeža v Uniji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Obdelovalec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Obdelava pod vodstvom upravljavca ali obdelovalca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Evidenca dejavnosti obdelave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Sodelovanje z nadzornim organom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Obveznost obveščanja v zvezi s popravkom ali izbrisom osebnih podatkov ali omejitvijo obdelave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959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198765"/>
          </a:xfrm>
        </p:spPr>
        <p:txBody>
          <a:bodyPr>
            <a:normAutofit/>
          </a:bodyPr>
          <a:lstStyle/>
          <a:p>
            <a:pPr algn="ctr"/>
            <a:r>
              <a:rPr lang="sl-SI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14401"/>
            <a:ext cx="10178322" cy="4965192"/>
          </a:xfrm>
        </p:spPr>
        <p:txBody>
          <a:bodyPr>
            <a:normAutofit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Varnost osebnih podatkov</a:t>
            </a:r>
          </a:p>
          <a:p>
            <a:pPr lvl="1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Varnost obdelave</a:t>
            </a:r>
          </a:p>
          <a:p>
            <a:pPr lvl="1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Obveščanja in sporočila</a:t>
            </a:r>
          </a:p>
          <a:p>
            <a:pPr lvl="1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Ocene in posvetovanja</a:t>
            </a:r>
          </a:p>
          <a:p>
            <a:pPr lvl="1"/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Pooblaščena oseba za varstvo osebnih podatkov</a:t>
            </a:r>
          </a:p>
          <a:p>
            <a:pPr marL="457200" lvl="1" indent="0">
              <a:buNone/>
            </a:pPr>
            <a:endParaRPr lang="sl-S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 mehanizmi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Pravna sredstva (pritožbe, odškodninski zahtevki in drugo)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Globe in kazni za kršitve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Določbe o posebnih primerih obdelave</a:t>
            </a:r>
          </a:p>
          <a:p>
            <a:pPr lvl="1"/>
            <a:endParaRPr lang="sl-S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029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5CDF7FA-153F-46C1-A134-937155C0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 fontScale="90000"/>
          </a:bodyPr>
          <a:lstStyle/>
          <a:p>
            <a:r>
              <a:rPr lang="sl-SI" dirty="0"/>
              <a:t>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E35A6389-D07B-4CDA-9F01-2E508E29F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382385"/>
            <a:ext cx="10178322" cy="5497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VPRAŠANJA?</a:t>
            </a:r>
          </a:p>
        </p:txBody>
      </p:sp>
    </p:spTree>
    <p:extLst>
      <p:ext uri="{BB962C8B-B14F-4D97-AF65-F5344CB8AC3E}">
        <p14:creationId xmlns:p14="http://schemas.microsoft.com/office/powerpoint/2010/main" val="1002680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IZVEDBA PREDAVANJ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Sreda 21.11.2018 od 18:00 do 20:00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Ponedeljek 26.11.2018 od 18:00 do 20:00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Sreda 28.11.2018 od 18:00 do 20:00</a:t>
            </a:r>
          </a:p>
        </p:txBody>
      </p:sp>
    </p:spTree>
    <p:extLst>
      <p:ext uri="{BB962C8B-B14F-4D97-AF65-F5344CB8AC3E}">
        <p14:creationId xmlns:p14="http://schemas.microsoft.com/office/powerpoint/2010/main" val="83308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20E5B16-C47C-49FD-A93D-A72F54F14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PONAVLJANJE</a:t>
            </a:r>
            <a:b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l-S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najpomembnejše točke</a:t>
            </a: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4FDD03CD-F62C-4300-9233-9CA405F86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63337"/>
            <a:ext cx="10178322" cy="4216256"/>
          </a:xfrm>
        </p:spPr>
        <p:txBody>
          <a:bodyPr>
            <a:normAutofit lnSpcReduction="10000"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Uredba, sekundarni zakonodajni akt (unifikacija prava).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Smisel uredbe: strožji predpis, več nadzora in kontrole s strani posameznikov.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Uredba velja od 25.05.2018. ZVOP-2 še ni sprejet.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Uredba velja za celotno EU, v določenih primerih pa tudi za tuje osebe.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Široka definicija osebnih podatkov in obdelave osebnih podatkov.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Pomen ločevanja med upravljavci in obdelovalci.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možnih podlag za zakonito obdelavo osebnih podatkov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Veliko predpostavk za veljavno privolitev.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Restriktivna razlaga ostalih podlag za zakonito obdelavo osebnih podatkov.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Posebna pravila za določene vrste osebnih podatkov.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11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55915"/>
          </a:xfrm>
        </p:spPr>
        <p:txBody>
          <a:bodyPr>
            <a:normAutofit/>
          </a:bodyPr>
          <a:lstStyle/>
          <a:p>
            <a:pPr algn="ctr"/>
            <a:r>
              <a:rPr lang="sl-SI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553453"/>
            <a:ext cx="10178322" cy="5326139"/>
          </a:xfrm>
        </p:spPr>
        <p:txBody>
          <a:bodyPr>
            <a:normAutofit fontScale="92500" lnSpcReduction="10000"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Preglednost in načini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Informacije glede osebnih podatkov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Informacije, ki se zagotovijo, kadar se osebni podatki pridobijo od posameznika, na katerega se nanašajo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Informacije, ki jih je treba zagotoviti, kadar osebni podatki niso bili pridobljeni od posameznika, na katerega se nanašajo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dostopa posameznika, na katerega se nanašajo osebni podatki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popravka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izbrisa („pravica do pozabe“)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omejitve obdelave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prenosljivosti podatkov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do ugovora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Pravica glede avtomatiziranega sprejemanja posameznih odločitev, vključno z oblikovanjem profilov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Omejitve pravic?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18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382385"/>
            <a:ext cx="10178322" cy="5391399"/>
          </a:xfrm>
        </p:spPr>
        <p:txBody>
          <a:bodyPr>
            <a:normAutofit/>
          </a:bodyPr>
          <a:lstStyle/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Odgovornost upravljavca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Vgrajeno in privzeto varstvo podatkov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Skupni upravljavci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Predstavniki upravljavcev ali obdelovalcev, ki nimajo sedeža v Uniji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Obdelovalec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Obdelava pod vodstvom upravljavca ali obdelovalca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Evidenca dejavnosti obdelave</a:t>
            </a: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Sodelovanje z nadzornim organom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Obveznost obveščanja v zvezi s popravkom ali izbrisom osebnih podatkov ali omejitvijo obdelave</a:t>
            </a:r>
          </a:p>
          <a:p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573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Današnje predavanje</a:t>
            </a:r>
            <a:endParaRPr lang="sl-SI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>
            <a:normAutofit/>
          </a:bodyPr>
          <a:lstStyle/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Varnost osebnih podatkov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Varnost obdelave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Obveščanja in sporočila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Ocene in posvetovanja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Pooblaščena oseba za varstvo osebnih podatkov</a:t>
            </a:r>
          </a:p>
          <a:p>
            <a:pPr marL="457200" lvl="1" indent="0">
              <a:buNone/>
            </a:pPr>
            <a:endParaRPr lang="sl-SI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 mehanizmi</a:t>
            </a:r>
          </a:p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Pravna sredstva (pritožbe, odškodninski zahtevki in drugo)</a:t>
            </a:r>
          </a:p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Globe in kazni za kršitve</a:t>
            </a:r>
          </a:p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Določbe o posebnih primerih obdelave</a:t>
            </a:r>
          </a:p>
          <a:p>
            <a:pPr lvl="1"/>
            <a:endParaRPr lang="sl-SI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30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VARNOST OBDELAVE PODATKOV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38249"/>
            <a:ext cx="10178322" cy="4641343"/>
          </a:xfrm>
        </p:spPr>
        <p:txBody>
          <a:bodyPr>
            <a:normAutofit fontScale="92500"/>
          </a:bodyPr>
          <a:lstStyle/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Ocena učinka predvidenih dejanj obdelave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Veliko tveganje za pravice in svoboščine posameznikov (zlasti: sistematično in obsežno vrednotenje osebnih vidikov v zvezi s posamezniki, ki temelji na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avtomatizirani obdelavi, vključno z oblikovanjem profilov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ali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obsežna obdelava posebnih vrst podatkov 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osebnih podatkov v zvezi s kazenskimi obsodbami in prekrški 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obsežno sistematično spremljanje javno dostopnega območja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Upoštevanje narave, obsega, okoliščin in namenov obdelave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Zlasti če se uporablja nova tehnologija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Mnenje pooblaščene osebe za VOP (če obstaja)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Nadzorni organ določi in objavi seznam vrst dejanj obdelave, za katere velja zahteva po oceni učinka,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lahko pa</a:t>
            </a:r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določi in objavi tudi seznam vrst dejanj obdelave, za katere ne velja zahteva po oceni</a:t>
            </a:r>
          </a:p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Predhodno posvetovanje</a:t>
            </a:r>
          </a:p>
          <a:p>
            <a:pPr lvl="1"/>
            <a:r>
              <a:rPr lang="sl-SI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Upravljavec se pred obdelavo posvetuje z nadzornim organom, če obstaja veliko tveganje na podlagi ocene učinka</a:t>
            </a:r>
          </a:p>
          <a:p>
            <a:pPr marL="457200" lvl="1" indent="0">
              <a:buNone/>
            </a:pPr>
            <a:endParaRPr lang="sl-S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995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C2A332D-D117-4C18-AC65-6000D0AC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VARNOST OBDELAVE PODATKOV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436269C-72D7-4D4D-B890-7131E9002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38249"/>
            <a:ext cx="10178322" cy="4641343"/>
          </a:xfrm>
        </p:spPr>
        <p:txBody>
          <a:bodyPr>
            <a:normAutofit fontScale="92500"/>
          </a:bodyPr>
          <a:lstStyle/>
          <a:p>
            <a:r>
              <a:rPr lang="sl-SI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Pooblaščena oseba za varstvo podatkov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Upravljavec in obdelovalec!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Vedno kadar:</a:t>
            </a:r>
          </a:p>
          <a:p>
            <a:pPr lvl="2"/>
            <a:r>
              <a:rPr lang="sl-S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Obdelavo opravlja javni organ ali telo, razen sodišč, kadar delajo kot sodni organ;</a:t>
            </a:r>
          </a:p>
          <a:p>
            <a:pPr lvl="2"/>
            <a:r>
              <a:rPr lang="sl-S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Temeljna dejavnost upravljavca ali obdelovalca zajemajo dejanja obdelave, pri katerih je </a:t>
            </a:r>
            <a:r>
              <a:rPr lang="sl-S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treba redno in sistematično obsežno spremljati posameznike, na katere se podatki nanašajo</a:t>
            </a:r>
            <a:r>
              <a:rPr lang="sl-S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/>
            <a:r>
              <a:rPr lang="sl-S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Temeljne dejavnosti upravljavca ali obdelovalca zajemajo obsežno obdelavo posebnih vrst podatkov ali podatkov v zvezi s kazenskimi obsodbami in prekrški iz člena 10;</a:t>
            </a:r>
          </a:p>
          <a:p>
            <a:pPr lvl="2"/>
            <a:r>
              <a:rPr lang="sl-S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Če tako zahteva pravo Unije ali pravo države članice.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Smejo pa tudi v drugih primerih.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Povezane družbe lahko načeloma imenujejo eno pooblaščeno osebo.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Pooblaščena oseba mora imeti poklicne odlike, strokovno znanje o zakonodaji in praksi na področju VOP ter je zmožna za izpolnjevanje obveznosti</a:t>
            </a:r>
          </a:p>
          <a:p>
            <a:pPr lvl="1"/>
            <a:r>
              <a:rPr lang="sl-SI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Naloge: obveščanje upravljavca in obdelovalca in zaposlenih, ki izvajajo obdelavo o obveznostih; spremljanje skladnosti (politike in poslovanja) z uredbo; svetovanje kadar je to zahtevano; sodelovanje z nadzornim organom ipd.</a:t>
            </a:r>
          </a:p>
        </p:txBody>
      </p:sp>
    </p:spTree>
    <p:extLst>
      <p:ext uri="{BB962C8B-B14F-4D97-AF65-F5344CB8AC3E}">
        <p14:creationId xmlns:p14="http://schemas.microsoft.com/office/powerpoint/2010/main" val="2208714069"/>
      </p:ext>
    </p:extLst>
  </p:cSld>
  <p:clrMapOvr>
    <a:masterClrMapping/>
  </p:clrMapOvr>
</p:sld>
</file>

<file path=ppt/theme/theme1.xml><?xml version="1.0" encoding="utf-8"?>
<a:theme xmlns:a="http://schemas.openxmlformats.org/drawingml/2006/main" name="Značka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492</TotalTime>
  <Words>1860</Words>
  <Application>Microsoft Office PowerPoint</Application>
  <PresentationFormat>Širokozaslonsko</PresentationFormat>
  <Paragraphs>198</Paragraphs>
  <Slides>22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22</vt:i4>
      </vt:variant>
    </vt:vector>
  </HeadingPairs>
  <TitlesOfParts>
    <vt:vector size="27" baseType="lpstr">
      <vt:lpstr>Arial</vt:lpstr>
      <vt:lpstr>Berlin Sans FB</vt:lpstr>
      <vt:lpstr>Gill Sans MT</vt:lpstr>
      <vt:lpstr>Times New Roman</vt:lpstr>
      <vt:lpstr>Značka</vt:lpstr>
      <vt:lpstr>Nova uredba GDPR</vt:lpstr>
      <vt:lpstr>PREDSTAVITEV</vt:lpstr>
      <vt:lpstr>IZVEDBA PREDAVANJ</vt:lpstr>
      <vt:lpstr>PONAVLJANJE najpomembnejše točke</vt:lpstr>
      <vt:lpstr> </vt:lpstr>
      <vt:lpstr> </vt:lpstr>
      <vt:lpstr>Današnje predavanje</vt:lpstr>
      <vt:lpstr>VARNOST OBDELAVE PODATKOV</vt:lpstr>
      <vt:lpstr>VARNOST OBDELAVE PODATKOV</vt:lpstr>
      <vt:lpstr>Nadzorni mehanizmi</vt:lpstr>
      <vt:lpstr>Nadzorni mehanizmi</vt:lpstr>
      <vt:lpstr>PRAVNA SREDSTVA</vt:lpstr>
      <vt:lpstr>PRAVNA SREDSTVA</vt:lpstr>
      <vt:lpstr>Globe in kazni</vt:lpstr>
      <vt:lpstr>Globe in kazni</vt:lpstr>
      <vt:lpstr>Globe in kazni</vt:lpstr>
      <vt:lpstr>Posebni primeri obdelave podatkov</vt:lpstr>
      <vt:lpstr>PONAVLJANJE najpomembnejše točke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Nova uredba GDPR</dc:title>
  <dc:creator>Miloš Dimitrijević</dc:creator>
  <cp:lastModifiedBy>Miloš Dimitrijević</cp:lastModifiedBy>
  <cp:revision>56</cp:revision>
  <dcterms:created xsi:type="dcterms:W3CDTF">2018-10-02T09:25:48Z</dcterms:created>
  <dcterms:modified xsi:type="dcterms:W3CDTF">2018-11-28T11:06:33Z</dcterms:modified>
</cp:coreProperties>
</file>