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2" r:id="rId3"/>
    <p:sldId id="261" r:id="rId4"/>
    <p:sldId id="257" r:id="rId5"/>
    <p:sldId id="258" r:id="rId6"/>
    <p:sldId id="259" r:id="rId7"/>
    <p:sldId id="260" r:id="rId8"/>
    <p:sldId id="263" r:id="rId9"/>
    <p:sldId id="264" r:id="rId10"/>
    <p:sldId id="265" r:id="rId11"/>
    <p:sldId id="266" r:id="rId12"/>
    <p:sldId id="271" r:id="rId13"/>
    <p:sldId id="267" r:id="rId14"/>
    <p:sldId id="268" r:id="rId15"/>
    <p:sldId id="269" r:id="rId16"/>
    <p:sldId id="270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D9A0-FC40-46D9-B1C3-4751CABB0553}" type="datetimeFigureOut">
              <a:rPr lang="fr-FR" smtClean="0"/>
              <a:t>21/02/2018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716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692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D9A0-FC40-46D9-B1C3-4751CABB0553}" type="datetimeFigureOut">
              <a:rPr lang="fr-FR" smtClean="0"/>
              <a:t>21/02/2018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418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D9A0-FC40-46D9-B1C3-4751CABB0553}" type="datetimeFigureOut">
              <a:rPr lang="fr-FR" smtClean="0"/>
              <a:t>21/02/2018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1512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D9A0-FC40-46D9-B1C3-4751CABB0553}" type="datetimeFigureOut">
              <a:rPr lang="fr-FR" smtClean="0"/>
              <a:t>21/02/2018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9727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D9A0-FC40-46D9-B1C3-4751CABB0553}" type="datetimeFigureOut">
              <a:rPr lang="fr-FR" smtClean="0"/>
              <a:t>21/02/2018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69" y="29051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2031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D9A0-FC40-46D9-B1C3-4751CABB0553}" type="datetimeFigureOut">
              <a:rPr lang="fr-FR" smtClean="0"/>
              <a:t>21/02/2018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195945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D9A0-FC40-46D9-B1C3-4751CABB0553}" type="datetimeFigureOut">
              <a:rPr lang="fr-FR" smtClean="0"/>
              <a:t>21/02/2018</a:t>
            </a:fld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376768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D9A0-FC40-46D9-B1C3-4751CABB0553}" type="datetimeFigureOut">
              <a:rPr lang="fr-FR" smtClean="0"/>
              <a:t>21/02/2018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8079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D9A0-FC40-46D9-B1C3-4751CABB0553}" type="datetimeFigureOut">
              <a:rPr lang="fr-FR" smtClean="0"/>
              <a:t>21/02/2018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4294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D9A0-FC40-46D9-B1C3-4751CABB0553}" type="datetimeFigureOut">
              <a:rPr lang="fr-FR" smtClean="0"/>
              <a:t>21/02/2018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54765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D9A0-FC40-46D9-B1C3-4751CABB0553}" type="datetimeFigureOut">
              <a:rPr lang="fr-FR" smtClean="0"/>
              <a:t>21/02/2018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3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72DD9A0-FC40-46D9-B1C3-4751CABB0553}" type="datetimeFigureOut">
              <a:rPr lang="fr-FR" smtClean="0"/>
              <a:t>21/02/2018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575" y="5646772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482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mappi.net/continent_europe.php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freeportnewsnetwork.com/entertainment/northwest-illinois-audubon-societys-conservation-conversations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07066" y="2404534"/>
            <a:ext cx="8291841" cy="1646302"/>
          </a:xfrm>
        </p:spPr>
        <p:txBody>
          <a:bodyPr/>
          <a:lstStyle/>
          <a:p>
            <a:r>
              <a:rPr lang="sl-SI" dirty="0" smtClean="0"/>
              <a:t>Le </a:t>
            </a:r>
            <a:r>
              <a:rPr lang="sl-SI" dirty="0" err="1" smtClean="0"/>
              <a:t>français</a:t>
            </a:r>
            <a:r>
              <a:rPr lang="sl-SI" dirty="0" smtClean="0"/>
              <a:t> des </a:t>
            </a:r>
            <a:r>
              <a:rPr lang="sl-SI" dirty="0" err="1" smtClean="0"/>
              <a:t>affaires</a:t>
            </a:r>
            <a:r>
              <a:rPr lang="sl-SI" dirty="0" smtClean="0"/>
              <a:t> A1</a:t>
            </a:r>
            <a:endParaRPr lang="fr-F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 smtClean="0"/>
              <a:t>Jan Rant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152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59473" y="587179"/>
            <a:ext cx="8596668" cy="774357"/>
          </a:xfrm>
        </p:spPr>
        <p:txBody>
          <a:bodyPr>
            <a:normAutofit fontScale="90000"/>
          </a:bodyPr>
          <a:lstStyle/>
          <a:p>
            <a:r>
              <a:rPr lang="sl-SI" dirty="0" err="1" smtClean="0"/>
              <a:t>Pays</a:t>
            </a:r>
            <a:endParaRPr lang="fr-FR" dirty="0"/>
          </a:p>
        </p:txBody>
      </p:sp>
      <p:pic>
        <p:nvPicPr>
          <p:cNvPr id="2050" name="Picture 2" descr="Image result for carte d'europe blanche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929" y="1383957"/>
            <a:ext cx="5137214" cy="5137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jeZBesedilom 3"/>
          <p:cNvSpPr txBox="1"/>
          <p:nvPr/>
        </p:nvSpPr>
        <p:spPr>
          <a:xfrm>
            <a:off x="2681416" y="4436076"/>
            <a:ext cx="1594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La France</a:t>
            </a:r>
            <a:endParaRPr lang="fr-FR" dirty="0"/>
          </a:p>
        </p:txBody>
      </p:sp>
      <p:sp>
        <p:nvSpPr>
          <p:cNvPr id="5" name="PoljeZBesedilom 4"/>
          <p:cNvSpPr txBox="1"/>
          <p:nvPr/>
        </p:nvSpPr>
        <p:spPr>
          <a:xfrm>
            <a:off x="2254414" y="5478623"/>
            <a:ext cx="1341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err="1" smtClean="0"/>
              <a:t>L‘Espagne</a:t>
            </a:r>
            <a:endParaRPr lang="fr-FR" dirty="0"/>
          </a:p>
        </p:txBody>
      </p:sp>
      <p:sp>
        <p:nvSpPr>
          <p:cNvPr id="7" name="PoljeZBesedilom 6"/>
          <p:cNvSpPr txBox="1"/>
          <p:nvPr/>
        </p:nvSpPr>
        <p:spPr>
          <a:xfrm>
            <a:off x="4118017" y="5395099"/>
            <a:ext cx="1075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err="1" smtClean="0"/>
              <a:t>L‘Italie</a:t>
            </a:r>
            <a:endParaRPr lang="fr-FR" dirty="0"/>
          </a:p>
        </p:txBody>
      </p:sp>
      <p:sp>
        <p:nvSpPr>
          <p:cNvPr id="8" name="PoljeZBesedilom 7"/>
          <p:cNvSpPr txBox="1"/>
          <p:nvPr/>
        </p:nvSpPr>
        <p:spPr>
          <a:xfrm>
            <a:off x="2412784" y="3444558"/>
            <a:ext cx="1705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err="1" smtClean="0"/>
              <a:t>L‘Angleterre</a:t>
            </a:r>
            <a:endParaRPr lang="fr-FR" dirty="0"/>
          </a:p>
        </p:txBody>
      </p:sp>
      <p:sp>
        <p:nvSpPr>
          <p:cNvPr id="9" name="PoljeZBesedilom 8"/>
          <p:cNvSpPr txBox="1"/>
          <p:nvPr/>
        </p:nvSpPr>
        <p:spPr>
          <a:xfrm>
            <a:off x="3595816" y="3919269"/>
            <a:ext cx="1538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err="1" smtClean="0"/>
              <a:t>L‘Allemagne</a:t>
            </a:r>
            <a:endParaRPr lang="fr-FR" dirty="0"/>
          </a:p>
        </p:txBody>
      </p:sp>
      <p:sp>
        <p:nvSpPr>
          <p:cNvPr id="10" name="PoljeZBesedilom 9"/>
          <p:cNvSpPr txBox="1"/>
          <p:nvPr/>
        </p:nvSpPr>
        <p:spPr>
          <a:xfrm>
            <a:off x="7818630" y="4436076"/>
            <a:ext cx="2014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err="1" smtClean="0"/>
              <a:t>L‘Autriche</a:t>
            </a:r>
            <a:endParaRPr lang="fr-FR" dirty="0"/>
          </a:p>
        </p:txBody>
      </p:sp>
      <p:sp>
        <p:nvSpPr>
          <p:cNvPr id="11" name="PoljeZBesedilom 10"/>
          <p:cNvSpPr txBox="1"/>
          <p:nvPr/>
        </p:nvSpPr>
        <p:spPr>
          <a:xfrm>
            <a:off x="4436076" y="6354122"/>
            <a:ext cx="172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La </a:t>
            </a:r>
            <a:r>
              <a:rPr lang="sl-SI" dirty="0" err="1" smtClean="0"/>
              <a:t>Slovénie</a:t>
            </a:r>
            <a:endParaRPr lang="fr-FR" dirty="0"/>
          </a:p>
        </p:txBody>
      </p:sp>
      <p:sp>
        <p:nvSpPr>
          <p:cNvPr id="12" name="PoljeZBesedilom 11"/>
          <p:cNvSpPr txBox="1"/>
          <p:nvPr/>
        </p:nvSpPr>
        <p:spPr>
          <a:xfrm>
            <a:off x="7818630" y="5271070"/>
            <a:ext cx="1767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err="1" smtClean="0"/>
              <a:t>L‘Hongrie</a:t>
            </a:r>
            <a:endParaRPr lang="fr-FR" dirty="0"/>
          </a:p>
        </p:txBody>
      </p:sp>
      <p:sp>
        <p:nvSpPr>
          <p:cNvPr id="13" name="PoljeZBesedilom 12"/>
          <p:cNvSpPr txBox="1"/>
          <p:nvPr/>
        </p:nvSpPr>
        <p:spPr>
          <a:xfrm>
            <a:off x="7818630" y="6169456"/>
            <a:ext cx="1383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La </a:t>
            </a:r>
            <a:r>
              <a:rPr lang="sl-SI" dirty="0" err="1" smtClean="0"/>
              <a:t>Croatie</a:t>
            </a:r>
            <a:endParaRPr lang="fr-FR" dirty="0"/>
          </a:p>
        </p:txBody>
      </p:sp>
      <p:cxnSp>
        <p:nvCxnSpPr>
          <p:cNvPr id="15" name="Raven puščični povezovalnik 14"/>
          <p:cNvCxnSpPr/>
          <p:nvPr/>
        </p:nvCxnSpPr>
        <p:spPr>
          <a:xfrm>
            <a:off x="4965793" y="4853573"/>
            <a:ext cx="2744823" cy="13495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Raven puščični povezovalnik 16"/>
          <p:cNvCxnSpPr>
            <a:endCxn id="12" idx="1"/>
          </p:cNvCxnSpPr>
          <p:nvPr/>
        </p:nvCxnSpPr>
        <p:spPr>
          <a:xfrm>
            <a:off x="5193055" y="4620742"/>
            <a:ext cx="2625575" cy="8349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Raven puščični povezovalnik 18"/>
          <p:cNvCxnSpPr>
            <a:endCxn id="10" idx="1"/>
          </p:cNvCxnSpPr>
          <p:nvPr/>
        </p:nvCxnSpPr>
        <p:spPr>
          <a:xfrm>
            <a:off x="4655536" y="4463426"/>
            <a:ext cx="3163094" cy="157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Raven puščični povezovalnik 20"/>
          <p:cNvCxnSpPr>
            <a:endCxn id="11" idx="0"/>
          </p:cNvCxnSpPr>
          <p:nvPr/>
        </p:nvCxnSpPr>
        <p:spPr>
          <a:xfrm>
            <a:off x="4655536" y="4827891"/>
            <a:ext cx="643915" cy="15262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PoljeZBesedilom 21"/>
          <p:cNvSpPr txBox="1"/>
          <p:nvPr/>
        </p:nvSpPr>
        <p:spPr>
          <a:xfrm>
            <a:off x="7068065" y="2335427"/>
            <a:ext cx="1260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La </a:t>
            </a:r>
            <a:r>
              <a:rPr lang="sl-SI" dirty="0" err="1" smtClean="0"/>
              <a:t>Russie</a:t>
            </a:r>
            <a:endParaRPr lang="fr-FR" dirty="0"/>
          </a:p>
        </p:txBody>
      </p:sp>
      <p:sp>
        <p:nvSpPr>
          <p:cNvPr id="23" name="PoljeZBesedilom 22"/>
          <p:cNvSpPr txBox="1"/>
          <p:nvPr/>
        </p:nvSpPr>
        <p:spPr>
          <a:xfrm>
            <a:off x="1055592" y="2677064"/>
            <a:ext cx="238852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500" dirty="0" smtClean="0">
                <a:solidFill>
                  <a:srgbClr val="FFC000"/>
                </a:solidFill>
              </a:rPr>
              <a:t>Že kakšno poznate?</a:t>
            </a:r>
            <a:endParaRPr lang="fr-FR" sz="25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337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17661" y="426720"/>
            <a:ext cx="8596668" cy="848497"/>
          </a:xfrm>
        </p:spPr>
        <p:txBody>
          <a:bodyPr/>
          <a:lstStyle/>
          <a:p>
            <a:r>
              <a:rPr lang="sl-SI" dirty="0" err="1" smtClean="0"/>
              <a:t>Nationalités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84163" y="1458095"/>
            <a:ext cx="4710212" cy="4583265"/>
          </a:xfrm>
        </p:spPr>
        <p:txBody>
          <a:bodyPr/>
          <a:lstStyle/>
          <a:p>
            <a:r>
              <a:rPr lang="sl-SI" dirty="0" smtClean="0"/>
              <a:t>La France </a:t>
            </a:r>
            <a:r>
              <a:rPr lang="sl-SI" dirty="0" smtClean="0">
                <a:sym typeface="Wingdings" panose="05000000000000000000" pitchFamily="2" charset="2"/>
              </a:rPr>
              <a:t> </a:t>
            </a:r>
            <a:r>
              <a:rPr lang="sl-SI" dirty="0" err="1" smtClean="0">
                <a:sym typeface="Wingdings" panose="05000000000000000000" pitchFamily="2" charset="2"/>
              </a:rPr>
              <a:t>français</a:t>
            </a:r>
            <a:r>
              <a:rPr lang="sl-SI" dirty="0" smtClean="0">
                <a:sym typeface="Wingdings" panose="05000000000000000000" pitchFamily="2" charset="2"/>
              </a:rPr>
              <a:t>/</a:t>
            </a:r>
            <a:r>
              <a:rPr lang="sl-SI" dirty="0" err="1" smtClean="0">
                <a:sym typeface="Wingdings" panose="05000000000000000000" pitchFamily="2" charset="2"/>
              </a:rPr>
              <a:t>française</a:t>
            </a:r>
            <a:endParaRPr lang="sl-SI" dirty="0" smtClean="0">
              <a:sym typeface="Wingdings" panose="05000000000000000000" pitchFamily="2" charset="2"/>
            </a:endParaRPr>
          </a:p>
          <a:p>
            <a:r>
              <a:rPr lang="sl-SI" dirty="0" err="1" smtClean="0">
                <a:sym typeface="Wingdings" panose="05000000000000000000" pitchFamily="2" charset="2"/>
              </a:rPr>
              <a:t>L‘Italie</a:t>
            </a:r>
            <a:r>
              <a:rPr lang="sl-SI" dirty="0" smtClean="0">
                <a:sym typeface="Wingdings" panose="05000000000000000000" pitchFamily="2" charset="2"/>
              </a:rPr>
              <a:t>  </a:t>
            </a:r>
            <a:r>
              <a:rPr lang="sl-SI" dirty="0" err="1" smtClean="0">
                <a:sym typeface="Wingdings" panose="05000000000000000000" pitchFamily="2" charset="2"/>
              </a:rPr>
              <a:t>italien</a:t>
            </a:r>
            <a:r>
              <a:rPr lang="sl-SI" dirty="0" smtClean="0">
                <a:sym typeface="Wingdings" panose="05000000000000000000" pitchFamily="2" charset="2"/>
              </a:rPr>
              <a:t>/</a:t>
            </a:r>
            <a:r>
              <a:rPr lang="sl-SI" dirty="0" err="1" smtClean="0">
                <a:sym typeface="Wingdings" panose="05000000000000000000" pitchFamily="2" charset="2"/>
              </a:rPr>
              <a:t>italienne</a:t>
            </a:r>
            <a:endParaRPr lang="sl-SI" dirty="0" smtClean="0">
              <a:sym typeface="Wingdings" panose="05000000000000000000" pitchFamily="2" charset="2"/>
            </a:endParaRPr>
          </a:p>
          <a:p>
            <a:r>
              <a:rPr lang="sl-SI" dirty="0" smtClean="0">
                <a:sym typeface="Wingdings" panose="05000000000000000000" pitchFamily="2" charset="2"/>
              </a:rPr>
              <a:t>La </a:t>
            </a:r>
            <a:r>
              <a:rPr lang="sl-SI" dirty="0" err="1">
                <a:sym typeface="Wingdings" panose="05000000000000000000" pitchFamily="2" charset="2"/>
              </a:rPr>
              <a:t>Slovénie</a:t>
            </a:r>
            <a:r>
              <a:rPr lang="sl-SI" dirty="0">
                <a:sym typeface="Wingdings" panose="05000000000000000000" pitchFamily="2" charset="2"/>
              </a:rPr>
              <a:t>  </a:t>
            </a:r>
            <a:r>
              <a:rPr lang="sl-SI" dirty="0" err="1">
                <a:sym typeface="Wingdings" panose="05000000000000000000" pitchFamily="2" charset="2"/>
              </a:rPr>
              <a:t>slovène</a:t>
            </a:r>
            <a:endParaRPr lang="sl-SI" dirty="0">
              <a:sym typeface="Wingdings" panose="05000000000000000000" pitchFamily="2" charset="2"/>
            </a:endParaRPr>
          </a:p>
          <a:p>
            <a:r>
              <a:rPr lang="sl-SI" dirty="0">
                <a:sym typeface="Wingdings" panose="05000000000000000000" pitchFamily="2" charset="2"/>
              </a:rPr>
              <a:t>La </a:t>
            </a:r>
            <a:r>
              <a:rPr lang="sl-SI" dirty="0" err="1">
                <a:sym typeface="Wingdings" panose="05000000000000000000" pitchFamily="2" charset="2"/>
              </a:rPr>
              <a:t>Croatie</a:t>
            </a:r>
            <a:r>
              <a:rPr lang="sl-SI" dirty="0">
                <a:sym typeface="Wingdings" panose="05000000000000000000" pitchFamily="2" charset="2"/>
              </a:rPr>
              <a:t>  </a:t>
            </a:r>
            <a:r>
              <a:rPr lang="sl-SI" dirty="0" err="1">
                <a:sym typeface="Wingdings" panose="05000000000000000000" pitchFamily="2" charset="2"/>
              </a:rPr>
              <a:t>croate</a:t>
            </a:r>
            <a:endParaRPr lang="sl-SI" dirty="0">
              <a:sym typeface="Wingdings" panose="05000000000000000000" pitchFamily="2" charset="2"/>
            </a:endParaRPr>
          </a:p>
          <a:p>
            <a:r>
              <a:rPr lang="sl-SI" dirty="0"/>
              <a:t>La </a:t>
            </a:r>
            <a:r>
              <a:rPr lang="sl-SI" dirty="0" err="1"/>
              <a:t>Russie</a:t>
            </a:r>
            <a:r>
              <a:rPr lang="sl-SI" dirty="0"/>
              <a:t> </a:t>
            </a:r>
            <a:r>
              <a:rPr lang="sl-SI" dirty="0">
                <a:sym typeface="Wingdings" panose="05000000000000000000" pitchFamily="2" charset="2"/>
              </a:rPr>
              <a:t> </a:t>
            </a:r>
            <a:r>
              <a:rPr lang="sl-SI" dirty="0" err="1" smtClean="0">
                <a:sym typeface="Wingdings" panose="05000000000000000000" pitchFamily="2" charset="2"/>
              </a:rPr>
              <a:t>Russe</a:t>
            </a:r>
            <a:endParaRPr lang="sl-SI" dirty="0" smtClean="0">
              <a:sym typeface="Wingdings" panose="05000000000000000000" pitchFamily="2" charset="2"/>
            </a:endParaRPr>
          </a:p>
          <a:p>
            <a:r>
              <a:rPr lang="sl-SI" dirty="0" err="1" smtClean="0">
                <a:sym typeface="Wingdings" panose="05000000000000000000" pitchFamily="2" charset="2"/>
              </a:rPr>
              <a:t>L‘Espagne</a:t>
            </a:r>
            <a:r>
              <a:rPr lang="sl-SI" dirty="0" smtClean="0">
                <a:sym typeface="Wingdings" panose="05000000000000000000" pitchFamily="2" charset="2"/>
              </a:rPr>
              <a:t>  </a:t>
            </a:r>
            <a:r>
              <a:rPr lang="sl-SI" dirty="0" err="1" smtClean="0">
                <a:sym typeface="Wingdings" panose="05000000000000000000" pitchFamily="2" charset="2"/>
              </a:rPr>
              <a:t>espagnol</a:t>
            </a:r>
            <a:r>
              <a:rPr lang="sl-SI" dirty="0" smtClean="0">
                <a:sym typeface="Wingdings" panose="05000000000000000000" pitchFamily="2" charset="2"/>
              </a:rPr>
              <a:t>/</a:t>
            </a:r>
            <a:r>
              <a:rPr lang="sl-SI" dirty="0" err="1" smtClean="0">
                <a:sym typeface="Wingdings" panose="05000000000000000000" pitchFamily="2" charset="2"/>
              </a:rPr>
              <a:t>espagnole</a:t>
            </a:r>
            <a:endParaRPr lang="sl-SI" dirty="0" smtClean="0">
              <a:sym typeface="Wingdings" panose="05000000000000000000" pitchFamily="2" charset="2"/>
            </a:endParaRPr>
          </a:p>
          <a:p>
            <a:r>
              <a:rPr lang="sl-SI" dirty="0" err="1" smtClean="0"/>
              <a:t>L‘Angleterre</a:t>
            </a:r>
            <a:r>
              <a:rPr lang="sl-SI" dirty="0" smtClean="0"/>
              <a:t> </a:t>
            </a:r>
            <a:r>
              <a:rPr lang="sl-SI" dirty="0" smtClean="0">
                <a:sym typeface="Wingdings" panose="05000000000000000000" pitchFamily="2" charset="2"/>
              </a:rPr>
              <a:t> </a:t>
            </a:r>
            <a:r>
              <a:rPr lang="sl-SI" dirty="0" err="1" smtClean="0">
                <a:sym typeface="Wingdings" panose="05000000000000000000" pitchFamily="2" charset="2"/>
              </a:rPr>
              <a:t>anglais</a:t>
            </a:r>
            <a:r>
              <a:rPr lang="sl-SI" dirty="0" smtClean="0">
                <a:sym typeface="Wingdings" panose="05000000000000000000" pitchFamily="2" charset="2"/>
              </a:rPr>
              <a:t>/</a:t>
            </a:r>
            <a:r>
              <a:rPr lang="sl-SI" dirty="0" err="1" smtClean="0">
                <a:sym typeface="Wingdings" panose="05000000000000000000" pitchFamily="2" charset="2"/>
              </a:rPr>
              <a:t>anglaise</a:t>
            </a:r>
            <a:endParaRPr lang="sl-SI" dirty="0" smtClean="0">
              <a:sym typeface="Wingdings" panose="05000000000000000000" pitchFamily="2" charset="2"/>
            </a:endParaRPr>
          </a:p>
          <a:p>
            <a:r>
              <a:rPr lang="sl-SI" dirty="0" err="1" smtClean="0"/>
              <a:t>L‘Allemagne</a:t>
            </a:r>
            <a:r>
              <a:rPr lang="sl-SI" dirty="0" smtClean="0"/>
              <a:t> </a:t>
            </a:r>
            <a:r>
              <a:rPr lang="sl-SI" dirty="0" smtClean="0">
                <a:sym typeface="Wingdings" panose="05000000000000000000" pitchFamily="2" charset="2"/>
              </a:rPr>
              <a:t> </a:t>
            </a:r>
            <a:r>
              <a:rPr lang="sl-SI" dirty="0" err="1" smtClean="0">
                <a:sym typeface="Wingdings" panose="05000000000000000000" pitchFamily="2" charset="2"/>
              </a:rPr>
              <a:t>allemand</a:t>
            </a:r>
            <a:r>
              <a:rPr lang="sl-SI" dirty="0" smtClean="0">
                <a:sym typeface="Wingdings" panose="05000000000000000000" pitchFamily="2" charset="2"/>
              </a:rPr>
              <a:t>/</a:t>
            </a:r>
            <a:r>
              <a:rPr lang="sl-SI" dirty="0" err="1" smtClean="0">
                <a:sym typeface="Wingdings" panose="05000000000000000000" pitchFamily="2" charset="2"/>
              </a:rPr>
              <a:t>allemande</a:t>
            </a:r>
            <a:endParaRPr lang="sl-SI" dirty="0" smtClean="0">
              <a:sym typeface="Wingdings" panose="05000000000000000000" pitchFamily="2" charset="2"/>
            </a:endParaRPr>
          </a:p>
          <a:p>
            <a:r>
              <a:rPr lang="sl-SI" dirty="0" err="1" smtClean="0"/>
              <a:t>L‘Autriche</a:t>
            </a:r>
            <a:r>
              <a:rPr lang="sl-SI" dirty="0" smtClean="0"/>
              <a:t> </a:t>
            </a:r>
            <a:r>
              <a:rPr lang="sl-SI" dirty="0" smtClean="0">
                <a:sym typeface="Wingdings" panose="05000000000000000000" pitchFamily="2" charset="2"/>
              </a:rPr>
              <a:t> </a:t>
            </a:r>
            <a:r>
              <a:rPr lang="sl-SI" dirty="0" err="1" smtClean="0">
                <a:sym typeface="Wingdings" panose="05000000000000000000" pitchFamily="2" charset="2"/>
              </a:rPr>
              <a:t>autrichien</a:t>
            </a:r>
            <a:r>
              <a:rPr lang="sl-SI" dirty="0" smtClean="0">
                <a:sym typeface="Wingdings" panose="05000000000000000000" pitchFamily="2" charset="2"/>
              </a:rPr>
              <a:t>/</a:t>
            </a:r>
            <a:r>
              <a:rPr lang="sl-SI" dirty="0" err="1" smtClean="0">
                <a:sym typeface="Wingdings" panose="05000000000000000000" pitchFamily="2" charset="2"/>
              </a:rPr>
              <a:t>autrichienne</a:t>
            </a:r>
            <a:endParaRPr lang="sl-SI" dirty="0" smtClean="0">
              <a:sym typeface="Wingdings" panose="05000000000000000000" pitchFamily="2" charset="2"/>
            </a:endParaRPr>
          </a:p>
          <a:p>
            <a:r>
              <a:rPr lang="sl-SI" dirty="0" err="1" smtClean="0">
                <a:sym typeface="Wingdings" panose="05000000000000000000" pitchFamily="2" charset="2"/>
              </a:rPr>
              <a:t>L‘Hongrie</a:t>
            </a:r>
            <a:r>
              <a:rPr lang="sl-SI" dirty="0" smtClean="0">
                <a:sym typeface="Wingdings" panose="05000000000000000000" pitchFamily="2" charset="2"/>
              </a:rPr>
              <a:t>  </a:t>
            </a:r>
            <a:r>
              <a:rPr lang="sl-SI" dirty="0" err="1" smtClean="0">
                <a:sym typeface="Wingdings" panose="05000000000000000000" pitchFamily="2" charset="2"/>
              </a:rPr>
              <a:t>hongrois</a:t>
            </a:r>
            <a:r>
              <a:rPr lang="sl-SI" dirty="0" smtClean="0">
                <a:sym typeface="Wingdings" panose="05000000000000000000" pitchFamily="2" charset="2"/>
              </a:rPr>
              <a:t>/</a:t>
            </a:r>
            <a:r>
              <a:rPr lang="sl-SI" dirty="0" err="1" smtClean="0">
                <a:sym typeface="Wingdings" panose="05000000000000000000" pitchFamily="2" charset="2"/>
              </a:rPr>
              <a:t>hongroise</a:t>
            </a:r>
            <a:endParaRPr lang="fr-FR" dirty="0"/>
          </a:p>
        </p:txBody>
      </p:sp>
      <p:sp>
        <p:nvSpPr>
          <p:cNvPr id="4" name="PoljeZBesedilom 3"/>
          <p:cNvSpPr txBox="1"/>
          <p:nvPr/>
        </p:nvSpPr>
        <p:spPr>
          <a:xfrm>
            <a:off x="6101532" y="1458096"/>
            <a:ext cx="3410465" cy="45832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42950" indent="-28575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1430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6002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20574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25146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29718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34290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38862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r>
              <a:rPr lang="sl-SI" dirty="0"/>
              <a:t>Kaj se zgodi pri ženskih pridevnikih</a:t>
            </a:r>
            <a:r>
              <a:rPr lang="sl-SI" dirty="0" smtClean="0"/>
              <a:t>?</a:t>
            </a:r>
          </a:p>
          <a:p>
            <a:r>
              <a:rPr lang="sl-SI" dirty="0" smtClean="0"/>
              <a:t>+ -e</a:t>
            </a:r>
          </a:p>
          <a:p>
            <a:pPr lvl="1"/>
            <a:r>
              <a:rPr lang="sl-SI" dirty="0" smtClean="0"/>
              <a:t>RAZEN, če se že moški končajo na -e</a:t>
            </a:r>
          </a:p>
          <a:p>
            <a:r>
              <a:rPr lang="sl-SI" dirty="0" smtClean="0"/>
              <a:t>-</a:t>
            </a:r>
            <a:r>
              <a:rPr lang="sl-SI" dirty="0" err="1" smtClean="0"/>
              <a:t>ien</a:t>
            </a:r>
            <a:r>
              <a:rPr lang="sl-SI" dirty="0" smtClean="0"/>
              <a:t> </a:t>
            </a:r>
            <a:r>
              <a:rPr lang="sl-SI" dirty="0" smtClean="0">
                <a:sym typeface="Wingdings" panose="05000000000000000000" pitchFamily="2" charset="2"/>
              </a:rPr>
              <a:t> -</a:t>
            </a:r>
            <a:r>
              <a:rPr lang="sl-SI" dirty="0" err="1" smtClean="0">
                <a:sym typeface="Wingdings" panose="05000000000000000000" pitchFamily="2" charset="2"/>
              </a:rPr>
              <a:t>ienne</a:t>
            </a:r>
            <a:endParaRPr lang="sl-SI" dirty="0" smtClean="0">
              <a:sym typeface="Wingdings" panose="05000000000000000000" pitchFamily="2" charset="2"/>
            </a:endParaRPr>
          </a:p>
          <a:p>
            <a:r>
              <a:rPr lang="sl-SI" dirty="0" smtClean="0">
                <a:sym typeface="Wingdings" panose="05000000000000000000" pitchFamily="2" charset="2"/>
              </a:rPr>
              <a:t>Izgovorjava</a:t>
            </a:r>
          </a:p>
          <a:p>
            <a:pPr lvl="1"/>
            <a:r>
              <a:rPr lang="sl-SI" dirty="0" smtClean="0">
                <a:sym typeface="Wingdings" panose="05000000000000000000" pitchFamily="2" charset="2"/>
              </a:rPr>
              <a:t>-</a:t>
            </a:r>
            <a:r>
              <a:rPr lang="sl-SI" dirty="0" err="1" smtClean="0">
                <a:sym typeface="Wingdings" panose="05000000000000000000" pitchFamily="2" charset="2"/>
              </a:rPr>
              <a:t>ois</a:t>
            </a:r>
            <a:r>
              <a:rPr lang="sl-SI" dirty="0" smtClean="0">
                <a:sym typeface="Wingdings" panose="05000000000000000000" pitchFamily="2" charset="2"/>
              </a:rPr>
              <a:t>/-</a:t>
            </a:r>
            <a:r>
              <a:rPr lang="sl-SI" dirty="0" err="1" smtClean="0">
                <a:sym typeface="Wingdings" panose="05000000000000000000" pitchFamily="2" charset="2"/>
              </a:rPr>
              <a:t>oise</a:t>
            </a:r>
            <a:endParaRPr lang="sl-SI" dirty="0" smtClean="0">
              <a:sym typeface="Wingdings" panose="05000000000000000000" pitchFamily="2" charset="2"/>
            </a:endParaRPr>
          </a:p>
          <a:p>
            <a:pPr lvl="1"/>
            <a:r>
              <a:rPr lang="sl-SI" dirty="0" smtClean="0"/>
              <a:t>-</a:t>
            </a:r>
            <a:r>
              <a:rPr lang="sl-SI" dirty="0" err="1" smtClean="0"/>
              <a:t>ien</a:t>
            </a:r>
            <a:r>
              <a:rPr lang="sl-SI" dirty="0" smtClean="0"/>
              <a:t>/-</a:t>
            </a:r>
            <a:r>
              <a:rPr lang="sl-SI" dirty="0" err="1" smtClean="0"/>
              <a:t>ienne</a:t>
            </a:r>
            <a:endParaRPr lang="sl-SI" dirty="0" smtClean="0"/>
          </a:p>
          <a:p>
            <a:pPr lvl="1"/>
            <a:r>
              <a:rPr lang="sl-SI" dirty="0" smtClean="0"/>
              <a:t>-</a:t>
            </a:r>
            <a:r>
              <a:rPr lang="sl-SI" dirty="0" err="1" smtClean="0"/>
              <a:t>ais</a:t>
            </a:r>
            <a:r>
              <a:rPr lang="sl-SI" dirty="0" smtClean="0"/>
              <a:t>/-</a:t>
            </a:r>
            <a:r>
              <a:rPr lang="sl-SI" dirty="0" err="1" smtClean="0"/>
              <a:t>aise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182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01283" y="339124"/>
            <a:ext cx="8596668" cy="959708"/>
          </a:xfrm>
        </p:spPr>
        <p:txBody>
          <a:bodyPr>
            <a:normAutofit fontScale="90000"/>
          </a:bodyPr>
          <a:lstStyle/>
          <a:p>
            <a:r>
              <a:rPr lang="sl-SI" dirty="0" err="1" smtClean="0"/>
              <a:t>Observez</a:t>
            </a:r>
            <a:r>
              <a:rPr lang="sl-SI" dirty="0" smtClean="0"/>
              <a:t> les </a:t>
            </a:r>
            <a:r>
              <a:rPr lang="sl-SI" dirty="0" err="1" smtClean="0"/>
              <a:t>verbes</a:t>
            </a:r>
            <a:r>
              <a:rPr lang="sl-SI" dirty="0" smtClean="0"/>
              <a:t> </a:t>
            </a:r>
            <a:r>
              <a:rPr lang="sl-SI" dirty="0" err="1" smtClean="0"/>
              <a:t>s‘appeler</a:t>
            </a:r>
            <a:r>
              <a:rPr lang="sl-SI" dirty="0" smtClean="0"/>
              <a:t> et être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101283" y="1668164"/>
            <a:ext cx="4005877" cy="3892378"/>
          </a:xfrm>
        </p:spPr>
        <p:txBody>
          <a:bodyPr/>
          <a:lstStyle/>
          <a:p>
            <a:r>
              <a:rPr lang="sl-SI" dirty="0" smtClean="0"/>
              <a:t>Je </a:t>
            </a:r>
            <a:r>
              <a:rPr lang="sl-SI" dirty="0" err="1">
                <a:solidFill>
                  <a:srgbClr val="0070C0"/>
                </a:solidFill>
              </a:rPr>
              <a:t>m‘appell</a:t>
            </a:r>
            <a:r>
              <a:rPr lang="sl-SI" dirty="0" err="1">
                <a:solidFill>
                  <a:srgbClr val="FF0000"/>
                </a:solidFill>
              </a:rPr>
              <a:t>e</a:t>
            </a:r>
            <a:r>
              <a:rPr lang="sl-SI" dirty="0" smtClean="0"/>
              <a:t> Jan.</a:t>
            </a:r>
          </a:p>
          <a:p>
            <a:r>
              <a:rPr lang="sl-SI" dirty="0" smtClean="0"/>
              <a:t>Tu </a:t>
            </a:r>
            <a:r>
              <a:rPr lang="sl-SI" dirty="0" err="1">
                <a:solidFill>
                  <a:srgbClr val="0070C0"/>
                </a:solidFill>
              </a:rPr>
              <a:t>t‘appell</a:t>
            </a:r>
            <a:r>
              <a:rPr lang="sl-SI" dirty="0" err="1">
                <a:solidFill>
                  <a:srgbClr val="FF0000"/>
                </a:solidFill>
              </a:rPr>
              <a:t>es</a:t>
            </a:r>
            <a:r>
              <a:rPr lang="sl-SI" dirty="0" smtClean="0"/>
              <a:t> Nicolas ?</a:t>
            </a:r>
          </a:p>
          <a:p>
            <a:r>
              <a:rPr lang="sl-SI" dirty="0" smtClean="0"/>
              <a:t>Il </a:t>
            </a:r>
            <a:r>
              <a:rPr lang="sl-SI" dirty="0" err="1">
                <a:solidFill>
                  <a:srgbClr val="0070C0"/>
                </a:solidFill>
              </a:rPr>
              <a:t>s</a:t>
            </a:r>
            <a:r>
              <a:rPr lang="sl-SI" dirty="0" err="1" smtClean="0">
                <a:solidFill>
                  <a:srgbClr val="0070C0"/>
                </a:solidFill>
              </a:rPr>
              <a:t>‘appell</a:t>
            </a:r>
            <a:r>
              <a:rPr lang="sl-SI" dirty="0" err="1" smtClean="0">
                <a:solidFill>
                  <a:srgbClr val="FF0000"/>
                </a:solidFill>
              </a:rPr>
              <a:t>e</a:t>
            </a:r>
            <a:r>
              <a:rPr lang="sl-SI" dirty="0" smtClean="0"/>
              <a:t> Gérard.</a:t>
            </a:r>
          </a:p>
          <a:p>
            <a:r>
              <a:rPr lang="sl-SI" dirty="0" err="1" smtClean="0"/>
              <a:t>Elle</a:t>
            </a:r>
            <a:r>
              <a:rPr lang="sl-SI" dirty="0" smtClean="0"/>
              <a:t> </a:t>
            </a:r>
            <a:r>
              <a:rPr lang="sl-SI" dirty="0" err="1">
                <a:solidFill>
                  <a:srgbClr val="0070C0"/>
                </a:solidFill>
              </a:rPr>
              <a:t>s‘appell</a:t>
            </a:r>
            <a:r>
              <a:rPr lang="sl-SI" dirty="0" err="1">
                <a:solidFill>
                  <a:srgbClr val="FF0000"/>
                </a:solidFill>
              </a:rPr>
              <a:t>e</a:t>
            </a:r>
            <a:r>
              <a:rPr lang="sl-SI" dirty="0">
                <a:solidFill>
                  <a:srgbClr val="0070C0"/>
                </a:solidFill>
              </a:rPr>
              <a:t> </a:t>
            </a:r>
            <a:r>
              <a:rPr lang="sl-SI" dirty="0"/>
              <a:t>Anne.</a:t>
            </a:r>
          </a:p>
          <a:p>
            <a:endParaRPr lang="sl-SI" dirty="0"/>
          </a:p>
          <a:p>
            <a:r>
              <a:rPr lang="sl-SI" dirty="0" err="1" smtClean="0"/>
              <a:t>Nous</a:t>
            </a:r>
            <a:r>
              <a:rPr lang="sl-SI" dirty="0" smtClean="0"/>
              <a:t> </a:t>
            </a:r>
            <a:r>
              <a:rPr lang="sl-SI" dirty="0" err="1">
                <a:solidFill>
                  <a:srgbClr val="0070C0"/>
                </a:solidFill>
              </a:rPr>
              <a:t>nous</a:t>
            </a:r>
            <a:r>
              <a:rPr lang="sl-SI" dirty="0">
                <a:solidFill>
                  <a:srgbClr val="0070C0"/>
                </a:solidFill>
              </a:rPr>
              <a:t> </a:t>
            </a:r>
            <a:r>
              <a:rPr lang="sl-SI" dirty="0" err="1">
                <a:solidFill>
                  <a:srgbClr val="0070C0"/>
                </a:solidFill>
              </a:rPr>
              <a:t>appel</a:t>
            </a:r>
            <a:r>
              <a:rPr lang="sl-SI" dirty="0" err="1">
                <a:solidFill>
                  <a:srgbClr val="FF0000"/>
                </a:solidFill>
              </a:rPr>
              <a:t>ons</a:t>
            </a:r>
            <a:r>
              <a:rPr lang="sl-SI" dirty="0">
                <a:solidFill>
                  <a:srgbClr val="0070C0"/>
                </a:solidFill>
              </a:rPr>
              <a:t> </a:t>
            </a:r>
            <a:r>
              <a:rPr lang="sl-SI" dirty="0" smtClean="0"/>
              <a:t>Ines et Marc.</a:t>
            </a:r>
          </a:p>
          <a:p>
            <a:r>
              <a:rPr lang="sl-SI" dirty="0" smtClean="0"/>
              <a:t>Vous </a:t>
            </a:r>
            <a:r>
              <a:rPr lang="sl-SI" dirty="0" err="1">
                <a:solidFill>
                  <a:srgbClr val="0070C0"/>
                </a:solidFill>
              </a:rPr>
              <a:t>vous</a:t>
            </a:r>
            <a:r>
              <a:rPr lang="sl-SI" dirty="0">
                <a:solidFill>
                  <a:srgbClr val="0070C0"/>
                </a:solidFill>
              </a:rPr>
              <a:t> </a:t>
            </a:r>
            <a:r>
              <a:rPr lang="sl-SI" dirty="0" err="1">
                <a:solidFill>
                  <a:srgbClr val="0070C0"/>
                </a:solidFill>
              </a:rPr>
              <a:t>appel</a:t>
            </a:r>
            <a:r>
              <a:rPr lang="sl-SI" dirty="0" err="1">
                <a:solidFill>
                  <a:srgbClr val="FF0000"/>
                </a:solidFill>
              </a:rPr>
              <a:t>ez</a:t>
            </a:r>
            <a:r>
              <a:rPr lang="sl-SI" dirty="0">
                <a:solidFill>
                  <a:srgbClr val="0070C0"/>
                </a:solidFill>
              </a:rPr>
              <a:t> </a:t>
            </a:r>
            <a:r>
              <a:rPr lang="sl-SI" dirty="0" smtClean="0"/>
              <a:t>Ines et Marc.</a:t>
            </a:r>
          </a:p>
          <a:p>
            <a:r>
              <a:rPr lang="sl-SI" dirty="0" err="1"/>
              <a:t>Ils</a:t>
            </a:r>
            <a:r>
              <a:rPr lang="sl-SI" dirty="0">
                <a:solidFill>
                  <a:srgbClr val="0070C0"/>
                </a:solidFill>
              </a:rPr>
              <a:t> </a:t>
            </a:r>
            <a:r>
              <a:rPr lang="sl-SI" dirty="0" err="1">
                <a:solidFill>
                  <a:srgbClr val="0070C0"/>
                </a:solidFill>
              </a:rPr>
              <a:t>s‘appell</a:t>
            </a:r>
            <a:r>
              <a:rPr lang="sl-SI" dirty="0" err="1">
                <a:solidFill>
                  <a:srgbClr val="FF0000"/>
                </a:solidFill>
              </a:rPr>
              <a:t>ent</a:t>
            </a:r>
            <a:r>
              <a:rPr lang="sl-SI" dirty="0">
                <a:solidFill>
                  <a:srgbClr val="0070C0"/>
                </a:solidFill>
              </a:rPr>
              <a:t> </a:t>
            </a:r>
            <a:r>
              <a:rPr lang="sl-SI" dirty="0" smtClean="0"/>
              <a:t>Marc et Gérard.</a:t>
            </a:r>
          </a:p>
          <a:p>
            <a:r>
              <a:rPr lang="sl-SI" dirty="0" err="1" smtClean="0"/>
              <a:t>Elles</a:t>
            </a:r>
            <a:r>
              <a:rPr lang="sl-SI" dirty="0" smtClean="0"/>
              <a:t> </a:t>
            </a:r>
            <a:r>
              <a:rPr lang="sl-SI" dirty="0" err="1">
                <a:solidFill>
                  <a:srgbClr val="0070C0"/>
                </a:solidFill>
              </a:rPr>
              <a:t>s‘appell</a:t>
            </a:r>
            <a:r>
              <a:rPr lang="sl-SI" dirty="0" err="1">
                <a:solidFill>
                  <a:srgbClr val="FF0000"/>
                </a:solidFill>
              </a:rPr>
              <a:t>ent</a:t>
            </a:r>
            <a:r>
              <a:rPr lang="sl-SI" dirty="0" smtClean="0">
                <a:solidFill>
                  <a:srgbClr val="0070C0"/>
                </a:solidFill>
              </a:rPr>
              <a:t> </a:t>
            </a:r>
            <a:r>
              <a:rPr lang="sl-SI" dirty="0" err="1" smtClean="0"/>
              <a:t>Cécile</a:t>
            </a:r>
            <a:r>
              <a:rPr lang="sl-SI" dirty="0" smtClean="0"/>
              <a:t> et </a:t>
            </a:r>
            <a:r>
              <a:rPr lang="sl-SI" dirty="0" err="1" smtClean="0"/>
              <a:t>Clélia</a:t>
            </a:r>
            <a:r>
              <a:rPr lang="sl-SI" dirty="0" smtClean="0"/>
              <a:t>.</a:t>
            </a:r>
            <a:endParaRPr lang="fr-FR" dirty="0"/>
          </a:p>
        </p:txBody>
      </p:sp>
      <p:sp>
        <p:nvSpPr>
          <p:cNvPr id="4" name="PoljeZBesedilom 3"/>
          <p:cNvSpPr txBox="1"/>
          <p:nvPr/>
        </p:nvSpPr>
        <p:spPr>
          <a:xfrm>
            <a:off x="5165124" y="1668164"/>
            <a:ext cx="5474044" cy="3768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42950" indent="-28575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1430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6002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20574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25146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29718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34290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38862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r>
              <a:rPr lang="sl-SI" dirty="0"/>
              <a:t>Ja </a:t>
            </a:r>
            <a:r>
              <a:rPr lang="sl-SI" dirty="0" err="1">
                <a:solidFill>
                  <a:srgbClr val="0070C0"/>
                </a:solidFill>
              </a:rPr>
              <a:t>suis</a:t>
            </a:r>
            <a:r>
              <a:rPr lang="sl-SI" dirty="0">
                <a:solidFill>
                  <a:srgbClr val="0070C0"/>
                </a:solidFill>
              </a:rPr>
              <a:t> </a:t>
            </a:r>
            <a:r>
              <a:rPr lang="sl-SI" dirty="0" err="1" smtClean="0"/>
              <a:t>canadien</a:t>
            </a:r>
            <a:r>
              <a:rPr lang="sl-SI" dirty="0" smtClean="0"/>
              <a:t>.</a:t>
            </a:r>
          </a:p>
          <a:p>
            <a:r>
              <a:rPr lang="sl-SI" dirty="0" smtClean="0"/>
              <a:t>Tu </a:t>
            </a:r>
            <a:r>
              <a:rPr lang="sl-SI" dirty="0">
                <a:solidFill>
                  <a:srgbClr val="0070C0"/>
                </a:solidFill>
              </a:rPr>
              <a:t>es</a:t>
            </a:r>
            <a:r>
              <a:rPr lang="sl-SI" dirty="0" smtClean="0"/>
              <a:t> </a:t>
            </a:r>
            <a:r>
              <a:rPr lang="sl-SI" dirty="0" err="1" smtClean="0"/>
              <a:t>slovène</a:t>
            </a:r>
            <a:r>
              <a:rPr lang="sl-SI" dirty="0" smtClean="0"/>
              <a:t>.</a:t>
            </a:r>
          </a:p>
          <a:p>
            <a:r>
              <a:rPr lang="sl-SI" dirty="0" smtClean="0"/>
              <a:t>Il </a:t>
            </a:r>
            <a:r>
              <a:rPr lang="sl-SI" dirty="0" err="1">
                <a:solidFill>
                  <a:srgbClr val="0070C0"/>
                </a:solidFill>
              </a:rPr>
              <a:t>est</a:t>
            </a:r>
            <a:r>
              <a:rPr lang="sl-SI" dirty="0" smtClean="0"/>
              <a:t> </a:t>
            </a:r>
            <a:r>
              <a:rPr lang="sl-SI" dirty="0" err="1" smtClean="0"/>
              <a:t>russe</a:t>
            </a:r>
            <a:r>
              <a:rPr lang="sl-SI" dirty="0" smtClean="0"/>
              <a:t> ?</a:t>
            </a:r>
          </a:p>
          <a:p>
            <a:r>
              <a:rPr lang="sl-SI" dirty="0" err="1" smtClean="0"/>
              <a:t>Elle</a:t>
            </a:r>
            <a:r>
              <a:rPr lang="sl-SI" dirty="0" smtClean="0"/>
              <a:t> </a:t>
            </a:r>
            <a:r>
              <a:rPr lang="sl-SI" dirty="0" err="1">
                <a:solidFill>
                  <a:srgbClr val="0070C0"/>
                </a:solidFill>
              </a:rPr>
              <a:t>est</a:t>
            </a:r>
            <a:r>
              <a:rPr lang="sl-SI" dirty="0">
                <a:solidFill>
                  <a:srgbClr val="0070C0"/>
                </a:solidFill>
              </a:rPr>
              <a:t> </a:t>
            </a:r>
            <a:r>
              <a:rPr lang="sl-SI" dirty="0" err="1" smtClean="0"/>
              <a:t>russe</a:t>
            </a:r>
            <a:r>
              <a:rPr lang="sl-SI" dirty="0" smtClean="0"/>
              <a:t>.</a:t>
            </a:r>
          </a:p>
          <a:p>
            <a:endParaRPr lang="sl-SI" dirty="0"/>
          </a:p>
          <a:p>
            <a:r>
              <a:rPr lang="sl-SI" dirty="0" err="1" smtClean="0"/>
              <a:t>Nous</a:t>
            </a:r>
            <a:r>
              <a:rPr lang="sl-SI" dirty="0" smtClean="0"/>
              <a:t> </a:t>
            </a:r>
            <a:r>
              <a:rPr lang="sl-SI" dirty="0" err="1">
                <a:solidFill>
                  <a:srgbClr val="0070C0"/>
                </a:solidFill>
              </a:rPr>
              <a:t>sommes</a:t>
            </a:r>
            <a:r>
              <a:rPr lang="sl-SI" dirty="0">
                <a:solidFill>
                  <a:srgbClr val="0070C0"/>
                </a:solidFill>
              </a:rPr>
              <a:t> </a:t>
            </a:r>
            <a:r>
              <a:rPr lang="sl-SI" dirty="0" err="1" smtClean="0"/>
              <a:t>anglais</a:t>
            </a:r>
            <a:r>
              <a:rPr lang="sl-SI" dirty="0" smtClean="0"/>
              <a:t>.</a:t>
            </a:r>
          </a:p>
          <a:p>
            <a:r>
              <a:rPr lang="sl-SI" dirty="0" smtClean="0"/>
              <a:t>Vous </a:t>
            </a:r>
            <a:r>
              <a:rPr lang="sl-SI" dirty="0" err="1">
                <a:solidFill>
                  <a:srgbClr val="0070C0"/>
                </a:solidFill>
              </a:rPr>
              <a:t>êtes</a:t>
            </a:r>
            <a:r>
              <a:rPr lang="sl-SI" dirty="0" smtClean="0"/>
              <a:t> </a:t>
            </a:r>
            <a:r>
              <a:rPr lang="sl-SI" dirty="0" err="1" smtClean="0"/>
              <a:t>autrichien</a:t>
            </a:r>
            <a:r>
              <a:rPr lang="sl-SI" dirty="0" smtClean="0"/>
              <a:t> ?</a:t>
            </a:r>
          </a:p>
          <a:p>
            <a:r>
              <a:rPr lang="sl-SI" dirty="0" err="1" smtClean="0"/>
              <a:t>Ils</a:t>
            </a:r>
            <a:r>
              <a:rPr lang="sl-SI" dirty="0" smtClean="0"/>
              <a:t> </a:t>
            </a:r>
            <a:r>
              <a:rPr lang="sl-SI" dirty="0" err="1">
                <a:solidFill>
                  <a:srgbClr val="0070C0"/>
                </a:solidFill>
              </a:rPr>
              <a:t>sont</a:t>
            </a:r>
            <a:r>
              <a:rPr lang="sl-SI" dirty="0">
                <a:solidFill>
                  <a:srgbClr val="0070C0"/>
                </a:solidFill>
              </a:rPr>
              <a:t> </a:t>
            </a:r>
            <a:r>
              <a:rPr lang="sl-SI" dirty="0" err="1" smtClean="0"/>
              <a:t>italiens</a:t>
            </a:r>
            <a:r>
              <a:rPr lang="sl-SI" dirty="0" smtClean="0"/>
              <a:t>.</a:t>
            </a:r>
          </a:p>
          <a:p>
            <a:r>
              <a:rPr lang="sl-SI" dirty="0" err="1" smtClean="0"/>
              <a:t>Elles</a:t>
            </a:r>
            <a:r>
              <a:rPr lang="sl-SI" dirty="0" smtClean="0"/>
              <a:t> </a:t>
            </a:r>
            <a:r>
              <a:rPr lang="sl-SI" dirty="0" err="1" smtClean="0">
                <a:solidFill>
                  <a:srgbClr val="0070C0"/>
                </a:solidFill>
              </a:rPr>
              <a:t>sont</a:t>
            </a:r>
            <a:r>
              <a:rPr lang="sl-SI" dirty="0" smtClean="0"/>
              <a:t> </a:t>
            </a:r>
            <a:r>
              <a:rPr lang="sl-SI" dirty="0" err="1" smtClean="0"/>
              <a:t>italiennes</a:t>
            </a:r>
            <a:r>
              <a:rPr lang="sl-SI" dirty="0" smtClean="0"/>
              <a:t>.</a:t>
            </a:r>
            <a:endParaRPr lang="fr-FR" dirty="0"/>
          </a:p>
        </p:txBody>
      </p:sp>
      <p:sp>
        <p:nvSpPr>
          <p:cNvPr id="5" name="PoljeZBesedilom 4"/>
          <p:cNvSpPr txBox="1"/>
          <p:nvPr/>
        </p:nvSpPr>
        <p:spPr>
          <a:xfrm>
            <a:off x="1101283" y="5955552"/>
            <a:ext cx="4203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Izpišite končnice za glagole na </a:t>
            </a:r>
            <a:r>
              <a:rPr lang="sl-SI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–er.</a:t>
            </a:r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Raven puščični povezovalnik 6"/>
          <p:cNvCxnSpPr/>
          <p:nvPr/>
        </p:nvCxnSpPr>
        <p:spPr>
          <a:xfrm>
            <a:off x="2656703" y="5288692"/>
            <a:ext cx="0" cy="666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818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Les </a:t>
            </a:r>
            <a:r>
              <a:rPr lang="sl-SI" dirty="0" err="1" smtClean="0"/>
              <a:t>verbes</a:t>
            </a:r>
            <a:r>
              <a:rPr lang="sl-SI" dirty="0" smtClean="0"/>
              <a:t> </a:t>
            </a:r>
            <a:r>
              <a:rPr lang="sl-SI" dirty="0" err="1" smtClean="0"/>
              <a:t>s‘appeler</a:t>
            </a:r>
            <a:r>
              <a:rPr lang="sl-SI" dirty="0" smtClean="0"/>
              <a:t> (imenovati se) et être (biti)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2617789"/>
            <a:ext cx="4586644" cy="388077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l-SI" dirty="0" smtClean="0"/>
              <a:t>			S‘APPELER</a:t>
            </a:r>
          </a:p>
          <a:p>
            <a:r>
              <a:rPr lang="sl-SI" dirty="0" smtClean="0"/>
              <a:t>Je __________ Paul</a:t>
            </a:r>
          </a:p>
          <a:p>
            <a:r>
              <a:rPr lang="sl-SI" dirty="0" smtClean="0"/>
              <a:t>Tu __________ </a:t>
            </a:r>
            <a:r>
              <a:rPr lang="sl-SI" dirty="0" err="1" smtClean="0"/>
              <a:t>comment</a:t>
            </a:r>
            <a:r>
              <a:rPr lang="sl-SI" dirty="0" smtClean="0"/>
              <a:t> ?</a:t>
            </a:r>
          </a:p>
          <a:p>
            <a:r>
              <a:rPr lang="sl-SI" dirty="0" smtClean="0"/>
              <a:t>Il __________ Karl Rainer</a:t>
            </a:r>
          </a:p>
          <a:p>
            <a:r>
              <a:rPr lang="sl-SI" dirty="0" err="1" smtClean="0"/>
              <a:t>Elle</a:t>
            </a:r>
            <a:r>
              <a:rPr lang="sl-SI" dirty="0" smtClean="0"/>
              <a:t> </a:t>
            </a:r>
            <a:r>
              <a:rPr lang="sl-SI" dirty="0" err="1" smtClean="0"/>
              <a:t>s‘appelle</a:t>
            </a:r>
            <a:r>
              <a:rPr lang="sl-SI" dirty="0" smtClean="0"/>
              <a:t> Isabelle.</a:t>
            </a:r>
          </a:p>
          <a:p>
            <a:endParaRPr lang="sl-SI" dirty="0"/>
          </a:p>
          <a:p>
            <a:r>
              <a:rPr lang="sl-SI" dirty="0" err="1" smtClean="0"/>
              <a:t>Nous</a:t>
            </a:r>
            <a:r>
              <a:rPr lang="sl-SI" dirty="0" smtClean="0"/>
              <a:t> </a:t>
            </a:r>
            <a:r>
              <a:rPr lang="sl-SI" dirty="0" err="1" smtClean="0"/>
              <a:t>nous</a:t>
            </a:r>
            <a:r>
              <a:rPr lang="sl-SI" dirty="0" smtClean="0"/>
              <a:t> </a:t>
            </a:r>
            <a:r>
              <a:rPr lang="sl-SI" dirty="0" err="1" smtClean="0"/>
              <a:t>appelons</a:t>
            </a:r>
            <a:r>
              <a:rPr lang="sl-SI" dirty="0" smtClean="0"/>
              <a:t> Pablo et Ines.</a:t>
            </a:r>
          </a:p>
          <a:p>
            <a:r>
              <a:rPr lang="sl-SI" dirty="0" smtClean="0"/>
              <a:t>Vous </a:t>
            </a:r>
            <a:r>
              <a:rPr lang="sl-SI" dirty="0" err="1" smtClean="0"/>
              <a:t>vous</a:t>
            </a:r>
            <a:r>
              <a:rPr lang="sl-SI" dirty="0" smtClean="0"/>
              <a:t> </a:t>
            </a:r>
            <a:r>
              <a:rPr lang="sl-SI" dirty="0" err="1" smtClean="0"/>
              <a:t>appelez</a:t>
            </a:r>
            <a:r>
              <a:rPr lang="sl-SI" dirty="0" smtClean="0"/>
              <a:t> </a:t>
            </a:r>
            <a:r>
              <a:rPr lang="sl-SI" dirty="0" err="1" smtClean="0"/>
              <a:t>Sofia</a:t>
            </a:r>
            <a:r>
              <a:rPr lang="sl-SI" dirty="0" smtClean="0"/>
              <a:t>.</a:t>
            </a:r>
          </a:p>
          <a:p>
            <a:r>
              <a:rPr lang="sl-SI" dirty="0" err="1" smtClean="0"/>
              <a:t>Ils</a:t>
            </a:r>
            <a:r>
              <a:rPr lang="sl-SI" dirty="0" smtClean="0"/>
              <a:t> </a:t>
            </a:r>
            <a:r>
              <a:rPr lang="sl-SI" dirty="0" err="1" smtClean="0"/>
              <a:t>s‘appellent</a:t>
            </a:r>
            <a:r>
              <a:rPr lang="sl-SI" dirty="0" smtClean="0"/>
              <a:t> M. et </a:t>
            </a:r>
            <a:r>
              <a:rPr lang="sl-SI" dirty="0" err="1" smtClean="0"/>
              <a:t>Mme</a:t>
            </a:r>
            <a:r>
              <a:rPr lang="sl-SI" dirty="0" smtClean="0"/>
              <a:t>. Johnson.</a:t>
            </a:r>
          </a:p>
          <a:p>
            <a:r>
              <a:rPr lang="sl-SI" dirty="0" err="1" smtClean="0"/>
              <a:t>Elles</a:t>
            </a:r>
            <a:r>
              <a:rPr lang="sl-SI" dirty="0" smtClean="0"/>
              <a:t> __________ Alexandra et Barbara</a:t>
            </a:r>
            <a:endParaRPr lang="sl-SI" dirty="0"/>
          </a:p>
        </p:txBody>
      </p:sp>
      <p:sp>
        <p:nvSpPr>
          <p:cNvPr id="4" name="PoljeZBesedilom 3"/>
          <p:cNvSpPr txBox="1"/>
          <p:nvPr/>
        </p:nvSpPr>
        <p:spPr>
          <a:xfrm>
            <a:off x="1184901" y="1907699"/>
            <a:ext cx="8884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err="1" smtClean="0"/>
              <a:t>S‘appelle</a:t>
            </a:r>
            <a:r>
              <a:rPr lang="sl-SI" dirty="0" smtClean="0"/>
              <a:t>	</a:t>
            </a:r>
            <a:r>
              <a:rPr lang="sl-SI" dirty="0" err="1" smtClean="0"/>
              <a:t>suis</a:t>
            </a:r>
            <a:r>
              <a:rPr lang="sl-SI" dirty="0" smtClean="0"/>
              <a:t>		</a:t>
            </a:r>
            <a:r>
              <a:rPr lang="sl-SI" dirty="0" err="1" smtClean="0"/>
              <a:t>t‘appelles</a:t>
            </a:r>
            <a:r>
              <a:rPr lang="sl-SI" dirty="0" smtClean="0"/>
              <a:t>	</a:t>
            </a:r>
            <a:r>
              <a:rPr lang="sl-SI" dirty="0" err="1" smtClean="0"/>
              <a:t>est</a:t>
            </a:r>
            <a:r>
              <a:rPr lang="sl-SI" dirty="0" smtClean="0"/>
              <a:t>		</a:t>
            </a:r>
            <a:r>
              <a:rPr lang="sl-SI" dirty="0" err="1" smtClean="0"/>
              <a:t>m‘appelle</a:t>
            </a:r>
            <a:r>
              <a:rPr lang="sl-SI" dirty="0" smtClean="0"/>
              <a:t>		</a:t>
            </a:r>
            <a:r>
              <a:rPr lang="sl-SI" dirty="0" err="1" smtClean="0"/>
              <a:t>êtes</a:t>
            </a:r>
            <a:r>
              <a:rPr lang="sl-SI" dirty="0" smtClean="0"/>
              <a:t>		</a:t>
            </a:r>
            <a:r>
              <a:rPr lang="sl-SI" dirty="0" err="1" smtClean="0"/>
              <a:t>s‘appellent</a:t>
            </a:r>
            <a:r>
              <a:rPr lang="sl-SI" dirty="0" smtClean="0"/>
              <a:t>	</a:t>
            </a:r>
            <a:endParaRPr lang="fr-FR" dirty="0"/>
          </a:p>
        </p:txBody>
      </p:sp>
      <p:sp>
        <p:nvSpPr>
          <p:cNvPr id="5" name="PoljeZBesedilom 4"/>
          <p:cNvSpPr txBox="1"/>
          <p:nvPr/>
        </p:nvSpPr>
        <p:spPr>
          <a:xfrm>
            <a:off x="6166022" y="2617789"/>
            <a:ext cx="4584356" cy="38807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42950" indent="-28575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1430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6002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20574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25146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29718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34290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38862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marL="0" indent="0">
              <a:buNone/>
            </a:pPr>
            <a:r>
              <a:rPr lang="sl-SI" dirty="0" smtClean="0"/>
              <a:t>				ÊTRE</a:t>
            </a:r>
          </a:p>
          <a:p>
            <a:r>
              <a:rPr lang="sl-SI" dirty="0" smtClean="0"/>
              <a:t>Je </a:t>
            </a:r>
            <a:r>
              <a:rPr lang="sl-SI" dirty="0"/>
              <a:t>_______ </a:t>
            </a:r>
            <a:r>
              <a:rPr lang="sl-SI" dirty="0" err="1"/>
              <a:t>française</a:t>
            </a:r>
            <a:r>
              <a:rPr lang="sl-SI" dirty="0"/>
              <a:t>.</a:t>
            </a:r>
          </a:p>
          <a:p>
            <a:r>
              <a:rPr lang="sl-SI" dirty="0"/>
              <a:t>Tu es </a:t>
            </a:r>
            <a:r>
              <a:rPr lang="sl-SI" dirty="0" err="1"/>
              <a:t>Autrichien</a:t>
            </a:r>
            <a:r>
              <a:rPr lang="sl-SI" dirty="0"/>
              <a:t>.</a:t>
            </a:r>
          </a:p>
          <a:p>
            <a:r>
              <a:rPr lang="sl-SI" dirty="0"/>
              <a:t>Il </a:t>
            </a:r>
            <a:r>
              <a:rPr lang="sl-SI" dirty="0" err="1"/>
              <a:t>est</a:t>
            </a:r>
            <a:r>
              <a:rPr lang="sl-SI" dirty="0"/>
              <a:t> </a:t>
            </a:r>
            <a:r>
              <a:rPr lang="sl-SI" dirty="0" err="1"/>
              <a:t>Russe</a:t>
            </a:r>
            <a:r>
              <a:rPr lang="sl-SI" dirty="0"/>
              <a:t>.</a:t>
            </a:r>
          </a:p>
          <a:p>
            <a:r>
              <a:rPr lang="sl-SI" dirty="0" err="1"/>
              <a:t>Elle</a:t>
            </a:r>
            <a:r>
              <a:rPr lang="sl-SI" dirty="0"/>
              <a:t> ___ </a:t>
            </a:r>
            <a:r>
              <a:rPr lang="sl-SI" dirty="0" err="1"/>
              <a:t>Russe</a:t>
            </a:r>
            <a:r>
              <a:rPr lang="sl-SI" dirty="0"/>
              <a:t>.</a:t>
            </a:r>
          </a:p>
          <a:p>
            <a:endParaRPr lang="sl-SI" dirty="0"/>
          </a:p>
          <a:p>
            <a:r>
              <a:rPr lang="sl-SI" dirty="0" err="1"/>
              <a:t>Nous</a:t>
            </a:r>
            <a:r>
              <a:rPr lang="sl-SI" dirty="0"/>
              <a:t> </a:t>
            </a:r>
            <a:r>
              <a:rPr lang="sl-SI" dirty="0" err="1"/>
              <a:t>sommes</a:t>
            </a:r>
            <a:r>
              <a:rPr lang="sl-SI" dirty="0"/>
              <a:t> </a:t>
            </a:r>
            <a:r>
              <a:rPr lang="sl-SI" dirty="0" err="1"/>
              <a:t>espagnols</a:t>
            </a:r>
            <a:r>
              <a:rPr lang="sl-SI" dirty="0"/>
              <a:t>.</a:t>
            </a:r>
          </a:p>
          <a:p>
            <a:r>
              <a:rPr lang="sl-SI" dirty="0"/>
              <a:t>Vous ____ </a:t>
            </a:r>
            <a:r>
              <a:rPr lang="sl-SI" dirty="0" err="1"/>
              <a:t>italiens</a:t>
            </a:r>
            <a:r>
              <a:rPr lang="sl-SI" dirty="0"/>
              <a:t> ?</a:t>
            </a:r>
          </a:p>
          <a:p>
            <a:r>
              <a:rPr lang="sl-SI" dirty="0" err="1"/>
              <a:t>Ils</a:t>
            </a:r>
            <a:r>
              <a:rPr lang="sl-SI" dirty="0"/>
              <a:t> </a:t>
            </a:r>
            <a:r>
              <a:rPr lang="sl-SI" dirty="0" err="1"/>
              <a:t>sont</a:t>
            </a:r>
            <a:r>
              <a:rPr lang="sl-SI" dirty="0"/>
              <a:t> </a:t>
            </a:r>
            <a:r>
              <a:rPr lang="sl-SI" dirty="0" err="1"/>
              <a:t>slovènes</a:t>
            </a:r>
            <a:r>
              <a:rPr lang="sl-SI" dirty="0"/>
              <a:t>.</a:t>
            </a:r>
          </a:p>
          <a:p>
            <a:r>
              <a:rPr lang="sl-SI" dirty="0" err="1"/>
              <a:t>Elles</a:t>
            </a:r>
            <a:r>
              <a:rPr lang="sl-SI" dirty="0"/>
              <a:t> </a:t>
            </a:r>
            <a:r>
              <a:rPr lang="sl-SI" dirty="0" err="1"/>
              <a:t>sont</a:t>
            </a:r>
            <a:r>
              <a:rPr lang="sl-SI" dirty="0"/>
              <a:t> </a:t>
            </a:r>
            <a:r>
              <a:rPr lang="sl-SI" dirty="0" err="1"/>
              <a:t>anglaises</a:t>
            </a:r>
            <a:r>
              <a:rPr lang="sl-SI" dirty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872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značba mesta vsebine 2"/>
          <p:cNvSpPr>
            <a:spLocks noGrp="1"/>
          </p:cNvSpPr>
          <p:nvPr>
            <p:ph idx="1"/>
          </p:nvPr>
        </p:nvSpPr>
        <p:spPr>
          <a:xfrm>
            <a:off x="1176097" y="976185"/>
            <a:ext cx="4895563" cy="50651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dirty="0" smtClean="0"/>
              <a:t>			S‘APPELER</a:t>
            </a:r>
          </a:p>
          <a:p>
            <a:r>
              <a:rPr lang="sl-SI" dirty="0" smtClean="0"/>
              <a:t>Je </a:t>
            </a:r>
            <a:r>
              <a:rPr lang="sl-SI" dirty="0" err="1" smtClean="0">
                <a:solidFill>
                  <a:srgbClr val="FF0000"/>
                </a:solidFill>
              </a:rPr>
              <a:t>m‘appelle</a:t>
            </a:r>
            <a:r>
              <a:rPr lang="sl-SI" dirty="0" smtClean="0"/>
              <a:t> Paul</a:t>
            </a:r>
          </a:p>
          <a:p>
            <a:r>
              <a:rPr lang="sl-SI" dirty="0" smtClean="0"/>
              <a:t>Tu </a:t>
            </a:r>
            <a:r>
              <a:rPr lang="sl-SI" dirty="0" err="1" smtClean="0">
                <a:solidFill>
                  <a:srgbClr val="FF0000"/>
                </a:solidFill>
              </a:rPr>
              <a:t>t‘appelles</a:t>
            </a:r>
            <a:r>
              <a:rPr lang="sl-SI" dirty="0" smtClean="0"/>
              <a:t> </a:t>
            </a:r>
            <a:r>
              <a:rPr lang="sl-SI" dirty="0" err="1" smtClean="0"/>
              <a:t>comment</a:t>
            </a:r>
            <a:r>
              <a:rPr lang="sl-SI" dirty="0" smtClean="0"/>
              <a:t> ?</a:t>
            </a:r>
          </a:p>
          <a:p>
            <a:r>
              <a:rPr lang="sl-SI" dirty="0" smtClean="0"/>
              <a:t>Il </a:t>
            </a:r>
            <a:r>
              <a:rPr lang="sl-SI" dirty="0" err="1" smtClean="0">
                <a:solidFill>
                  <a:srgbClr val="FF0000"/>
                </a:solidFill>
              </a:rPr>
              <a:t>s‘appelle</a:t>
            </a:r>
            <a:r>
              <a:rPr lang="sl-SI" dirty="0" smtClean="0"/>
              <a:t> Karl Rainer</a:t>
            </a:r>
          </a:p>
          <a:p>
            <a:r>
              <a:rPr lang="sl-SI" dirty="0" err="1" smtClean="0"/>
              <a:t>Elle</a:t>
            </a:r>
            <a:r>
              <a:rPr lang="sl-SI" dirty="0" smtClean="0"/>
              <a:t> </a:t>
            </a:r>
            <a:r>
              <a:rPr lang="sl-SI" dirty="0" err="1" smtClean="0"/>
              <a:t>s‘appelle</a:t>
            </a:r>
            <a:r>
              <a:rPr lang="sl-SI" dirty="0" smtClean="0"/>
              <a:t> Isabelle.</a:t>
            </a:r>
          </a:p>
          <a:p>
            <a:endParaRPr lang="sl-SI" dirty="0"/>
          </a:p>
          <a:p>
            <a:r>
              <a:rPr lang="sl-SI" dirty="0" err="1" smtClean="0"/>
              <a:t>Nous</a:t>
            </a:r>
            <a:r>
              <a:rPr lang="sl-SI" dirty="0" smtClean="0"/>
              <a:t> </a:t>
            </a:r>
            <a:r>
              <a:rPr lang="sl-SI" dirty="0" err="1" smtClean="0"/>
              <a:t>nous</a:t>
            </a:r>
            <a:r>
              <a:rPr lang="sl-SI" dirty="0" smtClean="0"/>
              <a:t> </a:t>
            </a:r>
            <a:r>
              <a:rPr lang="sl-SI" dirty="0" err="1" smtClean="0"/>
              <a:t>appelons</a:t>
            </a:r>
            <a:r>
              <a:rPr lang="sl-SI" dirty="0" smtClean="0"/>
              <a:t> Pablo et Ines.</a:t>
            </a:r>
          </a:p>
          <a:p>
            <a:r>
              <a:rPr lang="sl-SI" dirty="0" smtClean="0"/>
              <a:t>Vous </a:t>
            </a:r>
            <a:r>
              <a:rPr lang="sl-SI" dirty="0" err="1" smtClean="0"/>
              <a:t>vous</a:t>
            </a:r>
            <a:r>
              <a:rPr lang="sl-SI" dirty="0" smtClean="0"/>
              <a:t> </a:t>
            </a:r>
            <a:r>
              <a:rPr lang="sl-SI" dirty="0" err="1" smtClean="0"/>
              <a:t>appelez</a:t>
            </a:r>
            <a:r>
              <a:rPr lang="sl-SI" dirty="0" smtClean="0"/>
              <a:t> </a:t>
            </a:r>
            <a:r>
              <a:rPr lang="sl-SI" dirty="0" err="1" smtClean="0"/>
              <a:t>Sofia</a:t>
            </a:r>
            <a:r>
              <a:rPr lang="sl-SI" dirty="0" smtClean="0"/>
              <a:t>.</a:t>
            </a:r>
          </a:p>
          <a:p>
            <a:r>
              <a:rPr lang="sl-SI" dirty="0" err="1" smtClean="0"/>
              <a:t>Ils</a:t>
            </a:r>
            <a:r>
              <a:rPr lang="sl-SI" dirty="0" smtClean="0"/>
              <a:t> </a:t>
            </a:r>
            <a:r>
              <a:rPr lang="sl-SI" dirty="0" err="1" smtClean="0"/>
              <a:t>s‘appellent</a:t>
            </a:r>
            <a:r>
              <a:rPr lang="sl-SI" dirty="0" smtClean="0"/>
              <a:t> M. et </a:t>
            </a:r>
            <a:r>
              <a:rPr lang="sl-SI" dirty="0" err="1" smtClean="0"/>
              <a:t>Mme</a:t>
            </a:r>
            <a:r>
              <a:rPr lang="sl-SI" dirty="0" smtClean="0"/>
              <a:t>. Johnson.</a:t>
            </a:r>
          </a:p>
          <a:p>
            <a:r>
              <a:rPr lang="sl-SI" dirty="0" err="1" smtClean="0"/>
              <a:t>Elles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s‘appellent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smtClean="0"/>
              <a:t>Alexandra et Barbara</a:t>
            </a:r>
            <a:endParaRPr lang="sl-SI" dirty="0"/>
          </a:p>
        </p:txBody>
      </p:sp>
      <p:sp>
        <p:nvSpPr>
          <p:cNvPr id="5" name="PoljeZBesedilom 4"/>
          <p:cNvSpPr txBox="1"/>
          <p:nvPr/>
        </p:nvSpPr>
        <p:spPr>
          <a:xfrm>
            <a:off x="6262853" y="976185"/>
            <a:ext cx="4584356" cy="4695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42950" indent="-28575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1430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6002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20574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25146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29718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34290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38862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marL="0" indent="0">
              <a:buNone/>
            </a:pPr>
            <a:r>
              <a:rPr lang="sl-SI" dirty="0" smtClean="0"/>
              <a:t>				ÊTRE</a:t>
            </a:r>
          </a:p>
          <a:p>
            <a:r>
              <a:rPr lang="sl-SI" dirty="0" smtClean="0"/>
              <a:t>Je </a:t>
            </a:r>
            <a:r>
              <a:rPr lang="sl-SI" dirty="0" err="1" smtClean="0">
                <a:solidFill>
                  <a:srgbClr val="FF0000"/>
                </a:solidFill>
              </a:rPr>
              <a:t>suis</a:t>
            </a:r>
            <a:r>
              <a:rPr lang="sl-SI" dirty="0" smtClean="0"/>
              <a:t> </a:t>
            </a:r>
            <a:r>
              <a:rPr lang="sl-SI" dirty="0" err="1"/>
              <a:t>française</a:t>
            </a:r>
            <a:r>
              <a:rPr lang="sl-SI" dirty="0"/>
              <a:t>.</a:t>
            </a:r>
          </a:p>
          <a:p>
            <a:r>
              <a:rPr lang="sl-SI" dirty="0"/>
              <a:t>Tu es </a:t>
            </a:r>
            <a:r>
              <a:rPr lang="sl-SI" dirty="0" err="1"/>
              <a:t>Autrichien</a:t>
            </a:r>
            <a:r>
              <a:rPr lang="sl-SI" dirty="0"/>
              <a:t>.</a:t>
            </a:r>
          </a:p>
          <a:p>
            <a:r>
              <a:rPr lang="sl-SI" dirty="0"/>
              <a:t>Il </a:t>
            </a:r>
            <a:r>
              <a:rPr lang="sl-SI" dirty="0" err="1"/>
              <a:t>est</a:t>
            </a:r>
            <a:r>
              <a:rPr lang="sl-SI" dirty="0"/>
              <a:t> </a:t>
            </a:r>
            <a:r>
              <a:rPr lang="sl-SI" dirty="0" err="1"/>
              <a:t>Russe</a:t>
            </a:r>
            <a:r>
              <a:rPr lang="sl-SI" dirty="0"/>
              <a:t>.</a:t>
            </a:r>
          </a:p>
          <a:p>
            <a:r>
              <a:rPr lang="sl-SI" dirty="0" err="1"/>
              <a:t>Elle</a:t>
            </a:r>
            <a:r>
              <a:rPr lang="sl-SI" dirty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est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/>
              <a:t>Russe</a:t>
            </a:r>
            <a:r>
              <a:rPr lang="sl-SI" dirty="0"/>
              <a:t>.</a:t>
            </a:r>
          </a:p>
          <a:p>
            <a:endParaRPr lang="sl-SI" dirty="0"/>
          </a:p>
          <a:p>
            <a:r>
              <a:rPr lang="sl-SI" dirty="0" err="1"/>
              <a:t>Nous</a:t>
            </a:r>
            <a:r>
              <a:rPr lang="sl-SI" dirty="0"/>
              <a:t> </a:t>
            </a:r>
            <a:r>
              <a:rPr lang="sl-SI" dirty="0" err="1"/>
              <a:t>sommes</a:t>
            </a:r>
            <a:r>
              <a:rPr lang="sl-SI" dirty="0"/>
              <a:t> </a:t>
            </a:r>
            <a:r>
              <a:rPr lang="sl-SI" dirty="0" err="1"/>
              <a:t>espagnols</a:t>
            </a:r>
            <a:r>
              <a:rPr lang="sl-SI" dirty="0"/>
              <a:t>.</a:t>
            </a:r>
          </a:p>
          <a:p>
            <a:r>
              <a:rPr lang="sl-SI" dirty="0"/>
              <a:t>Vous </a:t>
            </a:r>
            <a:r>
              <a:rPr lang="sl-SI" dirty="0" err="1" smtClean="0">
                <a:solidFill>
                  <a:srgbClr val="FF0000"/>
                </a:solidFill>
              </a:rPr>
              <a:t>êtes</a:t>
            </a:r>
            <a:r>
              <a:rPr lang="sl-SI" dirty="0" smtClean="0"/>
              <a:t> </a:t>
            </a:r>
            <a:r>
              <a:rPr lang="sl-SI" dirty="0" err="1"/>
              <a:t>italiens</a:t>
            </a:r>
            <a:r>
              <a:rPr lang="sl-SI" dirty="0"/>
              <a:t> ?</a:t>
            </a:r>
          </a:p>
          <a:p>
            <a:r>
              <a:rPr lang="sl-SI" dirty="0" err="1"/>
              <a:t>Ils</a:t>
            </a:r>
            <a:r>
              <a:rPr lang="sl-SI" dirty="0"/>
              <a:t> </a:t>
            </a:r>
            <a:r>
              <a:rPr lang="sl-SI" dirty="0" err="1"/>
              <a:t>sont</a:t>
            </a:r>
            <a:r>
              <a:rPr lang="sl-SI" dirty="0"/>
              <a:t> </a:t>
            </a:r>
            <a:r>
              <a:rPr lang="sl-SI" dirty="0" err="1"/>
              <a:t>slovènes</a:t>
            </a:r>
            <a:r>
              <a:rPr lang="sl-SI" dirty="0"/>
              <a:t>.</a:t>
            </a:r>
          </a:p>
          <a:p>
            <a:r>
              <a:rPr lang="sl-SI" dirty="0" err="1"/>
              <a:t>Elles</a:t>
            </a:r>
            <a:r>
              <a:rPr lang="sl-SI" dirty="0"/>
              <a:t> </a:t>
            </a:r>
            <a:r>
              <a:rPr lang="sl-SI" dirty="0" err="1"/>
              <a:t>sont</a:t>
            </a:r>
            <a:r>
              <a:rPr lang="sl-SI" dirty="0"/>
              <a:t> </a:t>
            </a:r>
            <a:r>
              <a:rPr lang="sl-SI" dirty="0" err="1"/>
              <a:t>anglaises</a:t>
            </a:r>
            <a:r>
              <a:rPr lang="sl-SI" dirty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310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42599" y="619169"/>
            <a:ext cx="8596668" cy="860854"/>
          </a:xfrm>
        </p:spPr>
        <p:txBody>
          <a:bodyPr/>
          <a:lstStyle/>
          <a:p>
            <a:r>
              <a:rPr lang="sl-SI" dirty="0" err="1" smtClean="0"/>
              <a:t>Révision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42599" y="1614017"/>
            <a:ext cx="4191228" cy="4360843"/>
          </a:xfrm>
        </p:spPr>
        <p:txBody>
          <a:bodyPr/>
          <a:lstStyle/>
          <a:p>
            <a:r>
              <a:rPr lang="sl-SI" dirty="0" err="1" smtClean="0"/>
              <a:t>Traduisez</a:t>
            </a:r>
            <a:r>
              <a:rPr lang="sl-SI" dirty="0" smtClean="0"/>
              <a:t> </a:t>
            </a:r>
            <a:r>
              <a:rPr lang="sl-SI" dirty="0" err="1" smtClean="0"/>
              <a:t>vers</a:t>
            </a:r>
            <a:r>
              <a:rPr lang="sl-SI" dirty="0" smtClean="0"/>
              <a:t> le </a:t>
            </a:r>
            <a:r>
              <a:rPr lang="sl-SI" dirty="0" err="1" smtClean="0"/>
              <a:t>français</a:t>
            </a:r>
            <a:r>
              <a:rPr lang="sl-SI" dirty="0" smtClean="0"/>
              <a:t>.</a:t>
            </a:r>
          </a:p>
          <a:p>
            <a:pPr lvl="1"/>
            <a:r>
              <a:rPr lang="sl-SI" dirty="0" smtClean="0"/>
              <a:t>Ime mi je </a:t>
            </a:r>
            <a:r>
              <a:rPr lang="sl-SI" dirty="0" err="1" smtClean="0"/>
              <a:t>Geŕard</a:t>
            </a:r>
            <a:r>
              <a:rPr lang="sl-SI" dirty="0" smtClean="0"/>
              <a:t>.</a:t>
            </a:r>
          </a:p>
          <a:p>
            <a:pPr lvl="1"/>
            <a:r>
              <a:rPr lang="sl-SI" dirty="0" smtClean="0"/>
              <a:t>Sem Francoz.</a:t>
            </a:r>
          </a:p>
          <a:p>
            <a:pPr lvl="1"/>
            <a:r>
              <a:rPr lang="sl-SI" dirty="0" smtClean="0"/>
              <a:t>Ime nama je Sophie in Jacques</a:t>
            </a:r>
          </a:p>
          <a:p>
            <a:pPr lvl="1"/>
            <a:r>
              <a:rPr lang="sl-SI" dirty="0" smtClean="0"/>
              <a:t>Črkujte prosim.</a:t>
            </a:r>
          </a:p>
          <a:p>
            <a:pPr lvl="1"/>
            <a:r>
              <a:rPr lang="sl-SI" dirty="0" smtClean="0"/>
              <a:t>Nemčija</a:t>
            </a:r>
          </a:p>
          <a:p>
            <a:pPr lvl="1"/>
            <a:r>
              <a:rPr lang="sl-SI" dirty="0" smtClean="0"/>
              <a:t>Ona je Italijanka.</a:t>
            </a:r>
          </a:p>
          <a:p>
            <a:pPr lvl="1"/>
            <a:r>
              <a:rPr lang="sl-SI" dirty="0" smtClean="0"/>
              <a:t>Slovenija</a:t>
            </a:r>
          </a:p>
          <a:p>
            <a:pPr lvl="1"/>
            <a:r>
              <a:rPr lang="sl-SI" dirty="0" smtClean="0"/>
              <a:t>Dober večer.</a:t>
            </a:r>
          </a:p>
          <a:p>
            <a:pPr lvl="1"/>
            <a:r>
              <a:rPr lang="sl-SI" dirty="0" smtClean="0"/>
              <a:t>Na svidenje.</a:t>
            </a:r>
          </a:p>
          <a:p>
            <a:pPr lvl="1"/>
            <a:r>
              <a:rPr lang="sl-SI" dirty="0" smtClean="0"/>
              <a:t>Me veseli.</a:t>
            </a:r>
          </a:p>
        </p:txBody>
      </p:sp>
      <p:sp>
        <p:nvSpPr>
          <p:cNvPr id="4" name="PoljeZBesedilom 3"/>
          <p:cNvSpPr txBox="1"/>
          <p:nvPr/>
        </p:nvSpPr>
        <p:spPr>
          <a:xfrm>
            <a:off x="4868562" y="2073198"/>
            <a:ext cx="4794422" cy="4293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42950" lvl="1" indent="-28575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1430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6002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20574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25146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29718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34290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38862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1"/>
            <a:r>
              <a:rPr lang="sl-SI" dirty="0"/>
              <a:t>Je </a:t>
            </a:r>
            <a:r>
              <a:rPr lang="sl-SI" dirty="0" err="1"/>
              <a:t>m‘appelle</a:t>
            </a:r>
            <a:r>
              <a:rPr lang="sl-SI" dirty="0"/>
              <a:t> Gérard.</a:t>
            </a:r>
          </a:p>
          <a:p>
            <a:pPr lvl="1"/>
            <a:r>
              <a:rPr lang="sl-SI" dirty="0"/>
              <a:t>Je </a:t>
            </a:r>
            <a:r>
              <a:rPr lang="sl-SI" dirty="0" err="1"/>
              <a:t>suis</a:t>
            </a:r>
            <a:r>
              <a:rPr lang="sl-SI" dirty="0"/>
              <a:t> </a:t>
            </a:r>
            <a:r>
              <a:rPr lang="sl-SI" dirty="0" err="1"/>
              <a:t>français</a:t>
            </a:r>
            <a:r>
              <a:rPr lang="sl-SI" dirty="0"/>
              <a:t>.</a:t>
            </a:r>
          </a:p>
          <a:p>
            <a:pPr lvl="1"/>
            <a:r>
              <a:rPr lang="sl-SI" dirty="0" err="1"/>
              <a:t>Nous</a:t>
            </a:r>
            <a:r>
              <a:rPr lang="sl-SI" dirty="0"/>
              <a:t> </a:t>
            </a:r>
            <a:r>
              <a:rPr lang="sl-SI" dirty="0" err="1"/>
              <a:t>nous</a:t>
            </a:r>
            <a:r>
              <a:rPr lang="sl-SI" dirty="0"/>
              <a:t> </a:t>
            </a:r>
            <a:r>
              <a:rPr lang="sl-SI" dirty="0" err="1"/>
              <a:t>appelons</a:t>
            </a:r>
            <a:r>
              <a:rPr lang="sl-SI" dirty="0"/>
              <a:t> Sophie et Jacques.</a:t>
            </a:r>
          </a:p>
          <a:p>
            <a:pPr lvl="1"/>
            <a:r>
              <a:rPr lang="sl-SI" dirty="0" err="1"/>
              <a:t>Épelez</a:t>
            </a:r>
            <a:r>
              <a:rPr lang="sl-SI" dirty="0"/>
              <a:t>, </a:t>
            </a:r>
            <a:r>
              <a:rPr lang="sl-SI" dirty="0" err="1"/>
              <a:t>s‘il</a:t>
            </a:r>
            <a:r>
              <a:rPr lang="sl-SI" dirty="0"/>
              <a:t> vous </a:t>
            </a:r>
            <a:r>
              <a:rPr lang="sl-SI" dirty="0" err="1"/>
              <a:t>plaît</a:t>
            </a:r>
            <a:r>
              <a:rPr lang="sl-SI" dirty="0"/>
              <a:t>.</a:t>
            </a:r>
          </a:p>
          <a:p>
            <a:pPr lvl="1"/>
            <a:r>
              <a:rPr lang="sl-SI" dirty="0" err="1"/>
              <a:t>L‘allemagne</a:t>
            </a:r>
            <a:endParaRPr lang="sl-SI" dirty="0"/>
          </a:p>
          <a:p>
            <a:pPr lvl="1"/>
            <a:r>
              <a:rPr lang="sl-SI" dirty="0" err="1"/>
              <a:t>Elle</a:t>
            </a:r>
            <a:r>
              <a:rPr lang="sl-SI" dirty="0"/>
              <a:t> </a:t>
            </a:r>
            <a:r>
              <a:rPr lang="sl-SI" dirty="0" err="1"/>
              <a:t>est</a:t>
            </a:r>
            <a:r>
              <a:rPr lang="sl-SI" dirty="0"/>
              <a:t> </a:t>
            </a:r>
            <a:r>
              <a:rPr lang="sl-SI" dirty="0" err="1"/>
              <a:t>italienne</a:t>
            </a:r>
            <a:r>
              <a:rPr lang="sl-SI" dirty="0"/>
              <a:t>.</a:t>
            </a:r>
          </a:p>
          <a:p>
            <a:pPr lvl="1"/>
            <a:r>
              <a:rPr lang="sl-SI" dirty="0"/>
              <a:t>La </a:t>
            </a:r>
            <a:r>
              <a:rPr lang="sl-SI" dirty="0" err="1"/>
              <a:t>Slovénie</a:t>
            </a:r>
            <a:endParaRPr lang="sl-SI" dirty="0"/>
          </a:p>
          <a:p>
            <a:pPr lvl="1"/>
            <a:r>
              <a:rPr lang="sl-SI" dirty="0" err="1"/>
              <a:t>Bonsoir</a:t>
            </a:r>
            <a:r>
              <a:rPr lang="sl-SI" dirty="0"/>
              <a:t>.</a:t>
            </a:r>
          </a:p>
          <a:p>
            <a:pPr lvl="1"/>
            <a:r>
              <a:rPr lang="sl-SI" dirty="0"/>
              <a:t>Au </a:t>
            </a:r>
            <a:r>
              <a:rPr lang="sl-SI" dirty="0" err="1"/>
              <a:t>revoir</a:t>
            </a:r>
            <a:r>
              <a:rPr lang="sl-SI" dirty="0"/>
              <a:t>.</a:t>
            </a:r>
          </a:p>
          <a:p>
            <a:pPr lvl="1"/>
            <a:r>
              <a:rPr lang="sl-SI" dirty="0" err="1"/>
              <a:t>Enchanté</a:t>
            </a:r>
            <a:r>
              <a:rPr lang="sl-SI" dirty="0"/>
              <a:t>(e).</a:t>
            </a:r>
          </a:p>
        </p:txBody>
      </p:sp>
    </p:spTree>
    <p:extLst>
      <p:ext uri="{BB962C8B-B14F-4D97-AF65-F5344CB8AC3E}">
        <p14:creationId xmlns:p14="http://schemas.microsoft.com/office/powerpoint/2010/main" val="356715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34287" y="551411"/>
            <a:ext cx="8596668" cy="947351"/>
          </a:xfrm>
        </p:spPr>
        <p:txBody>
          <a:bodyPr/>
          <a:lstStyle/>
          <a:p>
            <a:r>
              <a:rPr lang="sl-SI" dirty="0" smtClean="0"/>
              <a:t>Sestavite kratek dialog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34287" y="1832620"/>
            <a:ext cx="8596668" cy="2879124"/>
          </a:xfrm>
        </p:spPr>
        <p:txBody>
          <a:bodyPr/>
          <a:lstStyle/>
          <a:p>
            <a:r>
              <a:rPr lang="sl-SI" dirty="0" smtClean="0"/>
              <a:t>Naj vsebuje čim več informacij.</a:t>
            </a:r>
          </a:p>
          <a:p>
            <a:r>
              <a:rPr lang="sl-SI" dirty="0" err="1" smtClean="0"/>
              <a:t>Un</a:t>
            </a:r>
            <a:r>
              <a:rPr lang="sl-SI" dirty="0" smtClean="0"/>
              <a:t> </a:t>
            </a:r>
            <a:r>
              <a:rPr lang="sl-SI" dirty="0" err="1" smtClean="0"/>
              <a:t>exemple</a:t>
            </a:r>
            <a:r>
              <a:rPr lang="sl-SI" dirty="0" smtClean="0"/>
              <a:t>:</a:t>
            </a:r>
          </a:p>
          <a:p>
            <a:pPr lvl="1"/>
            <a:r>
              <a:rPr lang="sl-SI" dirty="0" err="1" smtClean="0"/>
              <a:t>Salut</a:t>
            </a:r>
            <a:r>
              <a:rPr lang="sl-SI" dirty="0" smtClean="0"/>
              <a:t> ! </a:t>
            </a:r>
            <a:r>
              <a:rPr lang="sl-SI" dirty="0" err="1" smtClean="0"/>
              <a:t>Comment</a:t>
            </a:r>
            <a:r>
              <a:rPr lang="sl-SI" dirty="0" smtClean="0"/>
              <a:t> tu </a:t>
            </a:r>
            <a:r>
              <a:rPr lang="sl-SI" dirty="0" err="1" smtClean="0"/>
              <a:t>t‘appelles</a:t>
            </a:r>
            <a:r>
              <a:rPr lang="sl-SI" dirty="0" smtClean="0"/>
              <a:t> ?</a:t>
            </a:r>
          </a:p>
          <a:p>
            <a:pPr lvl="1"/>
            <a:r>
              <a:rPr lang="sl-SI" dirty="0" err="1" smtClean="0"/>
              <a:t>Salut</a:t>
            </a:r>
            <a:r>
              <a:rPr lang="sl-SI" dirty="0" smtClean="0"/>
              <a:t> ! Je </a:t>
            </a:r>
            <a:r>
              <a:rPr lang="sl-SI" dirty="0" err="1" smtClean="0"/>
              <a:t>m‘appelle</a:t>
            </a:r>
            <a:r>
              <a:rPr lang="sl-SI" dirty="0" smtClean="0"/>
              <a:t> Judite. Je </a:t>
            </a:r>
            <a:r>
              <a:rPr lang="sl-SI" dirty="0" err="1" smtClean="0"/>
              <a:t>suis</a:t>
            </a:r>
            <a:r>
              <a:rPr lang="sl-SI" dirty="0" smtClean="0"/>
              <a:t> </a:t>
            </a:r>
            <a:r>
              <a:rPr lang="sl-SI" dirty="0" err="1" smtClean="0"/>
              <a:t>française</a:t>
            </a:r>
            <a:r>
              <a:rPr lang="sl-SI" dirty="0" smtClean="0"/>
              <a:t>. Et </a:t>
            </a:r>
            <a:r>
              <a:rPr lang="sl-SI" dirty="0" err="1" smtClean="0"/>
              <a:t>toi</a:t>
            </a:r>
            <a:r>
              <a:rPr lang="sl-SI" dirty="0" smtClean="0"/>
              <a:t> ?</a:t>
            </a:r>
          </a:p>
          <a:p>
            <a:pPr lvl="1"/>
            <a:r>
              <a:rPr lang="sl-SI" dirty="0" smtClean="0"/>
              <a:t>Je </a:t>
            </a:r>
            <a:r>
              <a:rPr lang="sl-SI" dirty="0" err="1" smtClean="0"/>
              <a:t>m‘appelle</a:t>
            </a:r>
            <a:r>
              <a:rPr lang="sl-SI" dirty="0" smtClean="0"/>
              <a:t> Janez et je </a:t>
            </a:r>
            <a:r>
              <a:rPr lang="sl-SI" dirty="0" err="1" smtClean="0"/>
              <a:t>suis</a:t>
            </a:r>
            <a:r>
              <a:rPr lang="sl-SI" dirty="0" smtClean="0"/>
              <a:t> </a:t>
            </a:r>
            <a:r>
              <a:rPr lang="sl-SI" dirty="0" err="1" smtClean="0"/>
              <a:t>slovène</a:t>
            </a:r>
            <a:r>
              <a:rPr lang="sl-SI" dirty="0" smtClean="0"/>
              <a:t>. </a:t>
            </a:r>
            <a:r>
              <a:rPr lang="sl-SI" dirty="0" err="1" smtClean="0"/>
              <a:t>Enchanté</a:t>
            </a:r>
            <a:r>
              <a:rPr lang="sl-SI" dirty="0" smtClean="0"/>
              <a:t>.</a:t>
            </a:r>
          </a:p>
          <a:p>
            <a:pPr lvl="1"/>
            <a:r>
              <a:rPr lang="sl-SI" dirty="0" err="1" smtClean="0"/>
              <a:t>Enchantée</a:t>
            </a:r>
            <a:r>
              <a:rPr lang="sl-SI" dirty="0" smtClean="0"/>
              <a:t>. </a:t>
            </a:r>
            <a:r>
              <a:rPr lang="sl-SI" dirty="0"/>
              <a:t>À</a:t>
            </a:r>
            <a:r>
              <a:rPr lang="sl-SI" dirty="0" smtClean="0"/>
              <a:t> </a:t>
            </a:r>
            <a:r>
              <a:rPr lang="sl-SI" dirty="0" err="1" smtClean="0"/>
              <a:t>bientôt</a:t>
            </a:r>
            <a:r>
              <a:rPr lang="sl-SI" dirty="0" smtClean="0"/>
              <a:t>.</a:t>
            </a:r>
          </a:p>
          <a:p>
            <a:pPr lvl="1"/>
            <a:r>
              <a:rPr lang="sl-SI" dirty="0" smtClean="0"/>
              <a:t>À </a:t>
            </a:r>
            <a:r>
              <a:rPr lang="sl-SI" dirty="0" err="1" smtClean="0"/>
              <a:t>bientôt</a:t>
            </a:r>
            <a:r>
              <a:rPr lang="sl-SI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357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09101" y="509848"/>
            <a:ext cx="8596668" cy="811427"/>
          </a:xfrm>
        </p:spPr>
        <p:txBody>
          <a:bodyPr/>
          <a:lstStyle/>
          <a:p>
            <a:r>
              <a:rPr lang="sl-SI" dirty="0" err="1" smtClean="0"/>
              <a:t>Verbes</a:t>
            </a:r>
            <a:r>
              <a:rPr lang="sl-SI" dirty="0" smtClean="0"/>
              <a:t> </a:t>
            </a:r>
            <a:r>
              <a:rPr lang="sl-SI" dirty="0" err="1" smtClean="0"/>
              <a:t>utiles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383916" y="1556503"/>
            <a:ext cx="8596668" cy="4434984"/>
          </a:xfrm>
        </p:spPr>
        <p:txBody>
          <a:bodyPr/>
          <a:lstStyle/>
          <a:p>
            <a:r>
              <a:rPr lang="sl-SI" dirty="0" err="1" smtClean="0"/>
              <a:t>Écoutez</a:t>
            </a:r>
            <a:r>
              <a:rPr lang="sl-SI" dirty="0" smtClean="0"/>
              <a:t> – poslušajte</a:t>
            </a:r>
          </a:p>
          <a:p>
            <a:endParaRPr lang="sl-SI" dirty="0" smtClean="0"/>
          </a:p>
          <a:p>
            <a:r>
              <a:rPr lang="sl-SI" dirty="0" err="1" smtClean="0"/>
              <a:t>Regardez</a:t>
            </a:r>
            <a:r>
              <a:rPr lang="sl-SI" dirty="0" smtClean="0"/>
              <a:t>/</a:t>
            </a:r>
            <a:r>
              <a:rPr lang="sl-SI" dirty="0" err="1" smtClean="0"/>
              <a:t>Observez</a:t>
            </a:r>
            <a:r>
              <a:rPr lang="sl-SI" dirty="0" smtClean="0"/>
              <a:t> - poglejte</a:t>
            </a:r>
          </a:p>
          <a:p>
            <a:endParaRPr lang="sl-SI" dirty="0" smtClean="0"/>
          </a:p>
          <a:p>
            <a:r>
              <a:rPr lang="sl-SI" dirty="0" err="1" smtClean="0"/>
              <a:t>Écrivez</a:t>
            </a:r>
            <a:r>
              <a:rPr lang="sl-SI" dirty="0" smtClean="0"/>
              <a:t> – napišite</a:t>
            </a:r>
          </a:p>
          <a:p>
            <a:endParaRPr lang="sl-SI" dirty="0" smtClean="0"/>
          </a:p>
          <a:p>
            <a:r>
              <a:rPr lang="sl-SI" dirty="0" err="1" smtClean="0"/>
              <a:t>Répétez</a:t>
            </a:r>
            <a:r>
              <a:rPr lang="sl-SI" dirty="0" smtClean="0"/>
              <a:t> – ponovite</a:t>
            </a:r>
          </a:p>
          <a:p>
            <a:endParaRPr lang="sl-SI" dirty="0" smtClean="0"/>
          </a:p>
          <a:p>
            <a:r>
              <a:rPr lang="sl-SI" dirty="0" err="1" smtClean="0"/>
              <a:t>Traduisez</a:t>
            </a:r>
            <a:r>
              <a:rPr lang="sl-SI" dirty="0" smtClean="0"/>
              <a:t> - prevedite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639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51407" y="509847"/>
            <a:ext cx="8596668" cy="811427"/>
          </a:xfrm>
        </p:spPr>
        <p:txBody>
          <a:bodyPr>
            <a:normAutofit fontScale="90000"/>
          </a:bodyPr>
          <a:lstStyle/>
          <a:p>
            <a:r>
              <a:rPr lang="sl-SI" dirty="0" smtClean="0"/>
              <a:t>Še enkrat o avtorju in o tečaju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051407" y="1784317"/>
            <a:ext cx="8596668" cy="4348486"/>
          </a:xfrm>
        </p:spPr>
        <p:txBody>
          <a:bodyPr/>
          <a:lstStyle/>
          <a:p>
            <a:r>
              <a:rPr lang="sl-SI" dirty="0" smtClean="0"/>
              <a:t>Jan Rant</a:t>
            </a:r>
          </a:p>
          <a:p>
            <a:r>
              <a:rPr lang="sl-SI" dirty="0" smtClean="0"/>
              <a:t>25 let</a:t>
            </a:r>
          </a:p>
          <a:p>
            <a:r>
              <a:rPr lang="sl-SI" dirty="0" smtClean="0"/>
              <a:t>Študent francoščine in romanskih jezikov</a:t>
            </a:r>
          </a:p>
          <a:p>
            <a:r>
              <a:rPr lang="sl-SI" dirty="0" smtClean="0"/>
              <a:t>Iz Železnikov</a:t>
            </a:r>
          </a:p>
          <a:p>
            <a:endParaRPr lang="sl-SI" dirty="0"/>
          </a:p>
          <a:p>
            <a:r>
              <a:rPr lang="sl-SI" dirty="0" smtClean="0"/>
              <a:t>Tečaj bo imel 8 ur, kar pomeni 4 srečanja.</a:t>
            </a:r>
          </a:p>
          <a:p>
            <a:r>
              <a:rPr lang="sl-SI" dirty="0" smtClean="0"/>
              <a:t>Poskusili bomo predelati čim več tem. Predlogi glede tem na koncu.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79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09596" y="584662"/>
            <a:ext cx="8596668" cy="811427"/>
          </a:xfrm>
        </p:spPr>
        <p:txBody>
          <a:bodyPr/>
          <a:lstStyle/>
          <a:p>
            <a:r>
              <a:rPr lang="sl-SI" dirty="0" smtClean="0"/>
              <a:t>Nekaj nasvetov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109596" y="1968319"/>
            <a:ext cx="8596668" cy="4014854"/>
          </a:xfrm>
        </p:spPr>
        <p:txBody>
          <a:bodyPr/>
          <a:lstStyle/>
          <a:p>
            <a:r>
              <a:rPr lang="sl-SI" dirty="0" smtClean="0"/>
              <a:t>Vse francoske besede in stavke vsaj enkrat na glas ponovite za mano.</a:t>
            </a:r>
          </a:p>
          <a:p>
            <a:r>
              <a:rPr lang="sl-SI" dirty="0" smtClean="0"/>
              <a:t>Vprašanja in pripombe na koncu.</a:t>
            </a:r>
          </a:p>
          <a:p>
            <a:r>
              <a:rPr lang="sl-SI" dirty="0" smtClean="0"/>
              <a:t>Prejšnjo snov pred naslednjim </a:t>
            </a:r>
            <a:r>
              <a:rPr lang="sl-SI" dirty="0" err="1" smtClean="0"/>
              <a:t>webinarjem</a:t>
            </a:r>
            <a:r>
              <a:rPr lang="sl-SI" dirty="0" smtClean="0"/>
              <a:t> ponovite vsaj enkrat.</a:t>
            </a:r>
          </a:p>
        </p:txBody>
      </p:sp>
    </p:spTree>
    <p:extLst>
      <p:ext uri="{BB962C8B-B14F-4D97-AF65-F5344CB8AC3E}">
        <p14:creationId xmlns:p14="http://schemas.microsoft.com/office/powerpoint/2010/main" val="134963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01036" y="493222"/>
            <a:ext cx="8596668" cy="811427"/>
          </a:xfrm>
        </p:spPr>
        <p:txBody>
          <a:bodyPr>
            <a:normAutofit fontScale="90000"/>
          </a:bodyPr>
          <a:lstStyle/>
          <a:p>
            <a:r>
              <a:rPr lang="sl-SI" dirty="0" smtClean="0"/>
              <a:t>Le </a:t>
            </a:r>
            <a:r>
              <a:rPr lang="sl-SI" dirty="0" err="1" smtClean="0"/>
              <a:t>programme</a:t>
            </a:r>
            <a:r>
              <a:rPr lang="sl-SI" dirty="0" smtClean="0"/>
              <a:t> de la première </a:t>
            </a:r>
            <a:r>
              <a:rPr lang="sl-SI" dirty="0" err="1" smtClean="0"/>
              <a:t>leçon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01036" y="1951020"/>
            <a:ext cx="8596668" cy="4397913"/>
          </a:xfrm>
        </p:spPr>
        <p:txBody>
          <a:bodyPr/>
          <a:lstStyle/>
          <a:p>
            <a:r>
              <a:rPr lang="sl-SI" dirty="0" smtClean="0"/>
              <a:t>Se </a:t>
            </a:r>
            <a:r>
              <a:rPr lang="sl-SI" dirty="0" err="1" smtClean="0"/>
              <a:t>saluer</a:t>
            </a:r>
            <a:endParaRPr lang="sl-SI" dirty="0" smtClean="0"/>
          </a:p>
          <a:p>
            <a:r>
              <a:rPr lang="sl-SI" dirty="0" smtClean="0"/>
              <a:t>Se </a:t>
            </a:r>
            <a:r>
              <a:rPr lang="sl-SI" dirty="0" err="1" smtClean="0"/>
              <a:t>présenter</a:t>
            </a:r>
            <a:endParaRPr lang="sl-SI" dirty="0" smtClean="0"/>
          </a:p>
          <a:p>
            <a:r>
              <a:rPr lang="sl-SI" dirty="0" err="1" smtClean="0"/>
              <a:t>L‘alphabet</a:t>
            </a:r>
            <a:endParaRPr lang="sl-SI" dirty="0" smtClean="0"/>
          </a:p>
          <a:p>
            <a:r>
              <a:rPr lang="sl-SI" dirty="0" err="1" smtClean="0"/>
              <a:t>Quelques</a:t>
            </a:r>
            <a:r>
              <a:rPr lang="sl-SI" dirty="0" smtClean="0"/>
              <a:t> </a:t>
            </a:r>
            <a:r>
              <a:rPr lang="sl-SI" dirty="0" err="1" smtClean="0"/>
              <a:t>pays</a:t>
            </a:r>
            <a:r>
              <a:rPr lang="sl-SI" dirty="0" smtClean="0"/>
              <a:t> et </a:t>
            </a:r>
            <a:r>
              <a:rPr lang="sl-SI" dirty="0" err="1" smtClean="0"/>
              <a:t>leurs</a:t>
            </a:r>
            <a:r>
              <a:rPr lang="sl-SI" dirty="0" smtClean="0"/>
              <a:t> </a:t>
            </a:r>
            <a:r>
              <a:rPr lang="sl-SI" dirty="0" err="1" smtClean="0"/>
              <a:t>nationalités</a:t>
            </a:r>
            <a:endParaRPr lang="sl-SI" dirty="0" smtClean="0"/>
          </a:p>
          <a:p>
            <a:r>
              <a:rPr lang="sl-SI" dirty="0" err="1" smtClean="0"/>
              <a:t>Verbes</a:t>
            </a:r>
            <a:r>
              <a:rPr lang="sl-SI" dirty="0" smtClean="0"/>
              <a:t> </a:t>
            </a:r>
            <a:r>
              <a:rPr lang="sl-SI" dirty="0" err="1" smtClean="0"/>
              <a:t>s‘appeler</a:t>
            </a:r>
            <a:r>
              <a:rPr lang="sl-SI" dirty="0" smtClean="0"/>
              <a:t> et être</a:t>
            </a:r>
          </a:p>
          <a:p>
            <a:r>
              <a:rPr lang="sl-SI" dirty="0" err="1" smtClean="0"/>
              <a:t>Langage</a:t>
            </a:r>
            <a:r>
              <a:rPr lang="sl-SI" dirty="0" smtClean="0"/>
              <a:t> </a:t>
            </a:r>
            <a:r>
              <a:rPr lang="sl-SI" dirty="0" err="1" smtClean="0"/>
              <a:t>utile</a:t>
            </a:r>
            <a:r>
              <a:rPr lang="sl-SI" dirty="0" smtClean="0"/>
              <a:t> </a:t>
            </a:r>
            <a:r>
              <a:rPr lang="sl-SI" dirty="0" err="1" smtClean="0"/>
              <a:t>pour</a:t>
            </a:r>
            <a:r>
              <a:rPr lang="sl-SI" dirty="0" smtClean="0"/>
              <a:t> </a:t>
            </a:r>
            <a:r>
              <a:rPr lang="sl-SI" dirty="0" err="1" smtClean="0"/>
              <a:t>notre</a:t>
            </a:r>
            <a:r>
              <a:rPr lang="sl-SI" dirty="0" smtClean="0"/>
              <a:t> </a:t>
            </a:r>
            <a:r>
              <a:rPr lang="sl-SI" dirty="0" err="1" smtClean="0"/>
              <a:t>cours</a:t>
            </a: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315901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64292" y="551411"/>
            <a:ext cx="8596668" cy="799070"/>
          </a:xfrm>
        </p:spPr>
        <p:txBody>
          <a:bodyPr/>
          <a:lstStyle/>
          <a:p>
            <a:r>
              <a:rPr lang="sl-SI" dirty="0" err="1" smtClean="0"/>
              <a:t>Salutations</a:t>
            </a:r>
            <a:r>
              <a:rPr lang="sl-SI" dirty="0" smtClean="0"/>
              <a:t> - pozdravi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968279" y="1664117"/>
            <a:ext cx="4298334" cy="4856206"/>
          </a:xfrm>
        </p:spPr>
        <p:txBody>
          <a:bodyPr>
            <a:normAutofit fontScale="92500" lnSpcReduction="10000"/>
          </a:bodyPr>
          <a:lstStyle/>
          <a:p>
            <a:r>
              <a:rPr lang="sl-SI" dirty="0" err="1" smtClean="0"/>
              <a:t>Comment</a:t>
            </a:r>
            <a:r>
              <a:rPr lang="sl-SI" dirty="0" smtClean="0"/>
              <a:t> </a:t>
            </a:r>
            <a:r>
              <a:rPr lang="sl-SI" dirty="0" err="1" smtClean="0"/>
              <a:t>est-ce</a:t>
            </a:r>
            <a:r>
              <a:rPr lang="sl-SI" dirty="0" smtClean="0"/>
              <a:t> </a:t>
            </a:r>
            <a:r>
              <a:rPr lang="sl-SI" dirty="0" err="1" smtClean="0"/>
              <a:t>qu‘on</a:t>
            </a:r>
            <a:r>
              <a:rPr lang="sl-SI" dirty="0" smtClean="0"/>
              <a:t> se </a:t>
            </a:r>
            <a:r>
              <a:rPr lang="sl-SI" dirty="0" err="1" smtClean="0"/>
              <a:t>salue</a:t>
            </a:r>
            <a:r>
              <a:rPr lang="sl-SI" dirty="0" smtClean="0"/>
              <a:t> ?</a:t>
            </a:r>
          </a:p>
          <a:p>
            <a:pPr lvl="1"/>
            <a:r>
              <a:rPr lang="sl-SI" dirty="0" err="1" smtClean="0"/>
              <a:t>Bonjour</a:t>
            </a:r>
            <a:r>
              <a:rPr lang="sl-SI" dirty="0" smtClean="0"/>
              <a:t> ! – Dober dan</a:t>
            </a:r>
          </a:p>
          <a:p>
            <a:pPr lvl="1"/>
            <a:r>
              <a:rPr lang="sl-SI" dirty="0" err="1" smtClean="0"/>
              <a:t>Salut</a:t>
            </a:r>
            <a:r>
              <a:rPr lang="sl-SI" dirty="0" smtClean="0"/>
              <a:t> ! - Živijo</a:t>
            </a:r>
          </a:p>
          <a:p>
            <a:pPr lvl="1"/>
            <a:r>
              <a:rPr lang="sl-SI" dirty="0" err="1" smtClean="0"/>
              <a:t>Coucou</a:t>
            </a:r>
            <a:r>
              <a:rPr lang="sl-SI" dirty="0" smtClean="0"/>
              <a:t> ! - Kuku</a:t>
            </a:r>
          </a:p>
          <a:p>
            <a:pPr lvl="1"/>
            <a:r>
              <a:rPr lang="sl-SI" dirty="0" smtClean="0"/>
              <a:t>Ciao ! - </a:t>
            </a:r>
            <a:r>
              <a:rPr lang="sl-SI" dirty="0" err="1" smtClean="0"/>
              <a:t>Čau</a:t>
            </a:r>
            <a:endParaRPr lang="sl-SI" dirty="0" smtClean="0"/>
          </a:p>
          <a:p>
            <a:pPr lvl="1"/>
            <a:r>
              <a:rPr lang="sl-SI" dirty="0" err="1" smtClean="0"/>
              <a:t>Bonsoir</a:t>
            </a:r>
            <a:r>
              <a:rPr lang="sl-SI" dirty="0" smtClean="0"/>
              <a:t> ! – Dober večer</a:t>
            </a:r>
          </a:p>
          <a:p>
            <a:pPr lvl="1"/>
            <a:endParaRPr lang="sl-SI" dirty="0"/>
          </a:p>
          <a:p>
            <a:endParaRPr lang="sl-SI" dirty="0" smtClean="0"/>
          </a:p>
          <a:p>
            <a:r>
              <a:rPr lang="sl-SI" dirty="0" err="1" smtClean="0"/>
              <a:t>Quelle</a:t>
            </a:r>
            <a:r>
              <a:rPr lang="sl-SI" dirty="0" smtClean="0"/>
              <a:t> </a:t>
            </a:r>
            <a:r>
              <a:rPr lang="sl-SI" dirty="0" err="1" smtClean="0"/>
              <a:t>est</a:t>
            </a:r>
            <a:r>
              <a:rPr lang="sl-SI" dirty="0" smtClean="0"/>
              <a:t> la </a:t>
            </a:r>
            <a:r>
              <a:rPr lang="sl-SI" dirty="0" err="1" smtClean="0"/>
              <a:t>différence</a:t>
            </a:r>
            <a:r>
              <a:rPr lang="sl-SI" dirty="0" smtClean="0"/>
              <a:t> ?</a:t>
            </a:r>
          </a:p>
          <a:p>
            <a:pPr lvl="1"/>
            <a:r>
              <a:rPr lang="sl-SI" dirty="0" smtClean="0"/>
              <a:t>Levi: ko pridemo. Desni: ko gremo</a:t>
            </a:r>
            <a:endParaRPr lang="sl-SI" dirty="0"/>
          </a:p>
          <a:p>
            <a:r>
              <a:rPr lang="sl-SI" dirty="0" err="1" smtClean="0"/>
              <a:t>Quelles</a:t>
            </a:r>
            <a:r>
              <a:rPr lang="sl-SI" dirty="0" smtClean="0"/>
              <a:t> </a:t>
            </a:r>
            <a:r>
              <a:rPr lang="sl-SI" dirty="0" err="1" smtClean="0"/>
              <a:t>salutations</a:t>
            </a:r>
            <a:r>
              <a:rPr lang="sl-SI" dirty="0" smtClean="0"/>
              <a:t> </a:t>
            </a:r>
            <a:r>
              <a:rPr lang="sl-SI" dirty="0" err="1" smtClean="0"/>
              <a:t>sont</a:t>
            </a:r>
            <a:r>
              <a:rPr lang="sl-SI" dirty="0" smtClean="0"/>
              <a:t> </a:t>
            </a:r>
            <a:r>
              <a:rPr lang="sl-SI" dirty="0" err="1" smtClean="0"/>
              <a:t>formelles</a:t>
            </a:r>
            <a:r>
              <a:rPr lang="sl-SI" dirty="0" smtClean="0"/>
              <a:t> ?</a:t>
            </a:r>
          </a:p>
          <a:p>
            <a:pPr lvl="1"/>
            <a:r>
              <a:rPr lang="sl-SI" dirty="0" err="1" smtClean="0"/>
              <a:t>Bonjour</a:t>
            </a:r>
            <a:r>
              <a:rPr lang="sl-SI" dirty="0" smtClean="0"/>
              <a:t>, </a:t>
            </a:r>
            <a:r>
              <a:rPr lang="sl-SI" dirty="0" err="1" smtClean="0"/>
              <a:t>bonsoir</a:t>
            </a:r>
            <a:r>
              <a:rPr lang="sl-SI" dirty="0" smtClean="0"/>
              <a:t>, </a:t>
            </a:r>
            <a:r>
              <a:rPr lang="sl-SI" dirty="0" err="1" smtClean="0"/>
              <a:t>bonne</a:t>
            </a:r>
            <a:r>
              <a:rPr lang="sl-SI" dirty="0" smtClean="0"/>
              <a:t> </a:t>
            </a:r>
            <a:r>
              <a:rPr lang="sl-SI" dirty="0" err="1" smtClean="0"/>
              <a:t>journée</a:t>
            </a:r>
            <a:r>
              <a:rPr lang="sl-SI" dirty="0" smtClean="0"/>
              <a:t>, </a:t>
            </a:r>
            <a:r>
              <a:rPr lang="sl-SI" dirty="0" err="1" smtClean="0"/>
              <a:t>bonne</a:t>
            </a:r>
            <a:r>
              <a:rPr lang="sl-SI" dirty="0" smtClean="0"/>
              <a:t> </a:t>
            </a:r>
            <a:r>
              <a:rPr lang="sl-SI" dirty="0" err="1" smtClean="0"/>
              <a:t>soirée</a:t>
            </a:r>
            <a:r>
              <a:rPr lang="sl-SI" dirty="0" smtClean="0"/>
              <a:t>, au </a:t>
            </a:r>
            <a:r>
              <a:rPr lang="sl-SI" dirty="0" err="1" smtClean="0"/>
              <a:t>revoir</a:t>
            </a:r>
            <a:r>
              <a:rPr lang="sl-SI" dirty="0" smtClean="0"/>
              <a:t>, à </a:t>
            </a:r>
            <a:r>
              <a:rPr lang="sl-SI" dirty="0" err="1" smtClean="0"/>
              <a:t>bientôt</a:t>
            </a:r>
            <a:r>
              <a:rPr lang="sl-SI" dirty="0" smtClean="0"/>
              <a:t>, à </a:t>
            </a:r>
            <a:r>
              <a:rPr lang="sl-SI" dirty="0" err="1" smtClean="0"/>
              <a:t>lundi</a:t>
            </a:r>
            <a:endParaRPr lang="sl-SI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PoljeZBesedilom 4"/>
              <p:cNvSpPr txBox="1"/>
              <p:nvPr/>
            </p:nvSpPr>
            <p:spPr>
              <a:xfrm>
                <a:off x="5672057" y="1986757"/>
                <a:ext cx="3988903" cy="343517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lvl1pPr>
                <a:lvl2pPr marL="742950" lvl="1" indent="-285750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600"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lvl2pPr>
                <a:lvl3pPr marL="1143000" indent="-228600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lvl3pPr>
                <a:lvl4pPr marL="1600200" indent="-228600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lvl4pPr>
                <a:lvl5pPr marL="2057400" indent="-228600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lvl5pPr>
                <a:lvl6pPr marL="2514600" indent="-228600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lvl6pPr>
                <a:lvl7pPr marL="2971800" indent="-228600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lvl7pPr>
                <a:lvl8pPr marL="3429000" indent="-228600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lvl8pPr>
                <a:lvl9pPr marL="3886200" indent="-228600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lvl9pPr>
              </a:lstStyle>
              <a:p>
                <a:pPr lvl="1"/>
                <a:r>
                  <a:rPr lang="sl-SI" dirty="0"/>
                  <a:t>Bonne </a:t>
                </a:r>
                <a:r>
                  <a:rPr lang="sl-SI" dirty="0" err="1" smtClean="0"/>
                  <a:t>journée</a:t>
                </a:r>
                <a:r>
                  <a:rPr lang="sl-SI" dirty="0" smtClean="0"/>
                  <a:t> – Lep dan</a:t>
                </a:r>
              </a:p>
              <a:p>
                <a:pPr lvl="1"/>
                <a:r>
                  <a:rPr lang="sl-SI" dirty="0" smtClean="0"/>
                  <a:t>Bonne </a:t>
                </a:r>
                <a:r>
                  <a:rPr lang="sl-SI" dirty="0" err="1" smtClean="0"/>
                  <a:t>soirée</a:t>
                </a:r>
                <a:r>
                  <a:rPr lang="sl-SI" dirty="0" smtClean="0"/>
                  <a:t> – Lep večer</a:t>
                </a:r>
              </a:p>
              <a:p>
                <a:pPr lvl="1"/>
                <a:r>
                  <a:rPr lang="sl-SI" dirty="0" smtClean="0"/>
                  <a:t>Au </a:t>
                </a:r>
                <a:r>
                  <a:rPr lang="sl-SI" dirty="0" err="1" smtClean="0"/>
                  <a:t>revoir</a:t>
                </a:r>
                <a:r>
                  <a:rPr lang="sl-SI" dirty="0" smtClean="0"/>
                  <a:t> – Na svidenje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sl-SI" i="1" dirty="0" smtClean="0">
                        <a:latin typeface="Cambria Math" panose="02040503050406030204" pitchFamily="18" charset="0"/>
                      </a:rPr>
                      <m:t>À</m:t>
                    </m:r>
                  </m:oMath>
                </a14:m>
                <a:r>
                  <a:rPr lang="sl-SI" dirty="0" smtClean="0"/>
                  <a:t> </a:t>
                </a:r>
                <a:r>
                  <a:rPr lang="sl-SI" dirty="0" err="1" smtClean="0"/>
                  <a:t>bientôt</a:t>
                </a:r>
                <a:r>
                  <a:rPr lang="sl-SI" dirty="0" smtClean="0"/>
                  <a:t> – Se vidimo kmalu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sl-SI" i="1" dirty="0">
                        <a:latin typeface="Cambria Math" panose="02040503050406030204" pitchFamily="18" charset="0"/>
                      </a:rPr>
                      <m:t>À</m:t>
                    </m:r>
                  </m:oMath>
                </a14:m>
                <a:r>
                  <a:rPr lang="sl-SI" dirty="0" smtClean="0"/>
                  <a:t> </a:t>
                </a:r>
                <a:r>
                  <a:rPr lang="sl-SI" dirty="0" err="1" smtClean="0"/>
                  <a:t>lundi</a:t>
                </a:r>
                <a:r>
                  <a:rPr lang="sl-SI" dirty="0" smtClean="0"/>
                  <a:t> – Se vidimo v ponedeljek</a:t>
                </a:r>
              </a:p>
              <a:p>
                <a:pPr lvl="1"/>
                <a:r>
                  <a:rPr lang="sl-SI" dirty="0" err="1" smtClean="0"/>
                  <a:t>Salut</a:t>
                </a:r>
                <a:r>
                  <a:rPr lang="sl-SI" dirty="0" smtClean="0"/>
                  <a:t> - Živijo</a:t>
                </a:r>
              </a:p>
              <a:p>
                <a:pPr lvl="1"/>
                <a:r>
                  <a:rPr lang="sl-SI" dirty="0" smtClean="0"/>
                  <a:t>Ciao - </a:t>
                </a:r>
                <a:r>
                  <a:rPr lang="sl-SI" dirty="0" err="1" smtClean="0"/>
                  <a:t>Čau</a:t>
                </a:r>
                <a:endParaRPr lang="fr-FR" dirty="0"/>
              </a:p>
            </p:txBody>
          </p:sp>
        </mc:Choice>
        <mc:Fallback>
          <p:sp>
            <p:nvSpPr>
              <p:cNvPr id="5" name="PoljeZBesedilom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2057" y="1986757"/>
                <a:ext cx="3988903" cy="3435178"/>
              </a:xfrm>
              <a:prstGeom prst="rect">
                <a:avLst/>
              </a:prstGeom>
              <a:blipFill>
                <a:blip r:embed="rId2"/>
                <a:stretch>
                  <a:fillRect t="-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0857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82134" y="302029"/>
            <a:ext cx="8596668" cy="910281"/>
          </a:xfrm>
        </p:spPr>
        <p:txBody>
          <a:bodyPr>
            <a:normAutofit fontScale="90000"/>
          </a:bodyPr>
          <a:lstStyle/>
          <a:p>
            <a:r>
              <a:rPr lang="sl-SI" dirty="0" smtClean="0"/>
              <a:t>Se </a:t>
            </a:r>
            <a:r>
              <a:rPr lang="sl-SI" dirty="0" err="1" smtClean="0"/>
              <a:t>présenter</a:t>
            </a:r>
            <a:r>
              <a:rPr lang="sl-SI" dirty="0" smtClean="0"/>
              <a:t> – predstaviti se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982134" y="1692877"/>
            <a:ext cx="5772893" cy="4348486"/>
          </a:xfrm>
        </p:spPr>
        <p:txBody>
          <a:bodyPr>
            <a:normAutofit lnSpcReduction="10000"/>
          </a:bodyPr>
          <a:lstStyle/>
          <a:p>
            <a:r>
              <a:rPr lang="sl-SI" dirty="0" smtClean="0"/>
              <a:t>Poslušajte in povežite dialoge s pravimi posnetki.</a:t>
            </a:r>
          </a:p>
          <a:p>
            <a:pPr lvl="1"/>
            <a:r>
              <a:rPr lang="sl-SI" dirty="0"/>
              <a:t>Vous </a:t>
            </a:r>
            <a:r>
              <a:rPr lang="sl-SI" dirty="0" err="1"/>
              <a:t>vous</a:t>
            </a:r>
            <a:r>
              <a:rPr lang="sl-SI" dirty="0"/>
              <a:t> </a:t>
            </a:r>
            <a:r>
              <a:rPr lang="sl-SI" dirty="0" err="1"/>
              <a:t>appelez</a:t>
            </a:r>
            <a:r>
              <a:rPr lang="sl-SI" dirty="0"/>
              <a:t> </a:t>
            </a:r>
            <a:r>
              <a:rPr lang="sl-SI" dirty="0" err="1"/>
              <a:t>comment</a:t>
            </a:r>
            <a:r>
              <a:rPr lang="sl-SI" dirty="0"/>
              <a:t> ?</a:t>
            </a:r>
          </a:p>
          <a:p>
            <a:pPr lvl="1"/>
            <a:r>
              <a:rPr lang="sl-SI" dirty="0"/>
              <a:t>Hans.</a:t>
            </a:r>
          </a:p>
          <a:p>
            <a:pPr lvl="1"/>
            <a:r>
              <a:rPr lang="sl-SI" dirty="0" err="1"/>
              <a:t>Épelez</a:t>
            </a:r>
            <a:r>
              <a:rPr lang="sl-SI" dirty="0"/>
              <a:t>, </a:t>
            </a:r>
            <a:r>
              <a:rPr lang="sl-SI" dirty="0" err="1"/>
              <a:t>s‘il</a:t>
            </a:r>
            <a:r>
              <a:rPr lang="sl-SI" dirty="0"/>
              <a:t> vous </a:t>
            </a:r>
            <a:r>
              <a:rPr lang="sl-SI" dirty="0" err="1"/>
              <a:t>plaît</a:t>
            </a:r>
            <a:r>
              <a:rPr lang="sl-SI" dirty="0"/>
              <a:t>.</a:t>
            </a:r>
          </a:p>
          <a:p>
            <a:pPr lvl="1"/>
            <a:r>
              <a:rPr lang="sl-SI" dirty="0"/>
              <a:t>H-A-N-S.</a:t>
            </a:r>
          </a:p>
          <a:p>
            <a:endParaRPr lang="sl-SI" dirty="0" smtClean="0"/>
          </a:p>
          <a:p>
            <a:pPr lvl="1"/>
            <a:r>
              <a:rPr lang="sl-SI" dirty="0" err="1" smtClean="0"/>
              <a:t>Comment</a:t>
            </a:r>
            <a:r>
              <a:rPr lang="sl-SI" dirty="0" smtClean="0"/>
              <a:t> tu </a:t>
            </a:r>
            <a:r>
              <a:rPr lang="sl-SI" dirty="0" err="1" smtClean="0"/>
              <a:t>t‘appelles</a:t>
            </a:r>
            <a:r>
              <a:rPr lang="sl-SI" dirty="0" smtClean="0"/>
              <a:t> ?</a:t>
            </a:r>
          </a:p>
          <a:p>
            <a:pPr lvl="1"/>
            <a:r>
              <a:rPr lang="sl-SI" dirty="0" err="1" smtClean="0"/>
              <a:t>Yoko</a:t>
            </a:r>
            <a:r>
              <a:rPr lang="sl-SI" dirty="0" smtClean="0"/>
              <a:t>. Et </a:t>
            </a:r>
            <a:r>
              <a:rPr lang="sl-SI" dirty="0" err="1" smtClean="0"/>
              <a:t>toi</a:t>
            </a:r>
            <a:r>
              <a:rPr lang="sl-SI" dirty="0" smtClean="0"/>
              <a:t> ?</a:t>
            </a:r>
          </a:p>
          <a:p>
            <a:pPr marL="457200" lvl="1" indent="0">
              <a:buNone/>
            </a:pPr>
            <a:endParaRPr lang="sl-SI" dirty="0" smtClean="0"/>
          </a:p>
          <a:p>
            <a:pPr lvl="1"/>
            <a:r>
              <a:rPr lang="sl-SI" dirty="0" smtClean="0"/>
              <a:t>Je </a:t>
            </a:r>
            <a:r>
              <a:rPr lang="sl-SI" dirty="0" err="1" smtClean="0"/>
              <a:t>m‘appelle</a:t>
            </a:r>
            <a:r>
              <a:rPr lang="sl-SI" dirty="0" smtClean="0"/>
              <a:t> </a:t>
            </a:r>
            <a:r>
              <a:rPr lang="sl-SI" dirty="0" err="1" smtClean="0"/>
              <a:t>Clémence</a:t>
            </a:r>
            <a:r>
              <a:rPr lang="sl-SI" dirty="0" smtClean="0"/>
              <a:t>, et vous ?</a:t>
            </a:r>
          </a:p>
          <a:p>
            <a:pPr lvl="1"/>
            <a:r>
              <a:rPr lang="sl-SI" dirty="0" smtClean="0"/>
              <a:t>Je </a:t>
            </a:r>
            <a:r>
              <a:rPr lang="sl-SI" dirty="0" err="1" smtClean="0"/>
              <a:t>m‘appelle</a:t>
            </a:r>
            <a:r>
              <a:rPr lang="sl-SI" dirty="0" smtClean="0"/>
              <a:t> James.</a:t>
            </a:r>
          </a:p>
        </p:txBody>
      </p:sp>
      <p:sp>
        <p:nvSpPr>
          <p:cNvPr id="4" name="PoljeZBesedilom 3"/>
          <p:cNvSpPr txBox="1"/>
          <p:nvPr/>
        </p:nvSpPr>
        <p:spPr>
          <a:xfrm>
            <a:off x="6755027" y="1692877"/>
            <a:ext cx="3904735" cy="5004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42950" lvl="1" indent="-28575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1430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6002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20574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25146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29718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34290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38862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r>
              <a:rPr lang="sl-SI" dirty="0" err="1" smtClean="0"/>
              <a:t>Comment</a:t>
            </a:r>
            <a:r>
              <a:rPr lang="sl-SI" dirty="0" smtClean="0"/>
              <a:t> on </a:t>
            </a:r>
            <a:r>
              <a:rPr lang="sl-SI" dirty="0" err="1" smtClean="0"/>
              <a:t>dit</a:t>
            </a:r>
            <a:r>
              <a:rPr lang="sl-SI" dirty="0" smtClean="0"/>
              <a:t> :</a:t>
            </a:r>
          </a:p>
          <a:p>
            <a:pPr lvl="1"/>
            <a:r>
              <a:rPr lang="sl-SI" dirty="0" smtClean="0"/>
              <a:t>1. Kako ti je ime?</a:t>
            </a:r>
          </a:p>
          <a:p>
            <a:pPr lvl="1"/>
            <a:r>
              <a:rPr lang="sl-SI" dirty="0" smtClean="0"/>
              <a:t>2. Kako vam je ime?</a:t>
            </a:r>
          </a:p>
          <a:p>
            <a:pPr lvl="1"/>
            <a:r>
              <a:rPr lang="sl-SI" dirty="0" smtClean="0"/>
              <a:t>3. Ime mi je …</a:t>
            </a:r>
          </a:p>
          <a:p>
            <a:pPr lvl="1"/>
            <a:r>
              <a:rPr lang="sl-SI" dirty="0" smtClean="0"/>
              <a:t>4. Črkujte, prosim.</a:t>
            </a:r>
          </a:p>
          <a:p>
            <a:pPr lvl="1"/>
            <a:r>
              <a:rPr lang="sl-SI" dirty="0" smtClean="0"/>
              <a:t>5. In tebi?</a:t>
            </a:r>
          </a:p>
          <a:p>
            <a:pPr lvl="1"/>
            <a:endParaRPr lang="sl-SI" dirty="0"/>
          </a:p>
          <a:p>
            <a:r>
              <a:rPr lang="sl-SI" dirty="0" err="1" smtClean="0"/>
              <a:t>Réponses</a:t>
            </a:r>
            <a:r>
              <a:rPr lang="sl-SI" dirty="0" smtClean="0"/>
              <a:t> :</a:t>
            </a:r>
          </a:p>
          <a:p>
            <a:pPr lvl="1"/>
            <a:r>
              <a:rPr lang="sl-SI" dirty="0" smtClean="0"/>
              <a:t>1. </a:t>
            </a:r>
            <a:r>
              <a:rPr lang="sl-SI" dirty="0" err="1" smtClean="0"/>
              <a:t>Comment</a:t>
            </a:r>
            <a:r>
              <a:rPr lang="sl-SI" dirty="0" smtClean="0"/>
              <a:t> tu </a:t>
            </a:r>
            <a:r>
              <a:rPr lang="sl-SI" dirty="0" err="1" smtClean="0"/>
              <a:t>t‘appelles</a:t>
            </a:r>
            <a:r>
              <a:rPr lang="sl-SI" dirty="0" smtClean="0"/>
              <a:t> ?</a:t>
            </a:r>
          </a:p>
          <a:p>
            <a:pPr lvl="1"/>
            <a:r>
              <a:rPr lang="sl-SI" dirty="0" smtClean="0"/>
              <a:t>2. Vous </a:t>
            </a:r>
            <a:r>
              <a:rPr lang="sl-SI" dirty="0" err="1" smtClean="0"/>
              <a:t>vous</a:t>
            </a:r>
            <a:r>
              <a:rPr lang="sl-SI" dirty="0" smtClean="0"/>
              <a:t> </a:t>
            </a:r>
            <a:r>
              <a:rPr lang="sl-SI" dirty="0" err="1" smtClean="0"/>
              <a:t>appelez</a:t>
            </a:r>
            <a:r>
              <a:rPr lang="sl-SI" dirty="0" smtClean="0"/>
              <a:t> </a:t>
            </a:r>
            <a:r>
              <a:rPr lang="sl-SI" dirty="0" err="1" smtClean="0"/>
              <a:t>comment</a:t>
            </a:r>
            <a:r>
              <a:rPr lang="sl-SI" dirty="0" smtClean="0"/>
              <a:t> ?</a:t>
            </a:r>
          </a:p>
          <a:p>
            <a:pPr lvl="1"/>
            <a:r>
              <a:rPr lang="sl-SI" dirty="0" smtClean="0"/>
              <a:t>3. Je </a:t>
            </a:r>
            <a:r>
              <a:rPr lang="sl-SI" dirty="0" err="1" smtClean="0"/>
              <a:t>m‘appelle</a:t>
            </a:r>
            <a:r>
              <a:rPr lang="sl-SI" dirty="0" smtClean="0"/>
              <a:t> …</a:t>
            </a:r>
          </a:p>
          <a:p>
            <a:pPr lvl="1"/>
            <a:r>
              <a:rPr lang="sl-SI" dirty="0" smtClean="0"/>
              <a:t>4. </a:t>
            </a:r>
            <a:r>
              <a:rPr lang="sl-SI" dirty="0" err="1" smtClean="0"/>
              <a:t>Épelez</a:t>
            </a:r>
            <a:r>
              <a:rPr lang="sl-SI" dirty="0" smtClean="0"/>
              <a:t>, </a:t>
            </a:r>
            <a:r>
              <a:rPr lang="sl-SI" dirty="0" err="1" smtClean="0"/>
              <a:t>s‘il</a:t>
            </a:r>
            <a:r>
              <a:rPr lang="sl-SI" dirty="0" smtClean="0"/>
              <a:t> vous </a:t>
            </a:r>
            <a:r>
              <a:rPr lang="sl-SI" dirty="0" err="1" smtClean="0"/>
              <a:t>plaît</a:t>
            </a:r>
            <a:r>
              <a:rPr lang="sl-SI" dirty="0" smtClean="0"/>
              <a:t>.</a:t>
            </a:r>
          </a:p>
          <a:p>
            <a:pPr lvl="1"/>
            <a:r>
              <a:rPr lang="sl-SI" dirty="0" smtClean="0"/>
              <a:t>5. Et </a:t>
            </a:r>
            <a:r>
              <a:rPr lang="sl-SI" dirty="0" err="1" smtClean="0"/>
              <a:t>toi</a:t>
            </a:r>
            <a:r>
              <a:rPr lang="sl-SI" dirty="0" smtClean="0"/>
              <a:t> ?</a:t>
            </a:r>
            <a:endParaRPr lang="fr-FR" dirty="0"/>
          </a:p>
        </p:txBody>
      </p:sp>
      <p:pic>
        <p:nvPicPr>
          <p:cNvPr id="5" name="07403B7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975668" y="32575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321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4571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4410" y="609600"/>
            <a:ext cx="8596668" cy="836141"/>
          </a:xfrm>
        </p:spPr>
        <p:txBody>
          <a:bodyPr/>
          <a:lstStyle/>
          <a:p>
            <a:r>
              <a:rPr lang="sl-SI" dirty="0" err="1" smtClean="0"/>
              <a:t>Traduisez</a:t>
            </a:r>
            <a:r>
              <a:rPr lang="sl-SI" dirty="0" smtClean="0"/>
              <a:t> </a:t>
            </a:r>
            <a:r>
              <a:rPr lang="sl-SI" dirty="0" err="1" smtClean="0"/>
              <a:t>ce</a:t>
            </a:r>
            <a:r>
              <a:rPr lang="sl-SI" dirty="0" smtClean="0"/>
              <a:t> </a:t>
            </a:r>
            <a:r>
              <a:rPr lang="sl-SI" dirty="0" err="1" smtClean="0"/>
              <a:t>dialogue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184410" y="1585857"/>
            <a:ext cx="3696958" cy="4459697"/>
          </a:xfrm>
        </p:spPr>
        <p:txBody>
          <a:bodyPr/>
          <a:lstStyle/>
          <a:p>
            <a:r>
              <a:rPr lang="sl-SI" dirty="0" smtClean="0"/>
              <a:t>Dober dan! Kako vam je ime?</a:t>
            </a:r>
          </a:p>
          <a:p>
            <a:r>
              <a:rPr lang="sl-SI" dirty="0" smtClean="0"/>
              <a:t>Dober dan, ime mi je </a:t>
            </a:r>
            <a:r>
              <a:rPr lang="sl-SI" dirty="0" err="1" smtClean="0"/>
              <a:t>Jacqueline</a:t>
            </a:r>
            <a:r>
              <a:rPr lang="sl-SI" dirty="0" smtClean="0"/>
              <a:t>. In vam?</a:t>
            </a:r>
          </a:p>
          <a:p>
            <a:r>
              <a:rPr lang="sl-SI" dirty="0" smtClean="0"/>
              <a:t>Marco. Me veseli.</a:t>
            </a:r>
          </a:p>
          <a:p>
            <a:r>
              <a:rPr lang="sl-SI" dirty="0" smtClean="0"/>
              <a:t>Me veseli. Na svidenje!</a:t>
            </a:r>
          </a:p>
          <a:p>
            <a:r>
              <a:rPr lang="sl-SI" dirty="0" smtClean="0"/>
              <a:t>Na svidenje.</a:t>
            </a:r>
            <a:endParaRPr lang="fr-FR" dirty="0"/>
          </a:p>
        </p:txBody>
      </p:sp>
      <p:sp>
        <p:nvSpPr>
          <p:cNvPr id="4" name="PoljeZBesedilom 3"/>
          <p:cNvSpPr txBox="1"/>
          <p:nvPr/>
        </p:nvSpPr>
        <p:spPr>
          <a:xfrm>
            <a:off x="5045601" y="1585857"/>
            <a:ext cx="4677288" cy="39788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42950" indent="-28575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1430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6002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20574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25146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29718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34290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38862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r>
              <a:rPr lang="sl-SI" dirty="0" err="1" smtClean="0"/>
              <a:t>Bonjour</a:t>
            </a:r>
            <a:r>
              <a:rPr lang="sl-SI" dirty="0" smtClean="0"/>
              <a:t> ! Vous </a:t>
            </a:r>
            <a:r>
              <a:rPr lang="sl-SI" dirty="0" err="1" smtClean="0"/>
              <a:t>vous</a:t>
            </a:r>
            <a:r>
              <a:rPr lang="sl-SI" dirty="0" smtClean="0"/>
              <a:t> </a:t>
            </a:r>
            <a:r>
              <a:rPr lang="sl-SI" dirty="0" err="1" smtClean="0"/>
              <a:t>appelez</a:t>
            </a:r>
            <a:r>
              <a:rPr lang="sl-SI" dirty="0" smtClean="0"/>
              <a:t> </a:t>
            </a:r>
            <a:r>
              <a:rPr lang="sl-SI" dirty="0" err="1" smtClean="0"/>
              <a:t>comment</a:t>
            </a:r>
            <a:r>
              <a:rPr lang="sl-SI" dirty="0" smtClean="0"/>
              <a:t> ?</a:t>
            </a:r>
          </a:p>
          <a:p>
            <a:r>
              <a:rPr lang="sl-SI" dirty="0" err="1" smtClean="0"/>
              <a:t>Bonjour</a:t>
            </a:r>
            <a:r>
              <a:rPr lang="sl-SI" dirty="0" smtClean="0"/>
              <a:t>, je </a:t>
            </a:r>
            <a:r>
              <a:rPr lang="sl-SI" dirty="0" err="1" smtClean="0"/>
              <a:t>m‘appelle</a:t>
            </a:r>
            <a:r>
              <a:rPr lang="sl-SI" dirty="0" smtClean="0"/>
              <a:t> </a:t>
            </a:r>
            <a:r>
              <a:rPr lang="sl-SI" dirty="0" err="1" smtClean="0"/>
              <a:t>Jacqueline</a:t>
            </a:r>
            <a:r>
              <a:rPr lang="sl-SI" dirty="0" smtClean="0"/>
              <a:t>. Et vous ?</a:t>
            </a:r>
          </a:p>
          <a:p>
            <a:r>
              <a:rPr lang="sl-SI" dirty="0" smtClean="0"/>
              <a:t>Marco. </a:t>
            </a:r>
            <a:r>
              <a:rPr lang="sl-SI" dirty="0" err="1" smtClean="0"/>
              <a:t>Enchanté</a:t>
            </a:r>
            <a:r>
              <a:rPr lang="sl-SI" dirty="0" smtClean="0"/>
              <a:t>.</a:t>
            </a:r>
          </a:p>
          <a:p>
            <a:r>
              <a:rPr lang="sl-SI" dirty="0" err="1" smtClean="0"/>
              <a:t>Enchantée</a:t>
            </a:r>
            <a:r>
              <a:rPr lang="sl-SI" dirty="0" smtClean="0"/>
              <a:t>. Au </a:t>
            </a:r>
            <a:r>
              <a:rPr lang="sl-SI" dirty="0" err="1" smtClean="0"/>
              <a:t>revoir</a:t>
            </a:r>
            <a:r>
              <a:rPr lang="sl-SI" dirty="0" smtClean="0"/>
              <a:t> !</a:t>
            </a:r>
          </a:p>
          <a:p>
            <a:r>
              <a:rPr lang="sl-SI" dirty="0" smtClean="0"/>
              <a:t>Au </a:t>
            </a:r>
            <a:r>
              <a:rPr lang="sl-SI" dirty="0" err="1" smtClean="0"/>
              <a:t>revoir</a:t>
            </a:r>
            <a:r>
              <a:rPr lang="sl-SI" dirty="0" smtClean="0"/>
              <a:t>.</a:t>
            </a:r>
            <a:endParaRPr lang="fr-FR" dirty="0"/>
          </a:p>
        </p:txBody>
      </p:sp>
      <p:pic>
        <p:nvPicPr>
          <p:cNvPr id="1026" name="Picture 2" descr="Image result for conversatio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4" y="3988700"/>
            <a:ext cx="3726706" cy="2795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2893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84658" y="551410"/>
            <a:ext cx="8596668" cy="848497"/>
          </a:xfrm>
        </p:spPr>
        <p:txBody>
          <a:bodyPr/>
          <a:lstStyle/>
          <a:p>
            <a:r>
              <a:rPr lang="sl-SI" dirty="0" err="1" smtClean="0"/>
              <a:t>L‘alphabet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001572" y="1458097"/>
            <a:ext cx="1312104" cy="4583265"/>
          </a:xfrm>
        </p:spPr>
        <p:txBody>
          <a:bodyPr>
            <a:normAutofit lnSpcReduction="10000"/>
          </a:bodyPr>
          <a:lstStyle/>
          <a:p>
            <a:r>
              <a:rPr lang="sl-SI" dirty="0" smtClean="0"/>
              <a:t>A </a:t>
            </a:r>
            <a:r>
              <a:rPr lang="sl-SI" dirty="0">
                <a:solidFill>
                  <a:srgbClr val="0070C0"/>
                </a:solidFill>
              </a:rPr>
              <a:t>/a/</a:t>
            </a:r>
          </a:p>
          <a:p>
            <a:r>
              <a:rPr lang="sl-SI" dirty="0" smtClean="0"/>
              <a:t>B </a:t>
            </a:r>
            <a:r>
              <a:rPr lang="sl-SI" dirty="0">
                <a:solidFill>
                  <a:srgbClr val="0070C0"/>
                </a:solidFill>
              </a:rPr>
              <a:t>/bé/</a:t>
            </a:r>
          </a:p>
          <a:p>
            <a:r>
              <a:rPr lang="sl-SI" dirty="0" smtClean="0"/>
              <a:t>C </a:t>
            </a:r>
            <a:r>
              <a:rPr lang="sl-SI" dirty="0">
                <a:solidFill>
                  <a:srgbClr val="0070C0"/>
                </a:solidFill>
              </a:rPr>
              <a:t>/sé/</a:t>
            </a:r>
          </a:p>
          <a:p>
            <a:r>
              <a:rPr lang="sl-SI" dirty="0" smtClean="0"/>
              <a:t>D </a:t>
            </a:r>
            <a:r>
              <a:rPr lang="sl-SI" dirty="0">
                <a:solidFill>
                  <a:srgbClr val="0070C0"/>
                </a:solidFill>
              </a:rPr>
              <a:t>/dé/</a:t>
            </a:r>
          </a:p>
          <a:p>
            <a:r>
              <a:rPr lang="sl-SI" dirty="0" smtClean="0"/>
              <a:t>E </a:t>
            </a:r>
            <a:r>
              <a:rPr lang="sl-SI" dirty="0">
                <a:solidFill>
                  <a:srgbClr val="0070C0"/>
                </a:solidFill>
              </a:rPr>
              <a:t>/ə/</a:t>
            </a:r>
          </a:p>
          <a:p>
            <a:r>
              <a:rPr lang="sl-SI" dirty="0" smtClean="0"/>
              <a:t>F </a:t>
            </a:r>
            <a:r>
              <a:rPr lang="sl-SI" dirty="0">
                <a:solidFill>
                  <a:srgbClr val="0070C0"/>
                </a:solidFill>
              </a:rPr>
              <a:t>/</a:t>
            </a:r>
            <a:r>
              <a:rPr lang="sl-SI" dirty="0" err="1">
                <a:solidFill>
                  <a:srgbClr val="0070C0"/>
                </a:solidFill>
              </a:rPr>
              <a:t>ef</a:t>
            </a:r>
            <a:r>
              <a:rPr lang="sl-SI" dirty="0">
                <a:solidFill>
                  <a:srgbClr val="0070C0"/>
                </a:solidFill>
              </a:rPr>
              <a:t>/</a:t>
            </a:r>
          </a:p>
          <a:p>
            <a:r>
              <a:rPr lang="sl-SI" dirty="0" smtClean="0"/>
              <a:t>G </a:t>
            </a:r>
            <a:r>
              <a:rPr lang="sl-SI" dirty="0">
                <a:solidFill>
                  <a:srgbClr val="0070C0"/>
                </a:solidFill>
              </a:rPr>
              <a:t>/žé/</a:t>
            </a:r>
          </a:p>
          <a:p>
            <a:r>
              <a:rPr lang="sl-SI" dirty="0" smtClean="0"/>
              <a:t>H </a:t>
            </a:r>
            <a:r>
              <a:rPr lang="sl-SI" dirty="0">
                <a:solidFill>
                  <a:srgbClr val="0070C0"/>
                </a:solidFill>
              </a:rPr>
              <a:t>/</a:t>
            </a:r>
            <a:r>
              <a:rPr lang="sl-SI" dirty="0" err="1">
                <a:solidFill>
                  <a:srgbClr val="0070C0"/>
                </a:solidFill>
              </a:rPr>
              <a:t>aš</a:t>
            </a:r>
            <a:r>
              <a:rPr lang="sl-SI" dirty="0">
                <a:solidFill>
                  <a:srgbClr val="0070C0"/>
                </a:solidFill>
              </a:rPr>
              <a:t>/</a:t>
            </a:r>
          </a:p>
          <a:p>
            <a:r>
              <a:rPr lang="sl-SI" dirty="0" smtClean="0"/>
              <a:t>I </a:t>
            </a:r>
            <a:r>
              <a:rPr lang="sl-SI" dirty="0">
                <a:solidFill>
                  <a:srgbClr val="0070C0"/>
                </a:solidFill>
              </a:rPr>
              <a:t>/i/</a:t>
            </a:r>
          </a:p>
          <a:p>
            <a:r>
              <a:rPr lang="sl-SI" dirty="0" smtClean="0"/>
              <a:t>J </a:t>
            </a:r>
            <a:r>
              <a:rPr lang="sl-SI" dirty="0">
                <a:solidFill>
                  <a:srgbClr val="0070C0"/>
                </a:solidFill>
              </a:rPr>
              <a:t>/</a:t>
            </a:r>
            <a:r>
              <a:rPr lang="sl-SI" dirty="0" err="1">
                <a:solidFill>
                  <a:srgbClr val="0070C0"/>
                </a:solidFill>
              </a:rPr>
              <a:t>ži</a:t>
            </a:r>
            <a:r>
              <a:rPr lang="sl-SI" dirty="0">
                <a:solidFill>
                  <a:srgbClr val="0070C0"/>
                </a:solidFill>
              </a:rPr>
              <a:t>/</a:t>
            </a:r>
          </a:p>
          <a:p>
            <a:r>
              <a:rPr lang="sl-SI" dirty="0" smtClean="0"/>
              <a:t>K </a:t>
            </a:r>
            <a:r>
              <a:rPr lang="sl-SI" dirty="0">
                <a:solidFill>
                  <a:srgbClr val="0070C0"/>
                </a:solidFill>
              </a:rPr>
              <a:t>/</a:t>
            </a:r>
            <a:r>
              <a:rPr lang="sl-SI" dirty="0" err="1">
                <a:solidFill>
                  <a:srgbClr val="0070C0"/>
                </a:solidFill>
              </a:rPr>
              <a:t>ka</a:t>
            </a:r>
            <a:r>
              <a:rPr lang="sl-SI" dirty="0">
                <a:solidFill>
                  <a:srgbClr val="0070C0"/>
                </a:solidFill>
              </a:rPr>
              <a:t>/</a:t>
            </a:r>
          </a:p>
        </p:txBody>
      </p:sp>
      <p:sp>
        <p:nvSpPr>
          <p:cNvPr id="4" name="PoljeZBesedilom 3"/>
          <p:cNvSpPr txBox="1"/>
          <p:nvPr/>
        </p:nvSpPr>
        <p:spPr>
          <a:xfrm>
            <a:off x="3402807" y="1458097"/>
            <a:ext cx="1334529" cy="4421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42950" indent="-28575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1430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6002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20574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25146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29718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34290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38862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r>
              <a:rPr lang="sl-SI" dirty="0" smtClean="0"/>
              <a:t>L </a:t>
            </a:r>
            <a:r>
              <a:rPr lang="sl-SI" dirty="0" smtClean="0">
                <a:solidFill>
                  <a:srgbClr val="0070C0"/>
                </a:solidFill>
              </a:rPr>
              <a:t>/</a:t>
            </a:r>
            <a:r>
              <a:rPr lang="sl-SI" dirty="0" err="1" smtClean="0">
                <a:solidFill>
                  <a:srgbClr val="0070C0"/>
                </a:solidFill>
              </a:rPr>
              <a:t>el</a:t>
            </a:r>
            <a:r>
              <a:rPr lang="sl-SI" dirty="0" smtClean="0">
                <a:solidFill>
                  <a:srgbClr val="0070C0"/>
                </a:solidFill>
              </a:rPr>
              <a:t>/</a:t>
            </a:r>
            <a:endParaRPr lang="sl-SI" dirty="0">
              <a:solidFill>
                <a:srgbClr val="0070C0"/>
              </a:solidFill>
            </a:endParaRPr>
          </a:p>
          <a:p>
            <a:r>
              <a:rPr lang="sl-SI" dirty="0" smtClean="0"/>
              <a:t>M </a:t>
            </a:r>
            <a:r>
              <a:rPr lang="sl-SI" dirty="0">
                <a:solidFill>
                  <a:srgbClr val="0070C0"/>
                </a:solidFill>
              </a:rPr>
              <a:t>/</a:t>
            </a:r>
            <a:r>
              <a:rPr lang="sl-SI" dirty="0" err="1">
                <a:solidFill>
                  <a:srgbClr val="0070C0"/>
                </a:solidFill>
              </a:rPr>
              <a:t>em</a:t>
            </a:r>
            <a:r>
              <a:rPr lang="sl-SI" dirty="0">
                <a:solidFill>
                  <a:srgbClr val="0070C0"/>
                </a:solidFill>
              </a:rPr>
              <a:t>/</a:t>
            </a:r>
          </a:p>
          <a:p>
            <a:r>
              <a:rPr lang="sl-SI" dirty="0" smtClean="0"/>
              <a:t>N </a:t>
            </a:r>
            <a:r>
              <a:rPr lang="sl-SI" dirty="0">
                <a:solidFill>
                  <a:srgbClr val="0070C0"/>
                </a:solidFill>
              </a:rPr>
              <a:t>/en/</a:t>
            </a:r>
          </a:p>
          <a:p>
            <a:r>
              <a:rPr lang="sl-SI" dirty="0" smtClean="0"/>
              <a:t>O </a:t>
            </a:r>
            <a:r>
              <a:rPr lang="sl-SI" dirty="0">
                <a:solidFill>
                  <a:srgbClr val="0070C0"/>
                </a:solidFill>
              </a:rPr>
              <a:t>/ó/</a:t>
            </a:r>
          </a:p>
          <a:p>
            <a:r>
              <a:rPr lang="sl-SI" dirty="0" smtClean="0"/>
              <a:t>P </a:t>
            </a:r>
            <a:r>
              <a:rPr lang="sl-SI" dirty="0">
                <a:solidFill>
                  <a:srgbClr val="0070C0"/>
                </a:solidFill>
              </a:rPr>
              <a:t>/</a:t>
            </a:r>
            <a:r>
              <a:rPr lang="sl-SI" dirty="0" err="1">
                <a:solidFill>
                  <a:srgbClr val="0070C0"/>
                </a:solidFill>
              </a:rPr>
              <a:t>pé</a:t>
            </a:r>
            <a:r>
              <a:rPr lang="sl-SI" dirty="0">
                <a:solidFill>
                  <a:srgbClr val="0070C0"/>
                </a:solidFill>
              </a:rPr>
              <a:t>/</a:t>
            </a:r>
          </a:p>
          <a:p>
            <a:r>
              <a:rPr lang="sl-SI" dirty="0" smtClean="0"/>
              <a:t>Q </a:t>
            </a:r>
            <a:r>
              <a:rPr lang="sl-SI" dirty="0">
                <a:solidFill>
                  <a:srgbClr val="0070C0"/>
                </a:solidFill>
              </a:rPr>
              <a:t>/</a:t>
            </a:r>
            <a:r>
              <a:rPr lang="sl-SI" dirty="0" err="1">
                <a:solidFill>
                  <a:srgbClr val="0070C0"/>
                </a:solidFill>
              </a:rPr>
              <a:t>kü</a:t>
            </a:r>
            <a:r>
              <a:rPr lang="sl-SI" dirty="0">
                <a:solidFill>
                  <a:srgbClr val="0070C0"/>
                </a:solidFill>
              </a:rPr>
              <a:t>/</a:t>
            </a:r>
          </a:p>
          <a:p>
            <a:r>
              <a:rPr lang="sl-SI" dirty="0" smtClean="0"/>
              <a:t>R </a:t>
            </a:r>
            <a:r>
              <a:rPr lang="sl-SI" dirty="0">
                <a:solidFill>
                  <a:srgbClr val="0070C0"/>
                </a:solidFill>
              </a:rPr>
              <a:t>/er/</a:t>
            </a:r>
          </a:p>
          <a:p>
            <a:r>
              <a:rPr lang="sl-SI" dirty="0" smtClean="0"/>
              <a:t>S </a:t>
            </a:r>
            <a:r>
              <a:rPr lang="sl-SI" dirty="0">
                <a:solidFill>
                  <a:srgbClr val="0070C0"/>
                </a:solidFill>
              </a:rPr>
              <a:t>/es/</a:t>
            </a:r>
          </a:p>
          <a:p>
            <a:r>
              <a:rPr lang="sl-SI" dirty="0" smtClean="0"/>
              <a:t>T </a:t>
            </a:r>
            <a:r>
              <a:rPr lang="sl-SI" dirty="0">
                <a:solidFill>
                  <a:srgbClr val="0070C0"/>
                </a:solidFill>
              </a:rPr>
              <a:t>/té/</a:t>
            </a:r>
          </a:p>
          <a:p>
            <a:r>
              <a:rPr lang="sl-SI" dirty="0" smtClean="0"/>
              <a:t>U </a:t>
            </a:r>
            <a:r>
              <a:rPr lang="sl-SI" dirty="0">
                <a:solidFill>
                  <a:srgbClr val="0070C0"/>
                </a:solidFill>
              </a:rPr>
              <a:t>/ü/</a:t>
            </a:r>
          </a:p>
          <a:p>
            <a:r>
              <a:rPr lang="sl-SI" dirty="0" smtClean="0"/>
              <a:t>V </a:t>
            </a:r>
            <a:r>
              <a:rPr lang="sl-SI" dirty="0">
                <a:solidFill>
                  <a:srgbClr val="0070C0"/>
                </a:solidFill>
              </a:rPr>
              <a:t>/vé/</a:t>
            </a:r>
          </a:p>
        </p:txBody>
      </p:sp>
      <p:sp>
        <p:nvSpPr>
          <p:cNvPr id="5" name="PoljeZBesedilom 4"/>
          <p:cNvSpPr txBox="1"/>
          <p:nvPr/>
        </p:nvSpPr>
        <p:spPr>
          <a:xfrm>
            <a:off x="5826467" y="1458097"/>
            <a:ext cx="3447535" cy="1585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342900" indent="-3429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42950" indent="-28575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1430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6002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20574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25146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29718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34290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38862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r>
              <a:rPr lang="sl-SI" dirty="0" smtClean="0"/>
              <a:t>W </a:t>
            </a:r>
            <a:r>
              <a:rPr lang="sl-SI" dirty="0">
                <a:solidFill>
                  <a:srgbClr val="0070C0"/>
                </a:solidFill>
              </a:rPr>
              <a:t>/</a:t>
            </a:r>
            <a:r>
              <a:rPr lang="sl-SI" dirty="0" err="1">
                <a:solidFill>
                  <a:srgbClr val="0070C0"/>
                </a:solidFill>
              </a:rPr>
              <a:t>dublə</a:t>
            </a:r>
            <a:r>
              <a:rPr lang="sl-SI" dirty="0">
                <a:solidFill>
                  <a:srgbClr val="0070C0"/>
                </a:solidFill>
              </a:rPr>
              <a:t> vé/</a:t>
            </a:r>
          </a:p>
          <a:p>
            <a:r>
              <a:rPr lang="sl-SI" dirty="0" smtClean="0"/>
              <a:t>X </a:t>
            </a:r>
            <a:r>
              <a:rPr lang="sl-SI" dirty="0">
                <a:solidFill>
                  <a:srgbClr val="0070C0"/>
                </a:solidFill>
              </a:rPr>
              <a:t>/iks/</a:t>
            </a:r>
          </a:p>
          <a:p>
            <a:r>
              <a:rPr lang="sl-SI" dirty="0" smtClean="0"/>
              <a:t>Y </a:t>
            </a:r>
            <a:r>
              <a:rPr lang="sl-SI" dirty="0">
                <a:solidFill>
                  <a:srgbClr val="0070C0"/>
                </a:solidFill>
              </a:rPr>
              <a:t>/</a:t>
            </a:r>
            <a:r>
              <a:rPr lang="sl-SI" dirty="0" err="1">
                <a:solidFill>
                  <a:srgbClr val="0070C0"/>
                </a:solidFill>
              </a:rPr>
              <a:t>igrek</a:t>
            </a:r>
            <a:r>
              <a:rPr lang="sl-SI" dirty="0">
                <a:solidFill>
                  <a:srgbClr val="0070C0"/>
                </a:solidFill>
              </a:rPr>
              <a:t>/</a:t>
            </a:r>
          </a:p>
          <a:p>
            <a:r>
              <a:rPr lang="sl-SI" dirty="0" smtClean="0"/>
              <a:t>Z </a:t>
            </a:r>
            <a:r>
              <a:rPr lang="sl-SI" dirty="0">
                <a:solidFill>
                  <a:srgbClr val="0070C0"/>
                </a:solidFill>
              </a:rPr>
              <a:t>/</a:t>
            </a:r>
            <a:r>
              <a:rPr lang="sl-SI" dirty="0" err="1">
                <a:solidFill>
                  <a:srgbClr val="0070C0"/>
                </a:solidFill>
              </a:rPr>
              <a:t>zé</a:t>
            </a:r>
            <a:r>
              <a:rPr lang="sl-SI" dirty="0">
                <a:solidFill>
                  <a:srgbClr val="0070C0"/>
                </a:solidFill>
              </a:rPr>
              <a:t>/</a:t>
            </a:r>
          </a:p>
        </p:txBody>
      </p:sp>
      <p:pic>
        <p:nvPicPr>
          <p:cNvPr id="6" name="E967F3E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245434" y="439228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970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78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12108" y="559723"/>
            <a:ext cx="8596668" cy="749643"/>
          </a:xfrm>
        </p:spPr>
        <p:txBody>
          <a:bodyPr>
            <a:normAutofit fontScale="90000"/>
          </a:bodyPr>
          <a:lstStyle/>
          <a:p>
            <a:r>
              <a:rPr lang="sl-SI" dirty="0" err="1" smtClean="0"/>
              <a:t>Exercice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112108" y="1614241"/>
            <a:ext cx="8596668" cy="4386649"/>
          </a:xfrm>
        </p:spPr>
        <p:txBody>
          <a:bodyPr/>
          <a:lstStyle/>
          <a:p>
            <a:r>
              <a:rPr lang="sl-SI" dirty="0" err="1" smtClean="0"/>
              <a:t>Écoutez</a:t>
            </a:r>
            <a:r>
              <a:rPr lang="sl-SI" dirty="0" smtClean="0"/>
              <a:t> et </a:t>
            </a:r>
            <a:r>
              <a:rPr lang="sl-SI" dirty="0" err="1" smtClean="0"/>
              <a:t>écrivez</a:t>
            </a:r>
            <a:r>
              <a:rPr lang="sl-SI" dirty="0" smtClean="0"/>
              <a:t> la </a:t>
            </a:r>
            <a:r>
              <a:rPr lang="sl-SI" dirty="0" err="1" smtClean="0"/>
              <a:t>lettre</a:t>
            </a:r>
            <a:r>
              <a:rPr lang="sl-SI" dirty="0" smtClean="0"/>
              <a:t> </a:t>
            </a:r>
            <a:r>
              <a:rPr lang="sl-SI" dirty="0" err="1" smtClean="0"/>
              <a:t>correcte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r>
              <a:rPr lang="sl-SI" dirty="0" smtClean="0"/>
              <a:t>	_</a:t>
            </a:r>
            <a:r>
              <a:rPr lang="sl-SI" dirty="0" err="1" smtClean="0"/>
              <a:t>eorges</a:t>
            </a:r>
            <a:endParaRPr lang="sl-SI" dirty="0" smtClean="0"/>
          </a:p>
          <a:p>
            <a:pPr marL="0" indent="0">
              <a:buNone/>
            </a:pPr>
            <a:endParaRPr lang="sl-SI" dirty="0"/>
          </a:p>
          <a:p>
            <a:r>
              <a:rPr lang="sl-SI" dirty="0" err="1" smtClean="0"/>
              <a:t>Écrivez</a:t>
            </a:r>
            <a:r>
              <a:rPr lang="sl-SI" dirty="0" smtClean="0"/>
              <a:t>, </a:t>
            </a:r>
            <a:r>
              <a:rPr lang="sl-SI" dirty="0" err="1" smtClean="0"/>
              <a:t>puis</a:t>
            </a:r>
            <a:r>
              <a:rPr lang="sl-SI" dirty="0" smtClean="0"/>
              <a:t> </a:t>
            </a:r>
            <a:r>
              <a:rPr lang="sl-SI" dirty="0" err="1" smtClean="0"/>
              <a:t>épelez</a:t>
            </a:r>
            <a:r>
              <a:rPr lang="sl-SI" dirty="0" smtClean="0"/>
              <a:t> </a:t>
            </a:r>
            <a:r>
              <a:rPr lang="sl-SI" dirty="0" err="1" smtClean="0"/>
              <a:t>votre</a:t>
            </a:r>
            <a:r>
              <a:rPr lang="sl-SI" dirty="0" smtClean="0"/>
              <a:t> </a:t>
            </a:r>
            <a:r>
              <a:rPr lang="sl-SI" dirty="0" err="1" smtClean="0"/>
              <a:t>prénom</a:t>
            </a:r>
            <a:r>
              <a:rPr lang="sl-SI" dirty="0" smtClean="0"/>
              <a:t>.</a:t>
            </a:r>
            <a:endParaRPr lang="fr-FR" dirty="0"/>
          </a:p>
        </p:txBody>
      </p:sp>
      <p:sp>
        <p:nvSpPr>
          <p:cNvPr id="4" name="PoljeZBesedilom 3"/>
          <p:cNvSpPr txBox="1"/>
          <p:nvPr/>
        </p:nvSpPr>
        <p:spPr>
          <a:xfrm>
            <a:off x="1677373" y="2059535"/>
            <a:ext cx="827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>
                <a:solidFill>
                  <a:srgbClr val="FF0000"/>
                </a:solidFill>
              </a:rPr>
              <a:t>G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802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Moje Znanje">
      <a:majorFont>
        <a:latin typeface="Berlin Sans FB"/>
        <a:ea typeface=""/>
        <a:cs typeface=""/>
      </a:majorFont>
      <a:minorFont>
        <a:latin typeface="Berlin Sans FB"/>
        <a:ea typeface=""/>
        <a:cs typeface="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je Znanje PowerPoint template" id="{EE203216-807A-4B81-9BEA-6D212EA3C112}" vid="{253455AD-3734-4BB4-BFB2-9F06F96C7CE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Moje Znanje PowerPoint template</Template>
  <TotalTime>308</TotalTime>
  <Words>833</Words>
  <Application>Microsoft Office PowerPoint</Application>
  <PresentationFormat>Widescreen</PresentationFormat>
  <Paragraphs>243</Paragraphs>
  <Slides>17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Berlin Sans FB</vt:lpstr>
      <vt:lpstr>Cambria Math</vt:lpstr>
      <vt:lpstr>Gill Sans MT</vt:lpstr>
      <vt:lpstr>Wingdings</vt:lpstr>
      <vt:lpstr>Wingdings 3</vt:lpstr>
      <vt:lpstr>Badge</vt:lpstr>
      <vt:lpstr>Le français des affaires A1</vt:lpstr>
      <vt:lpstr>Še enkrat o avtorju in o tečaju</vt:lpstr>
      <vt:lpstr>Nekaj nasvetov</vt:lpstr>
      <vt:lpstr>Le programme de la première leçon</vt:lpstr>
      <vt:lpstr>Salutations - pozdravi</vt:lpstr>
      <vt:lpstr>Se présenter – predstaviti se</vt:lpstr>
      <vt:lpstr>Traduisez ce dialogue</vt:lpstr>
      <vt:lpstr>L‘alphabet</vt:lpstr>
      <vt:lpstr>Exercice</vt:lpstr>
      <vt:lpstr>Pays</vt:lpstr>
      <vt:lpstr>Nationalités</vt:lpstr>
      <vt:lpstr>Observez les verbes s‘appeler et être</vt:lpstr>
      <vt:lpstr>Les verbes s‘appeler (imenovati se) et être (biti)</vt:lpstr>
      <vt:lpstr>PowerPoint Presentation</vt:lpstr>
      <vt:lpstr>Révision</vt:lpstr>
      <vt:lpstr>Sestavite kratek dialog</vt:lpstr>
      <vt:lpstr>Verbes utiles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français des affaires</dc:title>
  <dc:creator>Jan Rant</dc:creator>
  <cp:lastModifiedBy>Matic Sešlar</cp:lastModifiedBy>
  <cp:revision>22</cp:revision>
  <dcterms:created xsi:type="dcterms:W3CDTF">2018-02-20T20:09:38Z</dcterms:created>
  <dcterms:modified xsi:type="dcterms:W3CDTF">2018-02-21T16:10:24Z</dcterms:modified>
</cp:coreProperties>
</file>