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0" r:id="rId3"/>
    <p:sldId id="257" r:id="rId4"/>
    <p:sldId id="271" r:id="rId5"/>
    <p:sldId id="272" r:id="rId6"/>
    <p:sldId id="258" r:id="rId7"/>
    <p:sldId id="259" r:id="rId8"/>
    <p:sldId id="266" r:id="rId9"/>
    <p:sldId id="260" r:id="rId10"/>
    <p:sldId id="267" r:id="rId11"/>
    <p:sldId id="261" r:id="rId12"/>
    <p:sldId id="264" r:id="rId13"/>
    <p:sldId id="265" r:id="rId14"/>
    <p:sldId id="262" r:id="rId15"/>
    <p:sldId id="263" r:id="rId16"/>
    <p:sldId id="268" r:id="rId17"/>
    <p:sldId id="269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0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8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8716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4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990746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422403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9111000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659546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581819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6823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601289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7496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1207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69" y="29051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8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9893929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7051043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96141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06495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35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5413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635" y="56737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96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704A67-7111-0547-9875-596F67BF1B8D}" type="datetimeFigureOut">
              <a:rPr lang="en-HR" smtClean="0"/>
              <a:t>26/07/2023</a:t>
            </a:fld>
            <a:endParaRPr lang="en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8164250-C83D-2748-968A-C39B095DD109}" type="slidenum">
              <a:rPr lang="en-HR" smtClean="0"/>
              <a:t>‹#›</a:t>
            </a:fld>
            <a:endParaRPr lang="en-HR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9571" y="5495925"/>
            <a:ext cx="10382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3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ciklopedija.hr/" TargetMode="External"/><Relationship Id="rId7" Type="http://schemas.openxmlformats.org/officeDocument/2006/relationships/hyperlink" Target="https://translate.google.com/" TargetMode="External"/><Relationship Id="rId2" Type="http://schemas.openxmlformats.org/officeDocument/2006/relationships/hyperlink" Target="https://hjp.znanje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hjj.hr/kolokacije/" TargetMode="External"/><Relationship Id="rId5" Type="http://schemas.openxmlformats.org/officeDocument/2006/relationships/hyperlink" Target="https://www.termania.net/?searchIn=Linked&amp;ld=410" TargetMode="External"/><Relationship Id="rId4" Type="http://schemas.openxmlformats.org/officeDocument/2006/relationships/hyperlink" Target="https://glosbe.com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CDE02-0CA8-904B-8B54-BD5BA83E3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Osnove</a:t>
            </a:r>
            <a:r>
              <a:rPr lang="en-GB" dirty="0"/>
              <a:t> </a:t>
            </a:r>
            <a:r>
              <a:rPr lang="en-GB" dirty="0" err="1"/>
              <a:t>poslovne</a:t>
            </a:r>
            <a:r>
              <a:rPr lang="en-GB" dirty="0"/>
              <a:t> </a:t>
            </a:r>
            <a:r>
              <a:rPr lang="en-GB" dirty="0" err="1"/>
              <a:t>hrvaščine</a:t>
            </a:r>
            <a:r>
              <a:rPr lang="en-GB" dirty="0"/>
              <a:t> (</a:t>
            </a:r>
            <a:r>
              <a:rPr lang="en-GB" dirty="0" err="1"/>
              <a:t>Osnove</a:t>
            </a:r>
            <a:r>
              <a:rPr lang="en-GB" dirty="0"/>
              <a:t> </a:t>
            </a:r>
            <a:r>
              <a:rPr lang="en-GB" dirty="0" err="1"/>
              <a:t>poslovnog</a:t>
            </a:r>
            <a:r>
              <a:rPr lang="en-GB" dirty="0"/>
              <a:t> </a:t>
            </a:r>
            <a:r>
              <a:rPr lang="en-GB" dirty="0" err="1"/>
              <a:t>hrvatskog</a:t>
            </a:r>
            <a:r>
              <a:rPr lang="en-GB" dirty="0"/>
              <a:t>) </a:t>
            </a:r>
            <a:endParaRPr lang="en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D54CA9-9D74-DF47-93F3-FF509C1AEF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HR" dirty="0"/>
              <a:t>	Avtorica: Emili Novak</a:t>
            </a:r>
          </a:p>
          <a:p>
            <a:r>
              <a:rPr lang="en-HR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368100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FAF7E-5A4B-2E4E-8DEE-DCF20591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Đ</a:t>
            </a:r>
            <a:r>
              <a:rPr lang="en-HR" dirty="0"/>
              <a:t> in dž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96451-688F-AF45-BCAA-77C753BD6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err="1"/>
              <a:t>Đ</a:t>
            </a:r>
            <a:endParaRPr lang="en-GB" dirty="0"/>
          </a:p>
          <a:p>
            <a:r>
              <a:rPr lang="en-GB" dirty="0" err="1"/>
              <a:t>določene</a:t>
            </a:r>
            <a:r>
              <a:rPr lang="en-GB" dirty="0"/>
              <a:t> </a:t>
            </a:r>
            <a:r>
              <a:rPr lang="en-GB" dirty="0" err="1"/>
              <a:t>besede</a:t>
            </a:r>
            <a:r>
              <a:rPr lang="en-GB" dirty="0"/>
              <a:t>: </a:t>
            </a:r>
            <a:r>
              <a:rPr lang="en-GB" dirty="0" err="1"/>
              <a:t>anđeo</a:t>
            </a:r>
            <a:r>
              <a:rPr lang="en-GB" dirty="0"/>
              <a:t>, </a:t>
            </a:r>
            <a:r>
              <a:rPr lang="en-GB" dirty="0" err="1"/>
              <a:t>đak</a:t>
            </a:r>
            <a:r>
              <a:rPr lang="en-GB" dirty="0"/>
              <a:t>, </a:t>
            </a:r>
            <a:r>
              <a:rPr lang="en-GB" dirty="0" err="1"/>
              <a:t>đakon</a:t>
            </a:r>
            <a:r>
              <a:rPr lang="en-GB" dirty="0"/>
              <a:t>, </a:t>
            </a:r>
            <a:r>
              <a:rPr lang="en-GB" dirty="0" err="1"/>
              <a:t>đavao</a:t>
            </a:r>
            <a:r>
              <a:rPr lang="en-GB" dirty="0"/>
              <a:t>, </a:t>
            </a:r>
            <a:r>
              <a:rPr lang="en-GB" dirty="0" err="1"/>
              <a:t>mađarski</a:t>
            </a:r>
            <a:endParaRPr lang="en-HR" dirty="0"/>
          </a:p>
          <a:p>
            <a:r>
              <a:rPr lang="en-GB" dirty="0" err="1"/>
              <a:t>italijanizmi</a:t>
            </a:r>
            <a:r>
              <a:rPr lang="en-GB" dirty="0"/>
              <a:t>: </a:t>
            </a:r>
            <a:r>
              <a:rPr lang="en-GB" dirty="0" err="1"/>
              <a:t>đenovski</a:t>
            </a:r>
            <a:r>
              <a:rPr lang="en-GB" dirty="0"/>
              <a:t>, </a:t>
            </a:r>
            <a:r>
              <a:rPr lang="en-GB" dirty="0" err="1"/>
              <a:t>Đenovljanin</a:t>
            </a:r>
            <a:endParaRPr lang="en-HR" dirty="0"/>
          </a:p>
          <a:p>
            <a:r>
              <a:rPr lang="en-GB" dirty="0"/>
              <a:t>glede </a:t>
            </a:r>
            <a:r>
              <a:rPr lang="en-GB" dirty="0" err="1"/>
              <a:t>na</a:t>
            </a:r>
            <a:r>
              <a:rPr lang="en-GB" dirty="0"/>
              <a:t> d v </a:t>
            </a:r>
            <a:r>
              <a:rPr lang="en-GB" dirty="0" err="1"/>
              <a:t>besedni</a:t>
            </a:r>
            <a:r>
              <a:rPr lang="en-GB" dirty="0"/>
              <a:t> </a:t>
            </a:r>
            <a:r>
              <a:rPr lang="en-GB" dirty="0" err="1"/>
              <a:t>osnovi</a:t>
            </a:r>
            <a:r>
              <a:rPr lang="en-GB" dirty="0"/>
              <a:t>: glad – </a:t>
            </a:r>
            <a:r>
              <a:rPr lang="en-GB" dirty="0" err="1"/>
              <a:t>glađu</a:t>
            </a:r>
            <a:r>
              <a:rPr lang="en-GB" dirty="0"/>
              <a:t>, </a:t>
            </a:r>
            <a:r>
              <a:rPr lang="en-GB" dirty="0" err="1"/>
              <a:t>mlad</a:t>
            </a:r>
            <a:r>
              <a:rPr lang="en-GB" dirty="0"/>
              <a:t> – </a:t>
            </a:r>
            <a:r>
              <a:rPr lang="en-GB" dirty="0" err="1"/>
              <a:t>mlađi</a:t>
            </a:r>
            <a:r>
              <a:rPr lang="en-GB" dirty="0"/>
              <a:t>, </a:t>
            </a:r>
            <a:r>
              <a:rPr lang="en-GB" dirty="0" err="1"/>
              <a:t>glodati</a:t>
            </a:r>
            <a:r>
              <a:rPr lang="en-GB" dirty="0"/>
              <a:t> – </a:t>
            </a:r>
            <a:r>
              <a:rPr lang="en-GB" dirty="0" err="1"/>
              <a:t>glođem</a:t>
            </a:r>
            <a:r>
              <a:rPr lang="en-GB" dirty="0"/>
              <a:t>, </a:t>
            </a:r>
            <a:r>
              <a:rPr lang="en-GB" dirty="0" err="1"/>
              <a:t>osloboditi</a:t>
            </a:r>
            <a:r>
              <a:rPr lang="en-GB" dirty="0"/>
              <a:t> - </a:t>
            </a:r>
            <a:r>
              <a:rPr lang="en-GB" dirty="0" err="1"/>
              <a:t>oslobođen</a:t>
            </a:r>
            <a:endParaRPr lang="en-HR" dirty="0"/>
          </a:p>
          <a:p>
            <a:r>
              <a:rPr lang="en-GB" dirty="0"/>
              <a:t>v </a:t>
            </a:r>
            <a:r>
              <a:rPr lang="en-GB" dirty="0" err="1"/>
              <a:t>glagolskih</a:t>
            </a:r>
            <a:r>
              <a:rPr lang="en-GB" dirty="0"/>
              <a:t> </a:t>
            </a:r>
            <a:r>
              <a:rPr lang="en-GB" dirty="0" err="1"/>
              <a:t>oblikah</a:t>
            </a:r>
            <a:r>
              <a:rPr lang="en-GB" dirty="0"/>
              <a:t> </a:t>
            </a:r>
            <a:r>
              <a:rPr lang="en-GB" dirty="0" err="1"/>
              <a:t>ući</a:t>
            </a:r>
            <a:r>
              <a:rPr lang="en-GB" dirty="0"/>
              <a:t>, </a:t>
            </a:r>
            <a:r>
              <a:rPr lang="en-GB" dirty="0" err="1"/>
              <a:t>proći</a:t>
            </a:r>
            <a:r>
              <a:rPr lang="en-GB" dirty="0"/>
              <a:t>, </a:t>
            </a:r>
            <a:r>
              <a:rPr lang="en-GB" dirty="0" err="1"/>
              <a:t>naći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HR" dirty="0"/>
              <a:t>DŽ</a:t>
            </a:r>
          </a:p>
          <a:p>
            <a:r>
              <a:rPr lang="en-GB" dirty="0" err="1"/>
              <a:t>tu</a:t>
            </a:r>
            <a:r>
              <a:rPr lang="en-HR" dirty="0"/>
              <a:t>rcizmi: džamija, džep, dževza, feredža</a:t>
            </a:r>
          </a:p>
          <a:p>
            <a:r>
              <a:rPr lang="en-GB" dirty="0"/>
              <a:t>P</a:t>
            </a:r>
            <a:r>
              <a:rPr lang="en-HR" dirty="0"/>
              <a:t>red b: glede na osnovni č (jednačiti – jednadžba, naručiti – narudžba), glede na osnovni c (promicati – promidžba)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665396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D6A13-65AF-1445-8322-53C8F80BF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Lažni prijatelji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D3FE4-368D-174A-A699-0D355474BC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HR" dirty="0"/>
              <a:t>prosto – prostaško (srb. </a:t>
            </a:r>
            <a:r>
              <a:rPr lang="en-GB" dirty="0"/>
              <a:t>j</a:t>
            </a:r>
            <a:r>
              <a:rPr lang="en-HR" dirty="0"/>
              <a:t>ednostavno)</a:t>
            </a:r>
          </a:p>
          <a:p>
            <a:r>
              <a:rPr lang="en-GB" dirty="0"/>
              <a:t>n</a:t>
            </a:r>
            <a:r>
              <a:rPr lang="en-HR" dirty="0"/>
              <a:t>adležno – glavno </a:t>
            </a:r>
          </a:p>
          <a:p>
            <a:r>
              <a:rPr lang="en-GB" dirty="0" err="1"/>
              <a:t>i</a:t>
            </a:r>
            <a:r>
              <a:rPr lang="en-HR" dirty="0"/>
              <a:t>zložba – izlog</a:t>
            </a:r>
          </a:p>
          <a:p>
            <a:r>
              <a:rPr lang="en-GB" dirty="0"/>
              <a:t>g</a:t>
            </a:r>
            <a:r>
              <a:rPr lang="en-HR" dirty="0"/>
              <a:t>rad - mesto</a:t>
            </a:r>
          </a:p>
          <a:p>
            <a:r>
              <a:rPr lang="en-GB" dirty="0"/>
              <a:t>R</a:t>
            </a:r>
            <a:r>
              <a:rPr lang="en-HR" dirty="0"/>
              <a:t>uža – vrtnica</a:t>
            </a:r>
          </a:p>
          <a:p>
            <a:r>
              <a:rPr lang="en-GB" dirty="0"/>
              <a:t>p</a:t>
            </a:r>
            <a:r>
              <a:rPr lang="en-HR" dirty="0"/>
              <a:t>ristojan – spodobno</a:t>
            </a:r>
          </a:p>
          <a:p>
            <a:r>
              <a:rPr lang="en-GB" dirty="0"/>
              <a:t>r</a:t>
            </a:r>
            <a:r>
              <a:rPr lang="en-HR" dirty="0"/>
              <a:t>umeno – rdeče</a:t>
            </a:r>
          </a:p>
          <a:p>
            <a:r>
              <a:rPr lang="en-GB" dirty="0"/>
              <a:t>k</a:t>
            </a:r>
            <a:r>
              <a:rPr lang="en-HR" dirty="0"/>
              <a:t>opanje – kopanje, brskanje, izkopavanje </a:t>
            </a:r>
          </a:p>
          <a:p>
            <a:r>
              <a:rPr lang="en-GB" dirty="0"/>
              <a:t>m</a:t>
            </a:r>
            <a:r>
              <a:rPr lang="en-HR" dirty="0"/>
              <a:t>eta – tarča, cilj (metvica – meta)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199223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5FFEC-590A-7D4B-A110-178D74729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700CD-65C6-6542-886F-FE2834F2C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p</a:t>
            </a:r>
            <a:r>
              <a:rPr lang="en-HR" dirty="0"/>
              <a:t>ust – prazen</a:t>
            </a:r>
          </a:p>
          <a:p>
            <a:r>
              <a:rPr lang="en-GB" dirty="0"/>
              <a:t>p</a:t>
            </a:r>
            <a:r>
              <a:rPr lang="en-HR" dirty="0"/>
              <a:t>reživjeti – preživeti, to survive (provesti - preživeti)</a:t>
            </a:r>
          </a:p>
          <a:p>
            <a:r>
              <a:rPr lang="en-GB" dirty="0"/>
              <a:t>n</a:t>
            </a:r>
            <a:r>
              <a:rPr lang="en-HR" dirty="0"/>
              <a:t>ogavice - hlačnice</a:t>
            </a:r>
          </a:p>
          <a:p>
            <a:r>
              <a:rPr lang="en-GB" dirty="0"/>
              <a:t>z</a:t>
            </a:r>
            <a:r>
              <a:rPr lang="en-HR" dirty="0"/>
              <a:t>asebno – ločeno, posebej (privatno – zasebno)</a:t>
            </a:r>
          </a:p>
          <a:p>
            <a:r>
              <a:rPr lang="en-GB" dirty="0" err="1"/>
              <a:t>ž</a:t>
            </a:r>
            <a:r>
              <a:rPr lang="en-HR" dirty="0"/>
              <a:t>aliti – obžalovati (uvrijediti – žaliti)</a:t>
            </a:r>
          </a:p>
          <a:p>
            <a:r>
              <a:rPr lang="en-GB" dirty="0"/>
              <a:t>p</a:t>
            </a:r>
            <a:r>
              <a:rPr lang="en-HR" dirty="0"/>
              <a:t>rosim -  (samo!) beračiti</a:t>
            </a:r>
          </a:p>
          <a:p>
            <a:r>
              <a:rPr lang="en-GB" dirty="0"/>
              <a:t>o</a:t>
            </a:r>
            <a:r>
              <a:rPr lang="en-HR" dirty="0"/>
              <a:t>braz – lice</a:t>
            </a:r>
          </a:p>
          <a:p>
            <a:r>
              <a:rPr lang="en-GB" dirty="0"/>
              <a:t>l</a:t>
            </a:r>
            <a:r>
              <a:rPr lang="en-HR" dirty="0"/>
              <a:t>ice – obraz</a:t>
            </a:r>
          </a:p>
          <a:p>
            <a:r>
              <a:rPr lang="en-GB" dirty="0" err="1"/>
              <a:t>st</a:t>
            </a:r>
            <a:r>
              <a:rPr lang="en-HR" dirty="0"/>
              <a:t>ol – miza (stolica – stol)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507465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DD0C-F284-2047-88FC-1EAF49395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A9697-D23B-5E4E-B037-E4C73B8AD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HR" dirty="0"/>
              <a:t> </a:t>
            </a:r>
            <a:r>
              <a:rPr lang="en-GB" dirty="0" err="1"/>
              <a:t>i</a:t>
            </a:r>
            <a:r>
              <a:rPr lang="en-HR" dirty="0"/>
              <a:t>zlog – izložba </a:t>
            </a:r>
          </a:p>
          <a:p>
            <a:r>
              <a:rPr lang="en-GB" dirty="0" err="1"/>
              <a:t>i</a:t>
            </a:r>
            <a:r>
              <a:rPr lang="en-HR" dirty="0"/>
              <a:t>zložba – razstava</a:t>
            </a:r>
          </a:p>
          <a:p>
            <a:r>
              <a:rPr lang="en-GB" dirty="0"/>
              <a:t>r</a:t>
            </a:r>
            <a:r>
              <a:rPr lang="en-HR" dirty="0"/>
              <a:t>astava – ločitev</a:t>
            </a:r>
          </a:p>
          <a:p>
            <a:r>
              <a:rPr lang="en-GB" dirty="0" err="1"/>
              <a:t>ča</a:t>
            </a:r>
            <a:r>
              <a:rPr lang="en-HR" dirty="0"/>
              <a:t>sopis – revija (časopis – novine)</a:t>
            </a:r>
          </a:p>
          <a:p>
            <a:endParaRPr lang="en-HR" dirty="0"/>
          </a:p>
          <a:p>
            <a:endParaRPr lang="en-HR" dirty="0"/>
          </a:p>
          <a:p>
            <a:r>
              <a:rPr lang="en-GB" dirty="0"/>
              <a:t>p</a:t>
            </a:r>
            <a:r>
              <a:rPr lang="en-HR" dirty="0"/>
              <a:t>očini – naredi</a:t>
            </a:r>
          </a:p>
          <a:p>
            <a:endParaRPr lang="en-HR" dirty="0"/>
          </a:p>
          <a:p>
            <a:r>
              <a:rPr lang="en-GB" dirty="0"/>
              <a:t>s</a:t>
            </a:r>
            <a:r>
              <a:rPr lang="en-HR" dirty="0"/>
              <a:t>ladoled – sladoled, uporaba-uporaba</a:t>
            </a:r>
          </a:p>
          <a:p>
            <a:endParaRPr lang="en-HR" dirty="0"/>
          </a:p>
          <a:p>
            <a:r>
              <a:rPr lang="en-GB" dirty="0"/>
              <a:t>v</a:t>
            </a:r>
            <a:r>
              <a:rPr lang="en-HR" dirty="0"/>
              <a:t>rijeme in vrijeme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067577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0F1AE-AC31-F647-8E81-A66ADE50C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Razlike med hrvaščino in srbščino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1F07-580B-8A40-B964-8FA596755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ključno</a:t>
            </a:r>
            <a:r>
              <a:rPr lang="en-GB" dirty="0"/>
              <a:t>: </a:t>
            </a:r>
            <a:r>
              <a:rPr lang="en-GB" dirty="0" err="1"/>
              <a:t>naglas</a:t>
            </a:r>
            <a:endParaRPr lang="en-GB" dirty="0"/>
          </a:p>
          <a:p>
            <a:r>
              <a:rPr lang="en-GB" dirty="0"/>
              <a:t>Pismo: </a:t>
            </a:r>
            <a:r>
              <a:rPr lang="en-GB" dirty="0" err="1"/>
              <a:t>cirilica</a:t>
            </a:r>
            <a:r>
              <a:rPr lang="en-GB" dirty="0"/>
              <a:t> in </a:t>
            </a:r>
            <a:r>
              <a:rPr lang="en-GB" dirty="0" err="1"/>
              <a:t>latinica</a:t>
            </a:r>
            <a:endParaRPr lang="en-GB" dirty="0"/>
          </a:p>
          <a:p>
            <a:r>
              <a:rPr lang="en-GB" dirty="0" err="1"/>
              <a:t>vprašanji</a:t>
            </a:r>
            <a:r>
              <a:rPr lang="en-GB" dirty="0"/>
              <a:t>: </a:t>
            </a:r>
            <a:r>
              <a:rPr lang="en-GB" dirty="0" err="1"/>
              <a:t>što</a:t>
            </a:r>
            <a:r>
              <a:rPr lang="en-GB" dirty="0"/>
              <a:t> in </a:t>
            </a:r>
            <a:r>
              <a:rPr lang="en-GB" dirty="0" err="1"/>
              <a:t>šta</a:t>
            </a:r>
            <a:endParaRPr lang="en-GB" dirty="0"/>
          </a:p>
          <a:p>
            <a:r>
              <a:rPr lang="en-GB" dirty="0"/>
              <a:t>(</a:t>
            </a:r>
            <a:r>
              <a:rPr lang="en-GB" dirty="0" err="1"/>
              <a:t>srp</a:t>
            </a:r>
            <a:r>
              <a:rPr lang="en-GB" dirty="0"/>
              <a:t>.) </a:t>
            </a:r>
            <a:r>
              <a:rPr lang="en-GB" dirty="0" err="1"/>
              <a:t>Što</a:t>
            </a:r>
            <a:r>
              <a:rPr lang="en-GB" dirty="0"/>
              <a:t>?= </a:t>
            </a:r>
            <a:r>
              <a:rPr lang="en-GB" dirty="0" err="1"/>
              <a:t>Zašto</a:t>
            </a:r>
            <a:r>
              <a:rPr lang="en-GB" dirty="0"/>
              <a:t>?</a:t>
            </a:r>
          </a:p>
          <a:p>
            <a:r>
              <a:rPr lang="en-GB" dirty="0" err="1"/>
              <a:t>razlika</a:t>
            </a:r>
            <a:r>
              <a:rPr lang="en-GB" dirty="0"/>
              <a:t> med h in v </a:t>
            </a:r>
            <a:r>
              <a:rPr lang="en-GB" dirty="0" err="1"/>
              <a:t>ter</a:t>
            </a:r>
            <a:r>
              <a:rPr lang="en-GB" dirty="0"/>
              <a:t> k in h: </a:t>
            </a:r>
            <a:r>
              <a:rPr lang="en-GB" dirty="0" err="1"/>
              <a:t>muha</a:t>
            </a:r>
            <a:r>
              <a:rPr lang="en-GB" dirty="0"/>
              <a:t> – </a:t>
            </a:r>
            <a:r>
              <a:rPr lang="en-GB" dirty="0" err="1"/>
              <a:t>muva</a:t>
            </a:r>
            <a:r>
              <a:rPr lang="en-GB" dirty="0"/>
              <a:t>, </a:t>
            </a:r>
            <a:r>
              <a:rPr lang="en-GB" dirty="0" err="1"/>
              <a:t>uho</a:t>
            </a:r>
            <a:r>
              <a:rPr lang="en-GB" dirty="0"/>
              <a:t> – </a:t>
            </a:r>
            <a:r>
              <a:rPr lang="en-GB" dirty="0" err="1"/>
              <a:t>uvo</a:t>
            </a:r>
            <a:r>
              <a:rPr lang="en-GB" dirty="0"/>
              <a:t>, </a:t>
            </a:r>
            <a:r>
              <a:rPr lang="en-GB" dirty="0" err="1"/>
              <a:t>kuhati</a:t>
            </a:r>
            <a:r>
              <a:rPr lang="en-GB" dirty="0"/>
              <a:t> – </a:t>
            </a:r>
            <a:r>
              <a:rPr lang="en-GB" dirty="0" err="1"/>
              <a:t>kuvati</a:t>
            </a:r>
            <a:r>
              <a:rPr lang="en-GB" dirty="0"/>
              <a:t>; </a:t>
            </a:r>
            <a:r>
              <a:rPr lang="en-GB" dirty="0" err="1"/>
              <a:t>kaos</a:t>
            </a:r>
            <a:r>
              <a:rPr lang="en-GB" dirty="0"/>
              <a:t> – </a:t>
            </a:r>
            <a:r>
              <a:rPr lang="en-GB" dirty="0" err="1"/>
              <a:t>haos</a:t>
            </a:r>
            <a:r>
              <a:rPr lang="en-GB" dirty="0"/>
              <a:t>, </a:t>
            </a:r>
            <a:r>
              <a:rPr lang="en-GB" dirty="0" err="1"/>
              <a:t>kemija</a:t>
            </a:r>
            <a:r>
              <a:rPr lang="en-GB" dirty="0"/>
              <a:t> – </a:t>
            </a:r>
            <a:r>
              <a:rPr lang="en-GB" dirty="0" err="1"/>
              <a:t>hemija</a:t>
            </a:r>
            <a:r>
              <a:rPr lang="en-GB" dirty="0"/>
              <a:t>, </a:t>
            </a:r>
            <a:r>
              <a:rPr lang="en-GB" dirty="0" err="1"/>
              <a:t>Krist</a:t>
            </a:r>
            <a:r>
              <a:rPr lang="en-GB" dirty="0"/>
              <a:t> - </a:t>
            </a:r>
            <a:r>
              <a:rPr lang="en-GB" dirty="0" err="1"/>
              <a:t>Hrist</a:t>
            </a:r>
            <a:endParaRPr lang="en-GB" dirty="0"/>
          </a:p>
          <a:p>
            <a:r>
              <a:rPr lang="en-GB" dirty="0" err="1"/>
              <a:t>refleksija</a:t>
            </a:r>
            <a:r>
              <a:rPr lang="en-GB" dirty="0"/>
              <a:t> </a:t>
            </a:r>
            <a:r>
              <a:rPr lang="en-GB" dirty="0" err="1"/>
              <a:t>jata</a:t>
            </a:r>
            <a:r>
              <a:rPr lang="en-GB" dirty="0"/>
              <a:t> : </a:t>
            </a:r>
            <a:r>
              <a:rPr lang="en-GB" dirty="0" err="1"/>
              <a:t>lijepo</a:t>
            </a:r>
            <a:r>
              <a:rPr lang="en-GB" dirty="0"/>
              <a:t> - </a:t>
            </a:r>
            <a:r>
              <a:rPr lang="en-GB" dirty="0" err="1"/>
              <a:t>lepo</a:t>
            </a:r>
            <a:r>
              <a:rPr lang="en-GB" dirty="0"/>
              <a:t>, </a:t>
            </a:r>
            <a:r>
              <a:rPr lang="en-GB" dirty="0" err="1"/>
              <a:t>mlijeko</a:t>
            </a:r>
            <a:r>
              <a:rPr lang="en-GB" dirty="0"/>
              <a:t> - </a:t>
            </a:r>
            <a:r>
              <a:rPr lang="en-GB" dirty="0" err="1"/>
              <a:t>mleko</a:t>
            </a:r>
            <a:r>
              <a:rPr lang="en-GB" dirty="0"/>
              <a:t>, </a:t>
            </a:r>
            <a:r>
              <a:rPr lang="en-GB" dirty="0" err="1"/>
              <a:t>svjet</a:t>
            </a:r>
            <a:r>
              <a:rPr lang="en-GB" dirty="0"/>
              <a:t> - </a:t>
            </a:r>
            <a:r>
              <a:rPr lang="en-GB" dirty="0" err="1"/>
              <a:t>svet</a:t>
            </a:r>
            <a:r>
              <a:rPr lang="en-GB" dirty="0"/>
              <a:t>, </a:t>
            </a:r>
            <a:r>
              <a:rPr lang="en-GB" dirty="0" err="1"/>
              <a:t>sjever</a:t>
            </a:r>
            <a:r>
              <a:rPr lang="en-GB" dirty="0"/>
              <a:t>- sever, </a:t>
            </a:r>
            <a:r>
              <a:rPr lang="en-GB" dirty="0" err="1"/>
              <a:t>svjetlo</a:t>
            </a:r>
            <a:r>
              <a:rPr lang="en-GB" dirty="0"/>
              <a:t> – </a:t>
            </a:r>
            <a:r>
              <a:rPr lang="en-GB" dirty="0" err="1"/>
              <a:t>svetlo</a:t>
            </a:r>
            <a:r>
              <a:rPr lang="en-GB" dirty="0"/>
              <a:t>, </a:t>
            </a:r>
            <a:r>
              <a:rPr lang="en-GB" dirty="0" err="1"/>
              <a:t>dijete</a:t>
            </a:r>
            <a:r>
              <a:rPr lang="en-GB" dirty="0"/>
              <a:t> – </a:t>
            </a:r>
            <a:r>
              <a:rPr lang="en-GB" dirty="0" err="1"/>
              <a:t>dete</a:t>
            </a:r>
            <a:r>
              <a:rPr lang="en-GB" dirty="0"/>
              <a:t>, </a:t>
            </a:r>
            <a:r>
              <a:rPr lang="en-GB" dirty="0" err="1"/>
              <a:t>grijati</a:t>
            </a:r>
            <a:r>
              <a:rPr lang="en-GB" dirty="0"/>
              <a:t> - </a:t>
            </a:r>
            <a:r>
              <a:rPr lang="en-GB" dirty="0" err="1"/>
              <a:t>grejati</a:t>
            </a:r>
            <a:endParaRPr lang="en-GB" dirty="0"/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518148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8B256-0051-8C4C-9657-D1B114241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04C08-21BB-D946-BE74-B9CACAC6B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vokalizacija</a:t>
            </a:r>
            <a:r>
              <a:rPr lang="en-GB" dirty="0"/>
              <a:t>: </a:t>
            </a:r>
            <a:r>
              <a:rPr lang="en-GB" dirty="0" err="1"/>
              <a:t>stol</a:t>
            </a:r>
            <a:r>
              <a:rPr lang="en-GB" dirty="0"/>
              <a:t> – </a:t>
            </a:r>
            <a:r>
              <a:rPr lang="en-GB" dirty="0" err="1"/>
              <a:t>sto</a:t>
            </a:r>
            <a:r>
              <a:rPr lang="en-GB" dirty="0"/>
              <a:t>, vol – </a:t>
            </a:r>
            <a:r>
              <a:rPr lang="en-GB" dirty="0" err="1"/>
              <a:t>vo</a:t>
            </a:r>
            <a:r>
              <a:rPr lang="en-GB" dirty="0"/>
              <a:t>, sol - so</a:t>
            </a:r>
          </a:p>
          <a:p>
            <a:r>
              <a:rPr lang="en-HR" dirty="0"/>
              <a:t>pisanje tujih imen: Johnny Depp – Đoni Dep, George Washington – Đorđ Vašington </a:t>
            </a:r>
          </a:p>
          <a:p>
            <a:r>
              <a:rPr lang="en-GB" dirty="0"/>
              <a:t>p</a:t>
            </a:r>
            <a:r>
              <a:rPr lang="en-HR" dirty="0"/>
              <a:t>ošto – buduć da</a:t>
            </a:r>
          </a:p>
          <a:p>
            <a:endParaRPr lang="en-HR" dirty="0"/>
          </a:p>
          <a:p>
            <a:r>
              <a:rPr lang="en-GB" dirty="0"/>
              <a:t>b</a:t>
            </a:r>
            <a:r>
              <a:rPr lang="en-HR" dirty="0"/>
              <a:t>udući da: zato ker</a:t>
            </a:r>
          </a:p>
          <a:p>
            <a:r>
              <a:rPr lang="en-GB" dirty="0"/>
              <a:t>p</a:t>
            </a:r>
            <a:r>
              <a:rPr lang="en-HR" dirty="0"/>
              <a:t>ošto – po/potem</a:t>
            </a:r>
          </a:p>
          <a:p>
            <a:endParaRPr lang="en-HR" dirty="0"/>
          </a:p>
          <a:p>
            <a:r>
              <a:rPr lang="en-GB" dirty="0"/>
              <a:t>k</a:t>
            </a:r>
            <a:r>
              <a:rPr lang="en-HR" dirty="0"/>
              <a:t>onstrukcija z ”da”: Htjela bih da te vidim X  (Htjela bih te vidjeTI)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639852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38F83-9FC4-A047-BD97-70C96319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HR" dirty="0"/>
              <a:t>oslovna e-pošta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DC868-C685-124F-8430-39409CE15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dobro napisana e-pošta – </a:t>
            </a:r>
            <a:r>
              <a:rPr lang="hr-HR" dirty="0" err="1"/>
              <a:t>dober</a:t>
            </a:r>
            <a:r>
              <a:rPr lang="hr-HR" dirty="0"/>
              <a:t> </a:t>
            </a:r>
            <a:r>
              <a:rPr lang="hr-HR" dirty="0" err="1"/>
              <a:t>vtis</a:t>
            </a:r>
            <a:endParaRPr lang="hr-HR" dirty="0"/>
          </a:p>
          <a:p>
            <a:endParaRPr lang="en-HR" dirty="0"/>
          </a:p>
          <a:p>
            <a:r>
              <a:rPr lang="hr-HR" dirty="0"/>
              <a:t>navedite </a:t>
            </a:r>
            <a:r>
              <a:rPr lang="hr-HR" dirty="0" err="1"/>
              <a:t>Zadevo</a:t>
            </a:r>
            <a:r>
              <a:rPr lang="hr-HR" dirty="0"/>
              <a:t> (bistvo pošte, razlog pošiljanja - Prijava na natječaj)</a:t>
            </a:r>
            <a:endParaRPr lang="en-HR" dirty="0"/>
          </a:p>
          <a:p>
            <a:r>
              <a:rPr lang="en-GB" dirty="0" err="1"/>
              <a:t>pravilno</a:t>
            </a:r>
            <a:r>
              <a:rPr lang="en-GB" dirty="0"/>
              <a:t> </a:t>
            </a:r>
            <a:r>
              <a:rPr lang="en-GB" dirty="0" err="1"/>
              <a:t>naslavljanje</a:t>
            </a:r>
            <a:r>
              <a:rPr lang="en-GB" dirty="0"/>
              <a:t> </a:t>
            </a:r>
            <a:r>
              <a:rPr lang="en-GB" dirty="0" err="1"/>
              <a:t>prejemnika</a:t>
            </a:r>
            <a:r>
              <a:rPr lang="en-GB" dirty="0"/>
              <a:t> (</a:t>
            </a:r>
            <a:r>
              <a:rPr lang="en-GB" dirty="0" err="1"/>
              <a:t>Poštovani</a:t>
            </a:r>
            <a:r>
              <a:rPr lang="en-GB" dirty="0"/>
              <a:t> g./</a:t>
            </a:r>
            <a:r>
              <a:rPr lang="en-GB" dirty="0" err="1"/>
              <a:t>Poštovana</a:t>
            </a:r>
            <a:r>
              <a:rPr lang="en-GB" dirty="0"/>
              <a:t> </a:t>
            </a:r>
            <a:r>
              <a:rPr lang="en-GB" dirty="0" err="1"/>
              <a:t>gđo</a:t>
            </a:r>
            <a:r>
              <a:rPr lang="en-GB" dirty="0"/>
              <a:t>. – </a:t>
            </a:r>
            <a:r>
              <a:rPr lang="en-GB" dirty="0" err="1"/>
              <a:t>preverite</a:t>
            </a:r>
            <a:r>
              <a:rPr lang="en-GB" dirty="0"/>
              <a:t> </a:t>
            </a:r>
            <a:r>
              <a:rPr lang="en-GB" dirty="0" err="1"/>
              <a:t>ali</a:t>
            </a:r>
            <a:r>
              <a:rPr lang="en-GB" dirty="0"/>
              <a:t> je m </a:t>
            </a:r>
            <a:r>
              <a:rPr lang="en-GB" dirty="0" err="1"/>
              <a:t>ali</a:t>
            </a:r>
            <a:r>
              <a:rPr lang="en-GB" dirty="0"/>
              <a:t> </a:t>
            </a:r>
            <a:r>
              <a:rPr lang="en-GB" dirty="0" err="1"/>
              <a:t>ž</a:t>
            </a:r>
            <a:r>
              <a:rPr lang="en-GB" dirty="0"/>
              <a:t>)</a:t>
            </a:r>
            <a:endParaRPr lang="en-HR" dirty="0"/>
          </a:p>
          <a:p>
            <a:pPr marL="0" indent="0">
              <a:buNone/>
            </a:pPr>
            <a:endParaRPr lang="en-HR" dirty="0"/>
          </a:p>
          <a:p>
            <a:r>
              <a:rPr lang="en-GB" dirty="0" err="1"/>
              <a:t>uvod</a:t>
            </a:r>
            <a:r>
              <a:rPr lang="en-GB" dirty="0"/>
              <a:t>: </a:t>
            </a:r>
            <a:r>
              <a:rPr lang="en-GB" dirty="0" err="1"/>
              <a:t>predstavite</a:t>
            </a:r>
            <a:r>
              <a:rPr lang="en-GB" dirty="0"/>
              <a:t> se (</a:t>
            </a:r>
            <a:r>
              <a:rPr lang="en-GB" dirty="0" err="1"/>
              <a:t>če</a:t>
            </a:r>
            <a:r>
              <a:rPr lang="en-GB" dirty="0"/>
              <a:t> ne </a:t>
            </a:r>
            <a:r>
              <a:rPr lang="en-GB" dirty="0" err="1"/>
              <a:t>poznate</a:t>
            </a:r>
            <a:r>
              <a:rPr lang="en-GB" dirty="0"/>
              <a:t> </a:t>
            </a:r>
            <a:r>
              <a:rPr lang="en-GB" dirty="0" err="1"/>
              <a:t>osebo</a:t>
            </a:r>
            <a:r>
              <a:rPr lang="en-GB" dirty="0"/>
              <a:t>) </a:t>
            </a:r>
            <a:r>
              <a:rPr lang="en-GB" dirty="0" err="1"/>
              <a:t>ali</a:t>
            </a:r>
            <a:r>
              <a:rPr lang="en-GB" dirty="0"/>
              <a:t> </a:t>
            </a:r>
            <a:r>
              <a:rPr lang="en-GB" dirty="0" err="1"/>
              <a:t>napišite</a:t>
            </a:r>
            <a:r>
              <a:rPr lang="en-GB" dirty="0"/>
              <a:t> </a:t>
            </a:r>
            <a:r>
              <a:rPr lang="en-GB" dirty="0" err="1"/>
              <a:t>uvod</a:t>
            </a:r>
            <a:r>
              <a:rPr lang="en-GB" dirty="0"/>
              <a:t> (</a:t>
            </a:r>
            <a:r>
              <a:rPr lang="en-GB" dirty="0" err="1"/>
              <a:t>nepovezan</a:t>
            </a:r>
            <a:r>
              <a:rPr lang="en-GB" dirty="0"/>
              <a:t> z </a:t>
            </a:r>
            <a:r>
              <a:rPr lang="en-GB" dirty="0" err="1"/>
              <a:t>namenom</a:t>
            </a:r>
            <a:r>
              <a:rPr lang="en-GB" dirty="0"/>
              <a:t>)</a:t>
            </a:r>
            <a:endParaRPr lang="en-HR" dirty="0"/>
          </a:p>
          <a:p>
            <a:r>
              <a:rPr lang="hr-HR" dirty="0"/>
              <a:t>profesionalnost: </a:t>
            </a:r>
            <a:r>
              <a:rPr lang="hr-HR" dirty="0" err="1"/>
              <a:t>profesionalen</a:t>
            </a:r>
            <a:r>
              <a:rPr lang="hr-HR" dirty="0"/>
              <a:t> ton, ne uporabljajte </a:t>
            </a:r>
            <a:r>
              <a:rPr lang="hr-HR" dirty="0" err="1"/>
              <a:t>klicaje</a:t>
            </a:r>
            <a:r>
              <a:rPr lang="hr-HR" dirty="0"/>
              <a:t> ali </a:t>
            </a:r>
            <a:r>
              <a:rPr lang="hr-HR" dirty="0" err="1"/>
              <a:t>smeškote</a:t>
            </a:r>
            <a:r>
              <a:rPr lang="hr-HR" dirty="0"/>
              <a:t>:) </a:t>
            </a:r>
            <a:endParaRPr lang="en-HR" dirty="0"/>
          </a:p>
          <a:p>
            <a:r>
              <a:rPr lang="en-GB" dirty="0"/>
              <a:t>p</a:t>
            </a:r>
            <a:r>
              <a:rPr lang="en-HR" dirty="0"/>
              <a:t>išite povzeto in jasno</a:t>
            </a:r>
          </a:p>
        </p:txBody>
      </p:sp>
    </p:spTree>
    <p:extLst>
      <p:ext uri="{BB962C8B-B14F-4D97-AF65-F5344CB8AC3E}">
        <p14:creationId xmlns:p14="http://schemas.microsoft.com/office/powerpoint/2010/main" val="1616841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F7FAD-85EF-0849-AAE4-53901E3A7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EA326-0864-684A-A57D-0BA92E10D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obvezno: </a:t>
            </a:r>
            <a:r>
              <a:rPr lang="hr-HR" dirty="0" err="1"/>
              <a:t>namen</a:t>
            </a:r>
            <a:r>
              <a:rPr lang="hr-HR" dirty="0"/>
              <a:t> pošte (razlog + konkretna </a:t>
            </a:r>
            <a:r>
              <a:rPr lang="hr-HR" dirty="0" err="1"/>
              <a:t>vprašanj</a:t>
            </a:r>
            <a:r>
              <a:rPr lang="hr-HR" dirty="0"/>
              <a:t>, ločite (paragrafi))</a:t>
            </a:r>
            <a:endParaRPr lang="en-HR" dirty="0"/>
          </a:p>
          <a:p>
            <a:r>
              <a:rPr lang="hr-HR" dirty="0" err="1"/>
              <a:t>zaključek</a:t>
            </a:r>
            <a:r>
              <a:rPr lang="hr-HR" dirty="0"/>
              <a:t>: Veselim se vašem odgovoru/Veselim se vašem odgovoru do petka u 12 sati</a:t>
            </a:r>
            <a:endParaRPr lang="en-HR" dirty="0"/>
          </a:p>
          <a:p>
            <a:r>
              <a:rPr lang="en-GB" dirty="0"/>
              <a:t>z</a:t>
            </a:r>
            <a:r>
              <a:rPr lang="en-HR" dirty="0"/>
              <a:t>ahvala: na koncu (kolega, nadrejeni, neznanec…) – zelo pomembno</a:t>
            </a:r>
          </a:p>
          <a:p>
            <a:r>
              <a:rPr lang="en-GB" dirty="0" err="1"/>
              <a:t>navedite</a:t>
            </a:r>
            <a:r>
              <a:rPr lang="en-GB" dirty="0"/>
              <a:t> </a:t>
            </a:r>
            <a:r>
              <a:rPr lang="en-GB" dirty="0" err="1"/>
              <a:t>svoje</a:t>
            </a:r>
            <a:r>
              <a:rPr lang="en-GB" dirty="0"/>
              <a:t> </a:t>
            </a:r>
            <a:r>
              <a:rPr lang="en-GB" dirty="0" err="1"/>
              <a:t>kontakte</a:t>
            </a:r>
            <a:r>
              <a:rPr lang="en-GB" dirty="0"/>
              <a:t>: </a:t>
            </a:r>
            <a:r>
              <a:rPr lang="en-GB" dirty="0" err="1"/>
              <a:t>podatki</a:t>
            </a:r>
            <a:r>
              <a:rPr lang="en-GB" dirty="0"/>
              <a:t> (</a:t>
            </a:r>
            <a:r>
              <a:rPr lang="en-GB" dirty="0" err="1"/>
              <a:t>ime</a:t>
            </a:r>
            <a:r>
              <a:rPr lang="en-GB" dirty="0"/>
              <a:t>, </a:t>
            </a:r>
            <a:r>
              <a:rPr lang="en-GB" dirty="0" err="1"/>
              <a:t>priimek</a:t>
            </a:r>
            <a:r>
              <a:rPr lang="en-GB" dirty="0"/>
              <a:t>, e-</a:t>
            </a:r>
            <a:r>
              <a:rPr lang="en-GB" dirty="0" err="1"/>
              <a:t>poštni</a:t>
            </a:r>
            <a:r>
              <a:rPr lang="en-GB" dirty="0"/>
              <a:t> </a:t>
            </a:r>
            <a:r>
              <a:rPr lang="en-GB" dirty="0" err="1"/>
              <a:t>naslov</a:t>
            </a:r>
            <a:r>
              <a:rPr lang="en-GB" dirty="0"/>
              <a:t>, </a:t>
            </a:r>
            <a:r>
              <a:rPr lang="en-GB" dirty="0" err="1"/>
              <a:t>telefonska</a:t>
            </a:r>
            <a:r>
              <a:rPr lang="en-GB" dirty="0"/>
              <a:t> </a:t>
            </a:r>
            <a:r>
              <a:rPr lang="en-GB" dirty="0" err="1"/>
              <a:t>številka</a:t>
            </a:r>
            <a:r>
              <a:rPr lang="en-GB" dirty="0"/>
              <a:t>)</a:t>
            </a:r>
            <a:endParaRPr lang="en-HR" dirty="0"/>
          </a:p>
          <a:p>
            <a:r>
              <a:rPr lang="en-GB" dirty="0" err="1"/>
              <a:t>pozdrav</a:t>
            </a:r>
            <a:r>
              <a:rPr lang="en-HR" dirty="0"/>
              <a:t>: S poštovanjem, Srdačno, Lijep pozdrav, Ugodan dan…</a:t>
            </a:r>
          </a:p>
          <a:p>
            <a:r>
              <a:rPr lang="en-HR" dirty="0"/>
              <a:t>PREVERITE BESEDILO!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1110351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DB04C-A7F8-D94A-B078-1A62E76E2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/>
              <a:t>Pisanje življenjepisa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510A5-795D-BA41-B23D-EAA3192B6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781927"/>
          </a:xfrm>
        </p:spPr>
        <p:txBody>
          <a:bodyPr/>
          <a:lstStyle/>
          <a:p>
            <a:r>
              <a:rPr lang="en-GB" dirty="0" err="1"/>
              <a:t>osebni</a:t>
            </a:r>
            <a:r>
              <a:rPr lang="en-GB" dirty="0"/>
              <a:t> </a:t>
            </a:r>
            <a:r>
              <a:rPr lang="en-GB" dirty="0" err="1"/>
              <a:t>podatki</a:t>
            </a:r>
            <a:r>
              <a:rPr lang="en-GB" dirty="0"/>
              <a:t> (</a:t>
            </a:r>
            <a:r>
              <a:rPr lang="en-GB" dirty="0" err="1"/>
              <a:t>ime</a:t>
            </a:r>
            <a:r>
              <a:rPr lang="en-GB" dirty="0"/>
              <a:t>, </a:t>
            </a:r>
            <a:r>
              <a:rPr lang="en-GB" dirty="0" err="1"/>
              <a:t>priimek</a:t>
            </a:r>
            <a:r>
              <a:rPr lang="en-GB" dirty="0"/>
              <a:t>, e-</a:t>
            </a:r>
            <a:r>
              <a:rPr lang="en-GB" dirty="0" err="1"/>
              <a:t>pošta</a:t>
            </a:r>
            <a:r>
              <a:rPr lang="en-GB" dirty="0"/>
              <a:t>, tel. </a:t>
            </a:r>
            <a:r>
              <a:rPr lang="en-GB" dirty="0" err="1"/>
              <a:t>številka</a:t>
            </a:r>
            <a:r>
              <a:rPr lang="en-GB" dirty="0"/>
              <a:t>)</a:t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preverite</a:t>
            </a:r>
            <a:r>
              <a:rPr lang="en-GB" dirty="0"/>
              <a:t> </a:t>
            </a:r>
            <a:r>
              <a:rPr lang="en-GB" dirty="0" err="1"/>
              <a:t>točnost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- ne </a:t>
            </a:r>
            <a:r>
              <a:rPr lang="en-GB" dirty="0" err="1"/>
              <a:t>navajamo</a:t>
            </a:r>
            <a:r>
              <a:rPr lang="en-GB" dirty="0"/>
              <a:t>: </a:t>
            </a:r>
            <a:r>
              <a:rPr lang="en-GB" dirty="0" err="1"/>
              <a:t>zakonski</a:t>
            </a:r>
            <a:r>
              <a:rPr lang="en-GB" dirty="0"/>
              <a:t> status, </a:t>
            </a:r>
            <a:r>
              <a:rPr lang="en-GB" dirty="0" err="1"/>
              <a:t>število</a:t>
            </a:r>
            <a:r>
              <a:rPr lang="en-GB" dirty="0"/>
              <a:t> </a:t>
            </a:r>
            <a:r>
              <a:rPr lang="en-GB" dirty="0" err="1"/>
              <a:t>otrok</a:t>
            </a:r>
            <a:r>
              <a:rPr lang="en-GB" dirty="0"/>
              <a:t>, </a:t>
            </a:r>
            <a:r>
              <a:rPr lang="en-GB" dirty="0" err="1"/>
              <a:t>vojaški</a:t>
            </a:r>
            <a:r>
              <a:rPr lang="en-GB" dirty="0"/>
              <a:t> </a:t>
            </a:r>
            <a:r>
              <a:rPr lang="en-GB" dirty="0" err="1"/>
              <a:t>rok</a:t>
            </a:r>
            <a:r>
              <a:rPr lang="en-GB" dirty="0"/>
              <a:t>, </a:t>
            </a:r>
            <a:r>
              <a:rPr lang="en-GB" dirty="0" err="1"/>
              <a:t>nacionalnost</a:t>
            </a:r>
            <a:r>
              <a:rPr lang="en-GB" dirty="0"/>
              <a:t> </a:t>
            </a:r>
            <a:r>
              <a:rPr lang="en-GB" dirty="0" err="1"/>
              <a:t>ipd</a:t>
            </a:r>
            <a:r>
              <a:rPr lang="en-GB" dirty="0"/>
              <a:t>.</a:t>
            </a:r>
          </a:p>
          <a:p>
            <a:r>
              <a:rPr lang="en-GB" dirty="0" err="1"/>
              <a:t>izobraževanje</a:t>
            </a:r>
            <a:br>
              <a:rPr lang="en-GB" dirty="0"/>
            </a:br>
            <a:r>
              <a:rPr lang="en-GB" dirty="0"/>
              <a:t>- ne </a:t>
            </a:r>
            <a:r>
              <a:rPr lang="en-GB" dirty="0" err="1"/>
              <a:t>navajmo</a:t>
            </a:r>
            <a:r>
              <a:rPr lang="en-GB" dirty="0"/>
              <a:t>: </a:t>
            </a:r>
            <a:r>
              <a:rPr lang="en-GB" dirty="0" err="1"/>
              <a:t>podatek</a:t>
            </a:r>
            <a:r>
              <a:rPr lang="en-GB" dirty="0"/>
              <a:t> o </a:t>
            </a:r>
            <a:r>
              <a:rPr lang="en-GB" dirty="0" err="1"/>
              <a:t>končani</a:t>
            </a:r>
            <a:r>
              <a:rPr lang="en-GB" dirty="0"/>
              <a:t> </a:t>
            </a:r>
            <a:r>
              <a:rPr lang="en-GB" dirty="0" err="1"/>
              <a:t>osnovni</a:t>
            </a:r>
            <a:r>
              <a:rPr lang="en-GB" dirty="0"/>
              <a:t> </a:t>
            </a:r>
            <a:r>
              <a:rPr lang="en-GB" dirty="0" err="1"/>
              <a:t>šoli</a:t>
            </a:r>
            <a:r>
              <a:rPr lang="en-GB" dirty="0"/>
              <a:t> in </a:t>
            </a:r>
            <a:r>
              <a:rPr lang="en-GB" dirty="0" err="1"/>
              <a:t>nekončana</a:t>
            </a:r>
            <a:r>
              <a:rPr lang="en-GB" dirty="0"/>
              <a:t> </a:t>
            </a:r>
            <a:r>
              <a:rPr lang="en-GB" dirty="0" err="1"/>
              <a:t>fakulteta</a:t>
            </a:r>
            <a:br>
              <a:rPr lang="en-GB" dirty="0"/>
            </a:br>
            <a:r>
              <a:rPr lang="en-GB" dirty="0"/>
              <a:t>- od </a:t>
            </a:r>
            <a:r>
              <a:rPr lang="en-GB" dirty="0" err="1"/>
              <a:t>novejših</a:t>
            </a:r>
            <a:r>
              <a:rPr lang="en-GB" dirty="0"/>
              <a:t> do </a:t>
            </a:r>
            <a:r>
              <a:rPr lang="en-GB" dirty="0" err="1"/>
              <a:t>starejših</a:t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navedite</a:t>
            </a:r>
            <a:r>
              <a:rPr lang="en-GB" dirty="0"/>
              <a:t> </a:t>
            </a:r>
            <a:r>
              <a:rPr lang="en-GB" dirty="0" err="1"/>
              <a:t>naziv</a:t>
            </a:r>
            <a:r>
              <a:rPr lang="en-GB" dirty="0"/>
              <a:t> (1. mesto)</a:t>
            </a:r>
          </a:p>
          <a:p>
            <a:pPr marL="0" indent="0">
              <a:buNone/>
            </a:pP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465213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7435-5973-EE43-B7FA-7ABFF6D0B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2AC0-372B-CF4A-A865-9DE0B5322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50520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d</a:t>
            </a:r>
            <a:r>
              <a:rPr lang="en-HR" dirty="0"/>
              <a:t>elovne izkušnje:</a:t>
            </a:r>
            <a:br>
              <a:rPr lang="en-HR" dirty="0"/>
            </a:br>
            <a:r>
              <a:rPr lang="en-HR" dirty="0"/>
              <a:t>- 5+ let, 1. mesto, pred izobraževanjem</a:t>
            </a:r>
            <a:br>
              <a:rPr lang="en-HR" dirty="0"/>
            </a:br>
            <a:r>
              <a:rPr lang="en-HR" dirty="0"/>
              <a:t>- opis delovenga mesta (določeni položaj + dosežki)</a:t>
            </a:r>
            <a:br>
              <a:rPr lang="en-HR" dirty="0"/>
            </a:br>
            <a:r>
              <a:rPr lang="en-HR" dirty="0"/>
              <a:t>- strokovno osposabljanje (če nimate izkušenj)</a:t>
            </a:r>
            <a:br>
              <a:rPr lang="en-HR" dirty="0"/>
            </a:br>
            <a:r>
              <a:rPr lang="en-HR" dirty="0"/>
              <a:t>- volontiranje (če je podobno)</a:t>
            </a:r>
            <a:br>
              <a:rPr lang="en-HR" dirty="0"/>
            </a:br>
            <a:r>
              <a:rPr lang="en-HR" dirty="0"/>
              <a:t>- ne navajajte: razlog za prekinitev delovnega odnosa</a:t>
            </a:r>
          </a:p>
          <a:p>
            <a:r>
              <a:rPr lang="en-GB" dirty="0"/>
              <a:t>t</a:t>
            </a:r>
            <a:r>
              <a:rPr lang="en-HR" dirty="0"/>
              <a:t>uji jeziki: </a:t>
            </a:r>
            <a:br>
              <a:rPr lang="en-HR" dirty="0"/>
            </a:br>
            <a:r>
              <a:rPr lang="en-HR" dirty="0"/>
              <a:t>- šola za tuje jezike: končana stopnja, ime šole in leto</a:t>
            </a:r>
            <a:br>
              <a:rPr lang="en-HR" dirty="0"/>
            </a:br>
            <a:r>
              <a:rPr lang="en-HR" dirty="0"/>
              <a:t>- ne navajmo: nedkončani tečaji</a:t>
            </a:r>
          </a:p>
        </p:txBody>
      </p:sp>
    </p:spTree>
    <p:extLst>
      <p:ext uri="{BB962C8B-B14F-4D97-AF65-F5344CB8AC3E}">
        <p14:creationId xmlns:p14="http://schemas.microsoft.com/office/powerpoint/2010/main" val="13349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AC54-39BC-FB4A-AF6F-41D086CC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Koristne spletne strani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466A4-9C21-FF47-ACC7-95E8295E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https://hjp.znanje.hr</a:t>
            </a:r>
            <a:endParaRPr lang="en-GB" dirty="0"/>
          </a:p>
          <a:p>
            <a:r>
              <a:rPr lang="en-GB" dirty="0">
                <a:hlinkClick r:id="rId3"/>
              </a:rPr>
              <a:t>https://www.enciklopedija.hr</a:t>
            </a:r>
            <a:endParaRPr lang="en-GB" dirty="0"/>
          </a:p>
          <a:p>
            <a:r>
              <a:rPr lang="en-GB" dirty="0">
                <a:hlinkClick r:id="rId4"/>
              </a:rPr>
              <a:t>https://glosbe.com</a:t>
            </a:r>
            <a:endParaRPr lang="en-GB" dirty="0"/>
          </a:p>
          <a:p>
            <a:r>
              <a:rPr lang="en-GB" dirty="0">
                <a:hlinkClick r:id="rId5"/>
              </a:rPr>
              <a:t>https://www.termania.net/?searchIn=Linked&amp;ld=410</a:t>
            </a:r>
            <a:endParaRPr lang="en-GB" dirty="0"/>
          </a:p>
          <a:p>
            <a:r>
              <a:rPr lang="en-GB" dirty="0">
                <a:hlinkClick r:id="rId6"/>
              </a:rPr>
              <a:t>http://ihjj.hr/kolokacije/</a:t>
            </a:r>
            <a:endParaRPr lang="en-HR" dirty="0"/>
          </a:p>
          <a:p>
            <a:r>
              <a:rPr lang="en-GB" dirty="0">
                <a:hlinkClick r:id="rId7"/>
              </a:rPr>
              <a:t>https://translate.google</a:t>
            </a:r>
            <a:r>
              <a:rPr lang="en-GB">
                <a:hlinkClick r:id="rId7"/>
              </a:rPr>
              <a:t>.com</a:t>
            </a:r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04177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DF3B6-4197-9A4E-9A8F-F75A115D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E7CBA-7674-0D4B-96CF-62BFA13FA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HR" dirty="0"/>
              <a:t>ačunalniško znanje in računalniške veščine:</a:t>
            </a:r>
            <a:br>
              <a:rPr lang="en-HR" dirty="0"/>
            </a:br>
            <a:r>
              <a:rPr lang="en-HR" dirty="0"/>
              <a:t>- ECDL diploma (evropska računalniška diploma): samo to + šola in leto</a:t>
            </a:r>
            <a:br>
              <a:rPr lang="en-HR" dirty="0"/>
            </a:br>
            <a:r>
              <a:rPr lang="en-HR" dirty="0"/>
              <a:t>- poznavanje MS Office programske opreme</a:t>
            </a:r>
            <a:br>
              <a:rPr lang="en-HR" dirty="0"/>
            </a:br>
            <a:r>
              <a:rPr lang="en-HR" dirty="0"/>
              <a:t>- poznavanje dodatnih programov/aplikacij (kratice – NE)</a:t>
            </a:r>
          </a:p>
          <a:p>
            <a:r>
              <a:rPr lang="en-GB" dirty="0"/>
              <a:t>d</a:t>
            </a:r>
            <a:r>
              <a:rPr lang="en-HR" dirty="0"/>
              <a:t>ružbeno omrežje:</a:t>
            </a:r>
            <a:br>
              <a:rPr lang="en-HR" dirty="0"/>
            </a:br>
            <a:r>
              <a:rPr lang="en-HR" dirty="0"/>
              <a:t>- Linkedin, Twitter, blog –povezano s službo</a:t>
            </a:r>
            <a:br>
              <a:rPr lang="en-HR" dirty="0"/>
            </a:br>
            <a:r>
              <a:rPr lang="en-HR" dirty="0"/>
              <a:t>- ne navajamo: Instagram,  Facebook, TikTok</a:t>
            </a:r>
          </a:p>
        </p:txBody>
      </p:sp>
    </p:spTree>
    <p:extLst>
      <p:ext uri="{BB962C8B-B14F-4D97-AF65-F5344CB8AC3E}">
        <p14:creationId xmlns:p14="http://schemas.microsoft.com/office/powerpoint/2010/main" val="1667803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4CFE3-911C-0C46-A28C-E2CCE8E5D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C26AD-559B-CE49-B83B-8DB6333FB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</a:t>
            </a:r>
            <a:r>
              <a:rPr lang="en-HR" dirty="0"/>
              <a:t>riporočila:</a:t>
            </a:r>
            <a:br>
              <a:rPr lang="en-HR" dirty="0"/>
            </a:br>
            <a:r>
              <a:rPr lang="en-HR" dirty="0"/>
              <a:t>- takoj jo priložite k prijavi na oglas ali navedite podatke osebe, ki vas priporoča (ime, priimek, položaj/poklic in tel. št.)</a:t>
            </a:r>
            <a:br>
              <a:rPr lang="en-HR" dirty="0"/>
            </a:br>
            <a:r>
              <a:rPr lang="en-HR" dirty="0"/>
              <a:t>- privolitev osebe, ki vas priporoča </a:t>
            </a:r>
          </a:p>
          <a:p>
            <a:r>
              <a:rPr lang="en-GB" dirty="0"/>
              <a:t>V</a:t>
            </a:r>
            <a:r>
              <a:rPr lang="en-HR" dirty="0"/>
              <a:t>ozniško dovoljenje:</a:t>
            </a:r>
            <a:br>
              <a:rPr lang="en-HR" dirty="0"/>
            </a:br>
            <a:r>
              <a:rPr lang="en-HR" dirty="0"/>
              <a:t>- dovolj: navedena B katgorija </a:t>
            </a:r>
          </a:p>
          <a:p>
            <a:r>
              <a:rPr lang="en-GB" dirty="0"/>
              <a:t>H</a:t>
            </a:r>
            <a:r>
              <a:rPr lang="en-HR" dirty="0"/>
              <a:t>obiji:</a:t>
            </a:r>
            <a:br>
              <a:rPr lang="en-HR" dirty="0"/>
            </a:br>
            <a:r>
              <a:rPr lang="en-HR" dirty="0"/>
              <a:t>- če je povezan s službo</a:t>
            </a:r>
          </a:p>
        </p:txBody>
      </p:sp>
    </p:spTree>
    <p:extLst>
      <p:ext uri="{BB962C8B-B14F-4D97-AF65-F5344CB8AC3E}">
        <p14:creationId xmlns:p14="http://schemas.microsoft.com/office/powerpoint/2010/main" val="2370259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5522-329D-8948-9E75-38487407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20A41-6B63-D145-85EB-9F56CE9FC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304799"/>
            <a:ext cx="10018713" cy="3124201"/>
          </a:xfrm>
        </p:spPr>
        <p:txBody>
          <a:bodyPr/>
          <a:lstStyle/>
          <a:p>
            <a:r>
              <a:rPr lang="en-GB" dirty="0"/>
              <a:t>n</a:t>
            </a:r>
            <a:r>
              <a:rPr lang="en-HR" dirty="0"/>
              <a:t>e navajamo: neresnični podatki,</a:t>
            </a:r>
          </a:p>
          <a:p>
            <a:r>
              <a:rPr lang="en-HR" dirty="0"/>
              <a:t> netočne in nepopolne informacije</a:t>
            </a:r>
          </a:p>
          <a:p>
            <a:endParaRPr lang="en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0F3529-EAA5-D04D-BF28-8CB653223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2989" y="0"/>
            <a:ext cx="57190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523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B1299-8ED1-D948-83E0-5AE1FD8A8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Motivacijsko pismo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0C749-CBD9-8241-9EC9-F1DDCB3F4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4191001"/>
          </a:xfrm>
        </p:spPr>
        <p:txBody>
          <a:bodyPr>
            <a:normAutofit/>
          </a:bodyPr>
          <a:lstStyle/>
          <a:p>
            <a:r>
              <a:rPr lang="en-GB" dirty="0"/>
              <a:t>N</a:t>
            </a:r>
            <a:r>
              <a:rPr lang="en-HR" dirty="0"/>
              <a:t>a kaj moramo biti pozorni: dolžina, slovnica in pravopis ter kopiranje</a:t>
            </a:r>
          </a:p>
          <a:p>
            <a:r>
              <a:rPr lang="en-GB" dirty="0"/>
              <a:t>D</a:t>
            </a:r>
            <a:r>
              <a:rPr lang="en-HR" dirty="0"/>
              <a:t>olžina:</a:t>
            </a:r>
            <a:br>
              <a:rPr lang="en-HR" dirty="0"/>
            </a:br>
            <a:r>
              <a:rPr lang="en-HR" dirty="0"/>
              <a:t>- nesme biti daljše od 1 strani (omejeni čas)</a:t>
            </a:r>
            <a:br>
              <a:rPr lang="en-HR" dirty="0"/>
            </a:br>
            <a:r>
              <a:rPr lang="en-HR" dirty="0"/>
              <a:t>- krajše je boljše </a:t>
            </a:r>
          </a:p>
          <a:p>
            <a:r>
              <a:rPr lang="en-GB" dirty="0"/>
              <a:t>S</a:t>
            </a:r>
            <a:r>
              <a:rPr lang="en-HR" dirty="0"/>
              <a:t>lovnica in pravopis:</a:t>
            </a:r>
            <a:br>
              <a:rPr lang="en-HR" dirty="0"/>
            </a:br>
            <a:r>
              <a:rPr lang="en-HR" dirty="0"/>
              <a:t>- ni opravičil za slovnične napake (orodja, pripomočki, splet …)</a:t>
            </a:r>
          </a:p>
          <a:p>
            <a:r>
              <a:rPr lang="en-GB" dirty="0"/>
              <a:t>K</a:t>
            </a:r>
            <a:r>
              <a:rPr lang="en-HR" dirty="0"/>
              <a:t>opiranje:</a:t>
            </a:r>
            <a:br>
              <a:rPr lang="en-HR" dirty="0"/>
            </a:br>
            <a:r>
              <a:rPr lang="en-HR" dirty="0"/>
              <a:t>- svoje motivacijsko pismo!</a:t>
            </a:r>
            <a:br>
              <a:rPr lang="en-HR" dirty="0"/>
            </a:br>
            <a:r>
              <a:rPr lang="en-HR" dirty="0"/>
              <a:t>- ni poanta zadovoljiti obliko </a:t>
            </a:r>
          </a:p>
        </p:txBody>
      </p:sp>
    </p:spTree>
    <p:extLst>
      <p:ext uri="{BB962C8B-B14F-4D97-AF65-F5344CB8AC3E}">
        <p14:creationId xmlns:p14="http://schemas.microsoft.com/office/powerpoint/2010/main" val="2751617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AE85-5E51-934F-A29A-A8E09014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0218C-366F-DC47-AB35-80D7268F0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HR" dirty="0"/>
              <a:t>e kopiramo življenjepisa: ne povzemaš CV (poskušaj navesti različne podatke ali pa nekaj izpustiti)</a:t>
            </a:r>
          </a:p>
          <a:p>
            <a:r>
              <a:rPr lang="en-GB" dirty="0"/>
              <a:t>v</a:t>
            </a:r>
            <a:r>
              <a:rPr lang="en-HR" dirty="0"/>
              <a:t>izualno je pomembno!</a:t>
            </a:r>
            <a:br>
              <a:rPr lang="en-HR" dirty="0"/>
            </a:br>
            <a:r>
              <a:rPr lang="en-HR" dirty="0"/>
              <a:t>- uredite svoje pismo</a:t>
            </a:r>
            <a:br>
              <a:rPr lang="en-HR" dirty="0"/>
            </a:br>
            <a:r>
              <a:rPr lang="en-HR" dirty="0"/>
              <a:t>- paragrafi</a:t>
            </a:r>
            <a:br>
              <a:rPr lang="en-HR" dirty="0"/>
            </a:br>
            <a:r>
              <a:rPr lang="en-HR" dirty="0"/>
              <a:t>- besedilo, ki ga želimo poudariti: krepko ali večja pisava</a:t>
            </a:r>
          </a:p>
        </p:txBody>
      </p:sp>
    </p:spTree>
    <p:extLst>
      <p:ext uri="{BB962C8B-B14F-4D97-AF65-F5344CB8AC3E}">
        <p14:creationId xmlns:p14="http://schemas.microsoft.com/office/powerpoint/2010/main" val="857194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8407-F127-2147-9E27-B4C707B9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84BE4-BD84-534B-9B28-75179C004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Ime in </a:t>
            </a:r>
            <a:r>
              <a:rPr lang="en-GB" dirty="0" err="1"/>
              <a:t>priimek</a:t>
            </a:r>
            <a:r>
              <a:rPr lang="en-GB" dirty="0"/>
              <a:t> </a:t>
            </a:r>
            <a:r>
              <a:rPr lang="en-GB" dirty="0" err="1"/>
              <a:t>delodajalca</a:t>
            </a:r>
            <a:r>
              <a:rPr lang="en-GB" dirty="0"/>
              <a:t> (</a:t>
            </a:r>
            <a:r>
              <a:rPr lang="en-GB" dirty="0" err="1"/>
              <a:t>Dragi</a:t>
            </a:r>
            <a:r>
              <a:rPr lang="en-GB" dirty="0"/>
              <a:t>, </a:t>
            </a:r>
            <a:r>
              <a:rPr lang="en-GB" dirty="0" err="1"/>
              <a:t>Poštovani</a:t>
            </a:r>
            <a:r>
              <a:rPr lang="en-GB" dirty="0"/>
              <a:t> …)</a:t>
            </a:r>
          </a:p>
          <a:p>
            <a:r>
              <a:rPr lang="en-GB" dirty="0"/>
              <a:t>e</a:t>
            </a:r>
            <a:r>
              <a:rPr lang="en-HR" dirty="0"/>
              <a:t>dinstven/vpadljiv prvi stavek:</a:t>
            </a:r>
          </a:p>
          <a:p>
            <a:pPr marL="0" indent="0">
              <a:buNone/>
            </a:pP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Ja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sam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Maja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Majić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magistra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psihologije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koja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je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nakon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jednogodišnjeg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volonterskog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putovanja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oko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svijeta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shvatila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da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ga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želi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mijenjati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kroz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edukaciju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djece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 u STEM </a:t>
            </a:r>
            <a:r>
              <a:rPr lang="en-GB" b="0" i="0" u="none" strike="noStrike" dirty="0" err="1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područjima</a:t>
            </a:r>
            <a:r>
              <a:rPr lang="en-GB" b="0" i="0" u="none" strike="noStrike" dirty="0">
                <a:solidFill>
                  <a:srgbClr val="80808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marL="0" indent="0">
              <a:buNone/>
            </a:pPr>
            <a:endParaRPr lang="en-GB" dirty="0">
              <a:solidFill>
                <a:srgbClr val="808080"/>
              </a:solidFill>
              <a:latin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895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C111-7D4D-1049-80EE-C5B229E8E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891A1-2200-124A-9DD5-7BF385DCE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97243"/>
            <a:ext cx="10018713" cy="4860758"/>
          </a:xfrm>
        </p:spPr>
        <p:txBody>
          <a:bodyPr>
            <a:normAutofit/>
          </a:bodyPr>
          <a:lstStyle/>
          <a:p>
            <a:r>
              <a:rPr lang="en-GB" dirty="0"/>
              <a:t>T</a:t>
            </a:r>
            <a:r>
              <a:rPr lang="en-HR" dirty="0"/>
              <a:t>elo pisma: </a:t>
            </a:r>
            <a:br>
              <a:rPr lang="en-HR" dirty="0"/>
            </a:br>
            <a:r>
              <a:rPr lang="en-HR" dirty="0"/>
              <a:t>- natančno navedemo za kaj smo bili zadolženi (celotna slika vaših izkušenj in dosežkov)</a:t>
            </a:r>
            <a:br>
              <a:rPr lang="en-HR" dirty="0"/>
            </a:br>
            <a:r>
              <a:rPr lang="en-HR" dirty="0"/>
              <a:t>- kakšno korist imajo od vas in zakaj ste vi odličen kandidat </a:t>
            </a:r>
          </a:p>
          <a:p>
            <a:r>
              <a:rPr lang="en-GB" dirty="0"/>
              <a:t>u</a:t>
            </a:r>
            <a:r>
              <a:rPr lang="en-HR" dirty="0"/>
              <a:t>porabni stavki: </a:t>
            </a:r>
            <a:br>
              <a:rPr lang="en-HR" dirty="0"/>
            </a:br>
            <a:br>
              <a:rPr lang="en-HR" dirty="0"/>
            </a:br>
            <a:r>
              <a:rPr lang="en-HR" dirty="0"/>
              <a:t>Moja odgovornost prilikom rješavanja (jednog kompleksnog projekta) je bila…</a:t>
            </a:r>
            <a:br>
              <a:rPr lang="en-HR" dirty="0"/>
            </a:br>
            <a:r>
              <a:rPr lang="en-HR" dirty="0"/>
              <a:t>Svoj sam uspjeh postigla tako što sam…</a:t>
            </a:r>
            <a:br>
              <a:rPr lang="en-HR" dirty="0"/>
            </a:br>
            <a:r>
              <a:rPr lang="en-HR" dirty="0"/>
              <a:t>Ističem se među ostalim kandidatima po… (osobnost, srast, radna etika)</a:t>
            </a:r>
            <a:br>
              <a:rPr lang="en-HR" dirty="0"/>
            </a:br>
            <a:r>
              <a:rPr lang="en-HR" dirty="0"/>
              <a:t>Ono što me čini dobrom/-im u obavljanju posla je…</a:t>
            </a:r>
            <a:br>
              <a:rPr lang="en-HR" dirty="0"/>
            </a:b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919731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796FF-0D23-A84F-8D56-A09805E5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FD1C9-BA9A-E645-A9F2-2F4EBABAA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80675"/>
            <a:ext cx="10018713" cy="5077326"/>
          </a:xfrm>
        </p:spPr>
        <p:txBody>
          <a:bodyPr>
            <a:normAutofit lnSpcReduction="10000"/>
          </a:bodyPr>
          <a:lstStyle/>
          <a:p>
            <a:r>
              <a:rPr lang="en-GB" dirty="0"/>
              <a:t>ne </a:t>
            </a:r>
            <a:r>
              <a:rPr lang="en-GB" dirty="0" err="1"/>
              <a:t>poudarajte</a:t>
            </a:r>
            <a:r>
              <a:rPr lang="en-GB" dirty="0"/>
              <a:t> </a:t>
            </a:r>
            <a:r>
              <a:rPr lang="en-GB" dirty="0" err="1"/>
              <a:t>kakšno</a:t>
            </a:r>
            <a:r>
              <a:rPr lang="en-GB" dirty="0"/>
              <a:t> </a:t>
            </a:r>
            <a:r>
              <a:rPr lang="en-GB" dirty="0" err="1"/>
              <a:t>korist</a:t>
            </a:r>
            <a:r>
              <a:rPr lang="en-GB" dirty="0"/>
              <a:t> vi </a:t>
            </a:r>
            <a:r>
              <a:rPr lang="en-GB" dirty="0" err="1"/>
              <a:t>imate</a:t>
            </a:r>
            <a:r>
              <a:rPr lang="en-GB" dirty="0"/>
              <a:t> od </a:t>
            </a:r>
            <a:r>
              <a:rPr lang="en-GB" dirty="0" err="1"/>
              <a:t>podjetja</a:t>
            </a:r>
            <a:r>
              <a:rPr lang="en-GB" dirty="0"/>
              <a:t>!</a:t>
            </a:r>
            <a:br>
              <a:rPr lang="en-GB" dirty="0"/>
            </a:br>
            <a:r>
              <a:rPr lang="en-GB" dirty="0" err="1"/>
              <a:t>Poudarite</a:t>
            </a:r>
            <a:r>
              <a:rPr lang="en-GB" dirty="0"/>
              <a:t> pa </a:t>
            </a:r>
            <a:r>
              <a:rPr lang="en-GB" dirty="0" err="1"/>
              <a:t>svoje</a:t>
            </a:r>
            <a:r>
              <a:rPr lang="en-GB" dirty="0"/>
              <a:t> </a:t>
            </a:r>
            <a:r>
              <a:rPr lang="en-GB" dirty="0" err="1"/>
              <a:t>delovne</a:t>
            </a:r>
            <a:r>
              <a:rPr lang="en-GB" dirty="0"/>
              <a:t> </a:t>
            </a:r>
            <a:r>
              <a:rPr lang="en-GB" dirty="0" err="1"/>
              <a:t>izkušnje</a:t>
            </a:r>
            <a:r>
              <a:rPr lang="en-GB" dirty="0"/>
              <a:t>!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Radio/-la </a:t>
            </a:r>
            <a:r>
              <a:rPr lang="en-GB" dirty="0" err="1"/>
              <a:t>sam</a:t>
            </a:r>
            <a:r>
              <a:rPr lang="en-GB" dirty="0"/>
              <a:t> u/za ______ ____ </a:t>
            </a:r>
            <a:r>
              <a:rPr lang="en-GB" dirty="0" err="1"/>
              <a:t>godina</a:t>
            </a:r>
            <a:r>
              <a:rPr lang="en-GB" dirty="0"/>
              <a:t>…</a:t>
            </a:r>
            <a:br>
              <a:rPr lang="en-GB" dirty="0"/>
            </a:br>
            <a:r>
              <a:rPr lang="en-GB" dirty="0" err="1"/>
              <a:t>Svoje</a:t>
            </a:r>
            <a:r>
              <a:rPr lang="en-GB" dirty="0"/>
              <a:t> </a:t>
            </a:r>
            <a:r>
              <a:rPr lang="en-GB" dirty="0" err="1"/>
              <a:t>prve</a:t>
            </a:r>
            <a:r>
              <a:rPr lang="en-GB" dirty="0"/>
              <a:t> </a:t>
            </a:r>
            <a:r>
              <a:rPr lang="en-GB" dirty="0" err="1"/>
              <a:t>godine</a:t>
            </a:r>
            <a:r>
              <a:rPr lang="en-GB" dirty="0"/>
              <a:t> </a:t>
            </a:r>
            <a:r>
              <a:rPr lang="en-GB" dirty="0" err="1"/>
              <a:t>rada</a:t>
            </a:r>
            <a:r>
              <a:rPr lang="en-GB" dirty="0"/>
              <a:t> </a:t>
            </a:r>
            <a:r>
              <a:rPr lang="en-GB" dirty="0" err="1"/>
              <a:t>sam</a:t>
            </a:r>
            <a:r>
              <a:rPr lang="en-GB" dirty="0"/>
              <a:t> </a:t>
            </a:r>
            <a:r>
              <a:rPr lang="en-GB" dirty="0" err="1"/>
              <a:t>provela</a:t>
            </a:r>
            <a:r>
              <a:rPr lang="en-GB" dirty="0"/>
              <a:t>…</a:t>
            </a:r>
            <a:br>
              <a:rPr lang="en-GB" dirty="0"/>
            </a:br>
            <a:r>
              <a:rPr lang="en-GB" dirty="0" err="1"/>
              <a:t>Radno</a:t>
            </a:r>
            <a:r>
              <a:rPr lang="en-GB" dirty="0"/>
              <a:t> </a:t>
            </a:r>
            <a:r>
              <a:rPr lang="en-GB" dirty="0" err="1"/>
              <a:t>iskustvo</a:t>
            </a:r>
            <a:r>
              <a:rPr lang="en-GB" dirty="0"/>
              <a:t> </a:t>
            </a:r>
            <a:r>
              <a:rPr lang="en-GB" dirty="0" err="1"/>
              <a:t>sam</a:t>
            </a:r>
            <a:r>
              <a:rPr lang="en-GB" dirty="0"/>
              <a:t> </a:t>
            </a:r>
            <a:r>
              <a:rPr lang="en-GB" dirty="0" err="1"/>
              <a:t>započela</a:t>
            </a:r>
            <a:r>
              <a:rPr lang="en-GB" dirty="0"/>
              <a:t>…</a:t>
            </a:r>
          </a:p>
          <a:p>
            <a:r>
              <a:rPr lang="en-GB" dirty="0" err="1"/>
              <a:t>Poudarite</a:t>
            </a:r>
            <a:r>
              <a:rPr lang="en-GB" dirty="0"/>
              <a:t> </a:t>
            </a:r>
            <a:r>
              <a:rPr lang="en-GB" dirty="0" err="1"/>
              <a:t>sposobnosti</a:t>
            </a:r>
            <a:r>
              <a:rPr lang="en-GB" dirty="0"/>
              <a:t> in </a:t>
            </a:r>
            <a:r>
              <a:rPr lang="en-GB" dirty="0" err="1"/>
              <a:t>veščine</a:t>
            </a:r>
            <a:br>
              <a:rPr lang="en-GB" dirty="0"/>
            </a:br>
            <a:br>
              <a:rPr lang="en-GB" dirty="0"/>
            </a:br>
            <a:r>
              <a:rPr lang="en-GB" dirty="0" err="1"/>
              <a:t>Veoma</a:t>
            </a:r>
            <a:r>
              <a:rPr lang="en-GB" dirty="0"/>
              <a:t> </a:t>
            </a:r>
            <a:r>
              <a:rPr lang="en-GB" dirty="0" err="1"/>
              <a:t>sam</a:t>
            </a:r>
            <a:r>
              <a:rPr lang="en-GB" dirty="0"/>
              <a:t> dobra/-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/s/u ____</a:t>
            </a:r>
            <a:br>
              <a:rPr lang="en-GB" dirty="0"/>
            </a:br>
            <a:r>
              <a:rPr lang="en-GB" dirty="0" err="1"/>
              <a:t>Vješt</a:t>
            </a:r>
            <a:r>
              <a:rPr lang="en-GB" dirty="0"/>
              <a:t>/-a </a:t>
            </a:r>
            <a:r>
              <a:rPr lang="en-GB" dirty="0" err="1"/>
              <a:t>sam</a:t>
            </a:r>
            <a:r>
              <a:rPr lang="en-GB" dirty="0"/>
              <a:t> s/a ____</a:t>
            </a:r>
            <a:br>
              <a:rPr lang="en-GB" dirty="0"/>
            </a:br>
            <a:r>
              <a:rPr lang="en-GB" dirty="0" err="1"/>
              <a:t>Snalazim</a:t>
            </a:r>
            <a:r>
              <a:rPr lang="en-GB" dirty="0"/>
              <a:t> se u _____</a:t>
            </a:r>
            <a:br>
              <a:rPr lang="en-GB" dirty="0"/>
            </a:br>
            <a:r>
              <a:rPr lang="en-GB" dirty="0"/>
              <a:t>U </a:t>
            </a:r>
            <a:r>
              <a:rPr lang="en-GB" dirty="0" err="1"/>
              <a:t>malom</a:t>
            </a:r>
            <a:r>
              <a:rPr lang="en-GB" dirty="0"/>
              <a:t> </a:t>
            </a:r>
            <a:r>
              <a:rPr lang="en-GB" dirty="0" err="1"/>
              <a:t>prstu</a:t>
            </a:r>
            <a:r>
              <a:rPr lang="en-GB" dirty="0"/>
              <a:t> imam _______</a:t>
            </a:r>
            <a:br>
              <a:rPr lang="en-GB" dirty="0"/>
            </a:br>
            <a:br>
              <a:rPr lang="en-GB" dirty="0"/>
            </a:b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4192308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A827-197B-DB40-ABDC-3ED3F5366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4BFA5-B5FF-E845-8AD8-547D6F296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103328"/>
            <a:ext cx="10018713" cy="3124201"/>
          </a:xfrm>
        </p:spPr>
        <p:txBody>
          <a:bodyPr/>
          <a:lstStyle/>
          <a:p>
            <a:r>
              <a:rPr lang="en-GB" dirty="0"/>
              <a:t>o</a:t>
            </a:r>
            <a:r>
              <a:rPr lang="en-HR" dirty="0"/>
              <a:t>dprtost do različnih formatov:</a:t>
            </a:r>
          </a:p>
          <a:p>
            <a:pPr marL="0" indent="0">
              <a:buNone/>
            </a:pPr>
            <a:r>
              <a:rPr lang="en-HR" dirty="0"/>
              <a:t> grafi, neformalnost, številke …</a:t>
            </a:r>
          </a:p>
          <a:p>
            <a:r>
              <a:rPr lang="en-GB" dirty="0"/>
              <a:t>n</a:t>
            </a:r>
            <a:r>
              <a:rPr lang="en-HR" dirty="0"/>
              <a:t>e hvalimo se!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469661-7A56-EC40-921A-E3373AC29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2153" y="4871"/>
            <a:ext cx="5139847" cy="685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652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3FC5-AF23-C84E-B946-1E27EE9DA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Priporočilo za delo/priporočilno pismo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AAF67-43F1-2947-A5F6-AF61A0322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HR" dirty="0"/>
              <a:t>elevantnost, kredibilnost, vpogled v lastnosti kandidata in splošni vtis</a:t>
            </a:r>
          </a:p>
          <a:p>
            <a:r>
              <a:rPr lang="en-GB" dirty="0" err="1"/>
              <a:t>oblika</a:t>
            </a:r>
            <a:r>
              <a:rPr lang="en-GB" dirty="0"/>
              <a:t>: </a:t>
            </a:r>
            <a:r>
              <a:rPr lang="en-GB" dirty="0" err="1"/>
              <a:t>osnovna</a:t>
            </a:r>
            <a:r>
              <a:rPr lang="en-GB" dirty="0"/>
              <a:t> (</a:t>
            </a:r>
            <a:r>
              <a:rPr lang="en-GB" dirty="0" err="1"/>
              <a:t>uvod</a:t>
            </a:r>
            <a:r>
              <a:rPr lang="en-GB" dirty="0"/>
              <a:t>, </a:t>
            </a:r>
            <a:r>
              <a:rPr lang="en-GB" dirty="0" err="1"/>
              <a:t>jedro</a:t>
            </a:r>
            <a:r>
              <a:rPr lang="en-GB" dirty="0"/>
              <a:t>, </a:t>
            </a:r>
            <a:r>
              <a:rPr lang="en-GB" dirty="0" err="1"/>
              <a:t>zaključek</a:t>
            </a:r>
            <a:r>
              <a:rPr lang="en-GB" dirty="0"/>
              <a:t>)</a:t>
            </a:r>
          </a:p>
          <a:p>
            <a:r>
              <a:rPr lang="en-GB" dirty="0" err="1"/>
              <a:t>Uvod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predstavitev</a:t>
            </a:r>
            <a:r>
              <a:rPr lang="en-GB" dirty="0"/>
              <a:t> </a:t>
            </a:r>
            <a:r>
              <a:rPr lang="en-GB" dirty="0" err="1"/>
              <a:t>sebe</a:t>
            </a:r>
            <a:r>
              <a:rPr lang="en-GB" dirty="0"/>
              <a:t> (</a:t>
            </a:r>
            <a:r>
              <a:rPr lang="en-GB" dirty="0" err="1"/>
              <a:t>kdo</a:t>
            </a:r>
            <a:r>
              <a:rPr lang="en-GB" dirty="0"/>
              <a:t> se, </a:t>
            </a:r>
            <a:r>
              <a:rPr lang="en-GB" dirty="0" err="1"/>
              <a:t>kaj</a:t>
            </a:r>
            <a:r>
              <a:rPr lang="en-GB" dirty="0"/>
              <a:t> delate, v </a:t>
            </a:r>
            <a:r>
              <a:rPr lang="en-GB" dirty="0" err="1"/>
              <a:t>kakšnem</a:t>
            </a:r>
            <a:r>
              <a:rPr lang="en-GB" dirty="0"/>
              <a:t> </a:t>
            </a:r>
            <a:r>
              <a:rPr lang="en-GB" dirty="0" err="1"/>
              <a:t>ste</a:t>
            </a:r>
            <a:r>
              <a:rPr lang="en-GB" dirty="0"/>
              <a:t> </a:t>
            </a:r>
            <a:r>
              <a:rPr lang="en-GB" dirty="0" err="1"/>
              <a:t>odnosu</a:t>
            </a:r>
            <a:r>
              <a:rPr lang="en-GB" dirty="0"/>
              <a:t> s </a:t>
            </a:r>
            <a:r>
              <a:rPr lang="en-GB" dirty="0" err="1"/>
              <a:t>kandidato</a:t>
            </a:r>
            <a:r>
              <a:rPr lang="en-GB" dirty="0"/>
              <a:t>,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dolgo</a:t>
            </a:r>
            <a:r>
              <a:rPr lang="en-GB" dirty="0"/>
              <a:t> </a:t>
            </a:r>
            <a:r>
              <a:rPr lang="en-GB" dirty="0" err="1"/>
              <a:t>ste</a:t>
            </a:r>
            <a:r>
              <a:rPr lang="en-GB" dirty="0"/>
              <a:t> </a:t>
            </a:r>
            <a:r>
              <a:rPr lang="en-GB" dirty="0" err="1"/>
              <a:t>sodelovali</a:t>
            </a:r>
            <a:r>
              <a:rPr lang="en-GB" dirty="0"/>
              <a:t> + </a:t>
            </a:r>
            <a:r>
              <a:rPr lang="en-GB" dirty="0" err="1"/>
              <a:t>mnenje</a:t>
            </a:r>
            <a:r>
              <a:rPr lang="en-GB" dirty="0"/>
              <a:t> o </a:t>
            </a:r>
            <a:r>
              <a:rPr lang="en-GB" dirty="0" err="1"/>
              <a:t>kandidatu</a:t>
            </a:r>
            <a:r>
              <a:rPr lang="en-GB" dirty="0"/>
              <a:t>)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03999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14BF4-9282-7D44-BFAC-C911B7E2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Hrvaščina (na splošno)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760F3-85C0-4B4C-BB41-F078C1754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/>
              <a:t>slovanski</a:t>
            </a:r>
            <a:r>
              <a:rPr lang="en-GB" dirty="0"/>
              <a:t> </a:t>
            </a:r>
            <a:r>
              <a:rPr lang="en-GB" dirty="0" err="1"/>
              <a:t>jezik</a:t>
            </a:r>
            <a:endParaRPr lang="en-GB" dirty="0"/>
          </a:p>
          <a:p>
            <a:r>
              <a:rPr lang="en-GB" dirty="0" err="1"/>
              <a:t>latinica</a:t>
            </a:r>
            <a:endParaRPr lang="en-GB" dirty="0"/>
          </a:p>
          <a:p>
            <a:r>
              <a:rPr lang="en-GB" dirty="0"/>
              <a:t>s</a:t>
            </a:r>
            <a:r>
              <a:rPr lang="en-HR" dirty="0"/>
              <a:t>rbo-hrvaščina: medsebojno sporazumevanje</a:t>
            </a:r>
          </a:p>
          <a:p>
            <a:r>
              <a:rPr lang="en-GB" dirty="0"/>
              <a:t>r</a:t>
            </a:r>
            <a:r>
              <a:rPr lang="en-HR" dirty="0"/>
              <a:t>azlike med hr. in sl.</a:t>
            </a:r>
          </a:p>
          <a:p>
            <a:r>
              <a:rPr lang="en-HR" dirty="0"/>
              <a:t>3 narečja: kajkavsko, štokavsko i ćakavsko (vprašanja: kaj, što, ća)</a:t>
            </a:r>
          </a:p>
          <a:p>
            <a:endParaRPr lang="en-HR" dirty="0"/>
          </a:p>
          <a:p>
            <a:r>
              <a:rPr lang="en-HR" dirty="0"/>
              <a:t>KAJ SE BOMO NAUČILI?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10922273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9485E-A992-F540-AEFD-E1B141B1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804BF-7336-394D-964A-667A63A88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R" dirty="0"/>
              <a:t>Jedro:</a:t>
            </a:r>
            <a:br>
              <a:rPr lang="en-HR" dirty="0"/>
            </a:br>
            <a:r>
              <a:rPr lang="en-HR" dirty="0"/>
              <a:t>- posvetite se kandidatu </a:t>
            </a:r>
            <a:br>
              <a:rPr lang="en-HR" dirty="0"/>
            </a:br>
            <a:r>
              <a:rPr lang="en-HR" dirty="0"/>
              <a:t>- kandidatove kvalitete (primeri iz prakse)</a:t>
            </a:r>
            <a:br>
              <a:rPr lang="en-HR" dirty="0"/>
            </a:br>
            <a:r>
              <a:rPr lang="en-HR" dirty="0"/>
              <a:t>- resnično in iskreno mnenje o kandidatu</a:t>
            </a:r>
            <a:br>
              <a:rPr lang="en-HR" dirty="0"/>
            </a:br>
            <a:r>
              <a:rPr lang="en-HR" dirty="0"/>
              <a:t>- stvari, ki bi ste jih sami hoteli prebrati </a:t>
            </a:r>
          </a:p>
        </p:txBody>
      </p:sp>
    </p:spTree>
    <p:extLst>
      <p:ext uri="{BB962C8B-B14F-4D97-AF65-F5344CB8AC3E}">
        <p14:creationId xmlns:p14="http://schemas.microsoft.com/office/powerpoint/2010/main" val="18330523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44FC7-ABA0-454F-811D-61E2D0F32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FA430-093F-E14F-A026-D2E5D19D9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Zaključek</a:t>
            </a:r>
            <a:r>
              <a:rPr lang="en-GB" dirty="0"/>
              <a:t>:</a:t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lastno</a:t>
            </a:r>
            <a:r>
              <a:rPr lang="en-GB" dirty="0"/>
              <a:t> </a:t>
            </a:r>
            <a:r>
              <a:rPr lang="en-GB" dirty="0" err="1"/>
              <a:t>mnenje</a:t>
            </a:r>
            <a:r>
              <a:rPr lang="en-GB" dirty="0"/>
              <a:t>, </a:t>
            </a:r>
            <a:r>
              <a:rPr lang="en-GB" dirty="0" err="1"/>
              <a:t>zakaj</a:t>
            </a:r>
            <a:r>
              <a:rPr lang="en-GB" dirty="0"/>
              <a:t> je ta </a:t>
            </a:r>
            <a:r>
              <a:rPr lang="en-GB" dirty="0" err="1"/>
              <a:t>kandidat</a:t>
            </a:r>
            <a:r>
              <a:rPr lang="en-GB" dirty="0"/>
              <a:t> </a:t>
            </a:r>
            <a:r>
              <a:rPr lang="en-GB" dirty="0" err="1"/>
              <a:t>primeren</a:t>
            </a:r>
            <a:r>
              <a:rPr lang="en-GB" dirty="0"/>
              <a:t> oz. </a:t>
            </a:r>
            <a:r>
              <a:rPr lang="en-GB" dirty="0" err="1"/>
              <a:t>kakovostna</a:t>
            </a:r>
            <a:r>
              <a:rPr lang="en-GB" dirty="0"/>
              <a:t> </a:t>
            </a:r>
            <a:r>
              <a:rPr lang="en-GB" dirty="0" err="1"/>
              <a:t>rešitev</a:t>
            </a:r>
            <a:r>
              <a:rPr lang="en-GB" dirty="0"/>
              <a:t> za </a:t>
            </a:r>
            <a:r>
              <a:rPr lang="en-GB" dirty="0" err="1"/>
              <a:t>bodoćega</a:t>
            </a:r>
            <a:r>
              <a:rPr lang="en-GB" dirty="0"/>
              <a:t> </a:t>
            </a:r>
            <a:r>
              <a:rPr lang="en-GB" dirty="0" err="1"/>
              <a:t>delodajalca</a:t>
            </a:r>
            <a:r>
              <a:rPr lang="en-GB" dirty="0"/>
              <a:t> + </a:t>
            </a:r>
            <a:r>
              <a:rPr lang="en-GB" dirty="0" err="1"/>
              <a:t>zaupanje</a:t>
            </a:r>
            <a:r>
              <a:rPr lang="en-GB" dirty="0"/>
              <a:t> v </a:t>
            </a:r>
            <a:r>
              <a:rPr lang="en-GB" dirty="0" err="1"/>
              <a:t>kandidtove</a:t>
            </a:r>
            <a:r>
              <a:rPr lang="en-GB" dirty="0"/>
              <a:t> </a:t>
            </a:r>
            <a:r>
              <a:rPr lang="en-GB" dirty="0" err="1"/>
              <a:t>sposobnosti</a:t>
            </a:r>
            <a:br>
              <a:rPr lang="en-GB" dirty="0"/>
            </a:br>
            <a:r>
              <a:rPr lang="en-GB" dirty="0"/>
              <a:t>- </a:t>
            </a:r>
            <a:r>
              <a:rPr lang="en-GB" dirty="0" err="1"/>
              <a:t>konec</a:t>
            </a:r>
            <a:r>
              <a:rPr lang="en-GB" dirty="0"/>
              <a:t>: </a:t>
            </a:r>
            <a:r>
              <a:rPr lang="en-GB" dirty="0" err="1"/>
              <a:t>ponudite</a:t>
            </a:r>
            <a:r>
              <a:rPr lang="en-GB" dirty="0"/>
              <a:t> </a:t>
            </a:r>
            <a:r>
              <a:rPr lang="en-GB" dirty="0" err="1"/>
              <a:t>nadaljno</a:t>
            </a:r>
            <a:r>
              <a:rPr lang="en-GB" dirty="0"/>
              <a:t> </a:t>
            </a:r>
            <a:r>
              <a:rPr lang="en-GB" dirty="0" err="1"/>
              <a:t>pomoč</a:t>
            </a:r>
            <a:r>
              <a:rPr lang="en-GB" dirty="0"/>
              <a:t> in </a:t>
            </a:r>
            <a:r>
              <a:rPr lang="en-GB" dirty="0" err="1"/>
              <a:t>posredujte</a:t>
            </a:r>
            <a:r>
              <a:rPr lang="en-GB" dirty="0"/>
              <a:t> </a:t>
            </a:r>
            <a:r>
              <a:rPr lang="en-GB" dirty="0" err="1"/>
              <a:t>lastni</a:t>
            </a:r>
            <a:r>
              <a:rPr lang="en-GB" dirty="0"/>
              <a:t> </a:t>
            </a:r>
            <a:r>
              <a:rPr lang="en-GB" dirty="0" err="1"/>
              <a:t>kontakt</a:t>
            </a:r>
            <a:r>
              <a:rPr lang="en-GB" dirty="0"/>
              <a:t>  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13482343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3F73-27A0-4E4A-96BF-DE872A42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NASVETI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D10C9-23CE-1143-A204-39E6DDA90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505201"/>
          </a:xfrm>
        </p:spPr>
        <p:txBody>
          <a:bodyPr>
            <a:normAutofit fontScale="92500" lnSpcReduction="20000"/>
          </a:bodyPr>
          <a:lstStyle/>
          <a:p>
            <a:r>
              <a:rPr lang="en-HR" dirty="0"/>
              <a:t>očesni stik (skrivanje nečesa)</a:t>
            </a:r>
          </a:p>
          <a:p>
            <a:r>
              <a:rPr lang="en-HR" dirty="0"/>
              <a:t>čvrst stisk roke (šibke osebnosti)</a:t>
            </a:r>
          </a:p>
          <a:p>
            <a:r>
              <a:rPr lang="en-HR" dirty="0"/>
              <a:t>stojte, dokler vas ne povabijo, da se usedete</a:t>
            </a:r>
          </a:p>
          <a:p>
            <a:r>
              <a:rPr lang="en-GB" dirty="0"/>
              <a:t>b</a:t>
            </a:r>
            <a:r>
              <a:rPr lang="en-HR" dirty="0"/>
              <a:t>odite točni</a:t>
            </a:r>
          </a:p>
          <a:p>
            <a:r>
              <a:rPr lang="en-GB" dirty="0" err="1"/>
              <a:t>bodite</a:t>
            </a:r>
            <a:r>
              <a:rPr lang="en-GB" dirty="0"/>
              <a:t> </a:t>
            </a:r>
            <a:r>
              <a:rPr lang="en-HR" dirty="0"/>
              <a:t>potrpežljivi (protokol)</a:t>
            </a:r>
          </a:p>
          <a:p>
            <a:r>
              <a:rPr lang="en-GB" dirty="0"/>
              <a:t>s</a:t>
            </a:r>
            <a:r>
              <a:rPr lang="en-HR" dirty="0"/>
              <a:t>mall-talk pred sestankom</a:t>
            </a:r>
          </a:p>
          <a:p>
            <a:r>
              <a:rPr lang="en-GB" dirty="0"/>
              <a:t>p</a:t>
            </a:r>
            <a:r>
              <a:rPr lang="en-HR" dirty="0"/>
              <a:t>ravila oblačanje (Sl.)</a:t>
            </a:r>
          </a:p>
          <a:p>
            <a:r>
              <a:rPr lang="en-GB" dirty="0"/>
              <a:t>d</a:t>
            </a:r>
            <a:r>
              <a:rPr lang="en-HR" dirty="0"/>
              <a:t>arila: suveniri, nič velikega </a:t>
            </a:r>
          </a:p>
        </p:txBody>
      </p:sp>
    </p:spTree>
    <p:extLst>
      <p:ext uri="{BB962C8B-B14F-4D97-AF65-F5344CB8AC3E}">
        <p14:creationId xmlns:p14="http://schemas.microsoft.com/office/powerpoint/2010/main" val="22992447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5D84D-1FE3-C84C-B127-48894D4C4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</a:t>
            </a:r>
            <a:r>
              <a:rPr lang="en-HR" dirty="0"/>
              <a:t>oristne fraze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18B43-8AD2-7543-96E9-9BDE5BC6F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HR" dirty="0"/>
              <a:t>mam dobre vijesti...</a:t>
            </a:r>
          </a:p>
          <a:p>
            <a:r>
              <a:rPr lang="en-GB" dirty="0"/>
              <a:t>I</a:t>
            </a:r>
            <a:r>
              <a:rPr lang="en-HR" dirty="0"/>
              <a:t>mam odgovor (za vas)…</a:t>
            </a:r>
          </a:p>
          <a:p>
            <a:r>
              <a:rPr lang="en-GB" dirty="0"/>
              <a:t>B</a:t>
            </a:r>
            <a:r>
              <a:rPr lang="en-HR" dirty="0"/>
              <a:t>it ću potpuni iskreno …</a:t>
            </a:r>
          </a:p>
          <a:p>
            <a:r>
              <a:rPr lang="en-GB" dirty="0"/>
              <a:t>Z</a:t>
            </a:r>
            <a:r>
              <a:rPr lang="en-HR" dirty="0"/>
              <a:t>a početak da vam ispričam…</a:t>
            </a:r>
          </a:p>
          <a:p>
            <a:r>
              <a:rPr lang="en-GB" dirty="0"/>
              <a:t>D</a:t>
            </a:r>
            <a:r>
              <a:rPr lang="en-HR" dirty="0"/>
              <a:t>a zaključimo/sažmemo…</a:t>
            </a:r>
          </a:p>
        </p:txBody>
      </p:sp>
    </p:spTree>
    <p:extLst>
      <p:ext uri="{BB962C8B-B14F-4D97-AF65-F5344CB8AC3E}">
        <p14:creationId xmlns:p14="http://schemas.microsoft.com/office/powerpoint/2010/main" val="209972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06534-A8E4-A542-9B53-0A8E1B9CF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Poslovna kultura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794C6-D09A-1C4C-B99D-6D07DFB4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pogovor iz oči v oči – stik z </a:t>
            </a:r>
            <a:r>
              <a:rPr lang="hr-HR" dirty="0" err="1"/>
              <a:t>očmi</a:t>
            </a:r>
            <a:endParaRPr lang="hr-HR" dirty="0"/>
          </a:p>
          <a:p>
            <a:r>
              <a:rPr lang="en-HR" dirty="0"/>
              <a:t>rokovanje</a:t>
            </a:r>
          </a:p>
          <a:p>
            <a:r>
              <a:rPr lang="hr-HR" dirty="0" err="1"/>
              <a:t>črni</a:t>
            </a:r>
            <a:r>
              <a:rPr lang="hr-HR" dirty="0"/>
              <a:t> humor, </a:t>
            </a:r>
            <a:r>
              <a:rPr lang="hr-HR" dirty="0" err="1"/>
              <a:t>sarkazem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ironija (</a:t>
            </a:r>
            <a:r>
              <a:rPr lang="hr-HR" dirty="0" err="1"/>
              <a:t>nelagodje</a:t>
            </a:r>
            <a:r>
              <a:rPr lang="hr-HR" dirty="0"/>
              <a:t> – humor na </a:t>
            </a:r>
            <a:r>
              <a:rPr lang="hr-HR" dirty="0" err="1"/>
              <a:t>splošno</a:t>
            </a:r>
            <a:r>
              <a:rPr lang="hr-HR" dirty="0"/>
              <a:t>)</a:t>
            </a:r>
            <a:endParaRPr lang="en-HR" dirty="0"/>
          </a:p>
          <a:p>
            <a:r>
              <a:rPr lang="en-GB" dirty="0" err="1"/>
              <a:t>šale</a:t>
            </a:r>
            <a:r>
              <a:rPr lang="en-GB" dirty="0"/>
              <a:t> – </a:t>
            </a:r>
            <a:r>
              <a:rPr lang="en-GB" dirty="0" err="1"/>
              <a:t>resen</a:t>
            </a:r>
            <a:r>
              <a:rPr lang="en-GB" dirty="0"/>
              <a:t> </a:t>
            </a:r>
            <a:r>
              <a:rPr lang="en-GB" dirty="0" err="1"/>
              <a:t>obraz</a:t>
            </a:r>
            <a:r>
              <a:rPr lang="en-GB" dirty="0"/>
              <a:t>, interne </a:t>
            </a:r>
            <a:r>
              <a:rPr lang="en-GB" dirty="0" err="1"/>
              <a:t>šale</a:t>
            </a:r>
            <a:endParaRPr lang="en-HR" dirty="0"/>
          </a:p>
          <a:p>
            <a:r>
              <a:rPr lang="en-GB" dirty="0" err="1"/>
              <a:t>osebni</a:t>
            </a:r>
            <a:r>
              <a:rPr lang="en-GB" dirty="0"/>
              <a:t> </a:t>
            </a:r>
            <a:r>
              <a:rPr lang="en-GB" dirty="0" err="1"/>
              <a:t>prostor</a:t>
            </a:r>
            <a:r>
              <a:rPr lang="en-GB" dirty="0"/>
              <a:t> – ne pa </a:t>
            </a:r>
            <a:r>
              <a:rPr lang="en-GB" dirty="0" err="1"/>
              <a:t>preveč</a:t>
            </a:r>
            <a:endParaRPr lang="en-HR" dirty="0"/>
          </a:p>
          <a:p>
            <a:r>
              <a:rPr lang="en-GB" dirty="0"/>
              <a:t>p</a:t>
            </a:r>
            <a:r>
              <a:rPr lang="en-HR" dirty="0"/>
              <a:t>ogovor o družini in rojstni kraj</a:t>
            </a:r>
          </a:p>
          <a:p>
            <a:r>
              <a:rPr lang="hr-HR" dirty="0"/>
              <a:t>ne: </a:t>
            </a:r>
            <a:r>
              <a:rPr lang="hr-HR" dirty="0" err="1"/>
              <a:t>denar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osebne</a:t>
            </a:r>
            <a:r>
              <a:rPr lang="hr-HR" dirty="0"/>
              <a:t> </a:t>
            </a:r>
            <a:r>
              <a:rPr lang="hr-HR" dirty="0" err="1"/>
              <a:t>težave</a:t>
            </a:r>
            <a:endParaRPr lang="en-HR" dirty="0"/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126265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B670C-34AD-804E-A148-359915C3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08C22-EBBB-A54D-A8DF-9B2684249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neformalno</a:t>
            </a:r>
            <a:r>
              <a:rPr lang="en-GB" dirty="0"/>
              <a:t> </a:t>
            </a:r>
            <a:r>
              <a:rPr lang="en-GB" dirty="0" err="1"/>
              <a:t>okolje</a:t>
            </a:r>
            <a:r>
              <a:rPr lang="en-GB" dirty="0"/>
              <a:t> (</a:t>
            </a:r>
            <a:r>
              <a:rPr lang="en-GB" dirty="0" err="1"/>
              <a:t>restavracija</a:t>
            </a:r>
            <a:r>
              <a:rPr lang="en-GB" dirty="0"/>
              <a:t>, </a:t>
            </a:r>
            <a:r>
              <a:rPr lang="en-GB" dirty="0" err="1"/>
              <a:t>kavarna</a:t>
            </a:r>
            <a:r>
              <a:rPr lang="en-GB" dirty="0"/>
              <a:t> </a:t>
            </a:r>
            <a:r>
              <a:rPr lang="en-GB" dirty="0" err="1"/>
              <a:t>itn</a:t>
            </a:r>
            <a:r>
              <a:rPr lang="en-GB" dirty="0"/>
              <a:t>.)</a:t>
            </a:r>
            <a:endParaRPr lang="en-HR" dirty="0"/>
          </a:p>
          <a:p>
            <a:r>
              <a:rPr lang="hr-HR" dirty="0" err="1"/>
              <a:t>preferirajo</a:t>
            </a:r>
            <a:r>
              <a:rPr lang="hr-HR" dirty="0"/>
              <a:t> komunikacijo v živo </a:t>
            </a:r>
          </a:p>
          <a:p>
            <a:r>
              <a:rPr lang="hr-HR" dirty="0" err="1"/>
              <a:t>pisna</a:t>
            </a:r>
            <a:r>
              <a:rPr lang="hr-HR" dirty="0"/>
              <a:t> komunikacija: nujno</a:t>
            </a:r>
            <a:endParaRPr lang="en-HR" dirty="0"/>
          </a:p>
          <a:p>
            <a:r>
              <a:rPr lang="en-GB" dirty="0"/>
              <a:t>p</a:t>
            </a:r>
            <a:r>
              <a:rPr lang="en-HR" dirty="0"/>
              <a:t>ravilno naslavljanje</a:t>
            </a:r>
          </a:p>
        </p:txBody>
      </p:sp>
    </p:spTree>
    <p:extLst>
      <p:ext uri="{BB962C8B-B14F-4D97-AF65-F5344CB8AC3E}">
        <p14:creationId xmlns:p14="http://schemas.microsoft.com/office/powerpoint/2010/main" val="288742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EAA16-E9D4-4342-830C-8A145BE59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Osnovno besedišče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358EA-91E0-8B4F-ADBD-2DB139F82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HR" dirty="0"/>
              <a:t>Pozdravi in odzdravi:</a:t>
            </a:r>
          </a:p>
          <a:p>
            <a:r>
              <a:rPr lang="en-GB" dirty="0"/>
              <a:t>Bok!</a:t>
            </a:r>
          </a:p>
          <a:p>
            <a:r>
              <a:rPr lang="en-GB" dirty="0" err="1"/>
              <a:t>Ćao</a:t>
            </a:r>
            <a:r>
              <a:rPr lang="en-GB" dirty="0"/>
              <a:t>!</a:t>
            </a:r>
          </a:p>
          <a:p>
            <a:r>
              <a:rPr lang="en-GB" dirty="0" err="1"/>
              <a:t>Zdravo</a:t>
            </a:r>
            <a:r>
              <a:rPr lang="en-GB" dirty="0"/>
              <a:t>!</a:t>
            </a:r>
          </a:p>
          <a:p>
            <a:r>
              <a:rPr lang="en-GB" dirty="0"/>
              <a:t>KNJIŽNO: Dobro </a:t>
            </a:r>
            <a:r>
              <a:rPr lang="en-GB" dirty="0" err="1"/>
              <a:t>jutro</a:t>
            </a:r>
            <a:r>
              <a:rPr lang="en-GB" dirty="0"/>
              <a:t>/</a:t>
            </a:r>
            <a:r>
              <a:rPr lang="en-GB" dirty="0" err="1"/>
              <a:t>dobar</a:t>
            </a:r>
            <a:r>
              <a:rPr lang="en-GB" dirty="0"/>
              <a:t> dan/dobro </a:t>
            </a:r>
            <a:r>
              <a:rPr lang="en-GB" dirty="0" err="1"/>
              <a:t>večer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Doviđenja</a:t>
            </a:r>
            <a:r>
              <a:rPr lang="en-GB" dirty="0"/>
              <a:t>.</a:t>
            </a:r>
          </a:p>
          <a:p>
            <a:r>
              <a:rPr lang="en-GB" dirty="0" err="1"/>
              <a:t>Laku</a:t>
            </a:r>
            <a:r>
              <a:rPr lang="en-GB" dirty="0"/>
              <a:t> </a:t>
            </a:r>
            <a:r>
              <a:rPr lang="en-GB" dirty="0" err="1"/>
              <a:t>noć</a:t>
            </a:r>
            <a:r>
              <a:rPr lang="en-GB" dirty="0"/>
              <a:t>.</a:t>
            </a:r>
          </a:p>
          <a:p>
            <a:r>
              <a:rPr lang="en-GB" dirty="0" err="1"/>
              <a:t>Vidimo</a:t>
            </a:r>
            <a:r>
              <a:rPr lang="en-GB" dirty="0"/>
              <a:t> se.</a:t>
            </a:r>
          </a:p>
          <a:p>
            <a:r>
              <a:rPr lang="en-GB" dirty="0"/>
              <a:t>Bilo mi je </a:t>
            </a:r>
            <a:r>
              <a:rPr lang="en-GB" dirty="0" err="1"/>
              <a:t>drago</a:t>
            </a:r>
            <a:r>
              <a:rPr lang="en-GB" dirty="0"/>
              <a:t>. (</a:t>
            </a:r>
            <a:r>
              <a:rPr lang="en-GB" dirty="0" err="1"/>
              <a:t>Lepo</a:t>
            </a:r>
            <a:r>
              <a:rPr lang="en-GB" dirty="0"/>
              <a:t> vas je </a:t>
            </a:r>
            <a:r>
              <a:rPr lang="en-GB" dirty="0" err="1"/>
              <a:t>bilo</a:t>
            </a:r>
            <a:r>
              <a:rPr lang="en-GB" dirty="0"/>
              <a:t> </a:t>
            </a:r>
            <a:r>
              <a:rPr lang="en-GB" dirty="0" err="1"/>
              <a:t>spoznati</a:t>
            </a:r>
            <a:r>
              <a:rPr lang="en-GB" dirty="0"/>
              <a:t>./</a:t>
            </a:r>
            <a:r>
              <a:rPr lang="en-GB" dirty="0" err="1"/>
              <a:t>Lepo</a:t>
            </a:r>
            <a:r>
              <a:rPr lang="en-GB" dirty="0"/>
              <a:t> se </a:t>
            </a:r>
            <a:r>
              <a:rPr lang="en-GB" dirty="0" err="1"/>
              <a:t>imejte</a:t>
            </a:r>
            <a:r>
              <a:rPr lang="en-GB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9084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7E100-E0E7-8B45-B5B5-3C1F5E5E4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Slovnica: velika začetnica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75026-7DC4-054C-9DD5-C6CB49BBB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err="1"/>
              <a:t>Velika</a:t>
            </a:r>
            <a:r>
              <a:rPr lang="en-GB" dirty="0"/>
              <a:t> </a:t>
            </a:r>
            <a:r>
              <a:rPr lang="en-GB" dirty="0" err="1"/>
              <a:t>začetnica</a:t>
            </a:r>
            <a:endParaRPr lang="en-HR" dirty="0"/>
          </a:p>
          <a:p>
            <a:r>
              <a:rPr lang="en-GB" dirty="0" err="1"/>
              <a:t>prva</a:t>
            </a:r>
            <a:r>
              <a:rPr lang="en-GB" dirty="0"/>
              <a:t> </a:t>
            </a:r>
            <a:r>
              <a:rPr lang="en-GB" dirty="0" err="1"/>
              <a:t>beseda</a:t>
            </a:r>
            <a:r>
              <a:rPr lang="en-GB" dirty="0"/>
              <a:t> v </a:t>
            </a:r>
            <a:r>
              <a:rPr lang="en-GB" dirty="0" err="1"/>
              <a:t>stavku</a:t>
            </a:r>
            <a:endParaRPr lang="en-GB" dirty="0"/>
          </a:p>
          <a:p>
            <a:r>
              <a:rPr lang="en-GB" dirty="0"/>
              <a:t>b</a:t>
            </a:r>
            <a:r>
              <a:rPr lang="en-HR" dirty="0"/>
              <a:t>esede spoštovanja in časti (Ti, Tvoj, Vaš, Vi…)</a:t>
            </a:r>
          </a:p>
          <a:p>
            <a:r>
              <a:rPr lang="en-GB" dirty="0"/>
              <a:t>o</a:t>
            </a:r>
            <a:r>
              <a:rPr lang="en-HR" dirty="0"/>
              <a:t>sebna imena, priimki in vzdevki</a:t>
            </a:r>
          </a:p>
          <a:p>
            <a:r>
              <a:rPr lang="en-GB" dirty="0"/>
              <a:t>i</a:t>
            </a:r>
            <a:r>
              <a:rPr lang="en-HR" dirty="0"/>
              <a:t>mena živali (Reks, Bambi…)</a:t>
            </a:r>
          </a:p>
          <a:p>
            <a:r>
              <a:rPr lang="en-GB" dirty="0"/>
              <a:t>z</a:t>
            </a:r>
            <a:r>
              <a:rPr lang="en-HR" dirty="0"/>
              <a:t>emljepisna imena (Afrika, Venecija…)</a:t>
            </a:r>
          </a:p>
          <a:p>
            <a:r>
              <a:rPr lang="en-HR" dirty="0"/>
              <a:t>imena prebivalcev  (Slovenac, Mariborčanin)</a:t>
            </a:r>
          </a:p>
          <a:p>
            <a:r>
              <a:rPr lang="en-GB" dirty="0"/>
              <a:t>o</a:t>
            </a:r>
            <a:r>
              <a:rPr lang="en-HR" dirty="0"/>
              <a:t>stala imena (verske in crkvene skupnosti (Katolička crkva, Srpska praoslavna crkva, Samostan male braće…)</a:t>
            </a:r>
          </a:p>
          <a:p>
            <a:pPr marL="0" indent="0">
              <a:buNone/>
            </a:pPr>
            <a:endParaRPr lang="en-HR" dirty="0"/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945151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0F1FF-2DCF-9545-8EFE-1E5A1E6E9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42EB2-F823-4D48-BC40-770F1112B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zvezde</a:t>
            </a:r>
            <a:r>
              <a:rPr lang="en-GB" dirty="0"/>
              <a:t>, </a:t>
            </a:r>
            <a:r>
              <a:rPr lang="en-GB" dirty="0" err="1"/>
              <a:t>ozvezdja</a:t>
            </a:r>
            <a:r>
              <a:rPr lang="en-GB" dirty="0"/>
              <a:t>, </a:t>
            </a:r>
            <a:r>
              <a:rPr lang="en-GB" dirty="0" err="1"/>
              <a:t>nebeška</a:t>
            </a:r>
            <a:r>
              <a:rPr lang="en-GB" dirty="0"/>
              <a:t> </a:t>
            </a:r>
            <a:r>
              <a:rPr lang="en-GB" dirty="0" err="1"/>
              <a:t>telesa</a:t>
            </a:r>
            <a:r>
              <a:rPr lang="en-GB" dirty="0"/>
              <a:t> (</a:t>
            </a:r>
            <a:r>
              <a:rPr lang="en-GB" dirty="0" err="1"/>
              <a:t>Sjevernica</a:t>
            </a:r>
            <a:r>
              <a:rPr lang="en-GB" dirty="0"/>
              <a:t>, Saturn…)</a:t>
            </a:r>
            <a:endParaRPr lang="en-HR" dirty="0"/>
          </a:p>
          <a:p>
            <a:r>
              <a:rPr lang="en-GB" dirty="0" err="1"/>
              <a:t>državni</a:t>
            </a:r>
            <a:r>
              <a:rPr lang="en-GB" dirty="0"/>
              <a:t> </a:t>
            </a:r>
            <a:r>
              <a:rPr lang="en-GB" dirty="0" err="1"/>
              <a:t>prazniki</a:t>
            </a:r>
            <a:r>
              <a:rPr lang="en-GB" dirty="0"/>
              <a:t>, </a:t>
            </a:r>
            <a:r>
              <a:rPr lang="en-GB" dirty="0" err="1"/>
              <a:t>verski</a:t>
            </a:r>
            <a:r>
              <a:rPr lang="en-GB" dirty="0"/>
              <a:t> </a:t>
            </a:r>
            <a:r>
              <a:rPr lang="en-GB" dirty="0" err="1"/>
              <a:t>prazniki</a:t>
            </a:r>
            <a:r>
              <a:rPr lang="en-GB" dirty="0"/>
              <a:t> (</a:t>
            </a:r>
            <a:r>
              <a:rPr lang="en-GB" dirty="0" err="1"/>
              <a:t>Božič</a:t>
            </a:r>
            <a:r>
              <a:rPr lang="en-GB" dirty="0"/>
              <a:t>, </a:t>
            </a:r>
            <a:r>
              <a:rPr lang="en-GB" dirty="0" err="1"/>
              <a:t>Uskrs</a:t>
            </a:r>
            <a:r>
              <a:rPr lang="en-GB" dirty="0"/>
              <a:t>…)</a:t>
            </a:r>
            <a:endParaRPr lang="en-HR" dirty="0"/>
          </a:p>
          <a:p>
            <a:r>
              <a:rPr lang="en-GB" dirty="0" err="1"/>
              <a:t>opčine</a:t>
            </a:r>
            <a:r>
              <a:rPr lang="en-GB" dirty="0"/>
              <a:t>, </a:t>
            </a:r>
            <a:r>
              <a:rPr lang="en-GB" dirty="0" err="1"/>
              <a:t>župnije</a:t>
            </a:r>
            <a:r>
              <a:rPr lang="en-GB" dirty="0"/>
              <a:t> </a:t>
            </a:r>
            <a:endParaRPr lang="en-HR" dirty="0"/>
          </a:p>
          <a:p>
            <a:r>
              <a:rPr lang="en-GB" dirty="0" err="1"/>
              <a:t>umetniške</a:t>
            </a:r>
            <a:r>
              <a:rPr lang="en-GB" dirty="0"/>
              <a:t>, </a:t>
            </a:r>
            <a:r>
              <a:rPr lang="en-GB" dirty="0" err="1"/>
              <a:t>kulturne</a:t>
            </a:r>
            <a:r>
              <a:rPr lang="en-GB" dirty="0"/>
              <a:t> in </a:t>
            </a:r>
            <a:r>
              <a:rPr lang="en-GB" dirty="0" err="1"/>
              <a:t>držbene</a:t>
            </a:r>
            <a:r>
              <a:rPr lang="en-GB" dirty="0"/>
              <a:t> </a:t>
            </a:r>
            <a:r>
              <a:rPr lang="en-GB" dirty="0" err="1"/>
              <a:t>skupnosti</a:t>
            </a:r>
            <a:endParaRPr lang="en-HR" dirty="0"/>
          </a:p>
          <a:p>
            <a:r>
              <a:rPr lang="en-HR" dirty="0"/>
              <a:t>revolucije, vojne, bitke idr. (Drugi svjetski rat, Oktobarska revolucija…)</a:t>
            </a:r>
          </a:p>
          <a:p>
            <a:r>
              <a:rPr lang="en-GB" dirty="0"/>
              <a:t>r</a:t>
            </a:r>
            <a:r>
              <a:rPr lang="en-HR" dirty="0"/>
              <a:t>evije, časopisi, umetniška dela (Večerji list, Noćna straža)</a:t>
            </a:r>
          </a:p>
        </p:txBody>
      </p:sp>
    </p:spTree>
    <p:extLst>
      <p:ext uri="{BB962C8B-B14F-4D97-AF65-F5344CB8AC3E}">
        <p14:creationId xmlns:p14="http://schemas.microsoft.com/office/powerpoint/2010/main" val="1591874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90722-274E-6D47-8ADC-8BEEF070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Slovnica: č in 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597E5-2086-A24C-B576-68AD9B74C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352801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/>
              <a:t>sibilarizacija</a:t>
            </a:r>
            <a:r>
              <a:rPr lang="en-GB" dirty="0"/>
              <a:t>: k, g, h + </a:t>
            </a:r>
            <a:r>
              <a:rPr lang="en-GB" dirty="0" err="1"/>
              <a:t>i</a:t>
            </a:r>
            <a:r>
              <a:rPr lang="en-GB" dirty="0"/>
              <a:t> – c, z, s (</a:t>
            </a:r>
            <a:r>
              <a:rPr lang="en-GB" dirty="0" err="1"/>
              <a:t>izjema</a:t>
            </a:r>
            <a:r>
              <a:rPr lang="en-GB" dirty="0"/>
              <a:t>: </a:t>
            </a:r>
            <a:r>
              <a:rPr lang="en-GB" dirty="0" err="1"/>
              <a:t>barka</a:t>
            </a:r>
            <a:r>
              <a:rPr lang="en-GB" dirty="0"/>
              <a:t> – </a:t>
            </a:r>
            <a:r>
              <a:rPr lang="en-GB" dirty="0" err="1"/>
              <a:t>barčica</a:t>
            </a:r>
            <a:r>
              <a:rPr lang="en-GB" dirty="0"/>
              <a:t>)</a:t>
            </a:r>
          </a:p>
          <a:p>
            <a:r>
              <a:rPr lang="en-GB" dirty="0" err="1"/>
              <a:t>palatalizacija</a:t>
            </a:r>
            <a:r>
              <a:rPr lang="en-GB" dirty="0"/>
              <a:t>: k, g, h + e – </a:t>
            </a:r>
            <a:r>
              <a:rPr lang="en-GB" dirty="0" err="1"/>
              <a:t>č</a:t>
            </a:r>
            <a:r>
              <a:rPr lang="en-GB" dirty="0"/>
              <a:t>, </a:t>
            </a:r>
            <a:r>
              <a:rPr lang="en-GB" dirty="0" err="1"/>
              <a:t>ž</a:t>
            </a:r>
            <a:r>
              <a:rPr lang="en-GB" dirty="0"/>
              <a:t>, </a:t>
            </a:r>
            <a:r>
              <a:rPr lang="en-GB" dirty="0" err="1"/>
              <a:t>š</a:t>
            </a:r>
            <a:r>
              <a:rPr lang="en-GB" dirty="0"/>
              <a:t> , </a:t>
            </a:r>
            <a:r>
              <a:rPr lang="en-GB" dirty="0" err="1"/>
              <a:t>npr</a:t>
            </a:r>
            <a:r>
              <a:rPr lang="en-GB" dirty="0"/>
              <a:t>. </a:t>
            </a:r>
            <a:r>
              <a:rPr lang="en-GB" dirty="0" err="1"/>
              <a:t>dječače</a:t>
            </a:r>
            <a:r>
              <a:rPr lang="en-GB" dirty="0"/>
              <a:t> (</a:t>
            </a:r>
            <a:r>
              <a:rPr lang="en-GB" dirty="0" err="1"/>
              <a:t>izjema</a:t>
            </a:r>
            <a:r>
              <a:rPr lang="en-GB" dirty="0"/>
              <a:t>: c + e – </a:t>
            </a:r>
            <a:r>
              <a:rPr lang="en-GB" dirty="0" err="1"/>
              <a:t>č</a:t>
            </a:r>
            <a:r>
              <a:rPr lang="en-GB" dirty="0"/>
              <a:t> (</a:t>
            </a:r>
            <a:r>
              <a:rPr lang="en-GB" dirty="0" err="1"/>
              <a:t>mjesečev</a:t>
            </a:r>
            <a:r>
              <a:rPr lang="en-GB" dirty="0"/>
              <a:t>)</a:t>
            </a:r>
            <a:endParaRPr lang="en-HR" dirty="0"/>
          </a:p>
          <a:p>
            <a:r>
              <a:rPr lang="en-GB" dirty="0"/>
              <a:t>j</a:t>
            </a:r>
            <a:r>
              <a:rPr lang="en-HR" dirty="0"/>
              <a:t>otacija: c+j – č (micati, mičem), k+j – č (jak -jači), t+j – č (platiti – plačam)</a:t>
            </a:r>
          </a:p>
          <a:p>
            <a:endParaRPr lang="en-HR" dirty="0"/>
          </a:p>
          <a:p>
            <a:r>
              <a:rPr lang="en-GB" dirty="0"/>
              <a:t>n</a:t>
            </a:r>
            <a:r>
              <a:rPr lang="en-HR" dirty="0"/>
              <a:t>ajpogostejši sufiksi (č): -ač, -ačica, -ača, -jača, -ičar, -čić, -čica, -če</a:t>
            </a:r>
          </a:p>
          <a:p>
            <a:r>
              <a:rPr lang="en-GB" dirty="0"/>
              <a:t>n</a:t>
            </a:r>
            <a:r>
              <a:rPr lang="en-HR" dirty="0"/>
              <a:t>ajpogostejši sufiksi (ć): -ić, -oća, -dać, -ać, -bać, -aća, -ći</a:t>
            </a:r>
          </a:p>
          <a:p>
            <a:r>
              <a:rPr lang="en-GB" dirty="0"/>
              <a:t>p</a:t>
            </a:r>
            <a:r>
              <a:rPr lang="en-HR" dirty="0"/>
              <a:t>riimki (Kovačić, Kovačević, Šimunić, Šarić)</a:t>
            </a:r>
          </a:p>
          <a:p>
            <a:r>
              <a:rPr lang="en-GB" dirty="0"/>
              <a:t>k</a:t>
            </a:r>
            <a:r>
              <a:rPr lang="en-HR" dirty="0"/>
              <a:t>ajkavša zemljepisna imena (Globočec, Bedekovčina)</a:t>
            </a:r>
          </a:p>
          <a:p>
            <a:r>
              <a:rPr lang="en-GB" dirty="0"/>
              <a:t>d</a:t>
            </a:r>
            <a:r>
              <a:rPr lang="en-HR" dirty="0"/>
              <a:t>eležnik (sjedeći, plešući, pjevjući)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674288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96D7E32B-F717-964D-B1DD-11AD77BC7C5A}" vid="{931C245B-E783-5644-9CD0-9C15F792CD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2738</TotalTime>
  <Words>1919</Words>
  <Application>Microsoft Macintosh PowerPoint</Application>
  <PresentationFormat>Widescreen</PresentationFormat>
  <Paragraphs>187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Corbel</vt:lpstr>
      <vt:lpstr>Roboto</vt:lpstr>
      <vt:lpstr>Theme1</vt:lpstr>
      <vt:lpstr>Osnove poslovne hrvaščine (Osnove poslovnog hrvatskog) </vt:lpstr>
      <vt:lpstr>Koristne spletne strani </vt:lpstr>
      <vt:lpstr>Hrvaščina (na splošno)</vt:lpstr>
      <vt:lpstr>Poslovna kultura </vt:lpstr>
      <vt:lpstr>PowerPoint Presentation</vt:lpstr>
      <vt:lpstr>Osnovno besedišče</vt:lpstr>
      <vt:lpstr>Slovnica: velika začetnica </vt:lpstr>
      <vt:lpstr>PowerPoint Presentation</vt:lpstr>
      <vt:lpstr>Slovnica: č in ć</vt:lpstr>
      <vt:lpstr>Đ in dž</vt:lpstr>
      <vt:lpstr>Lažni prijatelji </vt:lpstr>
      <vt:lpstr>PowerPoint Presentation</vt:lpstr>
      <vt:lpstr>PowerPoint Presentation</vt:lpstr>
      <vt:lpstr>Razlike med hrvaščino in srbščino</vt:lpstr>
      <vt:lpstr>PowerPoint Presentation</vt:lpstr>
      <vt:lpstr>Poslovna e-pošta</vt:lpstr>
      <vt:lpstr>PowerPoint Presentation</vt:lpstr>
      <vt:lpstr>Pisanje življenjepisa</vt:lpstr>
      <vt:lpstr> </vt:lpstr>
      <vt:lpstr>PowerPoint Presentation</vt:lpstr>
      <vt:lpstr>PowerPoint Presentation</vt:lpstr>
      <vt:lpstr>PowerPoint Presentation</vt:lpstr>
      <vt:lpstr>Motivacijsko pismo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Priporočilo za delo/priporočilno pismo</vt:lpstr>
      <vt:lpstr>PowerPoint Presentation</vt:lpstr>
      <vt:lpstr>PowerPoint Presentation</vt:lpstr>
      <vt:lpstr>NASVETI</vt:lpstr>
      <vt:lpstr>Koristne fraze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poslovne hrvaščine (Osnove poslovnog hrvatskog) </dc:title>
  <dc:creator>Emili Novak</dc:creator>
  <cp:lastModifiedBy>Emili Novak</cp:lastModifiedBy>
  <cp:revision>6</cp:revision>
  <dcterms:created xsi:type="dcterms:W3CDTF">2023-07-25T12:53:07Z</dcterms:created>
  <dcterms:modified xsi:type="dcterms:W3CDTF">2023-07-27T18:44:31Z</dcterms:modified>
</cp:coreProperties>
</file>