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a:xfrm>
            <a:off x="5332412" y="5883275"/>
            <a:ext cx="4324044" cy="365125"/>
          </a:xfrm>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58716" y="5673725"/>
            <a:ext cx="1038225" cy="1047750"/>
          </a:xfrm>
          <a:prstGeom prst="rect">
            <a:avLst/>
          </a:prstGeom>
        </p:spPr>
      </p:pic>
    </p:spTree>
    <p:extLst>
      <p:ext uri="{BB962C8B-B14F-4D97-AF65-F5344CB8AC3E}">
        <p14:creationId xmlns:p14="http://schemas.microsoft.com/office/powerpoint/2010/main" val="289779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sl-SI"/>
              <a:t>Housing Co. d.o.o.</a:t>
            </a:r>
            <a:endParaRPr lang="sl-SI" dirty="0"/>
          </a:p>
        </p:txBody>
      </p:sp>
      <p:sp>
        <p:nvSpPr>
          <p:cNvPr id="6" name="Footer Placeholder 5"/>
          <p:cNvSpPr>
            <a:spLocks noGrp="1"/>
          </p:cNvSpPr>
          <p:nvPr>
            <p:ph type="ftr" sz="quarter" idx="11"/>
          </p:nvPr>
        </p:nvSpPr>
        <p:spPr/>
        <p:txBody>
          <a:bodyPr/>
          <a:lstStyle/>
          <a:p>
            <a:r>
              <a:rPr lang="sl-SI"/>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354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986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1856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99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1907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1820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8857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612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060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l-SI"/>
              <a:t>Housing Co. d.o.o.</a:t>
            </a:r>
            <a:endParaRPr lang="sl-SI" dirty="0"/>
          </a:p>
        </p:txBody>
      </p:sp>
      <p:sp>
        <p:nvSpPr>
          <p:cNvPr id="5" name="Footer Placeholder 4"/>
          <p:cNvSpPr>
            <a:spLocks noGrp="1"/>
          </p:cNvSpPr>
          <p:nvPr>
            <p:ph type="ftr" sz="quarter" idx="11"/>
          </p:nvPr>
        </p:nvSpPr>
        <p:spPr/>
        <p:txBody>
          <a:bodyPr/>
          <a:lstStyle/>
          <a:p>
            <a:r>
              <a:rPr lang="sl-SI"/>
              <a:t>www.mojeznanje.si</a:t>
            </a:r>
            <a:endParaRPr lang="sl-SI"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5269" y="2905125"/>
            <a:ext cx="1038225" cy="1047750"/>
          </a:xfrm>
          <a:prstGeom prst="rect">
            <a:avLst/>
          </a:prstGeom>
        </p:spPr>
      </p:pic>
    </p:spTree>
    <p:extLst>
      <p:ext uri="{BB962C8B-B14F-4D97-AF65-F5344CB8AC3E}">
        <p14:creationId xmlns:p14="http://schemas.microsoft.com/office/powerpoint/2010/main" val="2212179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sl-SI"/>
              <a:t>Housing Co. d.o.o.</a:t>
            </a:r>
            <a:endParaRPr lang="sl-SI" dirty="0"/>
          </a:p>
        </p:txBody>
      </p:sp>
      <p:sp>
        <p:nvSpPr>
          <p:cNvPr id="6" name="Footer Placeholder 5"/>
          <p:cNvSpPr>
            <a:spLocks noGrp="1"/>
          </p:cNvSpPr>
          <p:nvPr>
            <p:ph type="ftr" sz="quarter" idx="11"/>
          </p:nvPr>
        </p:nvSpPr>
        <p:spPr/>
        <p:txBody>
          <a:bodyPr/>
          <a:lstStyle/>
          <a:p>
            <a:r>
              <a:rPr lang="sl-SI"/>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526768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sl-SI"/>
              <a:t>Housing Co. d.o.o.</a:t>
            </a:r>
            <a:endParaRPr lang="sl-SI" dirty="0"/>
          </a:p>
        </p:txBody>
      </p:sp>
      <p:sp>
        <p:nvSpPr>
          <p:cNvPr id="8" name="Footer Placeholder 7"/>
          <p:cNvSpPr>
            <a:spLocks noGrp="1"/>
          </p:cNvSpPr>
          <p:nvPr>
            <p:ph type="ftr" sz="quarter" idx="11"/>
          </p:nvPr>
        </p:nvSpPr>
        <p:spPr/>
        <p:txBody>
          <a:bodyPr/>
          <a:lstStyle/>
          <a:p>
            <a:r>
              <a:rPr lang="sl-SI"/>
              <a:t>www.mojeznanje.si</a:t>
            </a:r>
            <a:endParaRPr lang="sl-SI"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681562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sl-SI"/>
              <a:t>Housing Co. d.o.o.</a:t>
            </a:r>
            <a:endParaRPr lang="sl-SI" dirty="0"/>
          </a:p>
        </p:txBody>
      </p:sp>
      <p:sp>
        <p:nvSpPr>
          <p:cNvPr id="4" name="Footer Placeholder 3"/>
          <p:cNvSpPr>
            <a:spLocks noGrp="1"/>
          </p:cNvSpPr>
          <p:nvPr>
            <p:ph type="ftr" sz="quarter" idx="11"/>
          </p:nvPr>
        </p:nvSpPr>
        <p:spPr/>
        <p:txBody>
          <a:bodyPr/>
          <a:lstStyle/>
          <a:p>
            <a:r>
              <a:rPr lang="sl-SI"/>
              <a:t>www.mojeznanje.si</a:t>
            </a:r>
            <a:endParaRPr lang="sl-SI"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075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l-SI"/>
              <a:t>Housing Co. d.o.o.</a:t>
            </a:r>
            <a:endParaRPr lang="sl-SI" dirty="0"/>
          </a:p>
        </p:txBody>
      </p:sp>
      <p:sp>
        <p:nvSpPr>
          <p:cNvPr id="3" name="Footer Placeholder 2"/>
          <p:cNvSpPr>
            <a:spLocks noGrp="1"/>
          </p:cNvSpPr>
          <p:nvPr>
            <p:ph type="ftr" sz="quarter" idx="11"/>
          </p:nvPr>
        </p:nvSpPr>
        <p:spPr/>
        <p:txBody>
          <a:bodyPr/>
          <a:lstStyle/>
          <a:p>
            <a:r>
              <a:rPr lang="sl-SI"/>
              <a:t>www.mojeznanje.si</a:t>
            </a:r>
            <a:endParaRPr lang="sl-SI"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921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sl-SI"/>
              <a:t>Housing Co. d.o.o.</a:t>
            </a:r>
            <a:endParaRPr lang="sl-SI" dirty="0"/>
          </a:p>
        </p:txBody>
      </p:sp>
      <p:sp>
        <p:nvSpPr>
          <p:cNvPr id="6" name="Footer Placeholder 5"/>
          <p:cNvSpPr>
            <a:spLocks noGrp="1"/>
          </p:cNvSpPr>
          <p:nvPr>
            <p:ph type="ftr" sz="quarter" idx="11"/>
          </p:nvPr>
        </p:nvSpPr>
        <p:spPr/>
        <p:txBody>
          <a:bodyPr/>
          <a:lstStyle/>
          <a:p>
            <a:r>
              <a:rPr lang="sl-SI"/>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8635" y="5673725"/>
            <a:ext cx="1038225" cy="1047750"/>
          </a:xfrm>
          <a:prstGeom prst="rect">
            <a:avLst/>
          </a:prstGeom>
        </p:spPr>
      </p:pic>
    </p:spTree>
    <p:extLst>
      <p:ext uri="{BB962C8B-B14F-4D97-AF65-F5344CB8AC3E}">
        <p14:creationId xmlns:p14="http://schemas.microsoft.com/office/powerpoint/2010/main" val="162133830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r>
              <a:rPr lang="sl-SI"/>
              <a:t>Housing Co. d.o.o.</a:t>
            </a:r>
            <a:endParaRPr lang="sl-SI" dirty="0"/>
          </a:p>
        </p:txBody>
      </p:sp>
      <p:sp>
        <p:nvSpPr>
          <p:cNvPr id="6" name="Footer Placeholder 5"/>
          <p:cNvSpPr>
            <a:spLocks noGrp="1"/>
          </p:cNvSpPr>
          <p:nvPr>
            <p:ph type="ftr" sz="quarter" idx="11"/>
          </p:nvPr>
        </p:nvSpPr>
        <p:spPr/>
        <p:txBody>
          <a:bodyPr/>
          <a:lstStyle/>
          <a:p>
            <a:r>
              <a:rPr lang="sl-SI"/>
              <a:t>www.mojeznanje.si</a:t>
            </a:r>
            <a:endParaRPr lang="sl-SI"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68635" y="5673725"/>
            <a:ext cx="1038225" cy="1047750"/>
          </a:xfrm>
          <a:prstGeom prst="rect">
            <a:avLst/>
          </a:prstGeom>
        </p:spPr>
      </p:pic>
    </p:spTree>
    <p:extLst>
      <p:ext uri="{BB962C8B-B14F-4D97-AF65-F5344CB8AC3E}">
        <p14:creationId xmlns:p14="http://schemas.microsoft.com/office/powerpoint/2010/main" val="86539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sl-SI"/>
              <a:t>Housing Co. d.o.o.</a:t>
            </a:r>
            <a:endParaRPr lang="sl-SI"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sl-SI"/>
              <a:t>www.mojeznanje.si</a:t>
            </a:r>
            <a:endParaRPr lang="sl-SI"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pic>
        <p:nvPicPr>
          <p:cNvPr id="14" name="Picture 13"/>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315575" y="5646772"/>
            <a:ext cx="1038225" cy="1047750"/>
          </a:xfrm>
          <a:prstGeom prst="rect">
            <a:avLst/>
          </a:prstGeom>
        </p:spPr>
      </p:pic>
    </p:spTree>
    <p:extLst>
      <p:ext uri="{BB962C8B-B14F-4D97-AF65-F5344CB8AC3E}">
        <p14:creationId xmlns:p14="http://schemas.microsoft.com/office/powerpoint/2010/main" val="2144807562"/>
      </p:ext>
    </p:extLst>
  </p:cSld>
  <p:clrMap bg1="lt1" tx1="dk1" bg2="lt2" tx2="dk2" accent1="accent1" accent2="accent2" accent3="accent3" accent4="accent4" accent5="accent5" accent6="accent6" hlink="hlink" folHlink="folHlink"/>
  <p:sldLayoutIdLst>
    <p:sldLayoutId id="2147483933" r:id="rId1"/>
    <p:sldLayoutId id="2147483934" r:id="rId2"/>
    <p:sldLayoutId id="2147483935" r:id="rId3"/>
    <p:sldLayoutId id="2147483936" r:id="rId4"/>
    <p:sldLayoutId id="2147483937" r:id="rId5"/>
    <p:sldLayoutId id="2147483938" r:id="rId6"/>
    <p:sldLayoutId id="2147483939" r:id="rId7"/>
    <p:sldLayoutId id="2147483940" r:id="rId8"/>
    <p:sldLayoutId id="2147483941" r:id="rId9"/>
    <p:sldLayoutId id="2147483942" r:id="rId10"/>
    <p:sldLayoutId id="2147483943" r:id="rId11"/>
    <p:sldLayoutId id="2147483944" r:id="rId12"/>
    <p:sldLayoutId id="2147483945" r:id="rId13"/>
    <p:sldLayoutId id="2147483946" r:id="rId14"/>
    <p:sldLayoutId id="2147483947" r:id="rId15"/>
    <p:sldLayoutId id="2147483948" r:id="rId16"/>
    <p:sldLayoutId id="214748394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sl-SI" b="1" dirty="0"/>
              <a:t>RAZVOJNA PSIHOLOGIJA NA DLANI – 2. del</a:t>
            </a:r>
          </a:p>
        </p:txBody>
      </p:sp>
      <p:sp>
        <p:nvSpPr>
          <p:cNvPr id="3" name="Subtitle 2"/>
          <p:cNvSpPr>
            <a:spLocks noGrp="1"/>
          </p:cNvSpPr>
          <p:nvPr>
            <p:ph type="subTitle" idx="1"/>
          </p:nvPr>
        </p:nvSpPr>
        <p:spPr/>
        <p:txBody>
          <a:bodyPr>
            <a:normAutofit fontScale="47500" lnSpcReduction="20000"/>
          </a:bodyPr>
          <a:lstStyle/>
          <a:p>
            <a:r>
              <a:rPr lang="sl-SI" sz="4800" b="1" dirty="0"/>
              <a:t>IZ TEORIJE V PRAKSO</a:t>
            </a:r>
          </a:p>
          <a:p>
            <a:endParaRPr lang="sl-SI" sz="4800" b="1" dirty="0"/>
          </a:p>
          <a:p>
            <a:r>
              <a:rPr lang="sl-SI" sz="4800" b="1" dirty="0"/>
              <a:t>Nevenka Janež, univ. dipl. psih. </a:t>
            </a:r>
          </a:p>
          <a:p>
            <a:endParaRPr lang="sl-SI" dirty="0"/>
          </a:p>
          <a:p>
            <a:endParaRPr lang="sl-SI" sz="4000" dirty="0"/>
          </a:p>
          <a:p>
            <a:endParaRPr lang="sl-SI" dirty="0"/>
          </a:p>
          <a:p>
            <a:endParaRPr lang="sl-SI" dirty="0"/>
          </a:p>
          <a:p>
            <a:endParaRPr lang="sl-SI" dirty="0"/>
          </a:p>
        </p:txBody>
      </p:sp>
    </p:spTree>
    <p:extLst>
      <p:ext uri="{BB962C8B-B14F-4D97-AF65-F5344CB8AC3E}">
        <p14:creationId xmlns:p14="http://schemas.microsoft.com/office/powerpoint/2010/main" val="967192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l-SI" sz="3600" dirty="0"/>
              <a:t>Hvala za vaš čas!</a:t>
            </a:r>
            <a:br>
              <a:rPr lang="sl-SI" sz="3600" dirty="0"/>
            </a:br>
            <a:br>
              <a:rPr lang="sl-SI" sz="3600" dirty="0"/>
            </a:br>
            <a:r>
              <a:rPr lang="sl-SI" sz="3600" dirty="0"/>
              <a:t>V veselje mi je bilo druženje z vami!</a:t>
            </a:r>
          </a:p>
        </p:txBody>
      </p:sp>
      <p:sp>
        <p:nvSpPr>
          <p:cNvPr id="3" name="Subtitle 2"/>
          <p:cNvSpPr>
            <a:spLocks noGrp="1"/>
          </p:cNvSpPr>
          <p:nvPr>
            <p:ph type="subTitle" idx="1"/>
          </p:nvPr>
        </p:nvSpPr>
        <p:spPr/>
        <p:txBody>
          <a:bodyPr>
            <a:normAutofit/>
          </a:bodyPr>
          <a:lstStyle/>
          <a:p>
            <a:endParaRPr lang="sl-SI" dirty="0"/>
          </a:p>
          <a:p>
            <a:r>
              <a:rPr lang="sl-SI" sz="3600" dirty="0"/>
              <a:t>Nevenka Janež, univ. dipl. psih.</a:t>
            </a:r>
          </a:p>
          <a:p>
            <a:endParaRPr lang="sl-SI" dirty="0"/>
          </a:p>
        </p:txBody>
      </p:sp>
    </p:spTree>
    <p:extLst>
      <p:ext uri="{BB962C8B-B14F-4D97-AF65-F5344CB8AC3E}">
        <p14:creationId xmlns:p14="http://schemas.microsoft.com/office/powerpoint/2010/main" val="707633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4824789"/>
          </a:xfrm>
        </p:spPr>
        <p:txBody>
          <a:bodyPr/>
          <a:lstStyle/>
          <a:p>
            <a:endParaRPr lang="sl-SI" dirty="0"/>
          </a:p>
        </p:txBody>
      </p:sp>
      <p:sp>
        <p:nvSpPr>
          <p:cNvPr id="3" name="Subtitle 2"/>
          <p:cNvSpPr>
            <a:spLocks noGrp="1"/>
          </p:cNvSpPr>
          <p:nvPr>
            <p:ph type="subTitle" idx="1"/>
          </p:nvPr>
        </p:nvSpPr>
        <p:spPr>
          <a:xfrm>
            <a:off x="4515377" y="3996267"/>
            <a:ext cx="6987645" cy="64456"/>
          </a:xfrm>
        </p:spPr>
        <p:txBody>
          <a:bodyPr>
            <a:normAutofit fontScale="25000" lnSpcReduction="20000"/>
          </a:bodyPr>
          <a:lstStyle/>
          <a:p>
            <a:endParaRPr lang="sl-SI" dirty="0"/>
          </a:p>
        </p:txBody>
      </p:sp>
      <p:pic>
        <p:nvPicPr>
          <p:cNvPr id="5" name="Slika 4">
            <a:extLst>
              <a:ext uri="{FF2B5EF4-FFF2-40B4-BE49-F238E27FC236}">
                <a16:creationId xmlns:a16="http://schemas.microsoft.com/office/drawing/2014/main" id="{60D302F6-9EF5-A8FB-2DFB-7DD75F292587}"/>
              </a:ext>
            </a:extLst>
          </p:cNvPr>
          <p:cNvPicPr>
            <a:picLocks noChangeAspect="1"/>
          </p:cNvPicPr>
          <p:nvPr/>
        </p:nvPicPr>
        <p:blipFill>
          <a:blip r:embed="rId2"/>
          <a:stretch>
            <a:fillRect/>
          </a:stretch>
        </p:blipFill>
        <p:spPr>
          <a:xfrm>
            <a:off x="1258404" y="1380068"/>
            <a:ext cx="9675191" cy="4194755"/>
          </a:xfrm>
          <a:prstGeom prst="rect">
            <a:avLst/>
          </a:prstGeom>
        </p:spPr>
      </p:pic>
    </p:spTree>
    <p:extLst>
      <p:ext uri="{BB962C8B-B14F-4D97-AF65-F5344CB8AC3E}">
        <p14:creationId xmlns:p14="http://schemas.microsoft.com/office/powerpoint/2010/main" val="3597443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4922409"/>
          </a:xfrm>
        </p:spPr>
        <p:txBody>
          <a:bodyPr>
            <a:normAutofit fontScale="90000"/>
          </a:bodyPr>
          <a:lstStyle/>
          <a:p>
            <a:pPr marL="228600" marR="0" lvl="0" indent="-228600" defTabSz="914400" rtl="0" eaLnBrk="1" fontAlgn="auto" latinLnBrk="0" hangingPunct="1">
              <a:lnSpc>
                <a:spcPct val="110000"/>
              </a:lnSpc>
              <a:spcBef>
                <a:spcPts val="1000"/>
              </a:spcBef>
              <a:spcAft>
                <a:spcPts val="0"/>
              </a:spcAft>
              <a:tabLst/>
              <a:defRPr/>
            </a:pPr>
            <a:r>
              <a:rPr kumimoji="0" lang="sl-SI" sz="4000" i="0" u="none" kern="1200" cap="none" spc="0" normalizeH="0" noProof="0" dirty="0">
                <a:ln>
                  <a:noFill/>
                </a:ln>
                <a:solidFill>
                  <a:srgbClr val="000000"/>
                </a:solidFill>
                <a:effectLst/>
                <a:highlight>
                  <a:srgbClr val="FF0000"/>
                </a:highlight>
                <a:uLnTx/>
                <a:uFillTx/>
                <a:ea typeface="+mn-ea"/>
                <a:cs typeface="Arial" panose="020B0604020202020204" pitchFamily="34" charset="0"/>
              </a:rPr>
              <a:t>OSEBNOSTNE LASTNOSTI</a:t>
            </a:r>
            <a:br>
              <a:rPr kumimoji="0" lang="sl-SI" sz="3200" b="0" i="0" u="none" strike="noStrike" kern="1200" cap="none" spc="0" normalizeH="0" baseline="0" noProof="0" dirty="0">
                <a:ln>
                  <a:noFill/>
                </a:ln>
                <a:solidFill>
                  <a:srgbClr val="000000"/>
                </a:solidFill>
                <a:effectLst/>
                <a:highlight>
                  <a:srgbClr val="FF0000"/>
                </a:highlight>
                <a:uLnTx/>
                <a:uFillTx/>
                <a:latin typeface="Arial" panose="020B0604020202020204" pitchFamily="34" charset="0"/>
                <a:ea typeface="+mn-ea"/>
                <a:cs typeface="Arial" panose="020B0604020202020204" pitchFamily="34" charset="0"/>
              </a:rPr>
            </a:br>
            <a:br>
              <a:rPr kumimoji="0" lang="sl-SI" sz="2000" b="0" i="0" u="none" strike="noStrike" kern="1200" cap="none" spc="0" normalizeH="0" baseline="0" noProof="0" dirty="0">
                <a:ln>
                  <a:noFill/>
                </a:ln>
                <a:solidFill>
                  <a:srgbClr val="000000"/>
                </a:solidFill>
                <a:effectLst/>
                <a:highlight>
                  <a:srgbClr val="FF0000"/>
                </a:highlight>
                <a:uLnTx/>
                <a:uFillTx/>
                <a:latin typeface="Arial" panose="020B0604020202020204" pitchFamily="34" charset="0"/>
                <a:ea typeface="+mn-ea"/>
                <a:cs typeface="Arial" panose="020B0604020202020204" pitchFamily="34" charset="0"/>
              </a:rPr>
            </a:br>
            <a:br>
              <a:rPr kumimoji="0" lang="sl-SI" sz="2000" b="0" i="0" u="none" strike="noStrike" kern="1200" cap="none" spc="0" normalizeH="0" baseline="0" noProof="0" dirty="0">
                <a:ln>
                  <a:noFill/>
                </a:ln>
                <a:solidFill>
                  <a:srgbClr val="FF00FF"/>
                </a:solidFill>
                <a:effectLst/>
                <a:highlight>
                  <a:srgbClr val="FF0000"/>
                </a:highlight>
                <a:uLnTx/>
                <a:uFillTx/>
                <a:latin typeface="Arial" panose="020B0604020202020204" pitchFamily="34" charset="0"/>
                <a:ea typeface="+mn-ea"/>
                <a:cs typeface="Arial" panose="020B0604020202020204" pitchFamily="34" charset="0"/>
              </a:rPr>
            </a:br>
            <a:r>
              <a:rPr kumimoji="0" lang="sl-SI" sz="2000" b="0" i="0" u="none" strike="noStrike" kern="1200" cap="none" spc="0" normalizeH="0" baseline="0" noProof="0" dirty="0">
                <a:ln>
                  <a:noFill/>
                </a:ln>
                <a:solidFill>
                  <a:srgbClr val="000000"/>
                </a:solidFill>
                <a:effectLst/>
                <a:highlight>
                  <a:srgbClr val="FF0000"/>
                </a:highlight>
                <a:uLnTx/>
                <a:uFillTx/>
                <a:latin typeface="Arial" panose="020B0604020202020204" pitchFamily="34" charset="0"/>
                <a:ea typeface="+mn-ea"/>
                <a:cs typeface="Arial" panose="020B0604020202020204" pitchFamily="34" charset="0"/>
              </a:rPr>
              <a:t>EKSTROVERTIRANI OTROCI</a:t>
            </a:r>
            <a: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b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b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 družabni, energični, ekspresivni, se hitro odločajo, vodijo, so iniciativni, so pozitivno emocionalni, imajo širšo socialno mrežo in podporo</a:t>
            </a:r>
            <a:b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b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sl-SI" sz="2000" b="0" i="0" u="none" strike="noStrike" kern="1200" cap="none" spc="0" normalizeH="0" baseline="0" noProof="0" dirty="0">
                <a:ln>
                  <a:noFill/>
                </a:ln>
                <a:solidFill>
                  <a:srgbClr val="000000"/>
                </a:solidFill>
                <a:effectLst/>
                <a:highlight>
                  <a:srgbClr val="00FFFF"/>
                </a:highlight>
                <a:uLnTx/>
                <a:uFillTx/>
                <a:latin typeface="Arial" panose="020B0604020202020204" pitchFamily="34" charset="0"/>
                <a:ea typeface="+mn-ea"/>
                <a:cs typeface="Arial" panose="020B0604020202020204" pitchFamily="34" charset="0"/>
              </a:rPr>
              <a:t>INTROVERTIRANI OTROCI</a:t>
            </a:r>
            <a:br>
              <a:rPr kumimoji="0" lang="sl-SI" sz="2000" b="0" i="0" u="none" strike="noStrike" kern="1200" cap="none" spc="0" normalizeH="0" baseline="0" noProof="0" dirty="0">
                <a:ln>
                  <a:noFill/>
                </a:ln>
                <a:solidFill>
                  <a:srgbClr val="000000"/>
                </a:solidFill>
                <a:effectLst/>
                <a:highlight>
                  <a:srgbClr val="00FFFF"/>
                </a:highlight>
                <a:uLnTx/>
                <a:uFillTx/>
                <a:latin typeface="Arial" panose="020B0604020202020204" pitchFamily="34" charset="0"/>
                <a:ea typeface="+mn-ea"/>
                <a:cs typeface="Arial" panose="020B0604020202020204" pitchFamily="34" charset="0"/>
              </a:rPr>
            </a:br>
            <a:b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 zadržani, molčeči, samostojni, imajo boljši spomin za besede, reagirajo premišljeno, zato so manj nagnjeni k tveganim vedenjem</a:t>
            </a:r>
            <a:br>
              <a:rPr kumimoji="0" lang="sl-SI" sz="2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endParaRPr lang="sl-SI" dirty="0"/>
          </a:p>
        </p:txBody>
      </p:sp>
      <p:sp>
        <p:nvSpPr>
          <p:cNvPr id="3" name="Subtitle 2"/>
          <p:cNvSpPr>
            <a:spLocks noGrp="1"/>
          </p:cNvSpPr>
          <p:nvPr>
            <p:ph type="subTitle" idx="1"/>
          </p:nvPr>
        </p:nvSpPr>
        <p:spPr>
          <a:xfrm flipV="1">
            <a:off x="4515377" y="5384801"/>
            <a:ext cx="6987645" cy="1035664"/>
          </a:xfrm>
        </p:spPr>
        <p:txBody>
          <a:bodyPr/>
          <a:lstStyle/>
          <a:p>
            <a:endParaRPr lang="sl-SI" dirty="0"/>
          </a:p>
        </p:txBody>
      </p:sp>
    </p:spTree>
    <p:extLst>
      <p:ext uri="{BB962C8B-B14F-4D97-AF65-F5344CB8AC3E}">
        <p14:creationId xmlns:p14="http://schemas.microsoft.com/office/powerpoint/2010/main" val="1793021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5666684"/>
          </a:xfrm>
        </p:spPr>
        <p:txBody>
          <a:bodyPr>
            <a:normAutofit fontScale="90000"/>
          </a:bodyPr>
          <a:lstStyle/>
          <a:p>
            <a:pPr algn="l"/>
            <a:br>
              <a:rPr lang="sl-SI" sz="4000" dirty="0"/>
            </a:br>
            <a:br>
              <a:rPr lang="sl-SI" sz="4000" dirty="0"/>
            </a:br>
            <a:br>
              <a:rPr lang="sl-SI" sz="4000" dirty="0"/>
            </a:br>
            <a:br>
              <a:rPr lang="sl-SI" sz="4000" dirty="0"/>
            </a:br>
            <a:br>
              <a:rPr lang="sl-SI" sz="4000" dirty="0"/>
            </a:br>
            <a:br>
              <a:rPr lang="sl-SI" sz="4000" dirty="0"/>
            </a:br>
            <a:br>
              <a:rPr lang="sl-SI" sz="4000" dirty="0"/>
            </a:br>
            <a:br>
              <a:rPr lang="sl-SI" sz="4000" dirty="0"/>
            </a:br>
            <a:r>
              <a:rPr lang="sl-SI" sz="4000" dirty="0"/>
              <a:t>POZITIVNO STARŠEVSTVO IN VPLIV </a:t>
            </a:r>
            <a:r>
              <a:rPr lang="sl-SI" sz="4000"/>
              <a:t>NA OTROKOVO </a:t>
            </a:r>
            <a:r>
              <a:rPr lang="sl-SI" sz="4000" dirty="0"/>
              <a:t>SAMOPODOBO</a:t>
            </a:r>
            <a:br>
              <a:rPr lang="sl-SI" sz="4000" dirty="0"/>
            </a:br>
            <a:br>
              <a:rPr lang="sl-SI" sz="4000" dirty="0"/>
            </a:br>
            <a:r>
              <a:rPr lang="sl-SI" sz="2700" dirty="0"/>
              <a:t>Otrok v zgodnjem otroštvu nujno potrebuje POZITIVNO ČUSTVENO OPORO:</a:t>
            </a:r>
            <a:br>
              <a:rPr lang="sl-SI" sz="2700" dirty="0"/>
            </a:br>
            <a:br>
              <a:rPr lang="sl-SI" sz="2700" dirty="0"/>
            </a:br>
            <a:r>
              <a:rPr lang="sl-SI" sz="2700" dirty="0"/>
              <a:t>- brezpogojna ljubezen,</a:t>
            </a:r>
            <a:br>
              <a:rPr lang="sl-SI" sz="2700" dirty="0"/>
            </a:br>
            <a:r>
              <a:rPr lang="sl-SI" sz="2700" dirty="0"/>
              <a:t>- doslednost v  vzgojnem pristopu,</a:t>
            </a:r>
            <a:br>
              <a:rPr lang="sl-SI" sz="2700" dirty="0"/>
            </a:br>
            <a:r>
              <a:rPr lang="sl-SI" sz="2700" dirty="0"/>
              <a:t>- pohvala in spodbuda,</a:t>
            </a:r>
            <a:br>
              <a:rPr lang="sl-SI" sz="2700" dirty="0"/>
            </a:br>
            <a:r>
              <a:rPr lang="sl-SI" sz="2700" dirty="0"/>
              <a:t>- dobro mnenje o samem sebi</a:t>
            </a:r>
            <a:br>
              <a:rPr lang="sl-SI" sz="2700" dirty="0"/>
            </a:br>
            <a:r>
              <a:rPr lang="sl-SI" sz="2700" dirty="0"/>
              <a:t>- pozornost</a:t>
            </a:r>
            <a:br>
              <a:rPr lang="sl-SI" sz="2700" dirty="0"/>
            </a:br>
            <a:br>
              <a:rPr lang="sl-SI" sz="2000" dirty="0"/>
            </a:br>
            <a:br>
              <a:rPr lang="sl-SI" sz="2000" dirty="0"/>
            </a:br>
            <a:br>
              <a:rPr lang="sl-SI" sz="2000" dirty="0"/>
            </a:br>
            <a:br>
              <a:rPr lang="sl-SI" sz="2000" dirty="0"/>
            </a:br>
            <a:endParaRPr lang="sl-SI" sz="4000" dirty="0"/>
          </a:p>
        </p:txBody>
      </p:sp>
      <p:sp>
        <p:nvSpPr>
          <p:cNvPr id="3" name="Subtitle 2"/>
          <p:cNvSpPr>
            <a:spLocks noGrp="1"/>
          </p:cNvSpPr>
          <p:nvPr>
            <p:ph type="subTitle" idx="1"/>
          </p:nvPr>
        </p:nvSpPr>
        <p:spPr>
          <a:xfrm>
            <a:off x="4515377" y="3996267"/>
            <a:ext cx="6987645" cy="55033"/>
          </a:xfrm>
        </p:spPr>
        <p:txBody>
          <a:bodyPr>
            <a:normAutofit fontScale="25000" lnSpcReduction="20000"/>
          </a:bodyPr>
          <a:lstStyle/>
          <a:p>
            <a:r>
              <a:rPr lang="sl-SI" dirty="0"/>
              <a:t>,,</a:t>
            </a:r>
          </a:p>
        </p:txBody>
      </p:sp>
    </p:spTree>
    <p:extLst>
      <p:ext uri="{BB962C8B-B14F-4D97-AF65-F5344CB8AC3E}">
        <p14:creationId xmlns:p14="http://schemas.microsoft.com/office/powerpoint/2010/main" val="415819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4423832"/>
          </a:xfrm>
        </p:spPr>
        <p:txBody>
          <a:bodyPr>
            <a:normAutofit fontScale="90000"/>
          </a:bodyPr>
          <a:lstStyle/>
          <a:p>
            <a:pPr algn="l"/>
            <a:r>
              <a:rPr lang="sl-SI" sz="4000" dirty="0"/>
              <a:t>DRUŽINA – NAJPOMEMBNEJŠA    MINIKULTURA</a:t>
            </a:r>
            <a:br>
              <a:rPr lang="sl-SI" sz="4000" dirty="0"/>
            </a:br>
            <a:br>
              <a:rPr lang="sl-SI" dirty="0"/>
            </a:br>
            <a:r>
              <a:rPr lang="sl-SI" sz="2700" dirty="0"/>
              <a:t>TRDA DRUŽINA – omejevanje, kritika, togost, nadzor, brezpogojna avtoriteta (HRAST)</a:t>
            </a:r>
            <a:br>
              <a:rPr lang="sl-SI" sz="2700" dirty="0"/>
            </a:br>
            <a:br>
              <a:rPr lang="sl-SI" sz="2700" dirty="0"/>
            </a:br>
            <a:r>
              <a:rPr lang="sl-SI" sz="2700" dirty="0"/>
              <a:t>MEHKA DRUŽINA – ni strukture, odziv na vsakršen dražljaj, ni strukture (PŠENICA)</a:t>
            </a:r>
            <a:br>
              <a:rPr lang="sl-SI" sz="2700" dirty="0"/>
            </a:br>
            <a:br>
              <a:rPr lang="sl-SI" sz="2700" dirty="0"/>
            </a:br>
            <a:r>
              <a:rPr lang="sl-SI" sz="2700" dirty="0"/>
              <a:t>PROŽNA DRUŽINA – čvrsta struktura, ki je obenem prožna in funkcionalna (BREZA)</a:t>
            </a:r>
            <a:br>
              <a:rPr lang="sl-SI" sz="2700" dirty="0"/>
            </a:br>
            <a:endParaRPr lang="sl-SI" sz="2700" dirty="0"/>
          </a:p>
        </p:txBody>
      </p:sp>
      <p:sp>
        <p:nvSpPr>
          <p:cNvPr id="3" name="Subtitle 2"/>
          <p:cNvSpPr>
            <a:spLocks noGrp="1"/>
          </p:cNvSpPr>
          <p:nvPr>
            <p:ph type="subTitle" idx="1"/>
          </p:nvPr>
        </p:nvSpPr>
        <p:spPr>
          <a:xfrm>
            <a:off x="4515377" y="3996267"/>
            <a:ext cx="6987645" cy="55033"/>
          </a:xfrm>
        </p:spPr>
        <p:txBody>
          <a:bodyPr>
            <a:normAutofit fontScale="25000" lnSpcReduction="20000"/>
          </a:bodyPr>
          <a:lstStyle/>
          <a:p>
            <a:endParaRPr lang="sl-SI" dirty="0"/>
          </a:p>
        </p:txBody>
      </p:sp>
    </p:spTree>
    <p:extLst>
      <p:ext uri="{BB962C8B-B14F-4D97-AF65-F5344CB8AC3E}">
        <p14:creationId xmlns:p14="http://schemas.microsoft.com/office/powerpoint/2010/main" val="337123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4601632"/>
          </a:xfrm>
        </p:spPr>
        <p:txBody>
          <a:bodyPr>
            <a:normAutofit/>
          </a:bodyPr>
          <a:lstStyle/>
          <a:p>
            <a:r>
              <a:rPr lang="sl-SI" sz="4000" dirty="0"/>
              <a:t>VLOGA AVTORITETE</a:t>
            </a:r>
            <a:br>
              <a:rPr lang="sl-SI" dirty="0"/>
            </a:br>
            <a:br>
              <a:rPr lang="sl-SI" dirty="0"/>
            </a:br>
            <a:r>
              <a:rPr lang="sl-SI" sz="2700" dirty="0"/>
              <a:t>AVTORITETA (lat.)- </a:t>
            </a:r>
            <a:r>
              <a:rPr lang="sl-SI" sz="2700" dirty="0" err="1"/>
              <a:t>augere</a:t>
            </a:r>
            <a:r>
              <a:rPr lang="sl-SI" sz="2700" dirty="0"/>
              <a:t>…povišati, razviti, obogatiti</a:t>
            </a:r>
            <a:br>
              <a:rPr lang="sl-SI" sz="2700" dirty="0"/>
            </a:br>
            <a:br>
              <a:rPr lang="sl-SI" sz="2700" dirty="0"/>
            </a:br>
            <a:r>
              <a:rPr lang="sl-SI" sz="2700" dirty="0"/>
              <a:t>Starši/vzgojitelji – pomagajo otroku rasti, se razvijati, odrasti</a:t>
            </a:r>
            <a:br>
              <a:rPr lang="sl-SI" sz="2700" dirty="0"/>
            </a:br>
            <a:r>
              <a:rPr lang="sl-SI" sz="2700" dirty="0"/>
              <a:t>- postavljajo pravila in meje</a:t>
            </a:r>
            <a:br>
              <a:rPr lang="sl-SI" sz="2700" dirty="0"/>
            </a:br>
            <a:r>
              <a:rPr lang="sl-SI" sz="2700" dirty="0"/>
              <a:t>- usmerjajo k pravilnemu vedenju</a:t>
            </a:r>
          </a:p>
        </p:txBody>
      </p:sp>
      <p:sp>
        <p:nvSpPr>
          <p:cNvPr id="3" name="Subtitle 2"/>
          <p:cNvSpPr>
            <a:spLocks noGrp="1"/>
          </p:cNvSpPr>
          <p:nvPr>
            <p:ph type="subTitle" idx="1"/>
          </p:nvPr>
        </p:nvSpPr>
        <p:spPr>
          <a:xfrm>
            <a:off x="4515377" y="3996267"/>
            <a:ext cx="6987645" cy="67733"/>
          </a:xfrm>
        </p:spPr>
        <p:txBody>
          <a:bodyPr>
            <a:normAutofit fontScale="25000" lnSpcReduction="20000"/>
          </a:bodyPr>
          <a:lstStyle/>
          <a:p>
            <a:endParaRPr lang="sl-SI" dirty="0"/>
          </a:p>
        </p:txBody>
      </p:sp>
    </p:spTree>
    <p:extLst>
      <p:ext uri="{BB962C8B-B14F-4D97-AF65-F5344CB8AC3E}">
        <p14:creationId xmlns:p14="http://schemas.microsoft.com/office/powerpoint/2010/main" val="1296170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5135032"/>
          </a:xfrm>
        </p:spPr>
        <p:txBody>
          <a:bodyPr>
            <a:normAutofit/>
          </a:bodyPr>
          <a:lstStyle/>
          <a:p>
            <a:pPr algn="l"/>
            <a:r>
              <a:rPr lang="sl-SI" sz="4000" dirty="0"/>
              <a:t>ERIKSON: PSIHOSOCIALNI RAZVOJ</a:t>
            </a:r>
            <a:br>
              <a:rPr lang="sl-SI" dirty="0"/>
            </a:br>
            <a:br>
              <a:rPr lang="sl-SI" dirty="0"/>
            </a:br>
            <a:r>
              <a:rPr lang="sl-SI" sz="2400" dirty="0"/>
              <a:t>Stadiji psihosocialnega razvoja – do adolescence</a:t>
            </a:r>
            <a:br>
              <a:rPr lang="sl-SI" sz="2400" dirty="0"/>
            </a:br>
            <a:br>
              <a:rPr lang="sl-SI" sz="2400" dirty="0"/>
            </a:br>
            <a:r>
              <a:rPr lang="sl-SI" sz="2400" dirty="0"/>
              <a:t>1. Obdobje dojenčka: zaupanje / nezaupanje</a:t>
            </a:r>
            <a:br>
              <a:rPr lang="sl-SI" sz="2400" dirty="0"/>
            </a:br>
            <a:r>
              <a:rPr lang="sl-SI" sz="2400" dirty="0"/>
              <a:t>2. Zgodnje otroštvo: samostojnost / dvom, sram</a:t>
            </a:r>
            <a:br>
              <a:rPr lang="sl-SI" sz="2400" dirty="0"/>
            </a:br>
            <a:r>
              <a:rPr lang="sl-SI" sz="2400" dirty="0"/>
              <a:t>3. Predšolsko obdobje: iniciativnost / občutek krivde</a:t>
            </a:r>
            <a:br>
              <a:rPr lang="sl-SI" sz="2400" dirty="0"/>
            </a:br>
            <a:r>
              <a:rPr lang="sl-SI" sz="2400" dirty="0"/>
              <a:t>4. Srednje in pozno otroštvo: dejavnost / manjvrednost</a:t>
            </a:r>
            <a:br>
              <a:rPr lang="sl-SI" sz="2400" dirty="0"/>
            </a:br>
            <a:r>
              <a:rPr lang="sl-SI" sz="2400" dirty="0"/>
              <a:t>5. Adolescenca: identiteta / konfuznost</a:t>
            </a:r>
          </a:p>
        </p:txBody>
      </p:sp>
      <p:sp>
        <p:nvSpPr>
          <p:cNvPr id="3" name="Subtitle 2"/>
          <p:cNvSpPr>
            <a:spLocks noGrp="1"/>
          </p:cNvSpPr>
          <p:nvPr>
            <p:ph type="subTitle" idx="1"/>
          </p:nvPr>
        </p:nvSpPr>
        <p:spPr>
          <a:xfrm>
            <a:off x="4515377" y="5339081"/>
            <a:ext cx="6987645" cy="45719"/>
          </a:xfrm>
        </p:spPr>
        <p:txBody>
          <a:bodyPr>
            <a:normAutofit fontScale="25000" lnSpcReduction="20000"/>
          </a:bodyPr>
          <a:lstStyle/>
          <a:p>
            <a:endParaRPr lang="sl-SI" dirty="0"/>
          </a:p>
        </p:txBody>
      </p:sp>
    </p:spTree>
    <p:extLst>
      <p:ext uri="{BB962C8B-B14F-4D97-AF65-F5344CB8AC3E}">
        <p14:creationId xmlns:p14="http://schemas.microsoft.com/office/powerpoint/2010/main" val="120228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4703232"/>
          </a:xfrm>
        </p:spPr>
        <p:txBody>
          <a:bodyPr>
            <a:normAutofit fontScale="90000"/>
          </a:bodyPr>
          <a:lstStyle/>
          <a:p>
            <a:pPr algn="l"/>
            <a:br>
              <a:rPr lang="sl-SI" dirty="0"/>
            </a:br>
            <a:br>
              <a:rPr lang="sl-SI" dirty="0"/>
            </a:br>
            <a:r>
              <a:rPr lang="sl-SI" sz="4000" dirty="0"/>
              <a:t>PIAGET: INTELEKTUALNI RAZVOJ</a:t>
            </a:r>
            <a:br>
              <a:rPr lang="sl-SI" sz="4000" dirty="0"/>
            </a:br>
            <a:r>
              <a:rPr lang="sl-SI" dirty="0"/>
              <a:t>       </a:t>
            </a:r>
            <a:r>
              <a:rPr lang="sl-SI" sz="2700" dirty="0"/>
              <a:t>KOGNITIVNA adaptacija</a:t>
            </a:r>
            <a:br>
              <a:rPr lang="sl-SI" sz="2700" dirty="0"/>
            </a:br>
            <a:r>
              <a:rPr lang="sl-SI" sz="2700" dirty="0"/>
              <a:t>                                              proces ASIMILACIJE</a:t>
            </a:r>
            <a:br>
              <a:rPr lang="sl-SI" sz="2700" dirty="0"/>
            </a:br>
            <a:r>
              <a:rPr lang="sl-SI" sz="2700" dirty="0"/>
              <a:t>                                                              proces AKOMODACIJE</a:t>
            </a:r>
            <a:br>
              <a:rPr lang="sl-SI" sz="2700" dirty="0"/>
            </a:br>
            <a:r>
              <a:rPr lang="sl-SI" sz="2700" dirty="0"/>
              <a:t>SENZOMOTORIČNA FAZA (do 2. leta)</a:t>
            </a:r>
            <a:br>
              <a:rPr lang="sl-SI" sz="2700" dirty="0"/>
            </a:br>
            <a:r>
              <a:rPr lang="sl-SI" sz="2700" dirty="0"/>
              <a:t>PREDOPERATIVNA FAZA (2. – 7. leto)</a:t>
            </a:r>
            <a:br>
              <a:rPr lang="sl-SI" sz="2700" dirty="0"/>
            </a:br>
            <a:r>
              <a:rPr lang="sl-SI" sz="2700" dirty="0"/>
              <a:t>FAZA KONKRETNIH OPERACIJ (7. do 11. leto)</a:t>
            </a:r>
            <a:br>
              <a:rPr lang="sl-SI" sz="2700" dirty="0"/>
            </a:br>
            <a:r>
              <a:rPr lang="sl-SI" sz="2700" dirty="0"/>
              <a:t>FAZA FORMALNIH OPERACIJ (11. leto </a:t>
            </a:r>
            <a:r>
              <a:rPr lang="sl-SI" sz="2700" dirty="0">
                <a:sym typeface="Wingdings" panose="05000000000000000000" pitchFamily="2" charset="2"/>
              </a:rPr>
              <a:t>)</a:t>
            </a:r>
            <a:br>
              <a:rPr lang="sl-SI" sz="2700" dirty="0"/>
            </a:br>
            <a:endParaRPr lang="sl-SI" sz="2700" dirty="0"/>
          </a:p>
        </p:txBody>
      </p:sp>
      <p:sp>
        <p:nvSpPr>
          <p:cNvPr id="3" name="Subtitle 2"/>
          <p:cNvSpPr>
            <a:spLocks noGrp="1"/>
          </p:cNvSpPr>
          <p:nvPr>
            <p:ph type="subTitle" idx="1"/>
          </p:nvPr>
        </p:nvSpPr>
        <p:spPr>
          <a:xfrm>
            <a:off x="4515377" y="5477930"/>
            <a:ext cx="6987645" cy="45719"/>
          </a:xfrm>
        </p:spPr>
        <p:txBody>
          <a:bodyPr>
            <a:normAutofit fontScale="25000" lnSpcReduction="20000"/>
          </a:bodyPr>
          <a:lstStyle/>
          <a:p>
            <a:endParaRPr lang="sl-SI" dirty="0"/>
          </a:p>
        </p:txBody>
      </p:sp>
    </p:spTree>
    <p:extLst>
      <p:ext uri="{BB962C8B-B14F-4D97-AF65-F5344CB8AC3E}">
        <p14:creationId xmlns:p14="http://schemas.microsoft.com/office/powerpoint/2010/main" val="74173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4779432"/>
          </a:xfrm>
        </p:spPr>
        <p:txBody>
          <a:bodyPr>
            <a:normAutofit/>
          </a:bodyPr>
          <a:lstStyle/>
          <a:p>
            <a:pPr algn="l"/>
            <a:r>
              <a:rPr lang="sl-SI" sz="4000" dirty="0"/>
              <a:t>KOHLBERG: Moralni razvoj</a:t>
            </a:r>
            <a:br>
              <a:rPr lang="sl-SI" dirty="0"/>
            </a:br>
            <a:br>
              <a:rPr lang="sl-SI" dirty="0"/>
            </a:br>
            <a:r>
              <a:rPr lang="sl-SI" sz="2700" dirty="0"/>
              <a:t>a) PREKONVENCIONALNI NIVO –predšolsko obdobje</a:t>
            </a:r>
            <a:br>
              <a:rPr lang="sl-SI" sz="2700" dirty="0"/>
            </a:br>
            <a:br>
              <a:rPr lang="sl-SI" sz="2700" dirty="0"/>
            </a:br>
            <a:r>
              <a:rPr lang="sl-SI" sz="2700" dirty="0"/>
              <a:t>b) KONVENCIONALNI NIVO – šolsko obdobje</a:t>
            </a:r>
            <a:br>
              <a:rPr lang="sl-SI" sz="2700" dirty="0"/>
            </a:br>
            <a:br>
              <a:rPr lang="sl-SI" sz="2700" dirty="0"/>
            </a:br>
            <a:r>
              <a:rPr lang="sl-SI" sz="2700" dirty="0"/>
              <a:t>c) POSTKONVENCIONALNI NIVO – obdobje adolescence</a:t>
            </a:r>
            <a:br>
              <a:rPr lang="sl-SI" sz="2700" dirty="0"/>
            </a:br>
            <a:endParaRPr lang="sl-SI" sz="2700" dirty="0"/>
          </a:p>
        </p:txBody>
      </p:sp>
      <p:sp>
        <p:nvSpPr>
          <p:cNvPr id="3" name="Subtitle 2"/>
          <p:cNvSpPr>
            <a:spLocks noGrp="1"/>
          </p:cNvSpPr>
          <p:nvPr>
            <p:ph type="subTitle" idx="1"/>
          </p:nvPr>
        </p:nvSpPr>
        <p:spPr>
          <a:xfrm>
            <a:off x="4515377" y="3996267"/>
            <a:ext cx="6987645" cy="45719"/>
          </a:xfrm>
        </p:spPr>
        <p:txBody>
          <a:bodyPr>
            <a:normAutofit fontScale="25000" lnSpcReduction="20000"/>
          </a:bodyPr>
          <a:lstStyle/>
          <a:p>
            <a:endParaRPr lang="sl-SI"/>
          </a:p>
        </p:txBody>
      </p:sp>
    </p:spTree>
    <p:extLst>
      <p:ext uri="{BB962C8B-B14F-4D97-AF65-F5344CB8AC3E}">
        <p14:creationId xmlns:p14="http://schemas.microsoft.com/office/powerpoint/2010/main" val="1759675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TM03457496[[fn=Parallax]]</Template>
  <TotalTime>74</TotalTime>
  <Words>430</Words>
  <Application>Microsoft Office PowerPoint</Application>
  <PresentationFormat>Širokozaslonsko</PresentationFormat>
  <Paragraphs>18</Paragraphs>
  <Slides>10</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10</vt:i4>
      </vt:variant>
    </vt:vector>
  </HeadingPairs>
  <TitlesOfParts>
    <vt:vector size="14" baseType="lpstr">
      <vt:lpstr>Arial</vt:lpstr>
      <vt:lpstr>Corbel</vt:lpstr>
      <vt:lpstr>Wingdings</vt:lpstr>
      <vt:lpstr>Parallax</vt:lpstr>
      <vt:lpstr>RAZVOJNA PSIHOLOGIJA NA DLANI – 2. del</vt:lpstr>
      <vt:lpstr>PowerPointova predstavitev</vt:lpstr>
      <vt:lpstr>OSEBNOSTNE LASTNOSTI   EKSTROVERTIRANI OTROCI…  …so družabni, energični, ekspresivni, se hitro odločajo, vodijo, so iniciativni, so pozitivno emocionalni, imajo širšo socialno mrežo in podporo  INTROVERTIRANI OTROCI  …so zadržani, molčeči, samostojni, imajo boljši spomin za besede, reagirajo premišljeno, zato so manj nagnjeni k tveganim vedenjem </vt:lpstr>
      <vt:lpstr>        POZITIVNO STARŠEVSTVO IN VPLIV NA OTROKOVO SAMOPODOBO  Otrok v zgodnjem otroštvu nujno potrebuje POZITIVNO ČUSTVENO OPORO:  - brezpogojna ljubezen, - doslednost v  vzgojnem pristopu, - pohvala in spodbuda, - dobro mnenje o samem sebi - pozornost     </vt:lpstr>
      <vt:lpstr>DRUŽINA – NAJPOMEMBNEJŠA    MINIKULTURA  TRDA DRUŽINA – omejevanje, kritika, togost, nadzor, brezpogojna avtoriteta (HRAST)  MEHKA DRUŽINA – ni strukture, odziv na vsakršen dražljaj, ni strukture (PŠENICA)  PROŽNA DRUŽINA – čvrsta struktura, ki je obenem prožna in funkcionalna (BREZA) </vt:lpstr>
      <vt:lpstr>VLOGA AVTORITETE  AVTORITETA (lat.)- augere…povišati, razviti, obogatiti  Starši/vzgojitelji – pomagajo otroku rasti, se razvijati, odrasti - postavljajo pravila in meje - usmerjajo k pravilnemu vedenju</vt:lpstr>
      <vt:lpstr>ERIKSON: PSIHOSOCIALNI RAZVOJ  Stadiji psihosocialnega razvoja – do adolescence  1. Obdobje dojenčka: zaupanje / nezaupanje 2. Zgodnje otroštvo: samostojnost / dvom, sram 3. Predšolsko obdobje: iniciativnost / občutek krivde 4. Srednje in pozno otroštvo: dejavnost / manjvrednost 5. Adolescenca: identiteta / konfuznost</vt:lpstr>
      <vt:lpstr>  PIAGET: INTELEKTUALNI RAZVOJ        KOGNITIVNA adaptacija                                               proces ASIMILACIJE                                                               proces AKOMODACIJE SENZOMOTORIČNA FAZA (do 2. leta) PREDOPERATIVNA FAZA (2. – 7. leto) FAZA KONKRETNIH OPERACIJ (7. do 11. leto) FAZA FORMALNIH OPERACIJ (11. leto ) </vt:lpstr>
      <vt:lpstr>KOHLBERG: Moralni razvoj  a) PREKONVENCIONALNI NIVO –predšolsko obdobje  b) KONVENCIONALNI NIVO – šolsko obdobje  c) POSTKONVENCIONALNI NIVO – obdobje adolescence </vt:lpstr>
      <vt:lpstr>Hvala za vaš čas!  V veselje mi je bilo druženje z vami!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Jelena Potokar</dc:creator>
  <cp:lastModifiedBy>Nevenka Janež</cp:lastModifiedBy>
  <cp:revision>8</cp:revision>
  <dcterms:created xsi:type="dcterms:W3CDTF">2022-09-02T11:01:39Z</dcterms:created>
  <dcterms:modified xsi:type="dcterms:W3CDTF">2024-08-06T10:50:07Z</dcterms:modified>
</cp:coreProperties>
</file>