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4" r:id="rId1"/>
  </p:sldMasterIdLst>
  <p:notesMasterIdLst>
    <p:notesMasterId r:id="rId41"/>
  </p:notesMasterIdLst>
  <p:sldIdLst>
    <p:sldId id="962" r:id="rId2"/>
    <p:sldId id="996" r:id="rId3"/>
    <p:sldId id="974" r:id="rId4"/>
    <p:sldId id="981" r:id="rId5"/>
    <p:sldId id="988" r:id="rId6"/>
    <p:sldId id="989" r:id="rId7"/>
    <p:sldId id="991" r:id="rId8"/>
    <p:sldId id="1004" r:id="rId9"/>
    <p:sldId id="1005" r:id="rId10"/>
    <p:sldId id="1006" r:id="rId11"/>
    <p:sldId id="1007" r:id="rId12"/>
    <p:sldId id="1008" r:id="rId13"/>
    <p:sldId id="1009" r:id="rId14"/>
    <p:sldId id="1010" r:id="rId15"/>
    <p:sldId id="1011" r:id="rId16"/>
    <p:sldId id="1012" r:id="rId17"/>
    <p:sldId id="1072" r:id="rId18"/>
    <p:sldId id="1073" r:id="rId19"/>
    <p:sldId id="1016" r:id="rId20"/>
    <p:sldId id="1022" r:id="rId21"/>
    <p:sldId id="1017" r:id="rId22"/>
    <p:sldId id="1018" r:id="rId23"/>
    <p:sldId id="1019" r:id="rId24"/>
    <p:sldId id="1020" r:id="rId25"/>
    <p:sldId id="994" r:id="rId26"/>
    <p:sldId id="1023" r:id="rId27"/>
    <p:sldId id="1024" r:id="rId28"/>
    <p:sldId id="1025" r:id="rId29"/>
    <p:sldId id="1038" r:id="rId30"/>
    <p:sldId id="1026" r:id="rId31"/>
    <p:sldId id="1027" r:id="rId32"/>
    <p:sldId id="1028" r:id="rId33"/>
    <p:sldId id="1029" r:id="rId34"/>
    <p:sldId id="1034" r:id="rId35"/>
    <p:sldId id="1032" r:id="rId36"/>
    <p:sldId id="1033" r:id="rId37"/>
    <p:sldId id="1030" r:id="rId38"/>
    <p:sldId id="1035" r:id="rId39"/>
    <p:sldId id="1040"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89CFED-6918-4C1C-A562-FADDA8765603}" type="datetimeFigureOut">
              <a:rPr lang="sl-SI" smtClean="0"/>
              <a:t>27. 10. 2023</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E73993-0E97-435A-8D27-0A5083D8483D}" type="slidenum">
              <a:rPr lang="sl-SI" smtClean="0"/>
              <a:t>‹#›</a:t>
            </a:fld>
            <a:endParaRPr lang="sl-SI"/>
          </a:p>
        </p:txBody>
      </p:sp>
    </p:spTree>
    <p:extLst>
      <p:ext uri="{BB962C8B-B14F-4D97-AF65-F5344CB8AC3E}">
        <p14:creationId xmlns:p14="http://schemas.microsoft.com/office/powerpoint/2010/main" val="4992364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sl-SI"/>
              <a:t>Kliknite, če želite urediti slog naslova matrice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a:t>Kliknite, če želite urediti slog podnaslova matrice</a:t>
            </a:r>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sl-SI"/>
              <a:t>Housing Co. d.o.o.</a:t>
            </a:r>
            <a:endParaRPr lang="sl-SI" dirty="0"/>
          </a:p>
        </p:txBody>
      </p:sp>
      <p:sp>
        <p:nvSpPr>
          <p:cNvPr id="8" name="Footer Placeholder 7"/>
          <p:cNvSpPr>
            <a:spLocks noGrp="1"/>
          </p:cNvSpPr>
          <p:nvPr>
            <p:ph type="ftr" sz="quarter" idx="11"/>
          </p:nvPr>
        </p:nvSpPr>
        <p:spPr/>
        <p:txBody>
          <a:bodyPr/>
          <a:lstStyle/>
          <a:p>
            <a:r>
              <a:rPr lang="sl-SI"/>
              <a:t>www.mojeznanje.si</a:t>
            </a:r>
            <a:endParaRPr lang="sl-SI"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58716" y="5673725"/>
            <a:ext cx="1038225" cy="1047750"/>
          </a:xfrm>
          <a:prstGeom prst="rect">
            <a:avLst/>
          </a:prstGeom>
        </p:spPr>
      </p:pic>
    </p:spTree>
    <p:extLst>
      <p:ext uri="{BB962C8B-B14F-4D97-AF65-F5344CB8AC3E}">
        <p14:creationId xmlns:p14="http://schemas.microsoft.com/office/powerpoint/2010/main" val="2099798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r>
              <a:rPr lang="sl-SI"/>
              <a:t>Housing Co. d.o.o.</a:t>
            </a:r>
            <a:endParaRPr lang="sl-SI" dirty="0"/>
          </a:p>
        </p:txBody>
      </p:sp>
      <p:sp>
        <p:nvSpPr>
          <p:cNvPr id="8" name="Footer Placeholder 7"/>
          <p:cNvSpPr>
            <a:spLocks noGrp="1"/>
          </p:cNvSpPr>
          <p:nvPr>
            <p:ph type="ftr" sz="quarter" idx="11"/>
          </p:nvPr>
        </p:nvSpPr>
        <p:spPr/>
        <p:txBody>
          <a:bodyPr/>
          <a:lstStyle/>
          <a:p>
            <a:r>
              <a:rPr lang="sl-SI"/>
              <a:t>www.mojeznanje.si</a:t>
            </a:r>
            <a:endParaRPr lang="sl-SI" dirty="0"/>
          </a:p>
        </p:txBody>
      </p:sp>
    </p:spTree>
    <p:extLst>
      <p:ext uri="{BB962C8B-B14F-4D97-AF65-F5344CB8AC3E}">
        <p14:creationId xmlns:p14="http://schemas.microsoft.com/office/powerpoint/2010/main" val="1385401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sl-SI"/>
              <a:t>Kliknite, če želite urediti slog naslova matrice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r>
              <a:rPr lang="sl-SI"/>
              <a:t>Housing Co. d.o.o.</a:t>
            </a:r>
            <a:endParaRPr lang="sl-SI" dirty="0"/>
          </a:p>
        </p:txBody>
      </p:sp>
      <p:sp>
        <p:nvSpPr>
          <p:cNvPr id="8" name="Footer Placeholder 7"/>
          <p:cNvSpPr>
            <a:spLocks noGrp="1"/>
          </p:cNvSpPr>
          <p:nvPr>
            <p:ph type="ftr" sz="quarter" idx="11"/>
          </p:nvPr>
        </p:nvSpPr>
        <p:spPr/>
        <p:txBody>
          <a:bodyPr/>
          <a:lstStyle/>
          <a:p>
            <a:r>
              <a:rPr lang="sl-SI"/>
              <a:t>www.mojeznanje.si</a:t>
            </a:r>
            <a:endParaRPr lang="sl-SI" dirty="0"/>
          </a:p>
        </p:txBody>
      </p:sp>
    </p:spTree>
    <p:extLst>
      <p:ext uri="{BB962C8B-B14F-4D97-AF65-F5344CB8AC3E}">
        <p14:creationId xmlns:p14="http://schemas.microsoft.com/office/powerpoint/2010/main" val="1162074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Content Placeholder 2"/>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r>
              <a:rPr lang="sl-SI"/>
              <a:t>Housing Co. d.o.o.</a:t>
            </a:r>
            <a:endParaRPr lang="sl-SI" dirty="0"/>
          </a:p>
        </p:txBody>
      </p:sp>
      <p:sp>
        <p:nvSpPr>
          <p:cNvPr id="8" name="Footer Placeholder 7"/>
          <p:cNvSpPr>
            <a:spLocks noGrp="1"/>
          </p:cNvSpPr>
          <p:nvPr>
            <p:ph type="ftr" sz="quarter" idx="11"/>
          </p:nvPr>
        </p:nvSpPr>
        <p:spPr/>
        <p:txBody>
          <a:bodyPr/>
          <a:lstStyle/>
          <a:p>
            <a:r>
              <a:rPr lang="sl-SI"/>
              <a:t>www.mojeznanje.si</a:t>
            </a:r>
            <a:endParaRPr lang="sl-SI" dirty="0"/>
          </a:p>
        </p:txBody>
      </p:sp>
    </p:spTree>
    <p:extLst>
      <p:ext uri="{BB962C8B-B14F-4D97-AF65-F5344CB8AC3E}">
        <p14:creationId xmlns:p14="http://schemas.microsoft.com/office/powerpoint/2010/main" val="2719204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lava odseka">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sl-SI"/>
              <a:t>Kliknite, če želite urediti slog naslova matrice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a:t>Kliknite za urejanje slogov besedila matrice</a:t>
            </a:r>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
        <p:nvSpPr>
          <p:cNvPr id="8" name="Date Placeholder 7"/>
          <p:cNvSpPr>
            <a:spLocks noGrp="1"/>
          </p:cNvSpPr>
          <p:nvPr>
            <p:ph type="dt" sz="half" idx="10"/>
          </p:nvPr>
        </p:nvSpPr>
        <p:spPr/>
        <p:txBody>
          <a:bodyPr/>
          <a:lstStyle/>
          <a:p>
            <a:r>
              <a:rPr lang="sl-SI"/>
              <a:t>Housing Co. d.o.o.</a:t>
            </a:r>
            <a:endParaRPr lang="sl-SI" dirty="0"/>
          </a:p>
        </p:txBody>
      </p:sp>
      <p:sp>
        <p:nvSpPr>
          <p:cNvPr id="9" name="Footer Placeholder 8"/>
          <p:cNvSpPr>
            <a:spLocks noGrp="1"/>
          </p:cNvSpPr>
          <p:nvPr>
            <p:ph type="ftr" sz="quarter" idx="11"/>
          </p:nvPr>
        </p:nvSpPr>
        <p:spPr/>
        <p:txBody>
          <a:bodyPr/>
          <a:lstStyle/>
          <a:p>
            <a:r>
              <a:rPr lang="sl-SI"/>
              <a:t>www.mojeznanje.si</a:t>
            </a:r>
            <a:endParaRPr lang="sl-SI"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5269" y="2905125"/>
            <a:ext cx="1038225" cy="1047750"/>
          </a:xfrm>
          <a:prstGeom prst="rect">
            <a:avLst/>
          </a:prstGeom>
        </p:spPr>
      </p:pic>
    </p:spTree>
    <p:extLst>
      <p:ext uri="{BB962C8B-B14F-4D97-AF65-F5344CB8AC3E}">
        <p14:creationId xmlns:p14="http://schemas.microsoft.com/office/powerpoint/2010/main" val="38246211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8" name="Date Placeholder 7"/>
          <p:cNvSpPr>
            <a:spLocks noGrp="1"/>
          </p:cNvSpPr>
          <p:nvPr>
            <p:ph type="dt" sz="half" idx="10"/>
          </p:nvPr>
        </p:nvSpPr>
        <p:spPr/>
        <p:txBody>
          <a:bodyPr/>
          <a:lstStyle/>
          <a:p>
            <a:r>
              <a:rPr lang="sl-SI"/>
              <a:t>Housing Co. d.o.o.</a:t>
            </a:r>
            <a:endParaRPr lang="sl-SI" dirty="0"/>
          </a:p>
        </p:txBody>
      </p:sp>
      <p:sp>
        <p:nvSpPr>
          <p:cNvPr id="9" name="Footer Placeholder 8"/>
          <p:cNvSpPr>
            <a:spLocks noGrp="1"/>
          </p:cNvSpPr>
          <p:nvPr>
            <p:ph type="ftr" sz="quarter" idx="11"/>
          </p:nvPr>
        </p:nvSpPr>
        <p:spPr/>
        <p:txBody>
          <a:bodyPr/>
          <a:lstStyle/>
          <a:p>
            <a:r>
              <a:rPr lang="sl-SI"/>
              <a:t>www.mojeznanje.si</a:t>
            </a:r>
            <a:endParaRPr lang="sl-SI" dirty="0"/>
          </a:p>
        </p:txBody>
      </p:sp>
    </p:spTree>
    <p:extLst>
      <p:ext uri="{BB962C8B-B14F-4D97-AF65-F5344CB8AC3E}">
        <p14:creationId xmlns:p14="http://schemas.microsoft.com/office/powerpoint/2010/main" val="188838015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sl-SI"/>
              <a:t>Kliknite, če želite urediti slog naslova matrice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Content Placeholder 3"/>
          <p:cNvSpPr>
            <a:spLocks noGrp="1"/>
          </p:cNvSpPr>
          <p:nvPr>
            <p:ph sz="half" idx="2"/>
          </p:nvPr>
        </p:nvSpPr>
        <p:spPr>
          <a:xfrm>
            <a:off x="1257300" y="2909102"/>
            <a:ext cx="4800600" cy="299639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Content Placeholder 5"/>
          <p:cNvSpPr>
            <a:spLocks noGrp="1"/>
          </p:cNvSpPr>
          <p:nvPr>
            <p:ph sz="quarter" idx="4"/>
          </p:nvPr>
        </p:nvSpPr>
        <p:spPr>
          <a:xfrm>
            <a:off x="6633864" y="2909102"/>
            <a:ext cx="4800600" cy="2996398"/>
          </a:xfrm>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10" name="Date Placeholder 9"/>
          <p:cNvSpPr>
            <a:spLocks noGrp="1"/>
          </p:cNvSpPr>
          <p:nvPr>
            <p:ph type="dt" sz="half" idx="10"/>
          </p:nvPr>
        </p:nvSpPr>
        <p:spPr/>
        <p:txBody>
          <a:bodyPr/>
          <a:lstStyle/>
          <a:p>
            <a:r>
              <a:rPr lang="sl-SI"/>
              <a:t>Housing Co. d.o.o.</a:t>
            </a:r>
            <a:endParaRPr lang="sl-SI" dirty="0"/>
          </a:p>
        </p:txBody>
      </p:sp>
      <p:sp>
        <p:nvSpPr>
          <p:cNvPr id="11" name="Footer Placeholder 10"/>
          <p:cNvSpPr>
            <a:spLocks noGrp="1"/>
          </p:cNvSpPr>
          <p:nvPr>
            <p:ph type="ftr" sz="quarter" idx="11"/>
          </p:nvPr>
        </p:nvSpPr>
        <p:spPr/>
        <p:txBody>
          <a:bodyPr/>
          <a:lstStyle/>
          <a:p>
            <a:r>
              <a:rPr lang="sl-SI"/>
              <a:t>www.mojeznanje.si</a:t>
            </a:r>
            <a:endParaRPr lang="sl-SI" dirty="0"/>
          </a:p>
        </p:txBody>
      </p:sp>
    </p:spTree>
    <p:extLst>
      <p:ext uri="{BB962C8B-B14F-4D97-AF65-F5344CB8AC3E}">
        <p14:creationId xmlns:p14="http://schemas.microsoft.com/office/powerpoint/2010/main" val="3207910671"/>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6" name="Date Placeholder 5"/>
          <p:cNvSpPr>
            <a:spLocks noGrp="1"/>
          </p:cNvSpPr>
          <p:nvPr>
            <p:ph type="dt" sz="half" idx="10"/>
          </p:nvPr>
        </p:nvSpPr>
        <p:spPr/>
        <p:txBody>
          <a:bodyPr/>
          <a:lstStyle/>
          <a:p>
            <a:r>
              <a:rPr lang="sl-SI"/>
              <a:t>Housing Co. d.o.o.</a:t>
            </a:r>
            <a:endParaRPr lang="sl-SI" dirty="0"/>
          </a:p>
        </p:txBody>
      </p:sp>
      <p:sp>
        <p:nvSpPr>
          <p:cNvPr id="7" name="Footer Placeholder 6"/>
          <p:cNvSpPr>
            <a:spLocks noGrp="1"/>
          </p:cNvSpPr>
          <p:nvPr>
            <p:ph type="ftr" sz="quarter" idx="11"/>
          </p:nvPr>
        </p:nvSpPr>
        <p:spPr/>
        <p:txBody>
          <a:bodyPr/>
          <a:lstStyle/>
          <a:p>
            <a:r>
              <a:rPr lang="sl-SI"/>
              <a:t>www.mojeznanje.si</a:t>
            </a:r>
            <a:endParaRPr lang="sl-SI" dirty="0"/>
          </a:p>
        </p:txBody>
      </p:sp>
    </p:spTree>
    <p:extLst>
      <p:ext uri="{BB962C8B-B14F-4D97-AF65-F5344CB8AC3E}">
        <p14:creationId xmlns:p14="http://schemas.microsoft.com/office/powerpoint/2010/main" val="3013494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sl-SI"/>
              <a:t>Housing Co. d.o.o.</a:t>
            </a:r>
            <a:endParaRPr lang="sl-SI" dirty="0"/>
          </a:p>
        </p:txBody>
      </p:sp>
      <p:sp>
        <p:nvSpPr>
          <p:cNvPr id="6" name="Footer Placeholder 5"/>
          <p:cNvSpPr>
            <a:spLocks noGrp="1"/>
          </p:cNvSpPr>
          <p:nvPr>
            <p:ph type="ftr" sz="quarter" idx="11"/>
          </p:nvPr>
        </p:nvSpPr>
        <p:spPr/>
        <p:txBody>
          <a:bodyPr/>
          <a:lstStyle/>
          <a:p>
            <a:r>
              <a:rPr lang="sl-SI"/>
              <a:t>www.mojeznanje.si</a:t>
            </a:r>
            <a:endParaRPr lang="sl-SI" dirty="0"/>
          </a:p>
        </p:txBody>
      </p:sp>
    </p:spTree>
    <p:extLst>
      <p:ext uri="{BB962C8B-B14F-4D97-AF65-F5344CB8AC3E}">
        <p14:creationId xmlns:p14="http://schemas.microsoft.com/office/powerpoint/2010/main" val="2339962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Vsebina z naslovom">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sl-SI"/>
              <a:t>Kliknite, če želite urediti slog naslova matrice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Date Placeholder 8"/>
          <p:cNvSpPr>
            <a:spLocks noGrp="1"/>
          </p:cNvSpPr>
          <p:nvPr>
            <p:ph type="dt" sz="half" idx="10"/>
          </p:nvPr>
        </p:nvSpPr>
        <p:spPr/>
        <p:txBody>
          <a:bodyPr/>
          <a:lstStyle/>
          <a:p>
            <a:r>
              <a:rPr lang="sl-SI"/>
              <a:t>Housing Co. d.o.o.</a:t>
            </a:r>
            <a:endParaRPr lang="sl-SI" dirty="0"/>
          </a:p>
        </p:txBody>
      </p:sp>
      <p:sp>
        <p:nvSpPr>
          <p:cNvPr id="10" name="Footer Placeholder 9"/>
          <p:cNvSpPr>
            <a:spLocks noGrp="1"/>
          </p:cNvSpPr>
          <p:nvPr>
            <p:ph type="ftr" sz="quarter" idx="11"/>
          </p:nvPr>
        </p:nvSpPr>
        <p:spPr/>
        <p:txBody>
          <a:bodyPr/>
          <a:lstStyle/>
          <a:p>
            <a:r>
              <a:rPr lang="sl-SI"/>
              <a:t>www.mojeznanje.si</a:t>
            </a:r>
            <a:endParaRPr lang="sl-SI"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8635" y="5673725"/>
            <a:ext cx="1038225" cy="1047750"/>
          </a:xfrm>
          <a:prstGeom prst="rect">
            <a:avLst/>
          </a:prstGeom>
        </p:spPr>
      </p:pic>
    </p:spTree>
    <p:extLst>
      <p:ext uri="{BB962C8B-B14F-4D97-AF65-F5344CB8AC3E}">
        <p14:creationId xmlns:p14="http://schemas.microsoft.com/office/powerpoint/2010/main" val="1581931273"/>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a:t>Kliknite ikono, če želite dodati sliko</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sl-SI"/>
              <a:t>Kliknite, če želite urediti slog naslova matrice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a:t>Kliknite za urejanje slogov besedila matrice</a:t>
            </a:r>
          </a:p>
        </p:txBody>
      </p:sp>
      <p:sp>
        <p:nvSpPr>
          <p:cNvPr id="8" name="Date Placeholder 7"/>
          <p:cNvSpPr>
            <a:spLocks noGrp="1"/>
          </p:cNvSpPr>
          <p:nvPr>
            <p:ph type="dt" sz="half" idx="10"/>
          </p:nvPr>
        </p:nvSpPr>
        <p:spPr/>
        <p:txBody>
          <a:bodyPr/>
          <a:lstStyle/>
          <a:p>
            <a:r>
              <a:rPr lang="sl-SI"/>
              <a:t>Housing Co. d.o.o.</a:t>
            </a:r>
            <a:endParaRPr lang="sl-SI" dirty="0"/>
          </a:p>
        </p:txBody>
      </p:sp>
      <p:sp>
        <p:nvSpPr>
          <p:cNvPr id="9" name="Footer Placeholder 8"/>
          <p:cNvSpPr>
            <a:spLocks noGrp="1"/>
          </p:cNvSpPr>
          <p:nvPr>
            <p:ph type="ftr" sz="quarter" idx="11"/>
          </p:nvPr>
        </p:nvSpPr>
        <p:spPr/>
        <p:txBody>
          <a:bodyPr/>
          <a:lstStyle/>
          <a:p>
            <a:r>
              <a:rPr lang="sl-SI"/>
              <a:t>www.mojeznanje.si</a:t>
            </a:r>
            <a:endParaRPr lang="sl-SI"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168635" y="5673725"/>
            <a:ext cx="1038225" cy="1047750"/>
          </a:xfrm>
          <a:prstGeom prst="rect">
            <a:avLst/>
          </a:prstGeom>
        </p:spPr>
      </p:pic>
    </p:spTree>
    <p:extLst>
      <p:ext uri="{BB962C8B-B14F-4D97-AF65-F5344CB8AC3E}">
        <p14:creationId xmlns:p14="http://schemas.microsoft.com/office/powerpoint/2010/main" val="2284514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sl-SI"/>
              <a:t>Kliknite, če želite urediti slog naslova matrice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sl-SI"/>
              <a:t>Housing Co. d.o.o.</a:t>
            </a:r>
            <a:endParaRPr lang="sl-SI"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r>
              <a:rPr lang="sl-SI"/>
              <a:t>www.mojeznanje.si</a:t>
            </a:r>
            <a:endParaRPr lang="sl-SI"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315575" y="5646772"/>
            <a:ext cx="1038225" cy="1047750"/>
          </a:xfrm>
          <a:prstGeom prst="rect">
            <a:avLst/>
          </a:prstGeom>
        </p:spPr>
      </p:pic>
    </p:spTree>
    <p:extLst>
      <p:ext uri="{BB962C8B-B14F-4D97-AF65-F5344CB8AC3E}">
        <p14:creationId xmlns:p14="http://schemas.microsoft.com/office/powerpoint/2010/main" val="3090333930"/>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zorica.zaklan@siol.net"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hyperlink" Target="mailto:zorica.zaklan@siol.net"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58936" y="1688329"/>
            <a:ext cx="6056050" cy="3877970"/>
          </a:xfrm>
        </p:spPr>
        <p:txBody>
          <a:bodyPr/>
          <a:lstStyle/>
          <a:p>
            <a:pPr marL="0" marR="0" lvl="0" indent="0" defTabSz="914400" rtl="0" eaLnBrk="1" fontAlgn="base" latinLnBrk="0" hangingPunct="1">
              <a:lnSpc>
                <a:spcPct val="110000"/>
              </a:lnSpc>
              <a:spcBef>
                <a:spcPct val="0"/>
              </a:spcBef>
              <a:spcAft>
                <a:spcPct val="0"/>
              </a:spcAft>
              <a:buClrTx/>
              <a:buSzTx/>
              <a:buFontTx/>
              <a:buNone/>
              <a:tabLst/>
              <a:defRPr/>
            </a:pPr>
            <a:br>
              <a:rPr kumimoji="0" lang="sl-SI" altLang="sl-SI" sz="24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br>
            <a:br>
              <a:rPr kumimoji="0" lang="sl-SI" altLang="sl-SI" sz="2200" b="1" i="0" u="none" strike="noStrike" kern="0" cap="none" spc="0" normalizeH="0" baseline="0" noProof="0" dirty="0">
                <a:ln>
                  <a:noFill/>
                </a:ln>
                <a:solidFill>
                  <a:srgbClr val="330066"/>
                </a:solidFill>
                <a:effectLst/>
                <a:uLnTx/>
                <a:uFillTx/>
                <a:latin typeface="Times New Roman"/>
                <a:ea typeface="+mn-ea"/>
                <a:cs typeface="+mn-cs"/>
              </a:rPr>
            </a:br>
            <a:endParaRPr kumimoji="0" lang="sl-SI" altLang="sl-SI" sz="2200" b="1" i="0" u="none" strike="noStrike" kern="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5" name="PoljeZBesedilom 4">
            <a:extLst>
              <a:ext uri="{FF2B5EF4-FFF2-40B4-BE49-F238E27FC236}">
                <a16:creationId xmlns:a16="http://schemas.microsoft.com/office/drawing/2014/main" id="{CAD4377B-2036-4DB2-A25A-6E67BFFBE23E}"/>
              </a:ext>
            </a:extLst>
          </p:cNvPr>
          <p:cNvSpPr txBox="1"/>
          <p:nvPr/>
        </p:nvSpPr>
        <p:spPr>
          <a:xfrm>
            <a:off x="3231471" y="870013"/>
            <a:ext cx="6631619" cy="1200329"/>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36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Pravopis II. del</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3600" b="1" dirty="0">
                <a:solidFill>
                  <a:srgbClr val="0000FF"/>
                </a:solidFill>
                <a:latin typeface="Arial" panose="020B0604020202020204" pitchFamily="34" charset="0"/>
              </a:rPr>
              <a:t>nadaljevanje</a:t>
            </a:r>
            <a:endParaRPr kumimoji="0" lang="sl-SI" altLang="sl-SI" sz="36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p:txBody>
      </p:sp>
      <p:pic>
        <p:nvPicPr>
          <p:cNvPr id="6" name="Slika 6">
            <a:extLst>
              <a:ext uri="{FF2B5EF4-FFF2-40B4-BE49-F238E27FC236}">
                <a16:creationId xmlns:a16="http://schemas.microsoft.com/office/drawing/2014/main" id="{7E2DACF2-196D-4F30-B58C-8898704E39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4357" y="3364637"/>
            <a:ext cx="1893202" cy="1175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oljeZBesedilom 6">
            <a:extLst>
              <a:ext uri="{FF2B5EF4-FFF2-40B4-BE49-F238E27FC236}">
                <a16:creationId xmlns:a16="http://schemas.microsoft.com/office/drawing/2014/main" id="{63A55DE2-72D2-4A3E-B40F-50B88AA4406A}"/>
              </a:ext>
            </a:extLst>
          </p:cNvPr>
          <p:cNvSpPr txBox="1"/>
          <p:nvPr/>
        </p:nvSpPr>
        <p:spPr>
          <a:xfrm>
            <a:off x="4793942" y="4540402"/>
            <a:ext cx="3080551" cy="646331"/>
          </a:xfrm>
          <a:prstGeom prst="rect">
            <a:avLst/>
          </a:prstGeom>
          <a:noFill/>
        </p:spPr>
        <p:txBody>
          <a:bodyPr wrap="square">
            <a:spAutoFit/>
          </a:bodyPr>
          <a:lstStyle/>
          <a:p>
            <a:pPr marL="0" marR="0" lvl="0" indent="0" defTabSz="914400" rtl="0" eaLnBrk="1" fontAlgn="base" latinLnBrk="0" hangingPunct="1">
              <a:spcBef>
                <a:spcPct val="0"/>
              </a:spcBef>
              <a:spcAft>
                <a:spcPct val="0"/>
              </a:spcAft>
              <a:buClrTx/>
              <a:buSzTx/>
              <a:buFontTx/>
              <a:buNone/>
              <a:tabLst/>
              <a:defRPr/>
            </a:pPr>
            <a:r>
              <a:rPr kumimoji="0" lang="sl-SI" altLang="sl-SI" b="0" i="0" u="none" strike="noStrike" kern="1200" cap="none" spc="0" normalizeH="0" baseline="0" noProof="0" dirty="0">
                <a:ln>
                  <a:noFill/>
                </a:ln>
                <a:effectLst/>
                <a:uLnTx/>
                <a:uFillTx/>
              </a:rPr>
              <a:t>E-mail: </a:t>
            </a:r>
            <a:r>
              <a:rPr kumimoji="0" lang="sl-SI" altLang="sl-SI" b="0" i="0" u="none" strike="noStrike" kern="1200" cap="none" spc="0" normalizeH="0" baseline="0" noProof="0" dirty="0" err="1">
                <a:ln>
                  <a:noFill/>
                </a:ln>
                <a:solidFill>
                  <a:srgbClr val="0070C0"/>
                </a:solidFill>
                <a:effectLst/>
                <a:uLnTx/>
                <a:uFillTx/>
                <a:hlinkClick r:id="rId3">
                  <a:extLst>
                    <a:ext uri="{A12FA001-AC4F-418D-AE19-62706E023703}">
                      <ahyp:hlinkClr xmlns:ahyp="http://schemas.microsoft.com/office/drawing/2018/hyperlinkcolor" val="tx"/>
                    </a:ext>
                  </a:extLst>
                </a:hlinkClick>
              </a:rPr>
              <a:t>zorica.zaklan@siol.net</a:t>
            </a:r>
            <a:endParaRPr kumimoji="0" lang="sl-SI" altLang="sl-SI" b="0" i="0" u="none" strike="noStrike" kern="1200" cap="none" spc="0" normalizeH="0" baseline="0" noProof="0" dirty="0">
              <a:ln>
                <a:noFill/>
              </a:ln>
              <a:solidFill>
                <a:srgbClr val="0070C0"/>
              </a:solidFill>
              <a:effectLst/>
              <a:uLnTx/>
              <a:uFillTx/>
            </a:endParaRPr>
          </a:p>
          <a:p>
            <a:pPr marL="0" marR="0" lvl="0" indent="0" defTabSz="914400" rtl="0" eaLnBrk="1" fontAlgn="base" latinLnBrk="0" hangingPunct="1">
              <a:spcBef>
                <a:spcPct val="0"/>
              </a:spcBef>
              <a:spcAft>
                <a:spcPct val="0"/>
              </a:spcAft>
              <a:buClrTx/>
              <a:buSzTx/>
              <a:buFontTx/>
              <a:buNone/>
              <a:tabLst/>
              <a:defRPr/>
            </a:pPr>
            <a:r>
              <a:rPr kumimoji="0" lang="sl-SI" altLang="sl-SI" b="0" i="0" u="none" strike="noStrike" kern="1200" cap="none" spc="0" normalizeH="0" baseline="0" noProof="0" dirty="0">
                <a:ln>
                  <a:noFill/>
                </a:ln>
                <a:effectLst/>
                <a:uLnTx/>
                <a:uFillTx/>
              </a:rPr>
              <a:t>Tel. 041 662 371</a:t>
            </a:r>
          </a:p>
        </p:txBody>
      </p:sp>
      <p:sp>
        <p:nvSpPr>
          <p:cNvPr id="8" name="PoljeZBesedilom 7">
            <a:extLst>
              <a:ext uri="{FF2B5EF4-FFF2-40B4-BE49-F238E27FC236}">
                <a16:creationId xmlns:a16="http://schemas.microsoft.com/office/drawing/2014/main" id="{3B4ED9D4-5E8D-4065-B8A9-7F7EEB6746ED}"/>
              </a:ext>
            </a:extLst>
          </p:cNvPr>
          <p:cNvSpPr txBox="1"/>
          <p:nvPr/>
        </p:nvSpPr>
        <p:spPr>
          <a:xfrm>
            <a:off x="3311371" y="2317598"/>
            <a:ext cx="5830408" cy="830997"/>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0" i="1" u="none" strike="noStrike" kern="1200" cap="none" spc="0" normalizeH="0" baseline="0" noProof="0" dirty="0">
                <a:ln>
                  <a:noFill/>
                </a:ln>
                <a:solidFill>
                  <a:srgbClr val="0000CC"/>
                </a:solidFill>
                <a:effectLst/>
                <a:uLnTx/>
                <a:uFillTx/>
                <a:latin typeface="Arial" panose="020B0604020202020204" pitchFamily="34" charset="0"/>
                <a:ea typeface="+mn-ea"/>
                <a:cs typeface="+mn-cs"/>
              </a:rPr>
              <a:t>V življenju potrebujemo nekoga, da nas bo pripravil do tega za kar smo zmožni. </a:t>
            </a:r>
          </a:p>
        </p:txBody>
      </p:sp>
    </p:spTree>
    <p:extLst>
      <p:ext uri="{BB962C8B-B14F-4D97-AF65-F5344CB8AC3E}">
        <p14:creationId xmlns:p14="http://schemas.microsoft.com/office/powerpoint/2010/main" val="3104470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350" y="1541929"/>
            <a:ext cx="6056050" cy="3877970"/>
          </a:xfrm>
        </p:spPr>
        <p:txBody>
          <a:bodyPr/>
          <a:lstStyle/>
          <a:p>
            <a:pPr marL="0" marR="0" lvl="0" indent="0" defTabSz="914400" rtl="0" eaLnBrk="1" fontAlgn="base" latinLnBrk="0" hangingPunct="1">
              <a:lnSpc>
                <a:spcPct val="110000"/>
              </a:lnSpc>
              <a:spcBef>
                <a:spcPct val="0"/>
              </a:spcBef>
              <a:spcAft>
                <a:spcPct val="0"/>
              </a:spcAft>
              <a:buClrTx/>
              <a:buSzTx/>
              <a:buFontTx/>
              <a:buNone/>
              <a:tabLst/>
              <a:defRPr/>
            </a:pPr>
            <a:br>
              <a:rPr kumimoji="0" lang="sl-SI" altLang="sl-SI" sz="24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br>
            <a:br>
              <a:rPr kumimoji="0" lang="sl-SI" altLang="sl-SI" sz="2200" b="1" i="0" u="none" strike="noStrike" kern="0" cap="none" spc="0" normalizeH="0" baseline="0" noProof="0" dirty="0">
                <a:ln>
                  <a:noFill/>
                </a:ln>
                <a:solidFill>
                  <a:srgbClr val="330066"/>
                </a:solidFill>
                <a:effectLst/>
                <a:uLnTx/>
                <a:uFillTx/>
                <a:latin typeface="Times New Roman"/>
                <a:ea typeface="+mn-ea"/>
                <a:cs typeface="+mn-cs"/>
              </a:rPr>
            </a:br>
            <a:endParaRPr kumimoji="0" lang="sl-SI" altLang="sl-SI" sz="2200" b="1" i="0" u="none" strike="noStrike" kern="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5" name="PoljeZBesedilom 4">
            <a:extLst>
              <a:ext uri="{FF2B5EF4-FFF2-40B4-BE49-F238E27FC236}">
                <a16:creationId xmlns:a16="http://schemas.microsoft.com/office/drawing/2014/main" id="{CAD4377B-2036-4DB2-A25A-6E67BFFBE23E}"/>
              </a:ext>
            </a:extLst>
          </p:cNvPr>
          <p:cNvSpPr txBox="1"/>
          <p:nvPr/>
        </p:nvSpPr>
        <p:spPr>
          <a:xfrm>
            <a:off x="1944209" y="861134"/>
            <a:ext cx="8771139" cy="6555641"/>
          </a:xfrm>
          <a:prstGeom prst="rect">
            <a:avLst/>
          </a:prstGeom>
          <a:noFill/>
        </p:spPr>
        <p:txBody>
          <a:bodyPr wrap="square">
            <a:spAutoFit/>
          </a:bodyPr>
          <a:lstStyle/>
          <a:p>
            <a:pPr algn="ctr" defTabSz="914400" fontAlgn="base">
              <a:spcBef>
                <a:spcPct val="0"/>
              </a:spcBef>
              <a:spcAft>
                <a:spcPct val="0"/>
              </a:spcAft>
              <a:defRPr/>
            </a:pPr>
            <a:r>
              <a:rPr lang="sl-SI" altLang="sl-SI" sz="3600" b="1" dirty="0">
                <a:solidFill>
                  <a:srgbClr val="0000FF"/>
                </a:solidFill>
                <a:latin typeface="Arial" panose="020B0604020202020204" pitchFamily="34" charset="0"/>
              </a:rPr>
              <a:t>Net etika</a:t>
            </a:r>
          </a:p>
          <a:p>
            <a:pPr algn="just" defTabSz="914400" fontAlgn="base">
              <a:spcBef>
                <a:spcPct val="0"/>
              </a:spcBef>
              <a:spcAft>
                <a:spcPct val="0"/>
              </a:spcAft>
              <a:defRPr/>
            </a:pPr>
            <a:endParaRPr lang="sl-SI" altLang="sl-SI" sz="2000" b="1" dirty="0">
              <a:solidFill>
                <a:srgbClr val="0000FF"/>
              </a:solidFill>
              <a:latin typeface="Arial" panose="020B0604020202020204" pitchFamily="34" charset="0"/>
            </a:endParaRPr>
          </a:p>
          <a:p>
            <a:pPr algn="ctr" defTabSz="914400" fontAlgn="base">
              <a:spcBef>
                <a:spcPct val="0"/>
              </a:spcBef>
              <a:spcAft>
                <a:spcPct val="0"/>
              </a:spcAft>
              <a:defRPr/>
            </a:pPr>
            <a:r>
              <a:rPr lang="sl-SI" altLang="sl-SI" sz="2400" b="1" dirty="0">
                <a:solidFill>
                  <a:srgbClr val="0000FF"/>
                </a:solidFill>
                <a:latin typeface="Arial" panose="020B0604020202020204" pitchFamily="34" charset="0"/>
              </a:rPr>
              <a:t>Spoznajmo osnovne smeške:</a:t>
            </a:r>
          </a:p>
          <a:p>
            <a:pPr algn="ctr" defTabSz="914400" fontAlgn="base">
              <a:spcBef>
                <a:spcPct val="0"/>
              </a:spcBef>
              <a:spcAft>
                <a:spcPct val="0"/>
              </a:spcAft>
              <a:defRPr/>
            </a:pPr>
            <a:endParaRPr lang="sl-SI" altLang="sl-SI" sz="2000" b="1" dirty="0">
              <a:solidFill>
                <a:srgbClr val="0000FF"/>
              </a:solidFill>
              <a:latin typeface="Arial" panose="020B0604020202020204" pitchFamily="34" charset="0"/>
            </a:endParaRPr>
          </a:p>
          <a:p>
            <a:pPr algn="ctr" defTabSz="914400" fontAlgn="base">
              <a:spcBef>
                <a:spcPct val="0"/>
              </a:spcBef>
              <a:spcAft>
                <a:spcPct val="0"/>
              </a:spcAft>
              <a:defRPr/>
            </a:pPr>
            <a:r>
              <a:rPr lang="sl-SI" altLang="sl-SI" sz="2400" b="1" dirty="0">
                <a:solidFill>
                  <a:srgbClr val="0000FF"/>
                </a:solidFill>
                <a:latin typeface="Arial" panose="020B0604020202020204" pitchFamily="34" charset="0"/>
              </a:rPr>
              <a:t>:-) nasmešek oz. nasmejan obrazek, ki vzpodbuja </a:t>
            </a:r>
          </a:p>
          <a:p>
            <a:pPr algn="ctr" defTabSz="914400" fontAlgn="base">
              <a:spcBef>
                <a:spcPct val="0"/>
              </a:spcBef>
              <a:spcAft>
                <a:spcPct val="0"/>
              </a:spcAft>
              <a:defRPr/>
            </a:pPr>
            <a:r>
              <a:rPr lang="sl-SI" altLang="sl-SI" sz="2400" b="1" dirty="0">
                <a:solidFill>
                  <a:srgbClr val="0000FF"/>
                </a:solidFill>
                <a:latin typeface="Arial" panose="020B0604020202020204" pitchFamily="34" charset="0"/>
              </a:rPr>
              <a:t>:-D ali :-))) širok nasmeh </a:t>
            </a:r>
          </a:p>
          <a:p>
            <a:pPr algn="ctr" defTabSz="914400" fontAlgn="base">
              <a:spcBef>
                <a:spcPct val="0"/>
              </a:spcBef>
              <a:spcAft>
                <a:spcPct val="0"/>
              </a:spcAft>
              <a:defRPr/>
            </a:pPr>
            <a:r>
              <a:rPr lang="sl-SI" altLang="sl-SI" sz="2400" b="1" dirty="0">
                <a:solidFill>
                  <a:srgbClr val="0000FF"/>
                </a:solidFill>
                <a:latin typeface="Arial" panose="020B0604020202020204" pitchFamily="34" charset="0"/>
              </a:rPr>
              <a:t>;-) pomežik, ki sporoča, da je napisano besedilo potrebno jemati z </a:t>
            </a:r>
          </a:p>
          <a:p>
            <a:pPr algn="ctr" defTabSz="914400" fontAlgn="base">
              <a:spcBef>
                <a:spcPct val="0"/>
              </a:spcBef>
              <a:spcAft>
                <a:spcPct val="0"/>
              </a:spcAft>
              <a:defRPr/>
            </a:pPr>
            <a:r>
              <a:rPr lang="sl-SI" altLang="sl-SI" sz="2400" b="1" dirty="0">
                <a:solidFill>
                  <a:srgbClr val="0000FF"/>
                </a:solidFill>
                <a:latin typeface="Arial" panose="020B0604020202020204" pitchFamily="34" charset="0"/>
              </a:rPr>
              <a:t>»rezervo« oz. v narekovajih </a:t>
            </a:r>
          </a:p>
          <a:p>
            <a:pPr algn="ctr" defTabSz="914400" fontAlgn="base">
              <a:spcBef>
                <a:spcPct val="0"/>
              </a:spcBef>
              <a:spcAft>
                <a:spcPct val="0"/>
              </a:spcAft>
              <a:defRPr/>
            </a:pPr>
            <a:r>
              <a:rPr lang="sl-SI" altLang="sl-SI" sz="2400" b="1" dirty="0">
                <a:solidFill>
                  <a:srgbClr val="0000FF"/>
                </a:solidFill>
                <a:latin typeface="Arial" panose="020B0604020202020204" pitchFamily="34" charset="0"/>
              </a:rPr>
              <a:t>:-( žalosten obrazek </a:t>
            </a:r>
          </a:p>
          <a:p>
            <a:pPr algn="ctr" defTabSz="914400" fontAlgn="base">
              <a:spcBef>
                <a:spcPct val="0"/>
              </a:spcBef>
              <a:spcAft>
                <a:spcPct val="0"/>
              </a:spcAft>
              <a:defRPr/>
            </a:pPr>
            <a:r>
              <a:rPr lang="sl-SI" altLang="sl-SI" sz="2400" b="1" dirty="0">
                <a:solidFill>
                  <a:srgbClr val="0000FF"/>
                </a:solidFill>
                <a:latin typeface="Arial" panose="020B0604020202020204" pitchFamily="34" charset="0"/>
              </a:rPr>
              <a:t>:'-) jokanje </a:t>
            </a:r>
          </a:p>
          <a:p>
            <a:pPr algn="ctr" defTabSz="914400" fontAlgn="base">
              <a:spcBef>
                <a:spcPct val="0"/>
              </a:spcBef>
              <a:spcAft>
                <a:spcPct val="0"/>
              </a:spcAft>
              <a:defRPr/>
            </a:pPr>
            <a:r>
              <a:rPr lang="sl-SI" altLang="sl-SI" sz="2400" b="1" dirty="0">
                <a:solidFill>
                  <a:srgbClr val="0000FF"/>
                </a:solidFill>
                <a:latin typeface="Arial" panose="020B0604020202020204" pitchFamily="34" charset="0"/>
              </a:rPr>
              <a:t>8-) smešek z očali izkazuje presenečenje </a:t>
            </a:r>
          </a:p>
          <a:p>
            <a:pPr algn="ctr" defTabSz="914400" fontAlgn="base">
              <a:spcBef>
                <a:spcPct val="0"/>
              </a:spcBef>
              <a:spcAft>
                <a:spcPct val="0"/>
              </a:spcAft>
              <a:defRPr/>
            </a:pPr>
            <a:r>
              <a:rPr lang="sl-SI" altLang="sl-SI" sz="2400" b="1" dirty="0">
                <a:solidFill>
                  <a:srgbClr val="0000FF"/>
                </a:solidFill>
                <a:latin typeface="Arial" panose="020B0604020202020204" pitchFamily="34" charset="0"/>
              </a:rPr>
              <a:t>8-o smešek z očali in odprtimi usti, kar izkazuje veliko </a:t>
            </a:r>
          </a:p>
          <a:p>
            <a:pPr algn="ctr" defTabSz="914400" fontAlgn="base">
              <a:spcBef>
                <a:spcPct val="0"/>
              </a:spcBef>
              <a:spcAft>
                <a:spcPct val="0"/>
              </a:spcAft>
              <a:defRPr/>
            </a:pPr>
            <a:r>
              <a:rPr lang="sl-SI" altLang="sl-SI" sz="2400" b="1" dirty="0">
                <a:solidFill>
                  <a:srgbClr val="0000FF"/>
                </a:solidFill>
                <a:latin typeface="Arial" panose="020B0604020202020204" pitchFamily="34" charset="0"/>
              </a:rPr>
              <a:t>presenečenje.</a:t>
            </a:r>
          </a:p>
          <a:p>
            <a:pPr algn="ctr" defTabSz="914400" fontAlgn="base">
              <a:spcBef>
                <a:spcPct val="0"/>
              </a:spcBef>
              <a:spcAft>
                <a:spcPct val="0"/>
              </a:spcAft>
              <a:defRPr/>
            </a:pPr>
            <a:endParaRPr lang="sl-SI" altLang="sl-SI" sz="2000" b="1" dirty="0">
              <a:solidFill>
                <a:srgbClr val="0000FF"/>
              </a:solidFill>
              <a:latin typeface="Arial" panose="020B0604020202020204" pitchFamily="34" charset="0"/>
            </a:endParaRPr>
          </a:p>
          <a:p>
            <a:pPr algn="ctr" defTabSz="914400" fontAlgn="base">
              <a:spcBef>
                <a:spcPct val="0"/>
              </a:spcBef>
              <a:spcAft>
                <a:spcPct val="0"/>
              </a:spcAft>
              <a:defRPr/>
            </a:pPr>
            <a:endParaRPr lang="sl-SI" altLang="sl-SI" sz="2000" b="1" dirty="0">
              <a:solidFill>
                <a:srgbClr val="0000FF"/>
              </a:solidFill>
              <a:latin typeface="Arial" panose="020B0604020202020204" pitchFamily="34" charset="0"/>
            </a:endParaRPr>
          </a:p>
          <a:p>
            <a:pPr algn="ctr" defTabSz="914400" fontAlgn="base">
              <a:spcBef>
                <a:spcPct val="0"/>
              </a:spcBef>
              <a:spcAft>
                <a:spcPct val="0"/>
              </a:spcAft>
              <a:defRPr/>
            </a:pPr>
            <a:endParaRPr lang="sl-SI" altLang="sl-SI" sz="2000" b="1" dirty="0">
              <a:solidFill>
                <a:srgbClr val="0000FF"/>
              </a:solidFill>
              <a:latin typeface="Arial" panose="020B0604020202020204" pitchFamily="34" charset="0"/>
            </a:endParaRPr>
          </a:p>
          <a:p>
            <a:pPr algn="ctr" defTabSz="914400" fontAlgn="base">
              <a:spcBef>
                <a:spcPct val="0"/>
              </a:spcBef>
              <a:spcAft>
                <a:spcPct val="0"/>
              </a:spcAft>
              <a:defRPr/>
            </a:pPr>
            <a:endParaRPr lang="sl-SI" altLang="sl-SI" sz="2000" b="1" dirty="0">
              <a:solidFill>
                <a:srgbClr val="0000FF"/>
              </a:solidFill>
              <a:latin typeface="Arial" panose="020B0604020202020204" pitchFamily="34" charset="0"/>
            </a:endParaRPr>
          </a:p>
        </p:txBody>
      </p:sp>
      <p:pic>
        <p:nvPicPr>
          <p:cNvPr id="3" name="Slika 2">
            <a:extLst>
              <a:ext uri="{FF2B5EF4-FFF2-40B4-BE49-F238E27FC236}">
                <a16:creationId xmlns:a16="http://schemas.microsoft.com/office/drawing/2014/main" id="{90AC542E-34A3-480D-8554-F4C7D1153DB0}"/>
              </a:ext>
            </a:extLst>
          </p:cNvPr>
          <p:cNvPicPr>
            <a:picLocks noChangeAspect="1"/>
          </p:cNvPicPr>
          <p:nvPr/>
        </p:nvPicPr>
        <p:blipFill>
          <a:blip r:embed="rId2"/>
          <a:stretch>
            <a:fillRect/>
          </a:stretch>
        </p:blipFill>
        <p:spPr>
          <a:xfrm>
            <a:off x="8604728" y="125207"/>
            <a:ext cx="3286125" cy="2152650"/>
          </a:xfrm>
          <a:prstGeom prst="rect">
            <a:avLst/>
          </a:prstGeom>
        </p:spPr>
      </p:pic>
    </p:spTree>
    <p:extLst>
      <p:ext uri="{BB962C8B-B14F-4D97-AF65-F5344CB8AC3E}">
        <p14:creationId xmlns:p14="http://schemas.microsoft.com/office/powerpoint/2010/main" val="1849892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350" y="1541929"/>
            <a:ext cx="6056050" cy="3877970"/>
          </a:xfrm>
        </p:spPr>
        <p:txBody>
          <a:bodyPr/>
          <a:lstStyle/>
          <a:p>
            <a:pPr marL="0" marR="0" lvl="0" indent="0" defTabSz="914400" rtl="0" eaLnBrk="1" fontAlgn="base" latinLnBrk="0" hangingPunct="1">
              <a:lnSpc>
                <a:spcPct val="110000"/>
              </a:lnSpc>
              <a:spcBef>
                <a:spcPct val="0"/>
              </a:spcBef>
              <a:spcAft>
                <a:spcPct val="0"/>
              </a:spcAft>
              <a:buClrTx/>
              <a:buSzTx/>
              <a:buFontTx/>
              <a:buNone/>
              <a:tabLst/>
              <a:defRPr/>
            </a:pPr>
            <a:br>
              <a:rPr kumimoji="0" lang="sl-SI" altLang="sl-SI" sz="24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br>
            <a:br>
              <a:rPr kumimoji="0" lang="sl-SI" altLang="sl-SI" sz="2200" b="1" i="0" u="none" strike="noStrike" kern="0" cap="none" spc="0" normalizeH="0" baseline="0" noProof="0" dirty="0">
                <a:ln>
                  <a:noFill/>
                </a:ln>
                <a:solidFill>
                  <a:srgbClr val="330066"/>
                </a:solidFill>
                <a:effectLst/>
                <a:uLnTx/>
                <a:uFillTx/>
                <a:latin typeface="Times New Roman"/>
                <a:ea typeface="+mn-ea"/>
                <a:cs typeface="+mn-cs"/>
              </a:rPr>
            </a:br>
            <a:endParaRPr kumimoji="0" lang="sl-SI" altLang="sl-SI" sz="2200" b="1" i="0" u="none" strike="noStrike" kern="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5" name="PoljeZBesedilom 4">
            <a:extLst>
              <a:ext uri="{FF2B5EF4-FFF2-40B4-BE49-F238E27FC236}">
                <a16:creationId xmlns:a16="http://schemas.microsoft.com/office/drawing/2014/main" id="{CAD4377B-2036-4DB2-A25A-6E67BFFBE23E}"/>
              </a:ext>
            </a:extLst>
          </p:cNvPr>
          <p:cNvSpPr txBox="1"/>
          <p:nvPr/>
        </p:nvSpPr>
        <p:spPr>
          <a:xfrm>
            <a:off x="1944209" y="861134"/>
            <a:ext cx="8771139" cy="5262979"/>
          </a:xfrm>
          <a:prstGeom prst="rect">
            <a:avLst/>
          </a:prstGeom>
          <a:noFill/>
        </p:spPr>
        <p:txBody>
          <a:bodyPr wrap="square">
            <a:spAutoFit/>
          </a:bodyPr>
          <a:lstStyle/>
          <a:p>
            <a:pPr algn="ctr" defTabSz="914400" fontAlgn="base">
              <a:spcBef>
                <a:spcPct val="0"/>
              </a:spcBef>
              <a:spcAft>
                <a:spcPct val="0"/>
              </a:spcAft>
              <a:defRPr/>
            </a:pPr>
            <a:r>
              <a:rPr lang="sl-SI" altLang="sl-SI" sz="3600" b="1" dirty="0">
                <a:solidFill>
                  <a:srgbClr val="0000FF"/>
                </a:solidFill>
                <a:latin typeface="Arial" panose="020B0604020202020204" pitchFamily="34" charset="0"/>
              </a:rPr>
              <a:t>Net etika</a:t>
            </a:r>
          </a:p>
          <a:p>
            <a:pPr algn="just" defTabSz="914400" fontAlgn="base">
              <a:spcBef>
                <a:spcPct val="0"/>
              </a:spcBef>
              <a:spcAft>
                <a:spcPct val="0"/>
              </a:spcAft>
              <a:defRPr/>
            </a:pPr>
            <a:endParaRPr lang="sl-SI" altLang="sl-SI" sz="2000" b="1" dirty="0">
              <a:solidFill>
                <a:srgbClr val="0000FF"/>
              </a:solidFill>
              <a:latin typeface="Arial" panose="020B0604020202020204" pitchFamily="34" charset="0"/>
            </a:endParaRPr>
          </a:p>
          <a:p>
            <a:pPr marL="342900" indent="-342900" algn="ctr" defTabSz="914400" fontAlgn="base">
              <a:spcBef>
                <a:spcPct val="0"/>
              </a:spcBef>
              <a:spcAft>
                <a:spcPct val="0"/>
              </a:spcAft>
              <a:buFont typeface="Arial" panose="020B0604020202020204" pitchFamily="34" charset="0"/>
              <a:buChar char="•"/>
              <a:defRPr/>
            </a:pPr>
            <a:r>
              <a:rPr lang="sl-SI" altLang="sl-SI" sz="2400" b="1" dirty="0">
                <a:solidFill>
                  <a:srgbClr val="0000FF"/>
                </a:solidFill>
                <a:latin typeface="Arial" panose="020B0604020202020204" pitchFamily="34" charset="0"/>
              </a:rPr>
              <a:t>Pri pisanju se izogibajmo uporabi klicajev, ki jih zapisujemo na koncu velelnega </a:t>
            </a:r>
          </a:p>
          <a:p>
            <a:pPr algn="ctr" defTabSz="914400" fontAlgn="base">
              <a:spcBef>
                <a:spcPct val="0"/>
              </a:spcBef>
              <a:spcAft>
                <a:spcPct val="0"/>
              </a:spcAft>
              <a:defRPr/>
            </a:pPr>
            <a:r>
              <a:rPr lang="sl-SI" altLang="sl-SI" sz="2400" b="1" dirty="0">
                <a:solidFill>
                  <a:srgbClr val="0000FF"/>
                </a:solidFill>
                <a:latin typeface="Arial" panose="020B0604020202020204" pitchFamily="34" charset="0"/>
              </a:rPr>
              <a:t>stavka. </a:t>
            </a:r>
          </a:p>
          <a:p>
            <a:pPr marL="342900" indent="-342900" algn="ctr" defTabSz="914400" fontAlgn="base">
              <a:spcBef>
                <a:spcPct val="0"/>
              </a:spcBef>
              <a:spcAft>
                <a:spcPct val="0"/>
              </a:spcAft>
              <a:buFont typeface="Arial" panose="020B0604020202020204" pitchFamily="34" charset="0"/>
              <a:buChar char="•"/>
              <a:defRPr/>
            </a:pPr>
            <a:r>
              <a:rPr lang="sl-SI" altLang="sl-SI" sz="2400" b="1" dirty="0">
                <a:solidFill>
                  <a:srgbClr val="0000FF"/>
                </a:solidFill>
                <a:latin typeface="Arial" panose="020B0604020202020204" pitchFamily="34" charset="0"/>
              </a:rPr>
              <a:t>Ton pisanja naj ne bo žaljiv. </a:t>
            </a:r>
            <a:r>
              <a:rPr lang="sl-SI" altLang="sl-SI" sz="2400" b="1" dirty="0">
                <a:solidFill>
                  <a:srgbClr val="FF0000"/>
                </a:solidFill>
                <a:latin typeface="Arial" panose="020B0604020202020204" pitchFamily="34" charset="0"/>
              </a:rPr>
              <a:t>Spoštujmo »sogovornika«. </a:t>
            </a:r>
          </a:p>
          <a:p>
            <a:pPr marL="342900" indent="-342900" algn="ctr" defTabSz="914400" fontAlgn="base">
              <a:spcBef>
                <a:spcPct val="0"/>
              </a:spcBef>
              <a:spcAft>
                <a:spcPct val="0"/>
              </a:spcAft>
              <a:buFont typeface="Arial" panose="020B0604020202020204" pitchFamily="34" charset="0"/>
              <a:buChar char="•"/>
              <a:defRPr/>
            </a:pPr>
            <a:r>
              <a:rPr lang="sl-SI" altLang="sl-SI" sz="2400" b="1" dirty="0">
                <a:solidFill>
                  <a:srgbClr val="0000FF"/>
                </a:solidFill>
                <a:latin typeface="Arial" panose="020B0604020202020204" pitchFamily="34" charset="0"/>
              </a:rPr>
              <a:t>Ne pozabimo, da pisna </a:t>
            </a:r>
          </a:p>
          <a:p>
            <a:pPr algn="ctr" defTabSz="914400" fontAlgn="base">
              <a:spcBef>
                <a:spcPct val="0"/>
              </a:spcBef>
              <a:spcAft>
                <a:spcPct val="0"/>
              </a:spcAft>
              <a:defRPr/>
            </a:pPr>
            <a:r>
              <a:rPr lang="sl-SI" altLang="sl-SI" sz="2400" b="1" dirty="0">
                <a:solidFill>
                  <a:srgbClr val="0000FF"/>
                </a:solidFill>
                <a:latin typeface="Arial" panose="020B0604020202020204" pitchFamily="34" charset="0"/>
              </a:rPr>
              <a:t>sporočila prejemnik lahko shranjuje in jih ponovno prebere. </a:t>
            </a:r>
          </a:p>
          <a:p>
            <a:pPr marL="342900" indent="-342900" algn="ctr" defTabSz="914400" fontAlgn="base">
              <a:spcBef>
                <a:spcPct val="0"/>
              </a:spcBef>
              <a:spcAft>
                <a:spcPct val="0"/>
              </a:spcAft>
              <a:buFont typeface="Arial" panose="020B0604020202020204" pitchFamily="34" charset="0"/>
              <a:buChar char="•"/>
              <a:defRPr/>
            </a:pPr>
            <a:r>
              <a:rPr lang="sl-SI" altLang="sl-SI" sz="2400" b="1" dirty="0">
                <a:solidFill>
                  <a:srgbClr val="0000FF"/>
                </a:solidFill>
                <a:latin typeface="Arial" panose="020B0604020202020204" pitchFamily="34" charset="0"/>
              </a:rPr>
              <a:t>Pisna sporočila so lahko </a:t>
            </a:r>
          </a:p>
          <a:p>
            <a:pPr algn="ctr" defTabSz="914400" fontAlgn="base">
              <a:spcBef>
                <a:spcPct val="0"/>
              </a:spcBef>
              <a:spcAft>
                <a:spcPct val="0"/>
              </a:spcAft>
              <a:defRPr/>
            </a:pPr>
            <a:r>
              <a:rPr lang="sl-SI" altLang="sl-SI" sz="2400" b="1" dirty="0">
                <a:solidFill>
                  <a:srgbClr val="0000FF"/>
                </a:solidFill>
                <a:latin typeface="Arial" panose="020B0604020202020204" pitchFamily="34" charset="0"/>
              </a:rPr>
              <a:t>posredovana v vednost tudi tretji osebi, kar sicer ni etično.</a:t>
            </a:r>
          </a:p>
          <a:p>
            <a:pPr algn="ctr" defTabSz="914400" fontAlgn="base">
              <a:spcBef>
                <a:spcPct val="0"/>
              </a:spcBef>
              <a:spcAft>
                <a:spcPct val="0"/>
              </a:spcAft>
              <a:defRPr/>
            </a:pPr>
            <a:endParaRPr lang="sl-SI" altLang="sl-SI" sz="2400" b="1" dirty="0">
              <a:solidFill>
                <a:srgbClr val="0000FF"/>
              </a:solidFill>
              <a:latin typeface="Arial" panose="020B0604020202020204" pitchFamily="34" charset="0"/>
            </a:endParaRPr>
          </a:p>
          <a:p>
            <a:pPr algn="ctr" defTabSz="914400" fontAlgn="base">
              <a:spcBef>
                <a:spcPct val="0"/>
              </a:spcBef>
              <a:spcAft>
                <a:spcPct val="0"/>
              </a:spcAft>
              <a:defRPr/>
            </a:pPr>
            <a:endParaRPr lang="sl-SI" altLang="sl-SI" sz="2000" b="1" dirty="0">
              <a:solidFill>
                <a:srgbClr val="0000FF"/>
              </a:solidFill>
              <a:latin typeface="Arial" panose="020B0604020202020204" pitchFamily="34" charset="0"/>
            </a:endParaRPr>
          </a:p>
          <a:p>
            <a:pPr algn="ctr" defTabSz="914400" fontAlgn="base">
              <a:spcBef>
                <a:spcPct val="0"/>
              </a:spcBef>
              <a:spcAft>
                <a:spcPct val="0"/>
              </a:spcAft>
              <a:defRPr/>
            </a:pPr>
            <a:endParaRPr lang="sl-SI" altLang="sl-SI" sz="2000" b="1" dirty="0">
              <a:solidFill>
                <a:srgbClr val="0000FF"/>
              </a:solidFill>
              <a:latin typeface="Arial" panose="020B0604020202020204" pitchFamily="34" charset="0"/>
            </a:endParaRPr>
          </a:p>
        </p:txBody>
      </p:sp>
      <p:pic>
        <p:nvPicPr>
          <p:cNvPr id="3" name="Slika 2">
            <a:extLst>
              <a:ext uri="{FF2B5EF4-FFF2-40B4-BE49-F238E27FC236}">
                <a16:creationId xmlns:a16="http://schemas.microsoft.com/office/drawing/2014/main" id="{BBA2B275-9F36-4FBC-9004-A17A0A7B3B87}"/>
              </a:ext>
            </a:extLst>
          </p:cNvPr>
          <p:cNvPicPr>
            <a:picLocks noChangeAspect="1"/>
          </p:cNvPicPr>
          <p:nvPr/>
        </p:nvPicPr>
        <p:blipFill>
          <a:blip r:embed="rId2"/>
          <a:stretch>
            <a:fillRect/>
          </a:stretch>
        </p:blipFill>
        <p:spPr>
          <a:xfrm>
            <a:off x="9296400" y="129969"/>
            <a:ext cx="2772516" cy="1587071"/>
          </a:xfrm>
          <a:prstGeom prst="rect">
            <a:avLst/>
          </a:prstGeom>
        </p:spPr>
      </p:pic>
    </p:spTree>
    <p:extLst>
      <p:ext uri="{BB962C8B-B14F-4D97-AF65-F5344CB8AC3E}">
        <p14:creationId xmlns:p14="http://schemas.microsoft.com/office/powerpoint/2010/main" val="2250100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350" y="1541929"/>
            <a:ext cx="6056050" cy="3877970"/>
          </a:xfrm>
        </p:spPr>
        <p:txBody>
          <a:bodyPr/>
          <a:lstStyle/>
          <a:p>
            <a:pPr marL="0" marR="0" lvl="0" indent="0" defTabSz="914400" rtl="0" eaLnBrk="1" fontAlgn="base" latinLnBrk="0" hangingPunct="1">
              <a:lnSpc>
                <a:spcPct val="110000"/>
              </a:lnSpc>
              <a:spcBef>
                <a:spcPct val="0"/>
              </a:spcBef>
              <a:spcAft>
                <a:spcPct val="0"/>
              </a:spcAft>
              <a:buClrTx/>
              <a:buSzTx/>
              <a:buFontTx/>
              <a:buNone/>
              <a:tabLst/>
              <a:defRPr/>
            </a:pPr>
            <a:br>
              <a:rPr kumimoji="0" lang="sl-SI" altLang="sl-SI" sz="24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br>
            <a:br>
              <a:rPr kumimoji="0" lang="sl-SI" altLang="sl-SI" sz="2200" b="1" i="0" u="none" strike="noStrike" kern="0" cap="none" spc="0" normalizeH="0" baseline="0" noProof="0" dirty="0">
                <a:ln>
                  <a:noFill/>
                </a:ln>
                <a:solidFill>
                  <a:srgbClr val="330066"/>
                </a:solidFill>
                <a:effectLst/>
                <a:uLnTx/>
                <a:uFillTx/>
                <a:latin typeface="Times New Roman"/>
                <a:ea typeface="+mn-ea"/>
                <a:cs typeface="+mn-cs"/>
              </a:rPr>
            </a:br>
            <a:endParaRPr kumimoji="0" lang="sl-SI" altLang="sl-SI" sz="2200" b="1" i="0" u="none" strike="noStrike" kern="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5" name="PoljeZBesedilom 4">
            <a:extLst>
              <a:ext uri="{FF2B5EF4-FFF2-40B4-BE49-F238E27FC236}">
                <a16:creationId xmlns:a16="http://schemas.microsoft.com/office/drawing/2014/main" id="{CAD4377B-2036-4DB2-A25A-6E67BFFBE23E}"/>
              </a:ext>
            </a:extLst>
          </p:cNvPr>
          <p:cNvSpPr txBox="1"/>
          <p:nvPr/>
        </p:nvSpPr>
        <p:spPr>
          <a:xfrm>
            <a:off x="1944209" y="861134"/>
            <a:ext cx="8771139" cy="4955203"/>
          </a:xfrm>
          <a:prstGeom prst="rect">
            <a:avLst/>
          </a:prstGeom>
          <a:noFill/>
        </p:spPr>
        <p:txBody>
          <a:bodyPr wrap="square">
            <a:spAutoFit/>
          </a:bodyPr>
          <a:lstStyle/>
          <a:p>
            <a:pPr algn="ctr" defTabSz="914400" fontAlgn="base">
              <a:spcBef>
                <a:spcPct val="0"/>
              </a:spcBef>
              <a:spcAft>
                <a:spcPct val="0"/>
              </a:spcAft>
              <a:defRPr/>
            </a:pPr>
            <a:r>
              <a:rPr lang="sl-SI" altLang="sl-SI" sz="3600" b="1" dirty="0">
                <a:solidFill>
                  <a:srgbClr val="0000FF"/>
                </a:solidFill>
                <a:latin typeface="Arial" panose="020B0604020202020204" pitchFamily="34" charset="0"/>
              </a:rPr>
              <a:t>Net etika</a:t>
            </a:r>
          </a:p>
          <a:p>
            <a:pPr algn="just" defTabSz="914400" fontAlgn="base">
              <a:spcBef>
                <a:spcPct val="0"/>
              </a:spcBef>
              <a:spcAft>
                <a:spcPct val="0"/>
              </a:spcAft>
              <a:defRPr/>
            </a:pPr>
            <a:endParaRPr lang="sl-SI" altLang="sl-SI" sz="2000" b="1" dirty="0">
              <a:solidFill>
                <a:srgbClr val="0000FF"/>
              </a:solidFill>
              <a:latin typeface="Arial" panose="020B0604020202020204" pitchFamily="34" charset="0"/>
            </a:endParaRPr>
          </a:p>
          <a:p>
            <a:pPr marL="342900" indent="-342900" algn="ctr" defTabSz="914400" fontAlgn="base">
              <a:spcBef>
                <a:spcPct val="0"/>
              </a:spcBef>
              <a:spcAft>
                <a:spcPct val="0"/>
              </a:spcAft>
              <a:buFont typeface="Arial" panose="020B0604020202020204" pitchFamily="34" charset="0"/>
              <a:buChar char="•"/>
              <a:defRPr/>
            </a:pPr>
            <a:r>
              <a:rPr lang="sl-SI" altLang="sl-SI" sz="2400" b="1" dirty="0">
                <a:solidFill>
                  <a:srgbClr val="0000FF"/>
                </a:solidFill>
                <a:latin typeface="Arial" panose="020B0604020202020204" pitchFamily="34" charset="0"/>
              </a:rPr>
              <a:t>Ko odgovarjamo na sporočilo, svoje odgovore pišemo z </a:t>
            </a:r>
            <a:r>
              <a:rPr lang="sl-SI" altLang="sl-SI" sz="2400" b="1" dirty="0">
                <a:solidFill>
                  <a:srgbClr val="FF0000"/>
                </a:solidFill>
                <a:latin typeface="Arial" panose="020B0604020202020204" pitchFamily="34" charset="0"/>
              </a:rPr>
              <a:t>navedbo </a:t>
            </a:r>
          </a:p>
          <a:p>
            <a:pPr algn="ctr" defTabSz="914400" fontAlgn="base">
              <a:spcBef>
                <a:spcPct val="0"/>
              </a:spcBef>
              <a:spcAft>
                <a:spcPct val="0"/>
              </a:spcAft>
              <a:defRPr/>
            </a:pPr>
            <a:r>
              <a:rPr lang="sl-SI" altLang="sl-SI" sz="2400" b="1" dirty="0">
                <a:solidFill>
                  <a:srgbClr val="FF0000"/>
                </a:solidFill>
                <a:latin typeface="Arial" panose="020B0604020202020204" pitchFamily="34" charset="0"/>
              </a:rPr>
              <a:t>prejetega sporočila </a:t>
            </a:r>
            <a:r>
              <a:rPr lang="sl-SI" altLang="sl-SI" sz="2400" b="1" dirty="0">
                <a:solidFill>
                  <a:srgbClr val="0000FF"/>
                </a:solidFill>
                <a:latin typeface="Arial" panose="020B0604020202020204" pitchFamily="34" charset="0"/>
              </a:rPr>
              <a:t>(</a:t>
            </a:r>
            <a:r>
              <a:rPr lang="sl-SI" altLang="sl-SI" sz="2400" b="1" dirty="0">
                <a:solidFill>
                  <a:srgbClr val="FF0000"/>
                </a:solidFill>
                <a:latin typeface="Arial" panose="020B0604020202020204" pitchFamily="34" charset="0"/>
              </a:rPr>
              <a:t>angl.</a:t>
            </a:r>
            <a:r>
              <a:rPr lang="sl-SI" altLang="sl-SI" sz="2400" b="1" dirty="0">
                <a:solidFill>
                  <a:srgbClr val="0000FF"/>
                </a:solidFill>
                <a:latin typeface="Arial" panose="020B0604020202020204" pitchFamily="34" charset="0"/>
              </a:rPr>
              <a:t> </a:t>
            </a:r>
            <a:r>
              <a:rPr lang="sl-SI" altLang="sl-SI" sz="2400" b="1" dirty="0" err="1">
                <a:solidFill>
                  <a:srgbClr val="0000FF"/>
                </a:solidFill>
                <a:latin typeface="Arial" panose="020B0604020202020204" pitchFamily="34" charset="0"/>
              </a:rPr>
              <a:t>quote</a:t>
            </a:r>
            <a:r>
              <a:rPr lang="sl-SI" altLang="sl-SI" sz="2400" b="1" dirty="0">
                <a:solidFill>
                  <a:srgbClr val="0000FF"/>
                </a:solidFill>
                <a:latin typeface="Arial" panose="020B0604020202020204" pitchFamily="34" charset="0"/>
              </a:rPr>
              <a:t>). </a:t>
            </a:r>
          </a:p>
          <a:p>
            <a:pPr marL="342900" indent="-342900" algn="ctr" defTabSz="914400" fontAlgn="base">
              <a:spcBef>
                <a:spcPct val="0"/>
              </a:spcBef>
              <a:spcAft>
                <a:spcPct val="0"/>
              </a:spcAft>
              <a:buFont typeface="Arial" panose="020B0604020202020204" pitchFamily="34" charset="0"/>
              <a:buChar char="•"/>
              <a:defRPr/>
            </a:pPr>
            <a:r>
              <a:rPr lang="sl-SI" altLang="sl-SI" sz="2400" b="1" dirty="0">
                <a:solidFill>
                  <a:srgbClr val="0000FF"/>
                </a:solidFill>
                <a:latin typeface="Arial" panose="020B0604020202020204" pitchFamily="34" charset="0"/>
              </a:rPr>
              <a:t>Kot navedbo pustimo le delček sporočila, ki </a:t>
            </a:r>
          </a:p>
          <a:p>
            <a:pPr algn="ctr" defTabSz="914400" fontAlgn="base">
              <a:spcBef>
                <a:spcPct val="0"/>
              </a:spcBef>
              <a:spcAft>
                <a:spcPct val="0"/>
              </a:spcAft>
              <a:defRPr/>
            </a:pPr>
            <a:r>
              <a:rPr lang="sl-SI" altLang="sl-SI" sz="2400" b="1" dirty="0">
                <a:solidFill>
                  <a:srgbClr val="0000FF"/>
                </a:solidFill>
                <a:latin typeface="Arial" panose="020B0604020202020204" pitchFamily="34" charset="0"/>
              </a:rPr>
              <a:t>prejemniku omogoča </a:t>
            </a:r>
            <a:r>
              <a:rPr lang="sl-SI" altLang="sl-SI" sz="2400" b="1" dirty="0">
                <a:solidFill>
                  <a:srgbClr val="FF0000"/>
                </a:solidFill>
                <a:latin typeface="Arial" panose="020B0604020202020204" pitchFamily="34" charset="0"/>
              </a:rPr>
              <a:t>povezavo</a:t>
            </a:r>
            <a:r>
              <a:rPr lang="sl-SI" altLang="sl-SI" sz="2400" b="1" dirty="0">
                <a:solidFill>
                  <a:srgbClr val="0000FF"/>
                </a:solidFill>
                <a:latin typeface="Arial" panose="020B0604020202020204" pitchFamily="34" charset="0"/>
              </a:rPr>
              <a:t> našega odgovora s svojim sporočilom. </a:t>
            </a:r>
          </a:p>
          <a:p>
            <a:pPr marL="342900" indent="-342900" algn="ctr" defTabSz="914400" fontAlgn="base">
              <a:spcBef>
                <a:spcPct val="0"/>
              </a:spcBef>
              <a:spcAft>
                <a:spcPct val="0"/>
              </a:spcAft>
              <a:buFont typeface="Arial" panose="020B0604020202020204" pitchFamily="34" charset="0"/>
              <a:buChar char="•"/>
              <a:defRPr/>
            </a:pPr>
            <a:r>
              <a:rPr lang="sl-SI" altLang="sl-SI" sz="2400" b="1" dirty="0">
                <a:solidFill>
                  <a:srgbClr val="0000FF"/>
                </a:solidFill>
                <a:latin typeface="Arial" panose="020B0604020202020204" pitchFamily="34" charset="0"/>
              </a:rPr>
              <a:t>Različni </a:t>
            </a:r>
          </a:p>
          <a:p>
            <a:pPr algn="ctr" defTabSz="914400" fontAlgn="base">
              <a:spcBef>
                <a:spcPct val="0"/>
              </a:spcBef>
              <a:spcAft>
                <a:spcPct val="0"/>
              </a:spcAft>
              <a:defRPr/>
            </a:pPr>
            <a:r>
              <a:rPr lang="sl-SI" altLang="sl-SI" sz="2400" b="1" dirty="0">
                <a:solidFill>
                  <a:srgbClr val="0000FF"/>
                </a:solidFill>
                <a:latin typeface="Arial" panose="020B0604020202020204" pitchFamily="34" charset="0"/>
              </a:rPr>
              <a:t>uporabniki namreč dnevno sprejemajo in pošiljajo različno število sporočil različnim </a:t>
            </a:r>
          </a:p>
          <a:p>
            <a:pPr algn="ctr" defTabSz="914400" fontAlgn="base">
              <a:spcBef>
                <a:spcPct val="0"/>
              </a:spcBef>
              <a:spcAft>
                <a:spcPct val="0"/>
              </a:spcAft>
              <a:defRPr/>
            </a:pPr>
            <a:r>
              <a:rPr lang="sl-SI" altLang="sl-SI" sz="2400" b="1" dirty="0">
                <a:solidFill>
                  <a:srgbClr val="0000FF"/>
                </a:solidFill>
                <a:latin typeface="Arial" panose="020B0604020202020204" pitchFamily="34" charset="0"/>
              </a:rPr>
              <a:t>naslovnikom. </a:t>
            </a:r>
          </a:p>
          <a:p>
            <a:pPr algn="ctr" defTabSz="914400" fontAlgn="base">
              <a:spcBef>
                <a:spcPct val="0"/>
              </a:spcBef>
              <a:spcAft>
                <a:spcPct val="0"/>
              </a:spcAft>
              <a:defRPr/>
            </a:pPr>
            <a:endParaRPr lang="sl-SI" altLang="sl-SI" sz="2000" b="1" dirty="0">
              <a:solidFill>
                <a:srgbClr val="0000FF"/>
              </a:solidFill>
              <a:latin typeface="Arial" panose="020B0604020202020204" pitchFamily="34" charset="0"/>
            </a:endParaRPr>
          </a:p>
        </p:txBody>
      </p:sp>
      <p:pic>
        <p:nvPicPr>
          <p:cNvPr id="3" name="Slika 2">
            <a:extLst>
              <a:ext uri="{FF2B5EF4-FFF2-40B4-BE49-F238E27FC236}">
                <a16:creationId xmlns:a16="http://schemas.microsoft.com/office/drawing/2014/main" id="{0DE0C2EC-93CE-462A-8A21-039A175C3065}"/>
              </a:ext>
            </a:extLst>
          </p:cNvPr>
          <p:cNvPicPr>
            <a:picLocks noChangeAspect="1"/>
          </p:cNvPicPr>
          <p:nvPr/>
        </p:nvPicPr>
        <p:blipFill>
          <a:blip r:embed="rId2"/>
          <a:stretch>
            <a:fillRect/>
          </a:stretch>
        </p:blipFill>
        <p:spPr>
          <a:xfrm>
            <a:off x="9611359" y="129969"/>
            <a:ext cx="2245995" cy="1515951"/>
          </a:xfrm>
          <a:prstGeom prst="rect">
            <a:avLst/>
          </a:prstGeom>
        </p:spPr>
      </p:pic>
    </p:spTree>
    <p:extLst>
      <p:ext uri="{BB962C8B-B14F-4D97-AF65-F5344CB8AC3E}">
        <p14:creationId xmlns:p14="http://schemas.microsoft.com/office/powerpoint/2010/main" val="33489674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350" y="1541929"/>
            <a:ext cx="6056050" cy="3877970"/>
          </a:xfrm>
        </p:spPr>
        <p:txBody>
          <a:bodyPr/>
          <a:lstStyle/>
          <a:p>
            <a:pPr marL="0" marR="0" lvl="0" indent="0" defTabSz="914400" rtl="0" eaLnBrk="1" fontAlgn="base" latinLnBrk="0" hangingPunct="1">
              <a:lnSpc>
                <a:spcPct val="110000"/>
              </a:lnSpc>
              <a:spcBef>
                <a:spcPct val="0"/>
              </a:spcBef>
              <a:spcAft>
                <a:spcPct val="0"/>
              </a:spcAft>
              <a:buClrTx/>
              <a:buSzTx/>
              <a:buFontTx/>
              <a:buNone/>
              <a:tabLst/>
              <a:defRPr/>
            </a:pPr>
            <a:br>
              <a:rPr kumimoji="0" lang="sl-SI" altLang="sl-SI" sz="24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br>
            <a:br>
              <a:rPr kumimoji="0" lang="sl-SI" altLang="sl-SI" sz="2200" b="1" i="0" u="none" strike="noStrike" kern="0" cap="none" spc="0" normalizeH="0" baseline="0" noProof="0" dirty="0">
                <a:ln>
                  <a:noFill/>
                </a:ln>
                <a:solidFill>
                  <a:srgbClr val="330066"/>
                </a:solidFill>
                <a:effectLst/>
                <a:uLnTx/>
                <a:uFillTx/>
                <a:latin typeface="Times New Roman"/>
                <a:ea typeface="+mn-ea"/>
                <a:cs typeface="+mn-cs"/>
              </a:rPr>
            </a:br>
            <a:endParaRPr kumimoji="0" lang="sl-SI" altLang="sl-SI" sz="2200" b="1" i="0" u="none" strike="noStrike" kern="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5" name="PoljeZBesedilom 4">
            <a:extLst>
              <a:ext uri="{FF2B5EF4-FFF2-40B4-BE49-F238E27FC236}">
                <a16:creationId xmlns:a16="http://schemas.microsoft.com/office/drawing/2014/main" id="{CAD4377B-2036-4DB2-A25A-6E67BFFBE23E}"/>
              </a:ext>
            </a:extLst>
          </p:cNvPr>
          <p:cNvSpPr txBox="1"/>
          <p:nvPr/>
        </p:nvSpPr>
        <p:spPr>
          <a:xfrm>
            <a:off x="1944209" y="861134"/>
            <a:ext cx="8771139" cy="4708981"/>
          </a:xfrm>
          <a:prstGeom prst="rect">
            <a:avLst/>
          </a:prstGeom>
          <a:noFill/>
        </p:spPr>
        <p:txBody>
          <a:bodyPr wrap="square">
            <a:spAutoFit/>
          </a:bodyPr>
          <a:lstStyle/>
          <a:p>
            <a:pPr algn="ctr" defTabSz="914400" fontAlgn="base">
              <a:spcBef>
                <a:spcPct val="0"/>
              </a:spcBef>
              <a:spcAft>
                <a:spcPct val="0"/>
              </a:spcAft>
              <a:defRPr/>
            </a:pPr>
            <a:r>
              <a:rPr lang="sl-SI" altLang="sl-SI" sz="3600" b="1" dirty="0">
                <a:solidFill>
                  <a:srgbClr val="0000FF"/>
                </a:solidFill>
                <a:latin typeface="Arial" panose="020B0604020202020204" pitchFamily="34" charset="0"/>
              </a:rPr>
              <a:t>Net etika</a:t>
            </a:r>
          </a:p>
          <a:p>
            <a:pPr marL="342900" indent="-342900" algn="just" defTabSz="914400" fontAlgn="base">
              <a:spcBef>
                <a:spcPct val="0"/>
              </a:spcBef>
              <a:spcAft>
                <a:spcPct val="0"/>
              </a:spcAft>
              <a:buFont typeface="Arial" panose="020B0604020202020204" pitchFamily="34" charset="0"/>
              <a:buChar char="•"/>
              <a:defRPr/>
            </a:pPr>
            <a:endParaRPr lang="sl-SI" altLang="sl-SI" sz="2400" b="1" dirty="0">
              <a:solidFill>
                <a:srgbClr val="0000FF"/>
              </a:solidFill>
              <a:latin typeface="Arial" panose="020B0604020202020204" pitchFamily="34" charset="0"/>
            </a:endParaRPr>
          </a:p>
          <a:p>
            <a:pPr marL="342900" indent="-342900" algn="ctr" defTabSz="914400" fontAlgn="base">
              <a:spcBef>
                <a:spcPct val="0"/>
              </a:spcBef>
              <a:spcAft>
                <a:spcPct val="0"/>
              </a:spcAft>
              <a:buFont typeface="Arial" panose="020B0604020202020204" pitchFamily="34" charset="0"/>
              <a:buChar char="•"/>
              <a:defRPr/>
            </a:pPr>
            <a:r>
              <a:rPr lang="sl-SI" altLang="sl-SI" sz="2400" b="1" dirty="0">
                <a:solidFill>
                  <a:srgbClr val="0000FF"/>
                </a:solidFill>
                <a:latin typeface="Arial" panose="020B0604020202020204" pitchFamily="34" charset="0"/>
              </a:rPr>
              <a:t>Spoštuj čas in denar drugih – tako, kot je čas dragocen za nas, je dragocen tudi za </a:t>
            </a:r>
          </a:p>
          <a:p>
            <a:pPr algn="ctr" defTabSz="914400" fontAlgn="base">
              <a:spcBef>
                <a:spcPct val="0"/>
              </a:spcBef>
              <a:spcAft>
                <a:spcPct val="0"/>
              </a:spcAft>
              <a:defRPr/>
            </a:pPr>
            <a:r>
              <a:rPr lang="sl-SI" altLang="sl-SI" sz="2400" b="1" dirty="0">
                <a:solidFill>
                  <a:srgbClr val="0000FF"/>
                </a:solidFill>
                <a:latin typeface="Arial" panose="020B0604020202020204" pitchFamily="34" charset="0"/>
              </a:rPr>
              <a:t>druge ljudi. </a:t>
            </a:r>
          </a:p>
          <a:p>
            <a:pPr algn="ctr" defTabSz="914400" fontAlgn="base">
              <a:spcBef>
                <a:spcPct val="0"/>
              </a:spcBef>
              <a:spcAft>
                <a:spcPct val="0"/>
              </a:spcAft>
              <a:defRPr/>
            </a:pPr>
            <a:r>
              <a:rPr lang="sl-SI" altLang="sl-SI" sz="2400" b="1" dirty="0">
                <a:solidFill>
                  <a:srgbClr val="0000FF"/>
                </a:solidFill>
                <a:latin typeface="Arial" panose="020B0604020202020204" pitchFamily="34" charset="0"/>
              </a:rPr>
              <a:t>Zato ne pišimo obširnih e-poštnih sporočil, ne pošiljajmo verižnih pisem in </a:t>
            </a:r>
          </a:p>
          <a:p>
            <a:pPr marL="342900" indent="-342900" algn="ctr" defTabSz="914400" fontAlgn="base">
              <a:spcBef>
                <a:spcPct val="0"/>
              </a:spcBef>
              <a:spcAft>
                <a:spcPct val="0"/>
              </a:spcAft>
              <a:buFont typeface="Arial" panose="020B0604020202020204" pitchFamily="34" charset="0"/>
              <a:buChar char="•"/>
              <a:defRPr/>
            </a:pPr>
            <a:r>
              <a:rPr lang="sl-SI" altLang="sl-SI" sz="2400" b="1" dirty="0">
                <a:solidFill>
                  <a:srgbClr val="0000FF"/>
                </a:solidFill>
                <a:latin typeface="Arial" panose="020B0604020202020204" pitchFamily="34" charset="0"/>
              </a:rPr>
              <a:t>drugih podobnih vsebin, če nismo povsem prepričani, da jih bo naslovnik vesel. </a:t>
            </a:r>
          </a:p>
          <a:p>
            <a:pPr marL="342900" indent="-342900" algn="ctr" defTabSz="914400" fontAlgn="base">
              <a:spcBef>
                <a:spcPct val="0"/>
              </a:spcBef>
              <a:spcAft>
                <a:spcPct val="0"/>
              </a:spcAft>
              <a:buFont typeface="Arial" panose="020B0604020202020204" pitchFamily="34" charset="0"/>
              <a:buChar char="•"/>
              <a:defRPr/>
            </a:pPr>
            <a:r>
              <a:rPr lang="sl-SI" altLang="sl-SI" sz="2400" b="1" dirty="0">
                <a:solidFill>
                  <a:srgbClr val="0000FF"/>
                </a:solidFill>
                <a:latin typeface="Arial" panose="020B0604020202020204" pitchFamily="34" charset="0"/>
              </a:rPr>
              <a:t>Preverimo, ali naš prijatelj res želi, da mu e-poštni nabiralnik napolnimo z </a:t>
            </a:r>
          </a:p>
          <a:p>
            <a:pPr marL="342900" indent="-342900" algn="ctr" defTabSz="914400" fontAlgn="base">
              <a:spcBef>
                <a:spcPct val="0"/>
              </a:spcBef>
              <a:spcAft>
                <a:spcPct val="0"/>
              </a:spcAft>
              <a:buFont typeface="Arial" panose="020B0604020202020204" pitchFamily="34" charset="0"/>
              <a:buChar char="•"/>
              <a:defRPr/>
            </a:pPr>
            <a:r>
              <a:rPr lang="sl-SI" altLang="sl-SI" sz="2400" b="1" dirty="0">
                <a:solidFill>
                  <a:srgbClr val="0000FF"/>
                </a:solidFill>
                <a:latin typeface="Arial" panose="020B0604020202020204" pitchFamily="34" charset="0"/>
              </a:rPr>
              <a:t>obsežno e-pošto.</a:t>
            </a:r>
          </a:p>
        </p:txBody>
      </p:sp>
      <p:pic>
        <p:nvPicPr>
          <p:cNvPr id="3" name="Slika 2">
            <a:extLst>
              <a:ext uri="{FF2B5EF4-FFF2-40B4-BE49-F238E27FC236}">
                <a16:creationId xmlns:a16="http://schemas.microsoft.com/office/drawing/2014/main" id="{BCBAEBD2-1EC9-4163-BD12-70DEF332DFA8}"/>
              </a:ext>
            </a:extLst>
          </p:cNvPr>
          <p:cNvPicPr>
            <a:picLocks noChangeAspect="1"/>
          </p:cNvPicPr>
          <p:nvPr/>
        </p:nvPicPr>
        <p:blipFill>
          <a:blip r:embed="rId2"/>
          <a:stretch>
            <a:fillRect/>
          </a:stretch>
        </p:blipFill>
        <p:spPr>
          <a:xfrm>
            <a:off x="8453119" y="129969"/>
            <a:ext cx="3558369" cy="1658191"/>
          </a:xfrm>
          <a:prstGeom prst="rect">
            <a:avLst/>
          </a:prstGeom>
        </p:spPr>
      </p:pic>
    </p:spTree>
    <p:extLst>
      <p:ext uri="{BB962C8B-B14F-4D97-AF65-F5344CB8AC3E}">
        <p14:creationId xmlns:p14="http://schemas.microsoft.com/office/powerpoint/2010/main" val="41118498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350" y="1541929"/>
            <a:ext cx="6056050" cy="3877970"/>
          </a:xfrm>
        </p:spPr>
        <p:txBody>
          <a:bodyPr/>
          <a:lstStyle/>
          <a:p>
            <a:pPr marL="0" marR="0" lvl="0" indent="0" defTabSz="914400" rtl="0" eaLnBrk="1" fontAlgn="base" latinLnBrk="0" hangingPunct="1">
              <a:lnSpc>
                <a:spcPct val="110000"/>
              </a:lnSpc>
              <a:spcBef>
                <a:spcPct val="0"/>
              </a:spcBef>
              <a:spcAft>
                <a:spcPct val="0"/>
              </a:spcAft>
              <a:buClrTx/>
              <a:buSzTx/>
              <a:buFontTx/>
              <a:buNone/>
              <a:tabLst/>
              <a:defRPr/>
            </a:pPr>
            <a:br>
              <a:rPr kumimoji="0" lang="sl-SI" altLang="sl-SI" sz="24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br>
            <a:br>
              <a:rPr kumimoji="0" lang="sl-SI" altLang="sl-SI" sz="2200" b="1" i="0" u="none" strike="noStrike" kern="0" cap="none" spc="0" normalizeH="0" baseline="0" noProof="0" dirty="0">
                <a:ln>
                  <a:noFill/>
                </a:ln>
                <a:solidFill>
                  <a:srgbClr val="330066"/>
                </a:solidFill>
                <a:effectLst/>
                <a:uLnTx/>
                <a:uFillTx/>
                <a:latin typeface="Times New Roman"/>
                <a:ea typeface="+mn-ea"/>
                <a:cs typeface="+mn-cs"/>
              </a:rPr>
            </a:br>
            <a:endParaRPr kumimoji="0" lang="sl-SI" altLang="sl-SI" sz="2200" b="1" i="0" u="none" strike="noStrike" kern="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5" name="PoljeZBesedilom 4">
            <a:extLst>
              <a:ext uri="{FF2B5EF4-FFF2-40B4-BE49-F238E27FC236}">
                <a16:creationId xmlns:a16="http://schemas.microsoft.com/office/drawing/2014/main" id="{CAD4377B-2036-4DB2-A25A-6E67BFFBE23E}"/>
              </a:ext>
            </a:extLst>
          </p:cNvPr>
          <p:cNvSpPr txBox="1"/>
          <p:nvPr/>
        </p:nvSpPr>
        <p:spPr>
          <a:xfrm>
            <a:off x="1944209" y="861134"/>
            <a:ext cx="8771139" cy="5570756"/>
          </a:xfrm>
          <a:prstGeom prst="rect">
            <a:avLst/>
          </a:prstGeom>
          <a:noFill/>
        </p:spPr>
        <p:txBody>
          <a:bodyPr wrap="square">
            <a:spAutoFit/>
          </a:bodyPr>
          <a:lstStyle/>
          <a:p>
            <a:pPr algn="ctr" defTabSz="914400" fontAlgn="base">
              <a:spcBef>
                <a:spcPct val="0"/>
              </a:spcBef>
              <a:spcAft>
                <a:spcPct val="0"/>
              </a:spcAft>
              <a:defRPr/>
            </a:pPr>
            <a:r>
              <a:rPr lang="sl-SI" altLang="sl-SI" sz="3600" b="1" dirty="0">
                <a:solidFill>
                  <a:srgbClr val="0000FF"/>
                </a:solidFill>
                <a:latin typeface="Arial" panose="020B0604020202020204" pitchFamily="34" charset="0"/>
              </a:rPr>
              <a:t>Net etika</a:t>
            </a:r>
          </a:p>
          <a:p>
            <a:pPr algn="just" defTabSz="914400" fontAlgn="base">
              <a:spcBef>
                <a:spcPct val="0"/>
              </a:spcBef>
              <a:spcAft>
                <a:spcPct val="0"/>
              </a:spcAft>
              <a:defRPr/>
            </a:pPr>
            <a:endParaRPr lang="sl-SI" altLang="sl-SI" sz="2000" b="1" dirty="0">
              <a:solidFill>
                <a:srgbClr val="0000FF"/>
              </a:solidFill>
              <a:latin typeface="Arial" panose="020B0604020202020204" pitchFamily="34" charset="0"/>
            </a:endParaRPr>
          </a:p>
          <a:p>
            <a:pPr algn="ctr" defTabSz="914400" fontAlgn="base">
              <a:spcBef>
                <a:spcPct val="0"/>
              </a:spcBef>
              <a:spcAft>
                <a:spcPct val="0"/>
              </a:spcAft>
              <a:defRPr/>
            </a:pPr>
            <a:r>
              <a:rPr lang="sl-SI" altLang="sl-SI" sz="2000" b="1" dirty="0">
                <a:solidFill>
                  <a:srgbClr val="0000FF"/>
                </a:solidFill>
                <a:latin typeface="Arial" panose="020B0604020202020204" pitchFamily="34" charset="0"/>
              </a:rPr>
              <a:t>Pošiljanje verižnih pisem povzroča nepotrebno zasedbo poštnih strežnikov, zaradi </a:t>
            </a:r>
          </a:p>
          <a:p>
            <a:pPr algn="ctr" defTabSz="914400" fontAlgn="base">
              <a:spcBef>
                <a:spcPct val="0"/>
              </a:spcBef>
              <a:spcAft>
                <a:spcPct val="0"/>
              </a:spcAft>
              <a:defRPr/>
            </a:pPr>
            <a:r>
              <a:rPr lang="sl-SI" altLang="sl-SI" sz="2000" b="1" dirty="0">
                <a:solidFill>
                  <a:srgbClr val="0000FF"/>
                </a:solidFill>
                <a:latin typeface="Arial" panose="020B0604020202020204" pitchFamily="34" charset="0"/>
              </a:rPr>
              <a:t>česar se nujna sporočila počasneje posredujejo od naslovnika do prejemnika. Poleg </a:t>
            </a:r>
          </a:p>
          <a:p>
            <a:pPr algn="ctr" defTabSz="914400" fontAlgn="base">
              <a:spcBef>
                <a:spcPct val="0"/>
              </a:spcBef>
              <a:spcAft>
                <a:spcPct val="0"/>
              </a:spcAft>
              <a:defRPr/>
            </a:pPr>
            <a:r>
              <a:rPr lang="sl-SI" altLang="sl-SI" sz="2000" b="1" dirty="0">
                <a:solidFill>
                  <a:srgbClr val="0000FF"/>
                </a:solidFill>
                <a:latin typeface="Arial" panose="020B0604020202020204" pitchFamily="34" charset="0"/>
              </a:rPr>
              <a:t>tega imajo ljudje različno velike e-poštne nabiralnike in s pošiljanjem velikih datotek, </a:t>
            </a:r>
          </a:p>
          <a:p>
            <a:pPr algn="ctr" defTabSz="914400" fontAlgn="base">
              <a:spcBef>
                <a:spcPct val="0"/>
              </a:spcBef>
              <a:spcAft>
                <a:spcPct val="0"/>
              </a:spcAft>
              <a:defRPr/>
            </a:pPr>
            <a:r>
              <a:rPr lang="sl-SI" altLang="sl-SI" sz="2000" b="1" dirty="0">
                <a:solidFill>
                  <a:srgbClr val="0000FF"/>
                </a:solidFill>
                <a:latin typeface="Arial" panose="020B0604020202020204" pitchFamily="34" charset="0"/>
              </a:rPr>
              <a:t>jim po nepotrebnem polnimo e-poštne nabiralnike in s tem preprečujemo prihod </a:t>
            </a:r>
          </a:p>
          <a:p>
            <a:pPr algn="ctr" defTabSz="914400" fontAlgn="base">
              <a:spcBef>
                <a:spcPct val="0"/>
              </a:spcBef>
              <a:spcAft>
                <a:spcPct val="0"/>
              </a:spcAft>
              <a:defRPr/>
            </a:pPr>
            <a:r>
              <a:rPr lang="sl-SI" altLang="sl-SI" sz="2000" b="1" dirty="0">
                <a:solidFill>
                  <a:srgbClr val="0000FF"/>
                </a:solidFill>
                <a:latin typeface="Arial" panose="020B0604020202020204" pitchFamily="34" charset="0"/>
              </a:rPr>
              <a:t>pomembnejših e-poštnih sporočil. Uporabniki interneta imajo tudi različno hiter </a:t>
            </a:r>
          </a:p>
          <a:p>
            <a:pPr algn="ctr" defTabSz="914400" fontAlgn="base">
              <a:spcBef>
                <a:spcPct val="0"/>
              </a:spcBef>
              <a:spcAft>
                <a:spcPct val="0"/>
              </a:spcAft>
              <a:defRPr/>
            </a:pPr>
            <a:r>
              <a:rPr lang="sl-SI" altLang="sl-SI" sz="2000" b="1" dirty="0">
                <a:solidFill>
                  <a:srgbClr val="0000FF"/>
                </a:solidFill>
                <a:latin typeface="Arial" panose="020B0604020202020204" pitchFamily="34" charset="0"/>
              </a:rPr>
              <a:t>dostop do interneta, zaradi česar prejem velikih datotek takšne uporabnike drago </a:t>
            </a:r>
          </a:p>
          <a:p>
            <a:pPr algn="ctr" defTabSz="914400" fontAlgn="base">
              <a:spcBef>
                <a:spcPct val="0"/>
              </a:spcBef>
              <a:spcAft>
                <a:spcPct val="0"/>
              </a:spcAft>
              <a:defRPr/>
            </a:pPr>
            <a:r>
              <a:rPr lang="sl-SI" altLang="sl-SI" sz="2000" b="1" dirty="0">
                <a:solidFill>
                  <a:srgbClr val="0000FF"/>
                </a:solidFill>
                <a:latin typeface="Arial" panose="020B0604020202020204" pitchFamily="34" charset="0"/>
              </a:rPr>
              <a:t>stane. velikost datoteke (npr. 1,5 MB ali 20 MB). Uporabnik se bo potem sam odločil, ali bo </a:t>
            </a:r>
          </a:p>
          <a:p>
            <a:pPr algn="ctr" defTabSz="914400" fontAlgn="base">
              <a:spcBef>
                <a:spcPct val="0"/>
              </a:spcBef>
              <a:spcAft>
                <a:spcPct val="0"/>
              </a:spcAft>
              <a:defRPr/>
            </a:pPr>
            <a:r>
              <a:rPr lang="sl-SI" altLang="sl-SI" sz="2000" b="1" dirty="0">
                <a:solidFill>
                  <a:srgbClr val="0000FF"/>
                </a:solidFill>
                <a:latin typeface="Arial" panose="020B0604020202020204" pitchFamily="34" charset="0"/>
              </a:rPr>
              <a:t>datoteko prenesel na svoj računalnik, ali ne.</a:t>
            </a:r>
          </a:p>
        </p:txBody>
      </p:sp>
    </p:spTree>
    <p:extLst>
      <p:ext uri="{BB962C8B-B14F-4D97-AF65-F5344CB8AC3E}">
        <p14:creationId xmlns:p14="http://schemas.microsoft.com/office/powerpoint/2010/main" val="3937219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350" y="1541929"/>
            <a:ext cx="6056050" cy="3877970"/>
          </a:xfrm>
        </p:spPr>
        <p:txBody>
          <a:bodyPr/>
          <a:lstStyle/>
          <a:p>
            <a:pPr marL="0" marR="0" lvl="0" indent="0" defTabSz="914400" rtl="0" eaLnBrk="1" fontAlgn="base" latinLnBrk="0" hangingPunct="1">
              <a:lnSpc>
                <a:spcPct val="110000"/>
              </a:lnSpc>
              <a:spcBef>
                <a:spcPct val="0"/>
              </a:spcBef>
              <a:spcAft>
                <a:spcPct val="0"/>
              </a:spcAft>
              <a:buClrTx/>
              <a:buSzTx/>
              <a:buFontTx/>
              <a:buNone/>
              <a:tabLst/>
              <a:defRPr/>
            </a:pPr>
            <a:br>
              <a:rPr kumimoji="0" lang="sl-SI" altLang="sl-SI" sz="24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br>
            <a:br>
              <a:rPr kumimoji="0" lang="sl-SI" altLang="sl-SI" sz="2200" b="1" i="0" u="none" strike="noStrike" kern="0" cap="none" spc="0" normalizeH="0" baseline="0" noProof="0" dirty="0">
                <a:ln>
                  <a:noFill/>
                </a:ln>
                <a:solidFill>
                  <a:srgbClr val="330066"/>
                </a:solidFill>
                <a:effectLst/>
                <a:uLnTx/>
                <a:uFillTx/>
                <a:latin typeface="Times New Roman"/>
                <a:ea typeface="+mn-ea"/>
                <a:cs typeface="+mn-cs"/>
              </a:rPr>
            </a:br>
            <a:endParaRPr kumimoji="0" lang="sl-SI" altLang="sl-SI" sz="2200" b="1" i="0" u="none" strike="noStrike" kern="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5" name="PoljeZBesedilom 4">
            <a:extLst>
              <a:ext uri="{FF2B5EF4-FFF2-40B4-BE49-F238E27FC236}">
                <a16:creationId xmlns:a16="http://schemas.microsoft.com/office/drawing/2014/main" id="{CAD4377B-2036-4DB2-A25A-6E67BFFBE23E}"/>
              </a:ext>
            </a:extLst>
          </p:cNvPr>
          <p:cNvSpPr txBox="1"/>
          <p:nvPr/>
        </p:nvSpPr>
        <p:spPr>
          <a:xfrm>
            <a:off x="1944209" y="861134"/>
            <a:ext cx="8771139" cy="3908762"/>
          </a:xfrm>
          <a:prstGeom prst="rect">
            <a:avLst/>
          </a:prstGeom>
          <a:noFill/>
        </p:spPr>
        <p:txBody>
          <a:bodyPr wrap="square">
            <a:spAutoFit/>
          </a:bodyPr>
          <a:lstStyle/>
          <a:p>
            <a:pPr algn="ctr" defTabSz="914400" fontAlgn="base">
              <a:spcBef>
                <a:spcPct val="0"/>
              </a:spcBef>
              <a:spcAft>
                <a:spcPct val="0"/>
              </a:spcAft>
              <a:defRPr/>
            </a:pPr>
            <a:r>
              <a:rPr lang="sl-SI" altLang="sl-SI" sz="3600" b="1" dirty="0">
                <a:solidFill>
                  <a:srgbClr val="0000FF"/>
                </a:solidFill>
                <a:latin typeface="Arial" panose="020B0604020202020204" pitchFamily="34" charset="0"/>
              </a:rPr>
              <a:t>Net etika</a:t>
            </a:r>
          </a:p>
          <a:p>
            <a:pPr algn="just" defTabSz="914400" fontAlgn="base">
              <a:spcBef>
                <a:spcPct val="0"/>
              </a:spcBef>
              <a:spcAft>
                <a:spcPct val="0"/>
              </a:spcAft>
              <a:defRPr/>
            </a:pPr>
            <a:endParaRPr lang="sl-SI" altLang="sl-SI" sz="2000" b="1" dirty="0">
              <a:solidFill>
                <a:srgbClr val="0000FF"/>
              </a:solidFill>
              <a:latin typeface="Arial" panose="020B0604020202020204" pitchFamily="34" charset="0"/>
            </a:endParaRPr>
          </a:p>
          <a:p>
            <a:pPr marL="342900" indent="-342900" algn="ctr" defTabSz="914400" fontAlgn="base">
              <a:spcBef>
                <a:spcPct val="0"/>
              </a:spcBef>
              <a:spcAft>
                <a:spcPct val="0"/>
              </a:spcAft>
              <a:buFont typeface="Arial" panose="020B0604020202020204" pitchFamily="34" charset="0"/>
              <a:buChar char="•"/>
              <a:defRPr/>
            </a:pPr>
            <a:r>
              <a:rPr lang="sl-SI" altLang="sl-SI" sz="2400" b="1" dirty="0">
                <a:solidFill>
                  <a:srgbClr val="0000FF"/>
                </a:solidFill>
                <a:latin typeface="Arial" panose="020B0604020202020204" pitchFamily="34" charset="0"/>
              </a:rPr>
              <a:t>Ne obnašajmo se, kot da smo središče virtualnega prostora. </a:t>
            </a:r>
          </a:p>
          <a:p>
            <a:pPr marL="342900" indent="-342900" algn="ctr" defTabSz="914400" fontAlgn="base">
              <a:spcBef>
                <a:spcPct val="0"/>
              </a:spcBef>
              <a:spcAft>
                <a:spcPct val="0"/>
              </a:spcAft>
              <a:buFont typeface="Arial" panose="020B0604020202020204" pitchFamily="34" charset="0"/>
              <a:buChar char="•"/>
              <a:defRPr/>
            </a:pPr>
            <a:r>
              <a:rPr lang="sl-SI" altLang="sl-SI" sz="2400" b="1" dirty="0">
                <a:solidFill>
                  <a:srgbClr val="0000FF"/>
                </a:solidFill>
                <a:latin typeface="Arial" panose="020B0604020202020204" pitchFamily="34" charset="0"/>
              </a:rPr>
              <a:t>Ne pričakujmo, da bodo </a:t>
            </a:r>
          </a:p>
          <a:p>
            <a:pPr algn="ctr" defTabSz="914400" fontAlgn="base">
              <a:spcBef>
                <a:spcPct val="0"/>
              </a:spcBef>
              <a:spcAft>
                <a:spcPct val="0"/>
              </a:spcAft>
              <a:defRPr/>
            </a:pPr>
            <a:r>
              <a:rPr lang="sl-SI" altLang="sl-SI" sz="2400" b="1" dirty="0">
                <a:solidFill>
                  <a:srgbClr val="0000FF"/>
                </a:solidFill>
                <a:latin typeface="Arial" panose="020B0604020202020204" pitchFamily="34" charset="0"/>
              </a:rPr>
              <a:t>ljudje okoli nas, če že mi hitro reagiramo na e-poštna sporočila, to počeli tudi drugi. </a:t>
            </a:r>
          </a:p>
          <a:p>
            <a:pPr marL="342900" indent="-342900" algn="ctr" defTabSz="914400" fontAlgn="base">
              <a:spcBef>
                <a:spcPct val="0"/>
              </a:spcBef>
              <a:spcAft>
                <a:spcPct val="0"/>
              </a:spcAft>
              <a:buFont typeface="Arial" panose="020B0604020202020204" pitchFamily="34" charset="0"/>
              <a:buChar char="•"/>
              <a:defRPr/>
            </a:pPr>
            <a:r>
              <a:rPr lang="sl-SI" altLang="sl-SI" sz="2400" b="1" dirty="0">
                <a:solidFill>
                  <a:srgbClr val="0000FF"/>
                </a:solidFill>
                <a:latin typeface="Arial" panose="020B0604020202020204" pitchFamily="34" charset="0"/>
              </a:rPr>
              <a:t>Je pa vseeno priporočljivo, da če že komuniciramo prek e-pošte, to počnemo redno in </a:t>
            </a:r>
          </a:p>
          <a:p>
            <a:pPr marL="342900" indent="-342900" algn="ctr" defTabSz="914400" fontAlgn="base">
              <a:spcBef>
                <a:spcPct val="0"/>
              </a:spcBef>
              <a:spcAft>
                <a:spcPct val="0"/>
              </a:spcAft>
              <a:buFont typeface="Arial" panose="020B0604020202020204" pitchFamily="34" charset="0"/>
              <a:buChar char="•"/>
              <a:defRPr/>
            </a:pPr>
            <a:r>
              <a:rPr lang="sl-SI" altLang="sl-SI" sz="2400" b="1" dirty="0">
                <a:solidFill>
                  <a:srgbClr val="0000FF"/>
                </a:solidFill>
                <a:latin typeface="Arial" panose="020B0604020202020204" pitchFamily="34" charset="0"/>
              </a:rPr>
              <a:t>ne le občasno </a:t>
            </a:r>
            <a:r>
              <a:rPr lang="sl-SI" altLang="sl-SI" sz="2400" b="1" dirty="0">
                <a:solidFill>
                  <a:srgbClr val="FF0000"/>
                </a:solidFill>
                <a:latin typeface="Arial" panose="020B0604020202020204" pitchFamily="34" charset="0"/>
              </a:rPr>
              <a:t>(odgovorimo najkasneje v 24 urah).</a:t>
            </a:r>
          </a:p>
        </p:txBody>
      </p:sp>
      <p:pic>
        <p:nvPicPr>
          <p:cNvPr id="3" name="Slika 2">
            <a:extLst>
              <a:ext uri="{FF2B5EF4-FFF2-40B4-BE49-F238E27FC236}">
                <a16:creationId xmlns:a16="http://schemas.microsoft.com/office/drawing/2014/main" id="{975C44C1-44B4-4758-A7A6-F36D12FB275A}"/>
              </a:ext>
            </a:extLst>
          </p:cNvPr>
          <p:cNvPicPr>
            <a:picLocks noChangeAspect="1"/>
          </p:cNvPicPr>
          <p:nvPr/>
        </p:nvPicPr>
        <p:blipFill>
          <a:blip r:embed="rId2"/>
          <a:stretch>
            <a:fillRect/>
          </a:stretch>
        </p:blipFill>
        <p:spPr>
          <a:xfrm>
            <a:off x="8544560" y="185731"/>
            <a:ext cx="3466929" cy="1561789"/>
          </a:xfrm>
          <a:prstGeom prst="rect">
            <a:avLst/>
          </a:prstGeom>
        </p:spPr>
      </p:pic>
    </p:spTree>
    <p:extLst>
      <p:ext uri="{BB962C8B-B14F-4D97-AF65-F5344CB8AC3E}">
        <p14:creationId xmlns:p14="http://schemas.microsoft.com/office/powerpoint/2010/main" val="934372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350" y="1541929"/>
            <a:ext cx="6056050" cy="3877970"/>
          </a:xfrm>
        </p:spPr>
        <p:txBody>
          <a:bodyPr/>
          <a:lstStyle/>
          <a:p>
            <a:pPr marL="0" marR="0" lvl="0" indent="0" defTabSz="914400" rtl="0" eaLnBrk="1" fontAlgn="base" latinLnBrk="0" hangingPunct="1">
              <a:lnSpc>
                <a:spcPct val="110000"/>
              </a:lnSpc>
              <a:spcBef>
                <a:spcPct val="0"/>
              </a:spcBef>
              <a:spcAft>
                <a:spcPct val="0"/>
              </a:spcAft>
              <a:buClrTx/>
              <a:buSzTx/>
              <a:buFontTx/>
              <a:buNone/>
              <a:tabLst/>
              <a:defRPr/>
            </a:pPr>
            <a:br>
              <a:rPr kumimoji="0" lang="sl-SI" altLang="sl-SI" sz="24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br>
            <a:br>
              <a:rPr kumimoji="0" lang="sl-SI" altLang="sl-SI" sz="2200" b="1" i="0" u="none" strike="noStrike" kern="0" cap="none" spc="0" normalizeH="0" baseline="0" noProof="0" dirty="0">
                <a:ln>
                  <a:noFill/>
                </a:ln>
                <a:solidFill>
                  <a:srgbClr val="330066"/>
                </a:solidFill>
                <a:effectLst/>
                <a:uLnTx/>
                <a:uFillTx/>
                <a:latin typeface="Times New Roman"/>
                <a:ea typeface="+mn-ea"/>
                <a:cs typeface="+mn-cs"/>
              </a:rPr>
            </a:br>
            <a:endParaRPr kumimoji="0" lang="sl-SI" altLang="sl-SI" sz="2200" b="1" i="0" u="none" strike="noStrike" kern="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5" name="PoljeZBesedilom 4">
            <a:extLst>
              <a:ext uri="{FF2B5EF4-FFF2-40B4-BE49-F238E27FC236}">
                <a16:creationId xmlns:a16="http://schemas.microsoft.com/office/drawing/2014/main" id="{CAD4377B-2036-4DB2-A25A-6E67BFFBE23E}"/>
              </a:ext>
            </a:extLst>
          </p:cNvPr>
          <p:cNvSpPr txBox="1"/>
          <p:nvPr/>
        </p:nvSpPr>
        <p:spPr>
          <a:xfrm>
            <a:off x="2503503" y="1541928"/>
            <a:ext cx="7048870" cy="3416320"/>
          </a:xfrm>
          <a:prstGeom prst="rect">
            <a:avLst/>
          </a:prstGeom>
          <a:noFill/>
        </p:spPr>
        <p:txBody>
          <a:bodyPr wrap="square">
            <a:spAutoFit/>
          </a:bodyPr>
          <a:lstStyle/>
          <a:p>
            <a:pPr algn="ctr" defTabSz="914400" fontAlgn="base">
              <a:spcBef>
                <a:spcPct val="0"/>
              </a:spcBef>
              <a:spcAft>
                <a:spcPct val="0"/>
              </a:spcAft>
              <a:defRPr/>
            </a:pPr>
            <a:r>
              <a:rPr lang="sl-SI" altLang="sl-SI" sz="3600" b="1" dirty="0">
                <a:solidFill>
                  <a:srgbClr val="0000FF"/>
                </a:solidFill>
                <a:latin typeface="Arial" panose="020B0604020202020204" pitchFamily="34" charset="0"/>
              </a:rPr>
              <a:t>Net etika</a:t>
            </a:r>
          </a:p>
          <a:p>
            <a:pPr marL="571500" indent="-571500" algn="ctr" defTabSz="914400" fontAlgn="base">
              <a:spcBef>
                <a:spcPct val="0"/>
              </a:spcBef>
              <a:spcAft>
                <a:spcPct val="0"/>
              </a:spcAft>
              <a:buFont typeface="Arial" panose="020B0604020202020204" pitchFamily="34" charset="0"/>
              <a:buChar char="•"/>
              <a:defRPr/>
            </a:pPr>
            <a:endParaRPr lang="sl-SI" altLang="sl-SI" sz="3600" b="1" dirty="0">
              <a:solidFill>
                <a:srgbClr val="0000FF"/>
              </a:solidFill>
              <a:latin typeface="Arial" panose="020B0604020202020204" pitchFamily="34" charset="0"/>
            </a:endParaRPr>
          </a:p>
          <a:p>
            <a:pPr marL="342900" indent="-342900" algn="ctr" defTabSz="914400" fontAlgn="base">
              <a:spcBef>
                <a:spcPct val="0"/>
              </a:spcBef>
              <a:spcAft>
                <a:spcPct val="0"/>
              </a:spcAft>
              <a:buFont typeface="Arial" panose="020B0604020202020204" pitchFamily="34" charset="0"/>
              <a:buChar char="•"/>
              <a:defRPr/>
            </a:pPr>
            <a:r>
              <a:rPr lang="sl-SI" altLang="sl-SI" sz="2400" b="1" dirty="0">
                <a:solidFill>
                  <a:srgbClr val="0000FF"/>
                </a:solidFill>
                <a:latin typeface="Arial" panose="020B0604020202020204" pitchFamily="34" charset="0"/>
              </a:rPr>
              <a:t>Izmenjujmo znanje – internet s številnimi uporabniki omogoča zelo veliko zbirko </a:t>
            </a:r>
          </a:p>
          <a:p>
            <a:pPr marL="342900" indent="-342900" algn="ctr" defTabSz="914400" fontAlgn="base">
              <a:spcBef>
                <a:spcPct val="0"/>
              </a:spcBef>
              <a:spcAft>
                <a:spcPct val="0"/>
              </a:spcAft>
              <a:buFont typeface="Arial" panose="020B0604020202020204" pitchFamily="34" charset="0"/>
              <a:buChar char="•"/>
              <a:defRPr/>
            </a:pPr>
            <a:r>
              <a:rPr lang="sl-SI" altLang="sl-SI" sz="2400" b="1" dirty="0">
                <a:solidFill>
                  <a:srgbClr val="0000FF"/>
                </a:solidFill>
                <a:latin typeface="Arial" panose="020B0604020202020204" pitchFamily="34" charset="0"/>
              </a:rPr>
              <a:t>znanja, v katero lahko s svojimi vprašanji in razmišljanji prispevamo tudi sami. </a:t>
            </a:r>
          </a:p>
          <a:p>
            <a:pPr marL="342900" indent="-342900" algn="ctr" defTabSz="914400" fontAlgn="base">
              <a:spcBef>
                <a:spcPct val="0"/>
              </a:spcBef>
              <a:spcAft>
                <a:spcPct val="0"/>
              </a:spcAft>
              <a:buFont typeface="Arial" panose="020B0604020202020204" pitchFamily="34" charset="0"/>
              <a:buChar char="•"/>
              <a:defRPr/>
            </a:pPr>
            <a:r>
              <a:rPr lang="sl-SI" altLang="sl-SI" sz="2400" b="1" dirty="0">
                <a:solidFill>
                  <a:srgbClr val="0000FF"/>
                </a:solidFill>
                <a:latin typeface="Arial" panose="020B0604020202020204" pitchFamily="34" charset="0"/>
              </a:rPr>
              <a:t>Naj nam ne bo nerodno širiti znanja v dobrobit človeštva.</a:t>
            </a:r>
          </a:p>
        </p:txBody>
      </p:sp>
      <p:pic>
        <p:nvPicPr>
          <p:cNvPr id="3" name="Slika 2">
            <a:extLst>
              <a:ext uri="{FF2B5EF4-FFF2-40B4-BE49-F238E27FC236}">
                <a16:creationId xmlns:a16="http://schemas.microsoft.com/office/drawing/2014/main" id="{211FB807-F805-4A83-9F10-24F2366A38E6}"/>
              </a:ext>
            </a:extLst>
          </p:cNvPr>
          <p:cNvPicPr>
            <a:picLocks noChangeAspect="1"/>
          </p:cNvPicPr>
          <p:nvPr/>
        </p:nvPicPr>
        <p:blipFill>
          <a:blip r:embed="rId2"/>
          <a:stretch>
            <a:fillRect/>
          </a:stretch>
        </p:blipFill>
        <p:spPr>
          <a:xfrm>
            <a:off x="7801761" y="93101"/>
            <a:ext cx="4143375" cy="1743075"/>
          </a:xfrm>
          <a:prstGeom prst="rect">
            <a:avLst/>
          </a:prstGeom>
        </p:spPr>
      </p:pic>
    </p:spTree>
    <p:extLst>
      <p:ext uri="{BB962C8B-B14F-4D97-AF65-F5344CB8AC3E}">
        <p14:creationId xmlns:p14="http://schemas.microsoft.com/office/powerpoint/2010/main" val="2605151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350" y="1541929"/>
            <a:ext cx="6056050" cy="3877970"/>
          </a:xfrm>
        </p:spPr>
        <p:txBody>
          <a:bodyPr/>
          <a:lstStyle/>
          <a:p>
            <a:pPr marL="0" marR="0" lvl="0" indent="0" defTabSz="914400" rtl="0" eaLnBrk="1" fontAlgn="base" latinLnBrk="0" hangingPunct="1">
              <a:lnSpc>
                <a:spcPct val="110000"/>
              </a:lnSpc>
              <a:spcBef>
                <a:spcPct val="0"/>
              </a:spcBef>
              <a:spcAft>
                <a:spcPct val="0"/>
              </a:spcAft>
              <a:buClrTx/>
              <a:buSzTx/>
              <a:buFontTx/>
              <a:buNone/>
              <a:tabLst/>
              <a:defRPr/>
            </a:pPr>
            <a:br>
              <a:rPr kumimoji="0" lang="sl-SI" altLang="sl-SI" sz="24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br>
            <a:br>
              <a:rPr kumimoji="0" lang="sl-SI" altLang="sl-SI" sz="2200" b="1" i="0" u="none" strike="noStrike" kern="0" cap="none" spc="0" normalizeH="0" baseline="0" noProof="0" dirty="0">
                <a:ln>
                  <a:noFill/>
                </a:ln>
                <a:solidFill>
                  <a:srgbClr val="330066"/>
                </a:solidFill>
                <a:effectLst/>
                <a:uLnTx/>
                <a:uFillTx/>
                <a:latin typeface="Times New Roman"/>
                <a:ea typeface="+mn-ea"/>
                <a:cs typeface="+mn-cs"/>
              </a:rPr>
            </a:br>
            <a:endParaRPr kumimoji="0" lang="sl-SI" altLang="sl-SI" sz="2200" b="1" i="0" u="none" strike="noStrike" kern="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5" name="PoljeZBesedilom 4">
            <a:extLst>
              <a:ext uri="{FF2B5EF4-FFF2-40B4-BE49-F238E27FC236}">
                <a16:creationId xmlns:a16="http://schemas.microsoft.com/office/drawing/2014/main" id="{CAD4377B-2036-4DB2-A25A-6E67BFFBE23E}"/>
              </a:ext>
            </a:extLst>
          </p:cNvPr>
          <p:cNvSpPr txBox="1"/>
          <p:nvPr/>
        </p:nvSpPr>
        <p:spPr>
          <a:xfrm>
            <a:off x="2663301" y="861134"/>
            <a:ext cx="6633099" cy="4154984"/>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36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Net etika</a:t>
            </a:r>
          </a:p>
          <a:p>
            <a:pPr marL="571500" marR="0" lvl="0" indent="-5715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sl-SI" altLang="sl-SI" sz="36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571500" marR="0" lvl="0" indent="-5715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Spoštujmo zasebnost, </a:t>
            </a:r>
            <a:r>
              <a:rPr kumimoji="0" lang="sl-SI" altLang="sl-SI" sz="24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zato ne berimo e-pošte drugih. </a:t>
            </a:r>
          </a:p>
          <a:p>
            <a:pPr marL="571500" marR="0" lvl="0" indent="-5715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l-SI" altLang="sl-SI" sz="24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Prav tako ne brskajmo po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datotekah drugih ljudi. </a:t>
            </a:r>
          </a:p>
          <a:p>
            <a:pPr marL="571500" marR="0" lvl="0" indent="-5715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Ne zlorabljajmo svoje moči, ki izhaja iz dejstva, da vemo več kot ostali uporabniki </a:t>
            </a:r>
          </a:p>
          <a:p>
            <a:pPr marL="571500" marR="0" lvl="0" indent="-5715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interneta in smo bolj izkušeni.</a:t>
            </a:r>
          </a:p>
        </p:txBody>
      </p:sp>
      <p:pic>
        <p:nvPicPr>
          <p:cNvPr id="4" name="Slika 3">
            <a:extLst>
              <a:ext uri="{FF2B5EF4-FFF2-40B4-BE49-F238E27FC236}">
                <a16:creationId xmlns:a16="http://schemas.microsoft.com/office/drawing/2014/main" id="{691BC4D1-0E41-4278-B7B4-B8BB1CAC7CA6}"/>
              </a:ext>
            </a:extLst>
          </p:cNvPr>
          <p:cNvPicPr>
            <a:picLocks noChangeAspect="1"/>
          </p:cNvPicPr>
          <p:nvPr/>
        </p:nvPicPr>
        <p:blipFill>
          <a:blip r:embed="rId2"/>
          <a:stretch>
            <a:fillRect/>
          </a:stretch>
        </p:blipFill>
        <p:spPr>
          <a:xfrm>
            <a:off x="8824403" y="91869"/>
            <a:ext cx="3093405" cy="1949995"/>
          </a:xfrm>
          <a:prstGeom prst="rect">
            <a:avLst/>
          </a:prstGeom>
        </p:spPr>
      </p:pic>
    </p:spTree>
    <p:extLst>
      <p:ext uri="{BB962C8B-B14F-4D97-AF65-F5344CB8AC3E}">
        <p14:creationId xmlns:p14="http://schemas.microsoft.com/office/powerpoint/2010/main" val="860363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350" y="1541929"/>
            <a:ext cx="6056050" cy="3877970"/>
          </a:xfrm>
        </p:spPr>
        <p:txBody>
          <a:bodyPr/>
          <a:lstStyle/>
          <a:p>
            <a:pPr marL="0" marR="0" lvl="0" indent="0" defTabSz="914400" rtl="0" eaLnBrk="1" fontAlgn="base" latinLnBrk="0" hangingPunct="1">
              <a:lnSpc>
                <a:spcPct val="110000"/>
              </a:lnSpc>
              <a:spcBef>
                <a:spcPct val="0"/>
              </a:spcBef>
              <a:spcAft>
                <a:spcPct val="0"/>
              </a:spcAft>
              <a:buClrTx/>
              <a:buSzTx/>
              <a:buFontTx/>
              <a:buNone/>
              <a:tabLst/>
              <a:defRPr/>
            </a:pPr>
            <a:br>
              <a:rPr kumimoji="0" lang="sl-SI" altLang="sl-SI" sz="24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br>
            <a:br>
              <a:rPr kumimoji="0" lang="sl-SI" altLang="sl-SI" sz="2200" b="1" i="0" u="none" strike="noStrike" kern="0" cap="none" spc="0" normalizeH="0" baseline="0" noProof="0" dirty="0">
                <a:ln>
                  <a:noFill/>
                </a:ln>
                <a:solidFill>
                  <a:srgbClr val="330066"/>
                </a:solidFill>
                <a:effectLst/>
                <a:uLnTx/>
                <a:uFillTx/>
                <a:latin typeface="Times New Roman"/>
                <a:ea typeface="+mn-ea"/>
                <a:cs typeface="+mn-cs"/>
              </a:rPr>
            </a:br>
            <a:endParaRPr kumimoji="0" lang="sl-SI" altLang="sl-SI" sz="2200" b="1" i="0" u="none" strike="noStrike" kern="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5" name="PoljeZBesedilom 4">
            <a:extLst>
              <a:ext uri="{FF2B5EF4-FFF2-40B4-BE49-F238E27FC236}">
                <a16:creationId xmlns:a16="http://schemas.microsoft.com/office/drawing/2014/main" id="{CAD4377B-2036-4DB2-A25A-6E67BFFBE23E}"/>
              </a:ext>
            </a:extLst>
          </p:cNvPr>
          <p:cNvSpPr txBox="1"/>
          <p:nvPr/>
        </p:nvSpPr>
        <p:spPr>
          <a:xfrm>
            <a:off x="2981324" y="1438100"/>
            <a:ext cx="6315075" cy="4154984"/>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36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Net etika</a:t>
            </a:r>
          </a:p>
          <a:p>
            <a:pPr marL="571500" marR="0" lvl="0" indent="-5715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sl-SI" altLang="sl-SI" sz="36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571500" marR="0" lvl="0" indent="-5715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Oproščajmo napake drugim – kot začetniki smo vsi delali napake, zato odpuščajmo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napake novincem, ki šele prihajajo v virtualno skupnost.</a:t>
            </a:r>
          </a:p>
          <a:p>
            <a:pPr marL="571500" marR="0" lvl="0" indent="-5715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Nič ni narobe, če novinca,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zasebne e-pošte (ne prek javnega foruma) seznanimo z osnovnimi pravili ravnanja. </a:t>
            </a:r>
          </a:p>
        </p:txBody>
      </p:sp>
      <p:pic>
        <p:nvPicPr>
          <p:cNvPr id="1026" name="Picture 2" descr="Slikovni rezultati za net etika">
            <a:extLst>
              <a:ext uri="{FF2B5EF4-FFF2-40B4-BE49-F238E27FC236}">
                <a16:creationId xmlns:a16="http://schemas.microsoft.com/office/drawing/2014/main" id="{AC335060-E492-44FE-BE36-319057362F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6282" y="297819"/>
            <a:ext cx="2362200"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843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350" y="1541929"/>
            <a:ext cx="6056050" cy="3877970"/>
          </a:xfrm>
        </p:spPr>
        <p:txBody>
          <a:bodyPr/>
          <a:lstStyle/>
          <a:p>
            <a:pPr marL="0" marR="0" lvl="0" indent="0" defTabSz="914400" rtl="0" eaLnBrk="1" fontAlgn="base" latinLnBrk="0" hangingPunct="1">
              <a:lnSpc>
                <a:spcPct val="110000"/>
              </a:lnSpc>
              <a:spcBef>
                <a:spcPct val="0"/>
              </a:spcBef>
              <a:spcAft>
                <a:spcPct val="0"/>
              </a:spcAft>
              <a:buClrTx/>
              <a:buSzTx/>
              <a:buFontTx/>
              <a:buNone/>
              <a:tabLst/>
              <a:defRPr/>
            </a:pPr>
            <a:br>
              <a:rPr kumimoji="0" lang="sl-SI" altLang="sl-SI" sz="2400" b="0" i="0" u="none" strike="noStrike" kern="1200" cap="none" spc="0" normalizeH="0" baseline="0" noProof="0">
                <a:ln>
                  <a:noFill/>
                </a:ln>
                <a:solidFill>
                  <a:srgbClr val="0000CC"/>
                </a:solidFill>
                <a:effectLst/>
                <a:uLnTx/>
                <a:uFillTx/>
                <a:latin typeface="Arial" panose="020B0604020202020204" pitchFamily="34" charset="0"/>
                <a:ea typeface="+mn-ea"/>
                <a:cs typeface="Arial" panose="020B0604020202020204" pitchFamily="34" charset="0"/>
              </a:rPr>
            </a:br>
            <a:br>
              <a:rPr kumimoji="0" lang="sl-SI" altLang="sl-SI" sz="2200" b="1" i="0" u="none" strike="noStrike" kern="0" cap="none" spc="0" normalizeH="0" baseline="0" noProof="0">
                <a:ln>
                  <a:noFill/>
                </a:ln>
                <a:solidFill>
                  <a:srgbClr val="330066"/>
                </a:solidFill>
                <a:effectLst/>
                <a:uLnTx/>
                <a:uFillTx/>
                <a:latin typeface="Times New Roman"/>
                <a:ea typeface="+mn-ea"/>
                <a:cs typeface="+mn-cs"/>
              </a:rPr>
            </a:br>
            <a:endParaRPr kumimoji="0" lang="sl-SI" altLang="sl-SI" sz="2200" b="1" i="0" u="none" strike="noStrike" kern="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5" name="PoljeZBesedilom 4">
            <a:extLst>
              <a:ext uri="{FF2B5EF4-FFF2-40B4-BE49-F238E27FC236}">
                <a16:creationId xmlns:a16="http://schemas.microsoft.com/office/drawing/2014/main" id="{CAD4377B-2036-4DB2-A25A-6E67BFFBE23E}"/>
              </a:ext>
            </a:extLst>
          </p:cNvPr>
          <p:cNvSpPr txBox="1"/>
          <p:nvPr/>
        </p:nvSpPr>
        <p:spPr>
          <a:xfrm>
            <a:off x="1944209" y="861134"/>
            <a:ext cx="8771139" cy="5078313"/>
          </a:xfrm>
          <a:prstGeom prst="rect">
            <a:avLst/>
          </a:prstGeom>
          <a:noFill/>
        </p:spPr>
        <p:txBody>
          <a:bodyPr wrap="square">
            <a:spAutoFit/>
          </a:bodyPr>
          <a:lstStyle/>
          <a:p>
            <a:pPr algn="ctr" defTabSz="914400" fontAlgn="base">
              <a:spcBef>
                <a:spcPct val="0"/>
              </a:spcBef>
              <a:spcAft>
                <a:spcPct val="0"/>
              </a:spcAft>
              <a:defRPr/>
            </a:pPr>
            <a:r>
              <a:rPr lang="sl-SI" altLang="sl-SI" sz="3600" b="1" dirty="0">
                <a:solidFill>
                  <a:srgbClr val="0000FF"/>
                </a:solidFill>
                <a:latin typeface="Arial" panose="020B0604020202020204" pitchFamily="34" charset="0"/>
              </a:rPr>
              <a:t>Velika začetnica</a:t>
            </a:r>
          </a:p>
          <a:p>
            <a:pPr algn="ctr" defTabSz="914400" fontAlgn="base">
              <a:spcBef>
                <a:spcPct val="0"/>
              </a:spcBef>
              <a:spcAft>
                <a:spcPct val="0"/>
              </a:spcAft>
              <a:defRPr/>
            </a:pPr>
            <a:r>
              <a:rPr lang="sl-SI" altLang="sl-SI" sz="2400" b="1" dirty="0">
                <a:solidFill>
                  <a:srgbClr val="0000FF"/>
                </a:solidFill>
                <a:latin typeface="Arial" panose="020B0604020202020204" pitchFamily="34" charset="0"/>
              </a:rPr>
              <a:t>Zapis krajev v nekaterih primerih zapisovali z veliko, spet drugič z malo začetnico. </a:t>
            </a:r>
          </a:p>
          <a:p>
            <a:pPr algn="ctr" defTabSz="914400" fontAlgn="base">
              <a:spcBef>
                <a:spcPct val="0"/>
              </a:spcBef>
              <a:spcAft>
                <a:spcPct val="0"/>
              </a:spcAft>
              <a:defRPr/>
            </a:pPr>
            <a:r>
              <a:rPr lang="sl-SI" altLang="sl-SI" sz="2400" b="1" dirty="0">
                <a:solidFill>
                  <a:srgbClr val="0000FF"/>
                </a:solidFill>
                <a:latin typeface="Arial" panose="020B0604020202020204" pitchFamily="34" charset="0"/>
              </a:rPr>
              <a:t>Pravila zelo jasno določena:</a:t>
            </a:r>
          </a:p>
          <a:p>
            <a:pPr algn="ctr" defTabSz="914400" fontAlgn="base">
              <a:spcBef>
                <a:spcPct val="0"/>
              </a:spcBef>
              <a:spcAft>
                <a:spcPct val="0"/>
              </a:spcAft>
              <a:defRPr/>
            </a:pPr>
            <a:endParaRPr lang="sl-SI" altLang="sl-SI" sz="2400" b="1" dirty="0">
              <a:solidFill>
                <a:srgbClr val="0000FF"/>
              </a:solidFill>
              <a:latin typeface="Arial" panose="020B0604020202020204" pitchFamily="34" charset="0"/>
            </a:endParaRPr>
          </a:p>
          <a:p>
            <a:pPr algn="ctr" defTabSz="914400" fontAlgn="base">
              <a:spcBef>
                <a:spcPct val="0"/>
              </a:spcBef>
              <a:spcAft>
                <a:spcPct val="0"/>
              </a:spcAft>
              <a:defRPr/>
            </a:pPr>
            <a:r>
              <a:rPr lang="sl-SI" altLang="sl-SI" sz="2400" b="1" dirty="0">
                <a:solidFill>
                  <a:srgbClr val="0000FF"/>
                </a:solidFill>
                <a:latin typeface="Arial" panose="020B0604020202020204" pitchFamily="34" charset="0"/>
              </a:rPr>
              <a:t>Iz Rožne doline v Rožno Dolino – mala in velika začetnica</a:t>
            </a:r>
          </a:p>
          <a:p>
            <a:pPr algn="ctr" defTabSz="914400" fontAlgn="base">
              <a:spcBef>
                <a:spcPct val="0"/>
              </a:spcBef>
              <a:spcAft>
                <a:spcPct val="0"/>
              </a:spcAft>
              <a:defRPr/>
            </a:pPr>
            <a:r>
              <a:rPr lang="sl-SI" altLang="sl-SI" sz="2400" b="1" dirty="0">
                <a:solidFill>
                  <a:srgbClr val="0000FF"/>
                </a:solidFill>
                <a:latin typeface="Arial" panose="020B0604020202020204" pitchFamily="34" charset="0"/>
              </a:rPr>
              <a:t>Poimenovanja, ki jih najdemo na zemljevidu, imenujemo zemljepisna imena. Ta se delijo še na:</a:t>
            </a:r>
          </a:p>
          <a:p>
            <a:pPr algn="ctr" defTabSz="914400" fontAlgn="base">
              <a:spcBef>
                <a:spcPct val="0"/>
              </a:spcBef>
              <a:spcAft>
                <a:spcPct val="0"/>
              </a:spcAft>
              <a:defRPr/>
            </a:pPr>
            <a:endParaRPr lang="sl-SI" altLang="sl-SI" sz="2400" b="1" dirty="0">
              <a:solidFill>
                <a:srgbClr val="0000FF"/>
              </a:solidFill>
              <a:latin typeface="Arial" panose="020B0604020202020204" pitchFamily="34" charset="0"/>
            </a:endParaRPr>
          </a:p>
          <a:p>
            <a:pPr algn="ctr" defTabSz="914400" fontAlgn="base">
              <a:spcBef>
                <a:spcPct val="0"/>
              </a:spcBef>
              <a:spcAft>
                <a:spcPct val="0"/>
              </a:spcAft>
              <a:defRPr/>
            </a:pPr>
            <a:r>
              <a:rPr lang="sl-SI" altLang="sl-SI" sz="2400" b="1" dirty="0">
                <a:solidFill>
                  <a:srgbClr val="FF0000"/>
                </a:solidFill>
                <a:latin typeface="Arial" panose="020B0604020202020204" pitchFamily="34" charset="0"/>
              </a:rPr>
              <a:t>naselbinska imena </a:t>
            </a:r>
            <a:r>
              <a:rPr lang="sl-SI" altLang="sl-SI" sz="2400" b="1" dirty="0">
                <a:solidFill>
                  <a:srgbClr val="0000FF"/>
                </a:solidFill>
                <a:latin typeface="Arial" panose="020B0604020202020204" pitchFamily="34" charset="0"/>
              </a:rPr>
              <a:t>(to so npr. imena mest, vasi, trgov in zaselkov) ter</a:t>
            </a:r>
          </a:p>
          <a:p>
            <a:pPr algn="ctr" defTabSz="914400" fontAlgn="base">
              <a:spcBef>
                <a:spcPct val="0"/>
              </a:spcBef>
              <a:spcAft>
                <a:spcPct val="0"/>
              </a:spcAft>
              <a:defRPr/>
            </a:pPr>
            <a:r>
              <a:rPr lang="sl-SI" altLang="sl-SI" sz="2400" b="1" dirty="0" err="1">
                <a:solidFill>
                  <a:srgbClr val="FF0000"/>
                </a:solidFill>
                <a:latin typeface="Arial" panose="020B0604020202020204" pitchFamily="34" charset="0"/>
              </a:rPr>
              <a:t>nenaselbinska</a:t>
            </a:r>
            <a:r>
              <a:rPr lang="sl-SI" altLang="sl-SI" sz="2400" b="1" dirty="0">
                <a:solidFill>
                  <a:srgbClr val="FF0000"/>
                </a:solidFill>
                <a:latin typeface="Arial" panose="020B0604020202020204" pitchFamily="34" charset="0"/>
              </a:rPr>
              <a:t> imena </a:t>
            </a:r>
            <a:r>
              <a:rPr lang="sl-SI" altLang="sl-SI" sz="2400" b="1" dirty="0">
                <a:solidFill>
                  <a:srgbClr val="0000FF"/>
                </a:solidFill>
                <a:latin typeface="Arial" panose="020B0604020202020204" pitchFamily="34" charset="0"/>
              </a:rPr>
              <a:t>(gorovja, morja, reke, doline, države).</a:t>
            </a:r>
          </a:p>
          <a:p>
            <a:pPr algn="ctr" defTabSz="914400" fontAlgn="base">
              <a:spcBef>
                <a:spcPct val="0"/>
              </a:spcBef>
              <a:spcAft>
                <a:spcPct val="0"/>
              </a:spcAft>
              <a:defRPr/>
            </a:pPr>
            <a:r>
              <a:rPr lang="sl-SI" altLang="sl-SI" sz="2400" b="1" dirty="0">
                <a:solidFill>
                  <a:srgbClr val="0000FF"/>
                </a:solidFill>
                <a:latin typeface="Arial" panose="020B0604020202020204" pitchFamily="34" charset="0"/>
              </a:rPr>
              <a:t>Pri obeh pišemo prvo sestavino z veliko začetnico. </a:t>
            </a:r>
            <a:endParaRPr lang="sl-SI" altLang="sl-SI" sz="2000" b="1" dirty="0">
              <a:solidFill>
                <a:srgbClr val="0000FF"/>
              </a:solidFill>
              <a:latin typeface="Arial" panose="020B0604020202020204" pitchFamily="34" charset="0"/>
            </a:endParaRPr>
          </a:p>
        </p:txBody>
      </p:sp>
      <p:pic>
        <p:nvPicPr>
          <p:cNvPr id="3" name="Slika 2">
            <a:extLst>
              <a:ext uri="{FF2B5EF4-FFF2-40B4-BE49-F238E27FC236}">
                <a16:creationId xmlns:a16="http://schemas.microsoft.com/office/drawing/2014/main" id="{56D1B5AC-F791-414E-9CB2-4543C2AF5609}"/>
              </a:ext>
            </a:extLst>
          </p:cNvPr>
          <p:cNvPicPr>
            <a:picLocks noChangeAspect="1"/>
          </p:cNvPicPr>
          <p:nvPr/>
        </p:nvPicPr>
        <p:blipFill>
          <a:blip r:embed="rId2"/>
          <a:stretch>
            <a:fillRect/>
          </a:stretch>
        </p:blipFill>
        <p:spPr>
          <a:xfrm>
            <a:off x="9093200" y="132080"/>
            <a:ext cx="2834640" cy="1306021"/>
          </a:xfrm>
          <a:prstGeom prst="rect">
            <a:avLst/>
          </a:prstGeom>
        </p:spPr>
      </p:pic>
    </p:spTree>
    <p:extLst>
      <p:ext uri="{BB962C8B-B14F-4D97-AF65-F5344CB8AC3E}">
        <p14:creationId xmlns:p14="http://schemas.microsoft.com/office/powerpoint/2010/main" val="3092844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98307" y="1100831"/>
            <a:ext cx="6198093" cy="4319068"/>
          </a:xfrm>
        </p:spPr>
        <p:txBody>
          <a:bodyPr/>
          <a:lstStyle/>
          <a:p>
            <a:pPr marL="0" marR="0" lvl="0" indent="0" defTabSz="914400" rtl="0" eaLnBrk="1" fontAlgn="base" latinLnBrk="0" hangingPunct="1">
              <a:lnSpc>
                <a:spcPct val="110000"/>
              </a:lnSpc>
              <a:spcBef>
                <a:spcPct val="0"/>
              </a:spcBef>
              <a:spcAft>
                <a:spcPct val="0"/>
              </a:spcAft>
              <a:buClrTx/>
              <a:buSzTx/>
              <a:buFontTx/>
              <a:buNone/>
              <a:tabLst/>
              <a:defRPr/>
            </a:pPr>
            <a:br>
              <a:rPr kumimoji="0" lang="sl-SI" altLang="sl-SI" sz="24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br>
            <a:br>
              <a:rPr kumimoji="0" lang="sl-SI" altLang="sl-SI" sz="2200" b="1" i="0" u="none" strike="noStrike" kern="0" cap="none" spc="0" normalizeH="0" baseline="0" noProof="0" dirty="0">
                <a:ln>
                  <a:noFill/>
                </a:ln>
                <a:solidFill>
                  <a:srgbClr val="330066"/>
                </a:solidFill>
                <a:effectLst/>
                <a:uLnTx/>
                <a:uFillTx/>
                <a:latin typeface="Times New Roman"/>
                <a:ea typeface="+mn-ea"/>
                <a:cs typeface="+mn-cs"/>
              </a:rPr>
            </a:br>
            <a:endParaRPr kumimoji="0" lang="sl-SI" altLang="sl-SI" sz="2200" b="1" i="0" u="none" strike="noStrike" kern="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5" name="PoljeZBesedilom 4">
            <a:extLst>
              <a:ext uri="{FF2B5EF4-FFF2-40B4-BE49-F238E27FC236}">
                <a16:creationId xmlns:a16="http://schemas.microsoft.com/office/drawing/2014/main" id="{CAD4377B-2036-4DB2-A25A-6E67BFFBE23E}"/>
              </a:ext>
            </a:extLst>
          </p:cNvPr>
          <p:cNvSpPr txBox="1"/>
          <p:nvPr/>
        </p:nvSpPr>
        <p:spPr>
          <a:xfrm>
            <a:off x="3613212" y="1349407"/>
            <a:ext cx="5237825" cy="3170099"/>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36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Slog pisanja:</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l-SI" altLang="sl-SI" sz="20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kratko, jedrnato in ekonomično;</a:t>
            </a: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sistematično in pregledno</a:t>
            </a:r>
            <a:r>
              <a:rPr kumimoji="0" lang="sl-SI" altLang="sl-SI" sz="2400" b="1" i="0" u="none" strike="noStrike" kern="1200" cap="none" spc="0" normalizeH="0" baseline="0" noProof="0">
                <a:ln>
                  <a:noFill/>
                </a:ln>
                <a:solidFill>
                  <a:srgbClr val="0000FF"/>
                </a:solidFill>
                <a:effectLst/>
                <a:uLnTx/>
                <a:uFillTx/>
                <a:latin typeface="Arial" panose="020B0604020202020204" pitchFamily="34" charset="0"/>
                <a:ea typeface="+mn-ea"/>
                <a:cs typeface="+mn-cs"/>
              </a:rPr>
              <a:t>, smiselno, </a:t>
            </a: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povezano in berljivo ter</a:t>
            </a: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slovnično in pravopisno ustrezno.  </a:t>
            </a:r>
          </a:p>
        </p:txBody>
      </p:sp>
    </p:spTree>
    <p:extLst>
      <p:ext uri="{BB962C8B-B14F-4D97-AF65-F5344CB8AC3E}">
        <p14:creationId xmlns:p14="http://schemas.microsoft.com/office/powerpoint/2010/main" val="16366033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350" y="1541929"/>
            <a:ext cx="6056050" cy="3877970"/>
          </a:xfrm>
        </p:spPr>
        <p:txBody>
          <a:bodyPr/>
          <a:lstStyle/>
          <a:p>
            <a:pPr marL="0" marR="0" lvl="0" indent="0" defTabSz="914400" rtl="0" eaLnBrk="1" fontAlgn="base" latinLnBrk="0" hangingPunct="1">
              <a:lnSpc>
                <a:spcPct val="110000"/>
              </a:lnSpc>
              <a:spcBef>
                <a:spcPct val="0"/>
              </a:spcBef>
              <a:spcAft>
                <a:spcPct val="0"/>
              </a:spcAft>
              <a:buClrTx/>
              <a:buSzTx/>
              <a:buFontTx/>
              <a:buNone/>
              <a:tabLst/>
              <a:defRPr/>
            </a:pPr>
            <a:br>
              <a:rPr kumimoji="0" lang="sl-SI" altLang="sl-SI" sz="2400" b="0" i="0" u="none" strike="noStrike" kern="1200" cap="none" spc="0" normalizeH="0" baseline="0" noProof="0">
                <a:ln>
                  <a:noFill/>
                </a:ln>
                <a:solidFill>
                  <a:srgbClr val="0000CC"/>
                </a:solidFill>
                <a:effectLst/>
                <a:uLnTx/>
                <a:uFillTx/>
                <a:latin typeface="Arial" panose="020B0604020202020204" pitchFamily="34" charset="0"/>
                <a:ea typeface="+mn-ea"/>
                <a:cs typeface="Arial" panose="020B0604020202020204" pitchFamily="34" charset="0"/>
              </a:rPr>
            </a:br>
            <a:br>
              <a:rPr kumimoji="0" lang="sl-SI" altLang="sl-SI" sz="2200" b="1" i="0" u="none" strike="noStrike" kern="0" cap="none" spc="0" normalizeH="0" baseline="0" noProof="0">
                <a:ln>
                  <a:noFill/>
                </a:ln>
                <a:solidFill>
                  <a:srgbClr val="330066"/>
                </a:solidFill>
                <a:effectLst/>
                <a:uLnTx/>
                <a:uFillTx/>
                <a:latin typeface="Times New Roman"/>
                <a:ea typeface="+mn-ea"/>
                <a:cs typeface="+mn-cs"/>
              </a:rPr>
            </a:br>
            <a:endParaRPr kumimoji="0" lang="sl-SI" altLang="sl-SI" sz="2200" b="1" i="0" u="none" strike="noStrike" kern="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5" name="PoljeZBesedilom 4">
            <a:extLst>
              <a:ext uri="{FF2B5EF4-FFF2-40B4-BE49-F238E27FC236}">
                <a16:creationId xmlns:a16="http://schemas.microsoft.com/office/drawing/2014/main" id="{CAD4377B-2036-4DB2-A25A-6E67BFFBE23E}"/>
              </a:ext>
            </a:extLst>
          </p:cNvPr>
          <p:cNvSpPr txBox="1"/>
          <p:nvPr/>
        </p:nvSpPr>
        <p:spPr>
          <a:xfrm>
            <a:off x="1944209" y="861134"/>
            <a:ext cx="8771139" cy="4278094"/>
          </a:xfrm>
          <a:prstGeom prst="rect">
            <a:avLst/>
          </a:prstGeom>
          <a:noFill/>
        </p:spPr>
        <p:txBody>
          <a:bodyPr wrap="square">
            <a:spAutoFit/>
          </a:bodyPr>
          <a:lstStyle/>
          <a:p>
            <a:pPr algn="ctr" defTabSz="914400" fontAlgn="base">
              <a:spcBef>
                <a:spcPct val="0"/>
              </a:spcBef>
              <a:spcAft>
                <a:spcPct val="0"/>
              </a:spcAft>
              <a:defRPr/>
            </a:pPr>
            <a:r>
              <a:rPr lang="sl-SI" altLang="sl-SI" sz="3600" b="1" dirty="0">
                <a:solidFill>
                  <a:srgbClr val="0000FF"/>
                </a:solidFill>
                <a:latin typeface="Arial" panose="020B0604020202020204" pitchFamily="34" charset="0"/>
              </a:rPr>
              <a:t>Velika začetnica</a:t>
            </a:r>
          </a:p>
          <a:p>
            <a:pPr algn="ctr" defTabSz="914400" fontAlgn="base">
              <a:spcBef>
                <a:spcPct val="0"/>
              </a:spcBef>
              <a:spcAft>
                <a:spcPct val="0"/>
              </a:spcAft>
              <a:defRPr/>
            </a:pPr>
            <a:endParaRPr lang="sl-SI" altLang="sl-SI" sz="2000" b="1" dirty="0">
              <a:solidFill>
                <a:srgbClr val="0000FF"/>
              </a:solidFill>
              <a:latin typeface="Arial" panose="020B0604020202020204" pitchFamily="34" charset="0"/>
            </a:endParaRPr>
          </a:p>
          <a:p>
            <a:pPr algn="ctr" defTabSz="914400" fontAlgn="base">
              <a:spcBef>
                <a:spcPct val="0"/>
              </a:spcBef>
              <a:spcAft>
                <a:spcPct val="0"/>
              </a:spcAft>
              <a:defRPr/>
            </a:pPr>
            <a:r>
              <a:rPr lang="sl-SI" altLang="sl-SI" sz="2400" b="1" dirty="0">
                <a:solidFill>
                  <a:srgbClr val="0000FF"/>
                </a:solidFill>
                <a:latin typeface="Arial" panose="020B0604020202020204" pitchFamily="34" charset="0"/>
              </a:rPr>
              <a:t>Z veliko začetnico pišemo</a:t>
            </a:r>
          </a:p>
          <a:p>
            <a:pPr algn="ctr" defTabSz="914400" fontAlgn="base">
              <a:spcBef>
                <a:spcPct val="0"/>
              </a:spcBef>
              <a:spcAft>
                <a:spcPct val="0"/>
              </a:spcAft>
              <a:defRPr/>
            </a:pPr>
            <a:endParaRPr lang="sl-SI" altLang="sl-SI" sz="2400" b="1" dirty="0">
              <a:solidFill>
                <a:srgbClr val="0000FF"/>
              </a:solidFill>
              <a:latin typeface="Arial" panose="020B0604020202020204" pitchFamily="34" charset="0"/>
            </a:endParaRPr>
          </a:p>
          <a:p>
            <a:pPr algn="ctr" defTabSz="914400" fontAlgn="base">
              <a:spcBef>
                <a:spcPct val="0"/>
              </a:spcBef>
              <a:spcAft>
                <a:spcPct val="0"/>
              </a:spcAft>
              <a:defRPr/>
            </a:pPr>
            <a:r>
              <a:rPr lang="sl-SI" altLang="sl-SI" sz="2400" b="1" dirty="0">
                <a:solidFill>
                  <a:srgbClr val="0000FF"/>
                </a:solidFill>
                <a:latin typeface="Arial" panose="020B0604020202020204" pitchFamily="34" charset="0"/>
              </a:rPr>
              <a:t>1. prvo besedo v povedi,</a:t>
            </a:r>
          </a:p>
          <a:p>
            <a:pPr algn="ctr" defTabSz="914400" fontAlgn="base">
              <a:spcBef>
                <a:spcPct val="0"/>
              </a:spcBef>
              <a:spcAft>
                <a:spcPct val="0"/>
              </a:spcAft>
              <a:defRPr/>
            </a:pPr>
            <a:endParaRPr lang="sl-SI" altLang="sl-SI" sz="2400" b="1" dirty="0">
              <a:solidFill>
                <a:srgbClr val="0000FF"/>
              </a:solidFill>
              <a:latin typeface="Arial" panose="020B0604020202020204" pitchFamily="34" charset="0"/>
            </a:endParaRPr>
          </a:p>
          <a:p>
            <a:pPr algn="ctr" defTabSz="914400" fontAlgn="base">
              <a:spcBef>
                <a:spcPct val="0"/>
              </a:spcBef>
              <a:spcAft>
                <a:spcPct val="0"/>
              </a:spcAft>
              <a:defRPr/>
            </a:pPr>
            <a:r>
              <a:rPr lang="sl-SI" altLang="sl-SI" sz="2400" b="1" dirty="0">
                <a:solidFill>
                  <a:srgbClr val="0000FF"/>
                </a:solidFill>
                <a:latin typeface="Arial" panose="020B0604020202020204" pitchFamily="34" charset="0"/>
              </a:rPr>
              <a:t>2. lastna imena,</a:t>
            </a:r>
          </a:p>
          <a:p>
            <a:pPr algn="ctr" defTabSz="914400" fontAlgn="base">
              <a:spcBef>
                <a:spcPct val="0"/>
              </a:spcBef>
              <a:spcAft>
                <a:spcPct val="0"/>
              </a:spcAft>
              <a:defRPr/>
            </a:pPr>
            <a:endParaRPr lang="sl-SI" altLang="sl-SI" sz="2400" b="1" dirty="0">
              <a:solidFill>
                <a:srgbClr val="0000FF"/>
              </a:solidFill>
              <a:latin typeface="Arial" panose="020B0604020202020204" pitchFamily="34" charset="0"/>
            </a:endParaRPr>
          </a:p>
          <a:p>
            <a:pPr algn="ctr" defTabSz="914400" fontAlgn="base">
              <a:spcBef>
                <a:spcPct val="0"/>
              </a:spcBef>
              <a:spcAft>
                <a:spcPct val="0"/>
              </a:spcAft>
              <a:defRPr/>
            </a:pPr>
            <a:r>
              <a:rPr lang="sl-SI" altLang="sl-SI" sz="2400" b="1" dirty="0">
                <a:solidFill>
                  <a:srgbClr val="0000FF"/>
                </a:solidFill>
                <a:latin typeface="Arial" panose="020B0604020202020204" pitchFamily="34" charset="0"/>
              </a:rPr>
              <a:t>3. izraze posebnega razmerja ali spoštovanja in</a:t>
            </a:r>
          </a:p>
          <a:p>
            <a:pPr algn="ctr" defTabSz="914400" fontAlgn="base">
              <a:spcBef>
                <a:spcPct val="0"/>
              </a:spcBef>
              <a:spcAft>
                <a:spcPct val="0"/>
              </a:spcAft>
              <a:defRPr/>
            </a:pPr>
            <a:endParaRPr lang="sl-SI" altLang="sl-SI" sz="2400" b="1" dirty="0">
              <a:solidFill>
                <a:srgbClr val="0000FF"/>
              </a:solidFill>
              <a:latin typeface="Arial" panose="020B0604020202020204" pitchFamily="34" charset="0"/>
            </a:endParaRPr>
          </a:p>
          <a:p>
            <a:pPr algn="ctr" defTabSz="914400" fontAlgn="base">
              <a:spcBef>
                <a:spcPct val="0"/>
              </a:spcBef>
              <a:spcAft>
                <a:spcPct val="0"/>
              </a:spcAft>
              <a:defRPr/>
            </a:pPr>
            <a:r>
              <a:rPr lang="sl-SI" altLang="sl-SI" sz="2400" b="1" dirty="0">
                <a:solidFill>
                  <a:srgbClr val="0000FF"/>
                </a:solidFill>
                <a:latin typeface="Arial" panose="020B0604020202020204" pitchFamily="34" charset="0"/>
              </a:rPr>
              <a:t>4. svojilne pridevnike iz lastnih imen.</a:t>
            </a:r>
          </a:p>
        </p:txBody>
      </p:sp>
      <p:pic>
        <p:nvPicPr>
          <p:cNvPr id="3" name="Slika 2">
            <a:extLst>
              <a:ext uri="{FF2B5EF4-FFF2-40B4-BE49-F238E27FC236}">
                <a16:creationId xmlns:a16="http://schemas.microsoft.com/office/drawing/2014/main" id="{759215E3-9669-4ECB-8F49-B198E2EB134A}"/>
              </a:ext>
            </a:extLst>
          </p:cNvPr>
          <p:cNvPicPr>
            <a:picLocks noChangeAspect="1"/>
          </p:cNvPicPr>
          <p:nvPr/>
        </p:nvPicPr>
        <p:blipFill>
          <a:blip r:embed="rId2"/>
          <a:stretch>
            <a:fillRect/>
          </a:stretch>
        </p:blipFill>
        <p:spPr>
          <a:xfrm>
            <a:off x="9090977" y="580463"/>
            <a:ext cx="2828925" cy="2143125"/>
          </a:xfrm>
          <a:prstGeom prst="rect">
            <a:avLst/>
          </a:prstGeom>
        </p:spPr>
      </p:pic>
    </p:spTree>
    <p:extLst>
      <p:ext uri="{BB962C8B-B14F-4D97-AF65-F5344CB8AC3E}">
        <p14:creationId xmlns:p14="http://schemas.microsoft.com/office/powerpoint/2010/main" val="3289633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350" y="1541929"/>
            <a:ext cx="6056050" cy="3877970"/>
          </a:xfrm>
        </p:spPr>
        <p:txBody>
          <a:bodyPr/>
          <a:lstStyle/>
          <a:p>
            <a:pPr marL="0" marR="0" lvl="0" indent="0" defTabSz="914400" rtl="0" eaLnBrk="1" fontAlgn="base" latinLnBrk="0" hangingPunct="1">
              <a:lnSpc>
                <a:spcPct val="110000"/>
              </a:lnSpc>
              <a:spcBef>
                <a:spcPct val="0"/>
              </a:spcBef>
              <a:spcAft>
                <a:spcPct val="0"/>
              </a:spcAft>
              <a:buClrTx/>
              <a:buSzTx/>
              <a:buFontTx/>
              <a:buNone/>
              <a:tabLst/>
              <a:defRPr/>
            </a:pPr>
            <a:br>
              <a:rPr kumimoji="0" lang="sl-SI" altLang="sl-SI" sz="2400" b="0" i="0" u="none" strike="noStrike" kern="1200" cap="none" spc="0" normalizeH="0" baseline="0" noProof="0">
                <a:ln>
                  <a:noFill/>
                </a:ln>
                <a:solidFill>
                  <a:srgbClr val="0000CC"/>
                </a:solidFill>
                <a:effectLst/>
                <a:uLnTx/>
                <a:uFillTx/>
                <a:latin typeface="Arial" panose="020B0604020202020204" pitchFamily="34" charset="0"/>
                <a:ea typeface="+mn-ea"/>
                <a:cs typeface="Arial" panose="020B0604020202020204" pitchFamily="34" charset="0"/>
              </a:rPr>
            </a:br>
            <a:br>
              <a:rPr kumimoji="0" lang="sl-SI" altLang="sl-SI" sz="2200" b="1" i="0" u="none" strike="noStrike" kern="0" cap="none" spc="0" normalizeH="0" baseline="0" noProof="0">
                <a:ln>
                  <a:noFill/>
                </a:ln>
                <a:solidFill>
                  <a:srgbClr val="330066"/>
                </a:solidFill>
                <a:effectLst/>
                <a:uLnTx/>
                <a:uFillTx/>
                <a:latin typeface="Times New Roman"/>
                <a:ea typeface="+mn-ea"/>
                <a:cs typeface="+mn-cs"/>
              </a:rPr>
            </a:br>
            <a:endParaRPr kumimoji="0" lang="sl-SI" altLang="sl-SI" sz="2200" b="1" i="0" u="none" strike="noStrike" kern="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5" name="PoljeZBesedilom 4">
            <a:extLst>
              <a:ext uri="{FF2B5EF4-FFF2-40B4-BE49-F238E27FC236}">
                <a16:creationId xmlns:a16="http://schemas.microsoft.com/office/drawing/2014/main" id="{CAD4377B-2036-4DB2-A25A-6E67BFFBE23E}"/>
              </a:ext>
            </a:extLst>
          </p:cNvPr>
          <p:cNvSpPr txBox="1"/>
          <p:nvPr/>
        </p:nvSpPr>
        <p:spPr>
          <a:xfrm>
            <a:off x="1873189" y="417250"/>
            <a:ext cx="8842160" cy="6494085"/>
          </a:xfrm>
          <a:prstGeom prst="rect">
            <a:avLst/>
          </a:prstGeom>
          <a:noFill/>
        </p:spPr>
        <p:txBody>
          <a:bodyPr wrap="square">
            <a:spAutoFit/>
          </a:bodyPr>
          <a:lstStyle/>
          <a:p>
            <a:pPr algn="ctr" defTabSz="914400" fontAlgn="base">
              <a:spcBef>
                <a:spcPct val="0"/>
              </a:spcBef>
              <a:spcAft>
                <a:spcPct val="0"/>
              </a:spcAft>
              <a:defRPr/>
            </a:pPr>
            <a:r>
              <a:rPr lang="sl-SI" altLang="sl-SI" sz="3600" b="1" dirty="0">
                <a:solidFill>
                  <a:srgbClr val="0000FF"/>
                </a:solidFill>
                <a:latin typeface="Arial" panose="020B0604020202020204" pitchFamily="34" charset="0"/>
              </a:rPr>
              <a:t>Velika začetnica</a:t>
            </a:r>
          </a:p>
          <a:p>
            <a:pPr algn="ctr" defTabSz="914400" fontAlgn="base">
              <a:spcBef>
                <a:spcPct val="0"/>
              </a:spcBef>
              <a:spcAft>
                <a:spcPct val="0"/>
              </a:spcAft>
              <a:defRPr/>
            </a:pPr>
            <a:endParaRPr lang="sl-SI" altLang="sl-SI" sz="2000" b="1" dirty="0">
              <a:solidFill>
                <a:srgbClr val="0000FF"/>
              </a:solidFill>
              <a:latin typeface="Arial" panose="020B0604020202020204" pitchFamily="34" charset="0"/>
            </a:endParaRPr>
          </a:p>
          <a:p>
            <a:pPr algn="ctr" defTabSz="914400" fontAlgn="base">
              <a:spcBef>
                <a:spcPct val="0"/>
              </a:spcBef>
              <a:spcAft>
                <a:spcPct val="0"/>
              </a:spcAft>
              <a:defRPr/>
            </a:pPr>
            <a:r>
              <a:rPr lang="sl-SI" altLang="sl-SI" sz="2400" b="1" dirty="0">
                <a:solidFill>
                  <a:srgbClr val="0000FF"/>
                </a:solidFill>
                <a:latin typeface="Arial" panose="020B0604020202020204" pitchFamily="34" charset="0"/>
              </a:rPr>
              <a:t>Tako se vsak konec tedna veliko študentov med študijskim letom odpelje iz študentskega naselja v Ljubljani, Rožne doline, se jih pa veliko manj pripelje v Rožno Dolino, mesto na meji z Italijo. </a:t>
            </a:r>
          </a:p>
          <a:p>
            <a:pPr algn="ctr" defTabSz="914400" fontAlgn="base">
              <a:spcBef>
                <a:spcPct val="0"/>
              </a:spcBef>
              <a:spcAft>
                <a:spcPct val="0"/>
              </a:spcAft>
              <a:defRPr/>
            </a:pPr>
            <a:r>
              <a:rPr lang="sl-SI" altLang="sl-SI" sz="2400" b="1" dirty="0">
                <a:solidFill>
                  <a:srgbClr val="FF0000"/>
                </a:solidFill>
                <a:latin typeface="Arial" panose="020B0604020202020204" pitchFamily="34" charset="0"/>
              </a:rPr>
              <a:t>Kranjska Gora in Črna gora</a:t>
            </a:r>
          </a:p>
          <a:p>
            <a:pPr algn="ctr" defTabSz="914400" fontAlgn="base">
              <a:spcBef>
                <a:spcPct val="0"/>
              </a:spcBef>
              <a:spcAft>
                <a:spcPct val="0"/>
              </a:spcAft>
              <a:defRPr/>
            </a:pPr>
            <a:r>
              <a:rPr lang="sl-SI" altLang="sl-SI" sz="2400" b="1" dirty="0">
                <a:solidFill>
                  <a:srgbClr val="0000FF"/>
                </a:solidFill>
                <a:latin typeface="Arial" panose="020B0604020202020204" pitchFamily="34" charset="0"/>
              </a:rPr>
              <a:t>Prav tako bo na razglednicah beseda gora zapisana drugače, če bomo obiskali našo čudovito Kranjsko Goro ali pa se sproščali na prelepi plaži v Črni gori.</a:t>
            </a:r>
          </a:p>
          <a:p>
            <a:pPr algn="ctr" defTabSz="914400" fontAlgn="base">
              <a:spcBef>
                <a:spcPct val="0"/>
              </a:spcBef>
              <a:spcAft>
                <a:spcPct val="0"/>
              </a:spcAft>
              <a:defRPr/>
            </a:pPr>
            <a:r>
              <a:rPr lang="sl-SI" altLang="sl-SI" sz="2400" b="1" dirty="0">
                <a:solidFill>
                  <a:srgbClr val="FF0000"/>
                </a:solidFill>
                <a:latin typeface="Arial" panose="020B0604020202020204" pitchFamily="34" charset="0"/>
              </a:rPr>
              <a:t>Babno Polje in Gosposvetsko polje</a:t>
            </a:r>
          </a:p>
          <a:p>
            <a:pPr algn="ctr" defTabSz="914400" fontAlgn="base">
              <a:spcBef>
                <a:spcPct val="0"/>
              </a:spcBef>
              <a:spcAft>
                <a:spcPct val="0"/>
              </a:spcAft>
              <a:defRPr/>
            </a:pPr>
            <a:r>
              <a:rPr lang="sl-SI" altLang="sl-SI" sz="2400" b="1" dirty="0">
                <a:solidFill>
                  <a:srgbClr val="0000FF"/>
                </a:solidFill>
                <a:latin typeface="Arial" panose="020B0604020202020204" pitchFamily="34" charset="0"/>
              </a:rPr>
              <a:t>Deli mest so </a:t>
            </a:r>
            <a:r>
              <a:rPr lang="sl-SI" altLang="sl-SI" sz="2400" b="1" dirty="0" err="1">
                <a:solidFill>
                  <a:srgbClr val="0000FF"/>
                </a:solidFill>
                <a:latin typeface="Arial" panose="020B0604020202020204" pitchFamily="34" charset="0"/>
              </a:rPr>
              <a:t>nenaselbinska</a:t>
            </a:r>
            <a:r>
              <a:rPr lang="sl-SI" altLang="sl-SI" sz="2400" b="1" dirty="0">
                <a:solidFill>
                  <a:srgbClr val="0000FF"/>
                </a:solidFill>
                <a:latin typeface="Arial" panose="020B0604020202020204" pitchFamily="34" charset="0"/>
              </a:rPr>
              <a:t> imena, zato se </a:t>
            </a:r>
            <a:r>
              <a:rPr lang="sl-SI" altLang="sl-SI" sz="2400" b="1" dirty="0" err="1">
                <a:solidFill>
                  <a:srgbClr val="0000FF"/>
                </a:solidFill>
                <a:latin typeface="Arial" panose="020B0604020202020204" pitchFamily="34" charset="0"/>
              </a:rPr>
              <a:t>neprve</a:t>
            </a:r>
            <a:r>
              <a:rPr lang="sl-SI" altLang="sl-SI" sz="2400" b="1" dirty="0">
                <a:solidFill>
                  <a:srgbClr val="0000FF"/>
                </a:solidFill>
                <a:latin typeface="Arial" panose="020B0604020202020204" pitchFamily="34" charset="0"/>
              </a:rPr>
              <a:t> sestavine pišejo z malo začetnico.</a:t>
            </a:r>
          </a:p>
          <a:p>
            <a:pPr algn="ctr" defTabSz="914400" fontAlgn="base">
              <a:spcBef>
                <a:spcPct val="0"/>
              </a:spcBef>
              <a:spcAft>
                <a:spcPct val="0"/>
              </a:spcAft>
              <a:defRPr/>
            </a:pPr>
            <a:r>
              <a:rPr lang="sl-SI" altLang="sl-SI" sz="2400" b="1" dirty="0">
                <a:solidFill>
                  <a:srgbClr val="0000FF"/>
                </a:solidFill>
                <a:latin typeface="Arial" panose="020B0604020202020204" pitchFamily="34" charset="0"/>
              </a:rPr>
              <a:t>Mednje spadajo tudi:</a:t>
            </a:r>
          </a:p>
          <a:p>
            <a:pPr algn="ctr" defTabSz="914400" fontAlgn="base">
              <a:spcBef>
                <a:spcPct val="0"/>
              </a:spcBef>
              <a:spcAft>
                <a:spcPct val="0"/>
              </a:spcAft>
              <a:defRPr/>
            </a:pPr>
            <a:r>
              <a:rPr lang="sl-SI" altLang="sl-SI" sz="2400" b="1" dirty="0">
                <a:solidFill>
                  <a:srgbClr val="0000FF"/>
                </a:solidFill>
                <a:latin typeface="Arial" panose="020B0604020202020204" pitchFamily="34" charset="0"/>
              </a:rPr>
              <a:t>Kamniško sedlo,</a:t>
            </a:r>
          </a:p>
          <a:p>
            <a:pPr algn="ctr" defTabSz="914400" fontAlgn="base">
              <a:spcBef>
                <a:spcPct val="0"/>
              </a:spcBef>
              <a:spcAft>
                <a:spcPct val="0"/>
              </a:spcAft>
              <a:defRPr/>
            </a:pPr>
            <a:r>
              <a:rPr lang="sl-SI" altLang="sl-SI" sz="2400" b="1" dirty="0">
                <a:solidFill>
                  <a:srgbClr val="0000FF"/>
                </a:solidFill>
                <a:latin typeface="Arial" panose="020B0604020202020204" pitchFamily="34" charset="0"/>
              </a:rPr>
              <a:t>Jadransko morje,</a:t>
            </a:r>
          </a:p>
          <a:p>
            <a:pPr algn="ctr" defTabSz="914400" fontAlgn="base">
              <a:spcBef>
                <a:spcPct val="0"/>
              </a:spcBef>
              <a:spcAft>
                <a:spcPct val="0"/>
              </a:spcAft>
              <a:defRPr/>
            </a:pPr>
            <a:r>
              <a:rPr lang="sl-SI" altLang="sl-SI" sz="2400" b="1" dirty="0">
                <a:solidFill>
                  <a:srgbClr val="0000FF"/>
                </a:solidFill>
                <a:latin typeface="Arial" panose="020B0604020202020204" pitchFamily="34" charset="0"/>
              </a:rPr>
              <a:t>Bela krajina ...</a:t>
            </a:r>
          </a:p>
        </p:txBody>
      </p:sp>
    </p:spTree>
    <p:extLst>
      <p:ext uri="{BB962C8B-B14F-4D97-AF65-F5344CB8AC3E}">
        <p14:creationId xmlns:p14="http://schemas.microsoft.com/office/powerpoint/2010/main" val="988523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350" y="1541929"/>
            <a:ext cx="6056050" cy="3877970"/>
          </a:xfrm>
        </p:spPr>
        <p:txBody>
          <a:bodyPr/>
          <a:lstStyle/>
          <a:p>
            <a:pPr marL="0" marR="0" lvl="0" indent="0" defTabSz="914400" rtl="0" eaLnBrk="1" fontAlgn="base" latinLnBrk="0" hangingPunct="1">
              <a:lnSpc>
                <a:spcPct val="110000"/>
              </a:lnSpc>
              <a:spcBef>
                <a:spcPct val="0"/>
              </a:spcBef>
              <a:spcAft>
                <a:spcPct val="0"/>
              </a:spcAft>
              <a:buClrTx/>
              <a:buSzTx/>
              <a:buFontTx/>
              <a:buNone/>
              <a:tabLst/>
              <a:defRPr/>
            </a:pPr>
            <a:br>
              <a:rPr kumimoji="0" lang="sl-SI" altLang="sl-SI" sz="2400" b="0" i="0" u="none" strike="noStrike" kern="1200" cap="none" spc="0" normalizeH="0" baseline="0" noProof="0">
                <a:ln>
                  <a:noFill/>
                </a:ln>
                <a:solidFill>
                  <a:srgbClr val="0000CC"/>
                </a:solidFill>
                <a:effectLst/>
                <a:uLnTx/>
                <a:uFillTx/>
                <a:latin typeface="Arial" panose="020B0604020202020204" pitchFamily="34" charset="0"/>
                <a:ea typeface="+mn-ea"/>
                <a:cs typeface="Arial" panose="020B0604020202020204" pitchFamily="34" charset="0"/>
              </a:rPr>
            </a:br>
            <a:br>
              <a:rPr kumimoji="0" lang="sl-SI" altLang="sl-SI" sz="2200" b="1" i="0" u="none" strike="noStrike" kern="0" cap="none" spc="0" normalizeH="0" baseline="0" noProof="0">
                <a:ln>
                  <a:noFill/>
                </a:ln>
                <a:solidFill>
                  <a:srgbClr val="330066"/>
                </a:solidFill>
                <a:effectLst/>
                <a:uLnTx/>
                <a:uFillTx/>
                <a:latin typeface="Times New Roman"/>
                <a:ea typeface="+mn-ea"/>
                <a:cs typeface="+mn-cs"/>
              </a:rPr>
            </a:br>
            <a:endParaRPr kumimoji="0" lang="sl-SI" altLang="sl-SI" sz="2200" b="1" i="0" u="none" strike="noStrike" kern="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5" name="PoljeZBesedilom 4">
            <a:extLst>
              <a:ext uri="{FF2B5EF4-FFF2-40B4-BE49-F238E27FC236}">
                <a16:creationId xmlns:a16="http://schemas.microsoft.com/office/drawing/2014/main" id="{CAD4377B-2036-4DB2-A25A-6E67BFFBE23E}"/>
              </a:ext>
            </a:extLst>
          </p:cNvPr>
          <p:cNvSpPr txBox="1"/>
          <p:nvPr/>
        </p:nvSpPr>
        <p:spPr>
          <a:xfrm>
            <a:off x="1944209" y="861134"/>
            <a:ext cx="8771139" cy="4031873"/>
          </a:xfrm>
          <a:prstGeom prst="rect">
            <a:avLst/>
          </a:prstGeom>
          <a:noFill/>
        </p:spPr>
        <p:txBody>
          <a:bodyPr wrap="square">
            <a:spAutoFit/>
          </a:bodyPr>
          <a:lstStyle/>
          <a:p>
            <a:pPr algn="ctr" defTabSz="914400" fontAlgn="base">
              <a:spcBef>
                <a:spcPct val="0"/>
              </a:spcBef>
              <a:spcAft>
                <a:spcPct val="0"/>
              </a:spcAft>
              <a:defRPr/>
            </a:pPr>
            <a:r>
              <a:rPr lang="sl-SI" altLang="sl-SI" sz="3600" b="1" dirty="0">
                <a:solidFill>
                  <a:srgbClr val="0000FF"/>
                </a:solidFill>
                <a:latin typeface="Arial" panose="020B0604020202020204" pitchFamily="34" charset="0"/>
              </a:rPr>
              <a:t>Velika začetnica</a:t>
            </a:r>
          </a:p>
          <a:p>
            <a:pPr algn="ctr" defTabSz="914400" fontAlgn="base">
              <a:spcBef>
                <a:spcPct val="0"/>
              </a:spcBef>
              <a:spcAft>
                <a:spcPct val="0"/>
              </a:spcAft>
              <a:defRPr/>
            </a:pPr>
            <a:endParaRPr lang="sl-SI" altLang="sl-SI" sz="2000" b="1" dirty="0">
              <a:solidFill>
                <a:srgbClr val="0000FF"/>
              </a:solidFill>
              <a:latin typeface="Arial" panose="020B0604020202020204" pitchFamily="34" charset="0"/>
            </a:endParaRPr>
          </a:p>
          <a:p>
            <a:pPr algn="ctr" defTabSz="914400" fontAlgn="base">
              <a:spcBef>
                <a:spcPct val="0"/>
              </a:spcBef>
              <a:spcAft>
                <a:spcPct val="0"/>
              </a:spcAft>
              <a:defRPr/>
            </a:pPr>
            <a:r>
              <a:rPr lang="sl-SI" altLang="sl-SI" sz="2000" b="1" dirty="0">
                <a:solidFill>
                  <a:srgbClr val="0000FF"/>
                </a:solidFill>
                <a:latin typeface="Arial" panose="020B0604020202020204" pitchFamily="34" charset="0"/>
              </a:rPr>
              <a:t>    Pri naselbinskih imenih pa so z veliko začetnico zapisani vsi deli imena.     </a:t>
            </a:r>
          </a:p>
          <a:p>
            <a:pPr algn="ctr" defTabSz="914400" fontAlgn="base">
              <a:spcBef>
                <a:spcPct val="0"/>
              </a:spcBef>
              <a:spcAft>
                <a:spcPct val="0"/>
              </a:spcAft>
              <a:defRPr/>
            </a:pPr>
            <a:endParaRPr lang="sl-SI" altLang="sl-SI" sz="2000" b="1" dirty="0">
              <a:solidFill>
                <a:srgbClr val="0000FF"/>
              </a:solidFill>
              <a:latin typeface="Arial" panose="020B0604020202020204" pitchFamily="34" charset="0"/>
            </a:endParaRPr>
          </a:p>
          <a:p>
            <a:pPr algn="ctr" defTabSz="914400" fontAlgn="base">
              <a:spcBef>
                <a:spcPct val="0"/>
              </a:spcBef>
              <a:spcAft>
                <a:spcPct val="0"/>
              </a:spcAft>
              <a:defRPr/>
            </a:pPr>
            <a:r>
              <a:rPr lang="sl-SI" altLang="sl-SI" sz="2000" b="1" dirty="0">
                <a:solidFill>
                  <a:srgbClr val="0000FF"/>
                </a:solidFill>
                <a:latin typeface="Arial" panose="020B0604020202020204" pitchFamily="34" charset="0"/>
              </a:rPr>
              <a:t>Razliko bomo najlažje ponazorili s primerjavo:</a:t>
            </a:r>
          </a:p>
          <a:p>
            <a:pPr algn="ctr" defTabSz="914400" fontAlgn="base">
              <a:spcBef>
                <a:spcPct val="0"/>
              </a:spcBef>
              <a:spcAft>
                <a:spcPct val="0"/>
              </a:spcAft>
              <a:defRPr/>
            </a:pPr>
            <a:endParaRPr lang="sl-SI" altLang="sl-SI" sz="2000" b="1" dirty="0">
              <a:solidFill>
                <a:srgbClr val="0000FF"/>
              </a:solidFill>
              <a:latin typeface="Arial" panose="020B0604020202020204" pitchFamily="34" charset="0"/>
            </a:endParaRPr>
          </a:p>
          <a:p>
            <a:pPr algn="ctr" defTabSz="914400" fontAlgn="base">
              <a:spcBef>
                <a:spcPct val="0"/>
              </a:spcBef>
              <a:spcAft>
                <a:spcPct val="0"/>
              </a:spcAft>
              <a:defRPr/>
            </a:pPr>
            <a:r>
              <a:rPr lang="sl-SI" altLang="sl-SI" sz="2000" b="1" dirty="0">
                <a:solidFill>
                  <a:srgbClr val="0000FF"/>
                </a:solidFill>
                <a:latin typeface="Arial" panose="020B0604020202020204" pitchFamily="34" charset="0"/>
              </a:rPr>
              <a:t>Kočevski Rog (zaselek) – Kočevski rog (gora in pokrajina)</a:t>
            </a:r>
          </a:p>
          <a:p>
            <a:pPr algn="ctr" defTabSz="914400" fontAlgn="base">
              <a:spcBef>
                <a:spcPct val="0"/>
              </a:spcBef>
              <a:spcAft>
                <a:spcPct val="0"/>
              </a:spcAft>
              <a:defRPr/>
            </a:pPr>
            <a:r>
              <a:rPr lang="sl-SI" altLang="sl-SI" sz="2000" b="1" dirty="0">
                <a:solidFill>
                  <a:srgbClr val="0000FF"/>
                </a:solidFill>
                <a:latin typeface="Arial" panose="020B0604020202020204" pitchFamily="34" charset="0"/>
              </a:rPr>
              <a:t>Govško brdo (gora), Goriška brda (pokrajina) – Gorenje Brdo (naselje)</a:t>
            </a:r>
          </a:p>
          <a:p>
            <a:pPr algn="ctr" defTabSz="914400" fontAlgn="base">
              <a:spcBef>
                <a:spcPct val="0"/>
              </a:spcBef>
              <a:spcAft>
                <a:spcPct val="0"/>
              </a:spcAft>
              <a:defRPr/>
            </a:pPr>
            <a:r>
              <a:rPr lang="sl-SI" altLang="sl-SI" sz="2000" b="1" dirty="0">
                <a:solidFill>
                  <a:srgbClr val="0000FF"/>
                </a:solidFill>
                <a:latin typeface="Arial" panose="020B0604020202020204" pitchFamily="34" charset="0"/>
              </a:rPr>
              <a:t>Mestni log (del Ljubljane) –  Log pod Mangartom (naselje)</a:t>
            </a:r>
          </a:p>
          <a:p>
            <a:pPr algn="ctr" defTabSz="914400" fontAlgn="base">
              <a:spcBef>
                <a:spcPct val="0"/>
              </a:spcBef>
              <a:spcAft>
                <a:spcPct val="0"/>
              </a:spcAft>
              <a:defRPr/>
            </a:pPr>
            <a:r>
              <a:rPr lang="sl-SI" altLang="sl-SI" sz="2000" b="1" dirty="0">
                <a:solidFill>
                  <a:srgbClr val="0000FF"/>
                </a:solidFill>
                <a:latin typeface="Arial" panose="020B0604020202020204" pitchFamily="34" charset="0"/>
              </a:rPr>
              <a:t>Gozd Martuljek (naselje) – Trnovski gozd (planota)</a:t>
            </a:r>
          </a:p>
          <a:p>
            <a:pPr algn="ctr" defTabSz="914400" fontAlgn="base">
              <a:spcBef>
                <a:spcPct val="0"/>
              </a:spcBef>
              <a:spcAft>
                <a:spcPct val="0"/>
              </a:spcAft>
              <a:defRPr/>
            </a:pPr>
            <a:r>
              <a:rPr lang="sl-SI" altLang="sl-SI" sz="2000" b="1" dirty="0">
                <a:solidFill>
                  <a:srgbClr val="0000FF"/>
                </a:solidFill>
                <a:latin typeface="Arial" panose="020B0604020202020204" pitchFamily="34" charset="0"/>
              </a:rPr>
              <a:t>Ljubljanski grad (vzpetina) – Gornji Grad (naselje)</a:t>
            </a:r>
          </a:p>
        </p:txBody>
      </p:sp>
      <p:pic>
        <p:nvPicPr>
          <p:cNvPr id="3" name="Slika 2">
            <a:extLst>
              <a:ext uri="{FF2B5EF4-FFF2-40B4-BE49-F238E27FC236}">
                <a16:creationId xmlns:a16="http://schemas.microsoft.com/office/drawing/2014/main" id="{B13252A1-3C3A-464A-AC21-C0E1DEC86A10}"/>
              </a:ext>
            </a:extLst>
          </p:cNvPr>
          <p:cNvPicPr>
            <a:picLocks noChangeAspect="1"/>
          </p:cNvPicPr>
          <p:nvPr/>
        </p:nvPicPr>
        <p:blipFill>
          <a:blip r:embed="rId2"/>
          <a:stretch>
            <a:fillRect/>
          </a:stretch>
        </p:blipFill>
        <p:spPr>
          <a:xfrm>
            <a:off x="8239760" y="163307"/>
            <a:ext cx="3828277" cy="1594373"/>
          </a:xfrm>
          <a:prstGeom prst="rect">
            <a:avLst/>
          </a:prstGeom>
        </p:spPr>
      </p:pic>
    </p:spTree>
    <p:extLst>
      <p:ext uri="{BB962C8B-B14F-4D97-AF65-F5344CB8AC3E}">
        <p14:creationId xmlns:p14="http://schemas.microsoft.com/office/powerpoint/2010/main" val="11122469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350" y="1541929"/>
            <a:ext cx="6056050" cy="3877970"/>
          </a:xfrm>
        </p:spPr>
        <p:txBody>
          <a:bodyPr/>
          <a:lstStyle/>
          <a:p>
            <a:pPr marL="0" marR="0" lvl="0" indent="0" defTabSz="914400" rtl="0" eaLnBrk="1" fontAlgn="base" latinLnBrk="0" hangingPunct="1">
              <a:lnSpc>
                <a:spcPct val="110000"/>
              </a:lnSpc>
              <a:spcBef>
                <a:spcPct val="0"/>
              </a:spcBef>
              <a:spcAft>
                <a:spcPct val="0"/>
              </a:spcAft>
              <a:buClrTx/>
              <a:buSzTx/>
              <a:buFontTx/>
              <a:buNone/>
              <a:tabLst/>
              <a:defRPr/>
            </a:pPr>
            <a:br>
              <a:rPr kumimoji="0" lang="sl-SI" altLang="sl-SI" sz="2400" b="0" i="0" u="none" strike="noStrike" kern="1200" cap="none" spc="0" normalizeH="0" baseline="0" noProof="0">
                <a:ln>
                  <a:noFill/>
                </a:ln>
                <a:solidFill>
                  <a:srgbClr val="0000CC"/>
                </a:solidFill>
                <a:effectLst/>
                <a:uLnTx/>
                <a:uFillTx/>
                <a:latin typeface="Arial" panose="020B0604020202020204" pitchFamily="34" charset="0"/>
                <a:ea typeface="+mn-ea"/>
                <a:cs typeface="Arial" panose="020B0604020202020204" pitchFamily="34" charset="0"/>
              </a:rPr>
            </a:br>
            <a:br>
              <a:rPr kumimoji="0" lang="sl-SI" altLang="sl-SI" sz="2200" b="1" i="0" u="none" strike="noStrike" kern="0" cap="none" spc="0" normalizeH="0" baseline="0" noProof="0">
                <a:ln>
                  <a:noFill/>
                </a:ln>
                <a:solidFill>
                  <a:srgbClr val="330066"/>
                </a:solidFill>
                <a:effectLst/>
                <a:uLnTx/>
                <a:uFillTx/>
                <a:latin typeface="Times New Roman"/>
                <a:ea typeface="+mn-ea"/>
                <a:cs typeface="+mn-cs"/>
              </a:rPr>
            </a:br>
            <a:endParaRPr kumimoji="0" lang="sl-SI" altLang="sl-SI" sz="2200" b="1" i="0" u="none" strike="noStrike" kern="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5" name="PoljeZBesedilom 4">
            <a:extLst>
              <a:ext uri="{FF2B5EF4-FFF2-40B4-BE49-F238E27FC236}">
                <a16:creationId xmlns:a16="http://schemas.microsoft.com/office/drawing/2014/main" id="{CAD4377B-2036-4DB2-A25A-6E67BFFBE23E}"/>
              </a:ext>
            </a:extLst>
          </p:cNvPr>
          <p:cNvSpPr txBox="1"/>
          <p:nvPr/>
        </p:nvSpPr>
        <p:spPr>
          <a:xfrm>
            <a:off x="2246050" y="159798"/>
            <a:ext cx="7456750" cy="6186309"/>
          </a:xfrm>
          <a:prstGeom prst="rect">
            <a:avLst/>
          </a:prstGeom>
          <a:noFill/>
        </p:spPr>
        <p:txBody>
          <a:bodyPr wrap="square">
            <a:spAutoFit/>
          </a:bodyPr>
          <a:lstStyle/>
          <a:p>
            <a:pPr algn="ctr" defTabSz="914400" fontAlgn="base">
              <a:spcBef>
                <a:spcPct val="0"/>
              </a:spcBef>
              <a:spcAft>
                <a:spcPct val="0"/>
              </a:spcAft>
              <a:defRPr/>
            </a:pPr>
            <a:r>
              <a:rPr lang="sl-SI" altLang="sl-SI" sz="3600" b="1" dirty="0">
                <a:solidFill>
                  <a:srgbClr val="0000FF"/>
                </a:solidFill>
                <a:latin typeface="Arial" panose="020B0604020202020204" pitchFamily="34" charset="0"/>
              </a:rPr>
              <a:t>Velika začetnica in izjeme</a:t>
            </a:r>
          </a:p>
          <a:p>
            <a:pPr algn="ctr" defTabSz="914400" fontAlgn="base">
              <a:spcBef>
                <a:spcPct val="0"/>
              </a:spcBef>
              <a:spcAft>
                <a:spcPct val="0"/>
              </a:spcAft>
              <a:defRPr/>
            </a:pPr>
            <a:r>
              <a:rPr lang="sl-SI" altLang="sl-SI" sz="2000" b="1" dirty="0">
                <a:solidFill>
                  <a:srgbClr val="0000FF"/>
                </a:solidFill>
                <a:latin typeface="Arial" panose="020B0604020202020204" pitchFamily="34" charset="0"/>
              </a:rPr>
              <a:t>Kakšno bi pa bilo pravilo, če ne bi poznali tudi izjem, kajne? </a:t>
            </a:r>
          </a:p>
          <a:p>
            <a:pPr algn="ctr" defTabSz="914400" fontAlgn="base">
              <a:spcBef>
                <a:spcPct val="0"/>
              </a:spcBef>
              <a:spcAft>
                <a:spcPct val="0"/>
              </a:spcAft>
              <a:defRPr/>
            </a:pPr>
            <a:endParaRPr lang="sl-SI" altLang="sl-SI" sz="2000" b="1" dirty="0">
              <a:solidFill>
                <a:srgbClr val="0000FF"/>
              </a:solidFill>
              <a:latin typeface="Arial" panose="020B0604020202020204" pitchFamily="34" charset="0"/>
            </a:endParaRPr>
          </a:p>
          <a:p>
            <a:pPr algn="ctr" defTabSz="914400" fontAlgn="base">
              <a:spcBef>
                <a:spcPct val="0"/>
              </a:spcBef>
              <a:spcAft>
                <a:spcPct val="0"/>
              </a:spcAft>
              <a:defRPr/>
            </a:pPr>
            <a:r>
              <a:rPr lang="sl-SI" altLang="sl-SI" sz="2000" b="1" dirty="0">
                <a:solidFill>
                  <a:srgbClr val="0000FF"/>
                </a:solidFill>
                <a:latin typeface="Arial" panose="020B0604020202020204" pitchFamily="34" charset="0"/>
              </a:rPr>
              <a:t>Pri navedenih pravilih moramo biti pozorni na to, iz česa so zemljepisna imena sestavljena.</a:t>
            </a:r>
          </a:p>
          <a:p>
            <a:pPr algn="ctr" defTabSz="914400" fontAlgn="base">
              <a:spcBef>
                <a:spcPct val="0"/>
              </a:spcBef>
              <a:spcAft>
                <a:spcPct val="0"/>
              </a:spcAft>
              <a:defRPr/>
            </a:pPr>
            <a:endParaRPr lang="sl-SI" altLang="sl-SI" sz="2000" b="1" dirty="0">
              <a:solidFill>
                <a:srgbClr val="0000FF"/>
              </a:solidFill>
              <a:latin typeface="Arial" panose="020B0604020202020204" pitchFamily="34" charset="0"/>
            </a:endParaRPr>
          </a:p>
          <a:p>
            <a:pPr algn="ctr" defTabSz="914400" fontAlgn="base">
              <a:spcBef>
                <a:spcPct val="0"/>
              </a:spcBef>
              <a:spcAft>
                <a:spcPct val="0"/>
              </a:spcAft>
              <a:defRPr/>
            </a:pPr>
            <a:r>
              <a:rPr lang="sl-SI" altLang="sl-SI" sz="2000" b="1" dirty="0">
                <a:solidFill>
                  <a:srgbClr val="0000FF"/>
                </a:solidFill>
                <a:latin typeface="Arial" panose="020B0604020202020204" pitchFamily="34" charset="0"/>
              </a:rPr>
              <a:t>→ Če so na </a:t>
            </a:r>
            <a:r>
              <a:rPr lang="sl-SI" altLang="sl-SI" sz="2000" b="1" dirty="0" err="1">
                <a:solidFill>
                  <a:srgbClr val="0000FF"/>
                </a:solidFill>
                <a:latin typeface="Arial" panose="020B0604020202020204" pitchFamily="34" charset="0"/>
              </a:rPr>
              <a:t>neprvem</a:t>
            </a:r>
            <a:r>
              <a:rPr lang="sl-SI" altLang="sl-SI" sz="2000" b="1" dirty="0">
                <a:solidFill>
                  <a:srgbClr val="0000FF"/>
                </a:solidFill>
                <a:latin typeface="Arial" panose="020B0604020202020204" pitchFamily="34" charset="0"/>
              </a:rPr>
              <a:t> mestu predlogi ali besede, kot so vas, trg, mesto, selo, selca ipd., jih bomo zapisali z malo začetnico ne glede na to, ali so naselbinska ali </a:t>
            </a:r>
            <a:r>
              <a:rPr lang="sl-SI" altLang="sl-SI" sz="2000" b="1" dirty="0" err="1">
                <a:solidFill>
                  <a:srgbClr val="0000FF"/>
                </a:solidFill>
                <a:latin typeface="Arial" panose="020B0604020202020204" pitchFamily="34" charset="0"/>
              </a:rPr>
              <a:t>nenaselbinska</a:t>
            </a:r>
            <a:r>
              <a:rPr lang="sl-SI" altLang="sl-SI" sz="2000" b="1" dirty="0">
                <a:solidFill>
                  <a:srgbClr val="0000FF"/>
                </a:solidFill>
                <a:latin typeface="Arial" panose="020B0604020202020204" pitchFamily="34" charset="0"/>
              </a:rPr>
              <a:t>.</a:t>
            </a:r>
          </a:p>
          <a:p>
            <a:pPr algn="ctr" defTabSz="914400" fontAlgn="base">
              <a:spcBef>
                <a:spcPct val="0"/>
              </a:spcBef>
              <a:spcAft>
                <a:spcPct val="0"/>
              </a:spcAft>
              <a:defRPr/>
            </a:pPr>
            <a:endParaRPr lang="sl-SI" altLang="sl-SI" sz="2000" b="1" dirty="0">
              <a:solidFill>
                <a:srgbClr val="0000FF"/>
              </a:solidFill>
              <a:latin typeface="Arial" panose="020B0604020202020204" pitchFamily="34" charset="0"/>
            </a:endParaRPr>
          </a:p>
          <a:p>
            <a:pPr algn="ctr" defTabSz="914400" fontAlgn="base">
              <a:spcBef>
                <a:spcPct val="0"/>
              </a:spcBef>
              <a:spcAft>
                <a:spcPct val="0"/>
              </a:spcAft>
              <a:defRPr/>
            </a:pPr>
            <a:r>
              <a:rPr lang="sl-SI" altLang="sl-SI" sz="2000" b="1" dirty="0">
                <a:solidFill>
                  <a:srgbClr val="0000FF"/>
                </a:solidFill>
                <a:latin typeface="Arial" panose="020B0604020202020204" pitchFamily="34" charset="0"/>
              </a:rPr>
              <a:t>Pri </a:t>
            </a:r>
            <a:r>
              <a:rPr lang="sl-SI" altLang="sl-SI" sz="2000" b="1" dirty="0" err="1">
                <a:solidFill>
                  <a:srgbClr val="0000FF"/>
                </a:solidFill>
                <a:latin typeface="Arial" panose="020B0604020202020204" pitchFamily="34" charset="0"/>
              </a:rPr>
              <a:t>nenaselbinskih</a:t>
            </a:r>
            <a:r>
              <a:rPr lang="sl-SI" altLang="sl-SI" sz="2000" b="1" dirty="0">
                <a:solidFill>
                  <a:srgbClr val="0000FF"/>
                </a:solidFill>
                <a:latin typeface="Arial" panose="020B0604020202020204" pitchFamily="34" charset="0"/>
              </a:rPr>
              <a:t> pa se velika začetnica pri </a:t>
            </a:r>
            <a:r>
              <a:rPr lang="sl-SI" altLang="sl-SI" sz="2000" b="1" dirty="0" err="1">
                <a:solidFill>
                  <a:srgbClr val="0000FF"/>
                </a:solidFill>
                <a:latin typeface="Arial" panose="020B0604020202020204" pitchFamily="34" charset="0"/>
              </a:rPr>
              <a:t>neprvih</a:t>
            </a:r>
            <a:r>
              <a:rPr lang="sl-SI" altLang="sl-SI" sz="2000" b="1" dirty="0">
                <a:solidFill>
                  <a:srgbClr val="0000FF"/>
                </a:solidFill>
                <a:latin typeface="Arial" panose="020B0604020202020204" pitchFamily="34" charset="0"/>
              </a:rPr>
              <a:t> sestavinah uporablja, </a:t>
            </a:r>
            <a:r>
              <a:rPr lang="sl-SI" altLang="sl-SI" sz="2000" b="1" dirty="0">
                <a:solidFill>
                  <a:srgbClr val="FF0000"/>
                </a:solidFill>
                <a:latin typeface="Arial" panose="020B0604020202020204" pitchFamily="34" charset="0"/>
              </a:rPr>
              <a:t>če so te že lastno ime:</a:t>
            </a:r>
          </a:p>
          <a:p>
            <a:pPr algn="ctr" defTabSz="914400" fontAlgn="base">
              <a:spcBef>
                <a:spcPct val="0"/>
              </a:spcBef>
              <a:spcAft>
                <a:spcPct val="0"/>
              </a:spcAft>
              <a:defRPr/>
            </a:pPr>
            <a:endParaRPr lang="sl-SI" altLang="sl-SI" sz="2000" b="1" dirty="0">
              <a:solidFill>
                <a:srgbClr val="0000FF"/>
              </a:solidFill>
              <a:latin typeface="Arial" panose="020B0604020202020204" pitchFamily="34" charset="0"/>
            </a:endParaRPr>
          </a:p>
          <a:p>
            <a:pPr algn="ctr" defTabSz="914400" fontAlgn="base">
              <a:spcBef>
                <a:spcPct val="0"/>
              </a:spcBef>
              <a:spcAft>
                <a:spcPct val="0"/>
              </a:spcAft>
              <a:defRPr/>
            </a:pPr>
            <a:r>
              <a:rPr lang="sl-SI" altLang="sl-SI" sz="2000" b="1" dirty="0">
                <a:solidFill>
                  <a:srgbClr val="0000FF"/>
                </a:solidFill>
                <a:latin typeface="Arial" panose="020B0604020202020204" pitchFamily="34" charset="0"/>
              </a:rPr>
              <a:t>Trg Leona Štuklja,</a:t>
            </a:r>
          </a:p>
          <a:p>
            <a:pPr algn="ctr" defTabSz="914400" fontAlgn="base">
              <a:spcBef>
                <a:spcPct val="0"/>
              </a:spcBef>
              <a:spcAft>
                <a:spcPct val="0"/>
              </a:spcAft>
              <a:defRPr/>
            </a:pPr>
            <a:r>
              <a:rPr lang="sl-SI" altLang="sl-SI" sz="2000" b="1" dirty="0">
                <a:solidFill>
                  <a:srgbClr val="0000FF"/>
                </a:solidFill>
                <a:latin typeface="Arial" panose="020B0604020202020204" pitchFamily="34" charset="0"/>
              </a:rPr>
              <a:t>Julijske Alpe,</a:t>
            </a:r>
          </a:p>
          <a:p>
            <a:pPr algn="ctr" defTabSz="914400" fontAlgn="base">
              <a:spcBef>
                <a:spcPct val="0"/>
              </a:spcBef>
              <a:spcAft>
                <a:spcPct val="0"/>
              </a:spcAft>
              <a:defRPr/>
            </a:pPr>
            <a:r>
              <a:rPr lang="sl-SI" altLang="sl-SI" sz="2000" b="1" dirty="0">
                <a:solidFill>
                  <a:srgbClr val="0000FF"/>
                </a:solidFill>
                <a:latin typeface="Arial" panose="020B0604020202020204" pitchFamily="34" charset="0"/>
              </a:rPr>
              <a:t>Cesta v Mestni log,</a:t>
            </a:r>
          </a:p>
          <a:p>
            <a:pPr algn="ctr" defTabSz="914400" fontAlgn="base">
              <a:spcBef>
                <a:spcPct val="0"/>
              </a:spcBef>
              <a:spcAft>
                <a:spcPct val="0"/>
              </a:spcAft>
              <a:defRPr/>
            </a:pPr>
            <a:r>
              <a:rPr lang="sl-SI" altLang="sl-SI" sz="2000" b="1" dirty="0">
                <a:solidFill>
                  <a:srgbClr val="0000FF"/>
                </a:solidFill>
                <a:latin typeface="Arial" panose="020B0604020202020204" pitchFamily="34" charset="0"/>
              </a:rPr>
              <a:t>Severna Amerika,</a:t>
            </a:r>
          </a:p>
          <a:p>
            <a:pPr algn="ctr" defTabSz="914400" fontAlgn="base">
              <a:spcBef>
                <a:spcPct val="0"/>
              </a:spcBef>
              <a:spcAft>
                <a:spcPct val="0"/>
              </a:spcAft>
              <a:defRPr/>
            </a:pPr>
            <a:r>
              <a:rPr lang="sl-SI" altLang="sl-SI" sz="2000" b="1" dirty="0">
                <a:solidFill>
                  <a:srgbClr val="0000FF"/>
                </a:solidFill>
                <a:latin typeface="Arial" panose="020B0604020202020204" pitchFamily="34" charset="0"/>
              </a:rPr>
              <a:t>Bosna in Hercegovina.     </a:t>
            </a:r>
          </a:p>
        </p:txBody>
      </p:sp>
      <p:pic>
        <p:nvPicPr>
          <p:cNvPr id="3" name="Slika 2">
            <a:extLst>
              <a:ext uri="{FF2B5EF4-FFF2-40B4-BE49-F238E27FC236}">
                <a16:creationId xmlns:a16="http://schemas.microsoft.com/office/drawing/2014/main" id="{CCD85109-49AE-4A99-AB87-3997E663E399}"/>
              </a:ext>
            </a:extLst>
          </p:cNvPr>
          <p:cNvPicPr>
            <a:picLocks noChangeAspect="1"/>
          </p:cNvPicPr>
          <p:nvPr/>
        </p:nvPicPr>
        <p:blipFill>
          <a:blip r:embed="rId2"/>
          <a:stretch>
            <a:fillRect/>
          </a:stretch>
        </p:blipFill>
        <p:spPr>
          <a:xfrm>
            <a:off x="9702800" y="1023398"/>
            <a:ext cx="2406967" cy="3877970"/>
          </a:xfrm>
          <a:prstGeom prst="rect">
            <a:avLst/>
          </a:prstGeom>
        </p:spPr>
      </p:pic>
    </p:spTree>
    <p:extLst>
      <p:ext uri="{BB962C8B-B14F-4D97-AF65-F5344CB8AC3E}">
        <p14:creationId xmlns:p14="http://schemas.microsoft.com/office/powerpoint/2010/main" val="27452855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350" y="1541929"/>
            <a:ext cx="6056050" cy="3877970"/>
          </a:xfrm>
        </p:spPr>
        <p:txBody>
          <a:bodyPr/>
          <a:lstStyle/>
          <a:p>
            <a:pPr marL="0" marR="0" lvl="0" indent="0" defTabSz="914400" rtl="0" eaLnBrk="1" fontAlgn="base" latinLnBrk="0" hangingPunct="1">
              <a:lnSpc>
                <a:spcPct val="110000"/>
              </a:lnSpc>
              <a:spcBef>
                <a:spcPct val="0"/>
              </a:spcBef>
              <a:spcAft>
                <a:spcPct val="0"/>
              </a:spcAft>
              <a:buClrTx/>
              <a:buSzTx/>
              <a:buFontTx/>
              <a:buNone/>
              <a:tabLst/>
              <a:defRPr/>
            </a:pPr>
            <a:br>
              <a:rPr kumimoji="0" lang="sl-SI" altLang="sl-SI" sz="2400" b="0" i="0" u="none" strike="noStrike" kern="1200" cap="none" spc="0" normalizeH="0" baseline="0" noProof="0">
                <a:ln>
                  <a:noFill/>
                </a:ln>
                <a:solidFill>
                  <a:srgbClr val="0000CC"/>
                </a:solidFill>
                <a:effectLst/>
                <a:uLnTx/>
                <a:uFillTx/>
                <a:latin typeface="Arial" panose="020B0604020202020204" pitchFamily="34" charset="0"/>
                <a:ea typeface="+mn-ea"/>
                <a:cs typeface="Arial" panose="020B0604020202020204" pitchFamily="34" charset="0"/>
              </a:rPr>
            </a:br>
            <a:br>
              <a:rPr kumimoji="0" lang="sl-SI" altLang="sl-SI" sz="2200" b="1" i="0" u="none" strike="noStrike" kern="0" cap="none" spc="0" normalizeH="0" baseline="0" noProof="0">
                <a:ln>
                  <a:noFill/>
                </a:ln>
                <a:solidFill>
                  <a:srgbClr val="330066"/>
                </a:solidFill>
                <a:effectLst/>
                <a:uLnTx/>
                <a:uFillTx/>
                <a:latin typeface="Times New Roman"/>
                <a:ea typeface="+mn-ea"/>
                <a:cs typeface="+mn-cs"/>
              </a:rPr>
            </a:br>
            <a:endParaRPr kumimoji="0" lang="sl-SI" altLang="sl-SI" sz="2200" b="1" i="0" u="none" strike="noStrike" kern="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5" name="PoljeZBesedilom 4">
            <a:extLst>
              <a:ext uri="{FF2B5EF4-FFF2-40B4-BE49-F238E27FC236}">
                <a16:creationId xmlns:a16="http://schemas.microsoft.com/office/drawing/2014/main" id="{CAD4377B-2036-4DB2-A25A-6E67BFFBE23E}"/>
              </a:ext>
            </a:extLst>
          </p:cNvPr>
          <p:cNvSpPr txBox="1"/>
          <p:nvPr/>
        </p:nvSpPr>
        <p:spPr>
          <a:xfrm>
            <a:off x="2441359" y="861134"/>
            <a:ext cx="7341833" cy="4524315"/>
          </a:xfrm>
          <a:prstGeom prst="rect">
            <a:avLst/>
          </a:prstGeom>
          <a:noFill/>
        </p:spPr>
        <p:txBody>
          <a:bodyPr wrap="square">
            <a:spAutoFit/>
          </a:bodyPr>
          <a:lstStyle/>
          <a:p>
            <a:pPr algn="ctr" defTabSz="914400" fontAlgn="base">
              <a:spcBef>
                <a:spcPct val="0"/>
              </a:spcBef>
              <a:spcAft>
                <a:spcPct val="0"/>
              </a:spcAft>
              <a:defRPr/>
            </a:pPr>
            <a:r>
              <a:rPr lang="sl-SI" altLang="sl-SI" sz="3600" b="1" dirty="0">
                <a:solidFill>
                  <a:srgbClr val="0000FF"/>
                </a:solidFill>
                <a:latin typeface="Arial" panose="020B0604020202020204" pitchFamily="34" charset="0"/>
              </a:rPr>
              <a:t>Velika začetnica </a:t>
            </a:r>
          </a:p>
          <a:p>
            <a:pPr algn="ctr" defTabSz="914400" fontAlgn="base">
              <a:spcBef>
                <a:spcPct val="0"/>
              </a:spcBef>
              <a:spcAft>
                <a:spcPct val="0"/>
              </a:spcAft>
              <a:defRPr/>
            </a:pPr>
            <a:endParaRPr lang="sl-SI" altLang="sl-SI" sz="3600" b="1" dirty="0">
              <a:solidFill>
                <a:srgbClr val="0000FF"/>
              </a:solidFill>
              <a:latin typeface="Arial" panose="020B0604020202020204" pitchFamily="34" charset="0"/>
            </a:endParaRPr>
          </a:p>
          <a:p>
            <a:pPr algn="ctr" defTabSz="914400" fontAlgn="base">
              <a:spcBef>
                <a:spcPct val="0"/>
              </a:spcBef>
              <a:spcAft>
                <a:spcPct val="0"/>
              </a:spcAft>
              <a:defRPr/>
            </a:pPr>
            <a:r>
              <a:rPr lang="sl-SI" altLang="sl-SI" sz="2400" b="1" dirty="0">
                <a:solidFill>
                  <a:srgbClr val="0000FF"/>
                </a:solidFill>
                <a:latin typeface="Arial" panose="020B0604020202020204" pitchFamily="34" charset="0"/>
              </a:rPr>
              <a:t>Povzetek</a:t>
            </a:r>
          </a:p>
          <a:p>
            <a:pPr algn="ctr" defTabSz="914400" fontAlgn="base">
              <a:spcBef>
                <a:spcPct val="0"/>
              </a:spcBef>
              <a:spcAft>
                <a:spcPct val="0"/>
              </a:spcAft>
              <a:defRPr/>
            </a:pPr>
            <a:endParaRPr lang="sl-SI" altLang="sl-SI" sz="2400" b="1" dirty="0">
              <a:solidFill>
                <a:srgbClr val="0000FF"/>
              </a:solidFill>
              <a:latin typeface="Arial" panose="020B0604020202020204" pitchFamily="34" charset="0"/>
            </a:endParaRPr>
          </a:p>
          <a:p>
            <a:pPr marL="342900" indent="-342900" algn="ctr" defTabSz="914400" fontAlgn="base">
              <a:spcBef>
                <a:spcPct val="0"/>
              </a:spcBef>
              <a:spcAft>
                <a:spcPct val="0"/>
              </a:spcAft>
              <a:buFont typeface="Arial" panose="020B0604020202020204" pitchFamily="34" charset="0"/>
              <a:buChar char="•"/>
              <a:defRPr/>
            </a:pPr>
            <a:r>
              <a:rPr lang="sl-SI" altLang="sl-SI" sz="2400" b="1" dirty="0">
                <a:solidFill>
                  <a:srgbClr val="0000FF"/>
                </a:solidFill>
                <a:latin typeface="Arial" panose="020B0604020202020204" pitchFamily="34" charset="0"/>
              </a:rPr>
              <a:t>Zemljepisna imena se vedno začnejo z veliko začetnico.</a:t>
            </a:r>
          </a:p>
          <a:p>
            <a:pPr marL="342900" indent="-342900" algn="ctr" defTabSz="914400" fontAlgn="base">
              <a:spcBef>
                <a:spcPct val="0"/>
              </a:spcBef>
              <a:spcAft>
                <a:spcPct val="0"/>
              </a:spcAft>
              <a:buFont typeface="Arial" panose="020B0604020202020204" pitchFamily="34" charset="0"/>
              <a:buChar char="•"/>
              <a:defRPr/>
            </a:pPr>
            <a:r>
              <a:rPr lang="sl-SI" altLang="sl-SI" sz="2400" b="1" dirty="0" err="1">
                <a:solidFill>
                  <a:srgbClr val="0000FF"/>
                </a:solidFill>
                <a:latin typeface="Arial" panose="020B0604020202020204" pitchFamily="34" charset="0"/>
              </a:rPr>
              <a:t>Nenaselbinske</a:t>
            </a:r>
            <a:r>
              <a:rPr lang="sl-SI" altLang="sl-SI" sz="2400" b="1" dirty="0">
                <a:solidFill>
                  <a:srgbClr val="0000FF"/>
                </a:solidFill>
                <a:latin typeface="Arial" panose="020B0604020202020204" pitchFamily="34" charset="0"/>
              </a:rPr>
              <a:t> </a:t>
            </a:r>
            <a:r>
              <a:rPr lang="sl-SI" altLang="sl-SI" sz="2400" b="1" dirty="0" err="1">
                <a:solidFill>
                  <a:srgbClr val="0000FF"/>
                </a:solidFill>
                <a:latin typeface="Arial" panose="020B0604020202020204" pitchFamily="34" charset="0"/>
              </a:rPr>
              <a:t>neprve</a:t>
            </a:r>
            <a:r>
              <a:rPr lang="sl-SI" altLang="sl-SI" sz="2400" b="1" dirty="0">
                <a:solidFill>
                  <a:srgbClr val="0000FF"/>
                </a:solidFill>
                <a:latin typeface="Arial" panose="020B0604020202020204" pitchFamily="34" charset="0"/>
              </a:rPr>
              <a:t> dele zapisujemo z malo, če niso že lastno ime, naselbinska imena pišemo z veliko začetnico.</a:t>
            </a:r>
          </a:p>
          <a:p>
            <a:pPr marL="342900" indent="-342900" algn="ctr" defTabSz="914400" fontAlgn="base">
              <a:spcBef>
                <a:spcPct val="0"/>
              </a:spcBef>
              <a:spcAft>
                <a:spcPct val="0"/>
              </a:spcAft>
              <a:buFont typeface="Arial" panose="020B0604020202020204" pitchFamily="34" charset="0"/>
              <a:buChar char="•"/>
              <a:defRPr/>
            </a:pPr>
            <a:r>
              <a:rPr lang="sl-SI" altLang="sl-SI" sz="2400" b="1" dirty="0">
                <a:solidFill>
                  <a:srgbClr val="0000FF"/>
                </a:solidFill>
                <a:latin typeface="Arial" panose="020B0604020202020204" pitchFamily="34" charset="0"/>
              </a:rPr>
              <a:t>Pozorni bodite na predloge ter na besede vas, trg, selo in mesto. </a:t>
            </a:r>
          </a:p>
        </p:txBody>
      </p:sp>
    </p:spTree>
    <p:extLst>
      <p:ext uri="{BB962C8B-B14F-4D97-AF65-F5344CB8AC3E}">
        <p14:creationId xmlns:p14="http://schemas.microsoft.com/office/powerpoint/2010/main" val="1950857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350" y="1541929"/>
            <a:ext cx="6056050" cy="3877970"/>
          </a:xfrm>
        </p:spPr>
        <p:txBody>
          <a:bodyPr/>
          <a:lstStyle/>
          <a:p>
            <a:pPr marL="0" marR="0" lvl="0" indent="0" defTabSz="914400" rtl="0" eaLnBrk="1" fontAlgn="base" latinLnBrk="0" hangingPunct="1">
              <a:lnSpc>
                <a:spcPct val="110000"/>
              </a:lnSpc>
              <a:spcBef>
                <a:spcPct val="0"/>
              </a:spcBef>
              <a:spcAft>
                <a:spcPct val="0"/>
              </a:spcAft>
              <a:buClrTx/>
              <a:buSzTx/>
              <a:buFontTx/>
              <a:buNone/>
              <a:tabLst/>
              <a:defRPr/>
            </a:pPr>
            <a:br>
              <a:rPr kumimoji="0" lang="sl-SI" altLang="sl-SI" sz="24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br>
            <a:br>
              <a:rPr kumimoji="0" lang="sl-SI" altLang="sl-SI" sz="2200" b="1" i="0" u="none" strike="noStrike" kern="0" cap="none" spc="0" normalizeH="0" baseline="0" noProof="0" dirty="0">
                <a:ln>
                  <a:noFill/>
                </a:ln>
                <a:solidFill>
                  <a:srgbClr val="330066"/>
                </a:solidFill>
                <a:effectLst/>
                <a:uLnTx/>
                <a:uFillTx/>
                <a:latin typeface="Times New Roman"/>
                <a:ea typeface="+mn-ea"/>
                <a:cs typeface="+mn-cs"/>
              </a:rPr>
            </a:br>
            <a:endParaRPr kumimoji="0" lang="sl-SI" altLang="sl-SI" sz="2200" b="1" i="0" u="none" strike="noStrike" kern="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5" name="PoljeZBesedilom 4">
            <a:extLst>
              <a:ext uri="{FF2B5EF4-FFF2-40B4-BE49-F238E27FC236}">
                <a16:creationId xmlns:a16="http://schemas.microsoft.com/office/drawing/2014/main" id="{CAD4377B-2036-4DB2-A25A-6E67BFFBE23E}"/>
              </a:ext>
            </a:extLst>
          </p:cNvPr>
          <p:cNvSpPr txBox="1"/>
          <p:nvPr/>
        </p:nvSpPr>
        <p:spPr>
          <a:xfrm>
            <a:off x="1420427" y="177554"/>
            <a:ext cx="9330431" cy="6494085"/>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36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Stilsko boljše možnosti</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sl-SI" altLang="sl-SI" sz="2000" b="1" dirty="0">
              <a:solidFill>
                <a:srgbClr val="0000FF"/>
              </a:solidFill>
              <a:latin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400" b="1" dirty="0">
                <a:solidFill>
                  <a:srgbClr val="0000FF"/>
                </a:solidFill>
                <a:latin typeface="Arial" panose="020B0604020202020204" pitchFamily="34" charset="0"/>
              </a:rPr>
              <a:t>Beležiti uspehe = opažati, ugotavljati uspehe</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400" b="1" dirty="0">
                <a:solidFill>
                  <a:srgbClr val="0000FF"/>
                </a:solidFill>
                <a:latin typeface="Arial" panose="020B0604020202020204" pitchFamily="34" charset="0"/>
              </a:rPr>
              <a:t>Delati na tem = prizadevati si za to</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400" b="1" dirty="0">
                <a:solidFill>
                  <a:srgbClr val="0000FF"/>
                </a:solidFill>
                <a:latin typeface="Arial" panose="020B0604020202020204" pitchFamily="34" charset="0"/>
              </a:rPr>
              <a:t>Dočim = medtem ko</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400" b="1" dirty="0">
                <a:solidFill>
                  <a:srgbClr val="0000FF"/>
                </a:solidFill>
                <a:latin typeface="Arial" panose="020B0604020202020204" pitchFamily="34" charset="0"/>
              </a:rPr>
              <a:t>Dogovoriti sestanek = dogovoriti se za sestanek</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400" b="1" dirty="0">
                <a:solidFill>
                  <a:srgbClr val="0000FF"/>
                </a:solidFill>
                <a:latin typeface="Arial" panose="020B0604020202020204" pitchFamily="34" charset="0"/>
              </a:rPr>
              <a:t>Doprinesti = prispevati</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400" b="1" dirty="0">
                <a:solidFill>
                  <a:srgbClr val="0000FF"/>
                </a:solidFill>
                <a:latin typeface="Arial" panose="020B0604020202020204" pitchFamily="34" charset="0"/>
              </a:rPr>
              <a:t>Izjasniti se = izreči se, izjaviti</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400" b="1" dirty="0">
                <a:solidFill>
                  <a:srgbClr val="0000FF"/>
                </a:solidFill>
                <a:latin typeface="Arial" panose="020B0604020202020204" pitchFamily="34" charset="0"/>
              </a:rPr>
              <a:t>Iztrošen = izrabljen, izčrpan neuporaben</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400" b="1" dirty="0">
                <a:solidFill>
                  <a:srgbClr val="0000FF"/>
                </a:solidFill>
                <a:latin typeface="Arial" panose="020B0604020202020204" pitchFamily="34" charset="0"/>
              </a:rPr>
              <a:t>Kasniti = zamujati, biti pozen</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400" b="1" dirty="0">
                <a:solidFill>
                  <a:srgbClr val="0000FF"/>
                </a:solidFill>
                <a:latin typeface="Arial" panose="020B0604020202020204" pitchFamily="34" charset="0"/>
              </a:rPr>
              <a:t>Koristiti računalnik = uporabljati računalnik</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400" b="1" dirty="0">
                <a:solidFill>
                  <a:srgbClr val="0000FF"/>
                </a:solidFill>
                <a:latin typeface="Arial" panose="020B0604020202020204" pitchFamily="34" charset="0"/>
              </a:rPr>
              <a:t>Kot prvo = najprej</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400" b="1" dirty="0">
                <a:solidFill>
                  <a:srgbClr val="0000FF"/>
                </a:solidFill>
                <a:latin typeface="Arial" panose="020B0604020202020204" pitchFamily="34" charset="0"/>
              </a:rPr>
              <a:t>Mera: v manjši meri = manj</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400" b="1" dirty="0">
                <a:solidFill>
                  <a:srgbClr val="0000FF"/>
                </a:solidFill>
                <a:latin typeface="Arial" panose="020B0604020202020204" pitchFamily="34" charset="0"/>
              </a:rPr>
              <a:t> v pretežni meri = pretežno, precej, večinoma</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400" b="1" dirty="0">
                <a:solidFill>
                  <a:srgbClr val="0000FF"/>
                </a:solidFill>
                <a:latin typeface="Arial" panose="020B0604020202020204" pitchFamily="34" charset="0"/>
              </a:rPr>
              <a:t>Način: na enak način = enako, prav tako</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400" b="1" dirty="0">
                <a:solidFill>
                  <a:srgbClr val="0000FF"/>
                </a:solidFill>
                <a:latin typeface="Arial" panose="020B0604020202020204" pitchFamily="34" charset="0"/>
              </a:rPr>
              <a:t> na kakšen način = kako</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400" b="1" dirty="0">
                <a:solidFill>
                  <a:srgbClr val="0000FF"/>
                </a:solidFill>
                <a:latin typeface="Arial" panose="020B0604020202020204" pitchFamily="34" charset="0"/>
              </a:rPr>
              <a:t> na noben način = nikakor</a:t>
            </a:r>
          </a:p>
        </p:txBody>
      </p:sp>
    </p:spTree>
    <p:extLst>
      <p:ext uri="{BB962C8B-B14F-4D97-AF65-F5344CB8AC3E}">
        <p14:creationId xmlns:p14="http://schemas.microsoft.com/office/powerpoint/2010/main" val="3492015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350" y="1541929"/>
            <a:ext cx="6056050" cy="3877970"/>
          </a:xfrm>
        </p:spPr>
        <p:txBody>
          <a:bodyPr/>
          <a:lstStyle/>
          <a:p>
            <a:pPr marL="0" marR="0" lvl="0" indent="0" defTabSz="914400" rtl="0" eaLnBrk="1" fontAlgn="base" latinLnBrk="0" hangingPunct="1">
              <a:lnSpc>
                <a:spcPct val="110000"/>
              </a:lnSpc>
              <a:spcBef>
                <a:spcPct val="0"/>
              </a:spcBef>
              <a:spcAft>
                <a:spcPct val="0"/>
              </a:spcAft>
              <a:buClrTx/>
              <a:buSzTx/>
              <a:buFontTx/>
              <a:buNone/>
              <a:tabLst/>
              <a:defRPr/>
            </a:pPr>
            <a:br>
              <a:rPr kumimoji="0" lang="sl-SI" altLang="sl-SI" sz="24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br>
            <a:br>
              <a:rPr kumimoji="0" lang="sl-SI" altLang="sl-SI" sz="2200" b="1" i="0" u="none" strike="noStrike" kern="0" cap="none" spc="0" normalizeH="0" baseline="0" noProof="0" dirty="0">
                <a:ln>
                  <a:noFill/>
                </a:ln>
                <a:solidFill>
                  <a:srgbClr val="330066"/>
                </a:solidFill>
                <a:effectLst/>
                <a:uLnTx/>
                <a:uFillTx/>
                <a:latin typeface="Times New Roman"/>
                <a:ea typeface="+mn-ea"/>
                <a:cs typeface="+mn-cs"/>
              </a:rPr>
            </a:br>
            <a:endParaRPr kumimoji="0" lang="sl-SI" altLang="sl-SI" sz="2200" b="1" i="0" u="none" strike="noStrike" kern="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5" name="PoljeZBesedilom 4">
            <a:extLst>
              <a:ext uri="{FF2B5EF4-FFF2-40B4-BE49-F238E27FC236}">
                <a16:creationId xmlns:a16="http://schemas.microsoft.com/office/drawing/2014/main" id="{CAD4377B-2036-4DB2-A25A-6E67BFFBE23E}"/>
              </a:ext>
            </a:extLst>
          </p:cNvPr>
          <p:cNvSpPr txBox="1"/>
          <p:nvPr/>
        </p:nvSpPr>
        <p:spPr>
          <a:xfrm>
            <a:off x="1669002" y="1171852"/>
            <a:ext cx="9081856" cy="4278094"/>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36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Stilsko boljše možnosti</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sl-SI" altLang="sl-SI" sz="2000" b="1" dirty="0">
              <a:solidFill>
                <a:srgbClr val="0000FF"/>
              </a:solidFill>
              <a:latin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400" b="1" dirty="0">
                <a:solidFill>
                  <a:srgbClr val="0000FF"/>
                </a:solidFill>
                <a:latin typeface="Arial" panose="020B0604020202020204" pitchFamily="34" charset="0"/>
              </a:rPr>
              <a:t>Na podlagi zakona = po zakonu</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400" b="1" dirty="0">
                <a:solidFill>
                  <a:srgbClr val="0000FF"/>
                </a:solidFill>
                <a:latin typeface="Arial" panose="020B0604020202020204" pitchFamily="34" charset="0"/>
              </a:rPr>
              <a:t>Nadoknaditi = nadomestiti, plačati, povrniti</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400" b="1" dirty="0">
                <a:solidFill>
                  <a:srgbClr val="0000FF"/>
                </a:solidFill>
                <a:latin typeface="Arial" panose="020B0604020202020204" pitchFamily="34" charset="0"/>
              </a:rPr>
              <a:t>Nazaj: dve leti nazaj = pred dvema letoma</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400" b="1" dirty="0">
                <a:solidFill>
                  <a:srgbClr val="0000FF"/>
                </a:solidFill>
                <a:latin typeface="Arial" panose="020B0604020202020204" pitchFamily="34" charset="0"/>
              </a:rPr>
              <a:t>Neobhoden = neizogiben, nujen</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400" b="1" dirty="0">
                <a:solidFill>
                  <a:srgbClr val="0000FF"/>
                </a:solidFill>
                <a:latin typeface="Arial" panose="020B0604020202020204" pitchFamily="34" charset="0"/>
              </a:rPr>
              <a:t>Neumoren = neutruden</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400" b="1" dirty="0">
                <a:solidFill>
                  <a:srgbClr val="0000FF"/>
                </a:solidFill>
                <a:latin typeface="Arial" panose="020B0604020202020204" pitchFamily="34" charset="0"/>
              </a:rPr>
              <a:t>Obstoječi zakoni = veljavni, sedanji zakoni</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400" b="1" dirty="0">
                <a:solidFill>
                  <a:srgbClr val="0000FF"/>
                </a:solidFill>
                <a:latin typeface="Arial" panose="020B0604020202020204" pitchFamily="34" charset="0"/>
              </a:rPr>
              <a:t>takrat obstoječe razmere = takratne razmere</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400" b="1" dirty="0">
                <a:solidFill>
                  <a:srgbClr val="0000FF"/>
                </a:solidFill>
                <a:latin typeface="Arial" panose="020B0604020202020204" pitchFamily="34" charset="0"/>
              </a:rPr>
              <a:t>Osveščen = ozaveščen</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400" b="1" dirty="0">
                <a:solidFill>
                  <a:srgbClr val="0000FF"/>
                </a:solidFill>
                <a:latin typeface="Arial" panose="020B0604020202020204" pitchFamily="34" charset="0"/>
              </a:rPr>
              <a:t>Polagati izpite = opravljati, delati izpite</a:t>
            </a:r>
          </a:p>
        </p:txBody>
      </p:sp>
      <p:pic>
        <p:nvPicPr>
          <p:cNvPr id="3" name="Slika 2">
            <a:extLst>
              <a:ext uri="{FF2B5EF4-FFF2-40B4-BE49-F238E27FC236}">
                <a16:creationId xmlns:a16="http://schemas.microsoft.com/office/drawing/2014/main" id="{839D4AC1-3BDF-40F8-8FEA-35E23C78626E}"/>
              </a:ext>
            </a:extLst>
          </p:cNvPr>
          <p:cNvPicPr>
            <a:picLocks noChangeAspect="1"/>
          </p:cNvPicPr>
          <p:nvPr/>
        </p:nvPicPr>
        <p:blipFill>
          <a:blip r:embed="rId2"/>
          <a:stretch>
            <a:fillRect/>
          </a:stretch>
        </p:blipFill>
        <p:spPr>
          <a:xfrm>
            <a:off x="8805862" y="100289"/>
            <a:ext cx="3114675" cy="2338111"/>
          </a:xfrm>
          <a:prstGeom prst="rect">
            <a:avLst/>
          </a:prstGeom>
        </p:spPr>
      </p:pic>
    </p:spTree>
    <p:extLst>
      <p:ext uri="{BB962C8B-B14F-4D97-AF65-F5344CB8AC3E}">
        <p14:creationId xmlns:p14="http://schemas.microsoft.com/office/powerpoint/2010/main" val="37717731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350" y="1541929"/>
            <a:ext cx="6056050" cy="3877970"/>
          </a:xfrm>
        </p:spPr>
        <p:txBody>
          <a:bodyPr/>
          <a:lstStyle/>
          <a:p>
            <a:pPr marL="0" marR="0" lvl="0" indent="0" defTabSz="914400" rtl="0" eaLnBrk="1" fontAlgn="base" latinLnBrk="0" hangingPunct="1">
              <a:lnSpc>
                <a:spcPct val="110000"/>
              </a:lnSpc>
              <a:spcBef>
                <a:spcPct val="0"/>
              </a:spcBef>
              <a:spcAft>
                <a:spcPct val="0"/>
              </a:spcAft>
              <a:buClrTx/>
              <a:buSzTx/>
              <a:buFontTx/>
              <a:buNone/>
              <a:tabLst/>
              <a:defRPr/>
            </a:pPr>
            <a:br>
              <a:rPr kumimoji="0" lang="sl-SI" altLang="sl-SI" sz="24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br>
            <a:br>
              <a:rPr kumimoji="0" lang="sl-SI" altLang="sl-SI" sz="2200" b="1" i="0" u="none" strike="noStrike" kern="0" cap="none" spc="0" normalizeH="0" baseline="0" noProof="0" dirty="0">
                <a:ln>
                  <a:noFill/>
                </a:ln>
                <a:solidFill>
                  <a:srgbClr val="330066"/>
                </a:solidFill>
                <a:effectLst/>
                <a:uLnTx/>
                <a:uFillTx/>
                <a:latin typeface="Times New Roman"/>
                <a:ea typeface="+mn-ea"/>
                <a:cs typeface="+mn-cs"/>
              </a:rPr>
            </a:br>
            <a:endParaRPr kumimoji="0" lang="sl-SI" altLang="sl-SI" sz="2200" b="1" i="0" u="none" strike="noStrike" kern="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5" name="PoljeZBesedilom 4">
            <a:extLst>
              <a:ext uri="{FF2B5EF4-FFF2-40B4-BE49-F238E27FC236}">
                <a16:creationId xmlns:a16="http://schemas.microsoft.com/office/drawing/2014/main" id="{CAD4377B-2036-4DB2-A25A-6E67BFFBE23E}"/>
              </a:ext>
            </a:extLst>
          </p:cNvPr>
          <p:cNvSpPr txBox="1"/>
          <p:nvPr/>
        </p:nvSpPr>
        <p:spPr>
          <a:xfrm>
            <a:off x="1358283" y="-62144"/>
            <a:ext cx="9392575" cy="7103115"/>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36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Stilsko boljše možnosti</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sl-SI" altLang="sl-SI" sz="2000" b="1" dirty="0">
              <a:solidFill>
                <a:srgbClr val="0000FF"/>
              </a:solidFill>
              <a:latin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400" b="1" dirty="0">
                <a:solidFill>
                  <a:srgbClr val="0000FF"/>
                </a:solidFill>
                <a:latin typeface="Arial" panose="020B0604020202020204" pitchFamily="34" charset="0"/>
              </a:rPr>
              <a:t>Posledično = zato, zaradi tega</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400" b="1" dirty="0">
                <a:solidFill>
                  <a:srgbClr val="0000FF"/>
                </a:solidFill>
                <a:latin typeface="Arial" panose="020B0604020202020204" pitchFamily="34" charset="0"/>
              </a:rPr>
              <a:t>Posluževati se = uporabljati</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400" b="1" dirty="0">
                <a:solidFill>
                  <a:srgbClr val="0000FF"/>
                </a:solidFill>
                <a:latin typeface="Arial" panose="020B0604020202020204" pitchFamily="34" charset="0"/>
              </a:rPr>
              <a:t>Potrebno je = treba je</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400" b="1" dirty="0">
                <a:solidFill>
                  <a:srgbClr val="0000FF"/>
                </a:solidFill>
                <a:latin typeface="Arial" panose="020B0604020202020204" pitchFamily="34" charset="0"/>
              </a:rPr>
              <a:t>Potrebujem: rabim = potrebujem, česar nimam</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400" b="1" dirty="0">
                <a:solidFill>
                  <a:srgbClr val="0000FF"/>
                </a:solidFill>
                <a:latin typeface="Arial" panose="020B0604020202020204" pitchFamily="34" charset="0"/>
              </a:rPr>
              <a:t> rabim = uporabljam</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400" b="1" dirty="0">
                <a:solidFill>
                  <a:srgbClr val="0000FF"/>
                </a:solidFill>
                <a:latin typeface="Arial" panose="020B0604020202020204" pitchFamily="34" charset="0"/>
              </a:rPr>
              <a:t>Predpostavljati = domnevati, predvidevati</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400" b="1" dirty="0">
                <a:solidFill>
                  <a:srgbClr val="0000FF"/>
                </a:solidFill>
                <a:latin typeface="Arial" panose="020B0604020202020204" pitchFamily="34" charset="0"/>
              </a:rPr>
              <a:t>Pričeti: seminar prične ob 9. uri = seminar se prične ob 9. uri</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400" b="1" dirty="0">
                <a:solidFill>
                  <a:srgbClr val="0000FF"/>
                </a:solidFill>
                <a:latin typeface="Arial" panose="020B0604020202020204" pitchFamily="34" charset="0"/>
              </a:rPr>
              <a:t>Prisotnost krize = kriza je, obstaja, jo imamo, jo čutimo, se kaže, je opazna</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400" b="1" dirty="0">
                <a:solidFill>
                  <a:srgbClr val="0000FF"/>
                </a:solidFill>
                <a:latin typeface="Arial" panose="020B0604020202020204" pitchFamily="34" charset="0"/>
              </a:rPr>
              <a:t>Pristati na kaj = privoliti v kaj, strinjati se, soglašati</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400" b="1" dirty="0">
                <a:solidFill>
                  <a:srgbClr val="0000FF"/>
                </a:solidFill>
                <a:latin typeface="Arial" panose="020B0604020202020204" pitchFamily="34" charset="0"/>
              </a:rPr>
              <a:t>Pristopiti k čemu = začeti z, lotiti se česa </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400" b="1" dirty="0">
                <a:solidFill>
                  <a:srgbClr val="0000FF"/>
                </a:solidFill>
                <a:latin typeface="Arial" panose="020B0604020202020204" pitchFamily="34" charset="0"/>
              </a:rPr>
              <a:t>Probati = poskusiti, poizkusiti, pokusiti, pomeriti (obleko)</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400" b="1" dirty="0">
                <a:solidFill>
                  <a:srgbClr val="0000FF"/>
                </a:solidFill>
                <a:latin typeface="Arial" panose="020B0604020202020204" pitchFamily="34" charset="0"/>
              </a:rPr>
              <a:t>Sigurno = zanesljivo, gotovo</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400" b="1" dirty="0">
                <a:solidFill>
                  <a:srgbClr val="0000FF"/>
                </a:solidFill>
                <a:latin typeface="Arial" panose="020B0604020202020204" pitchFamily="34" charset="0"/>
              </a:rPr>
              <a:t>Smatrati = meniti, misliti</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400" b="1" dirty="0">
                <a:solidFill>
                  <a:srgbClr val="0000FF"/>
                </a:solidFill>
                <a:latin typeface="Arial" panose="020B0604020202020204" pitchFamily="34" charset="0"/>
              </a:rPr>
              <a:t>Sredina = okolje, družba, skupina</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400" b="1" dirty="0">
                <a:solidFill>
                  <a:srgbClr val="0000FF"/>
                </a:solidFill>
                <a:latin typeface="Arial" panose="020B0604020202020204" pitchFamily="34" charset="0"/>
              </a:rPr>
              <a:t>Starš = oče, mati</a:t>
            </a:r>
          </a:p>
        </p:txBody>
      </p:sp>
    </p:spTree>
    <p:extLst>
      <p:ext uri="{BB962C8B-B14F-4D97-AF65-F5344CB8AC3E}">
        <p14:creationId xmlns:p14="http://schemas.microsoft.com/office/powerpoint/2010/main" val="36279898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350" y="1541929"/>
            <a:ext cx="6056050" cy="3877970"/>
          </a:xfrm>
        </p:spPr>
        <p:txBody>
          <a:bodyPr/>
          <a:lstStyle/>
          <a:p>
            <a:pPr marL="0" marR="0" lvl="0" indent="0" defTabSz="914400" rtl="0" eaLnBrk="1" fontAlgn="base" latinLnBrk="0" hangingPunct="1">
              <a:lnSpc>
                <a:spcPct val="110000"/>
              </a:lnSpc>
              <a:spcBef>
                <a:spcPct val="0"/>
              </a:spcBef>
              <a:spcAft>
                <a:spcPct val="0"/>
              </a:spcAft>
              <a:buClrTx/>
              <a:buSzTx/>
              <a:buFontTx/>
              <a:buNone/>
              <a:tabLst/>
              <a:defRPr/>
            </a:pPr>
            <a:br>
              <a:rPr kumimoji="0" lang="sl-SI" altLang="sl-SI" sz="24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br>
            <a:br>
              <a:rPr kumimoji="0" lang="sl-SI" altLang="sl-SI" sz="2200" b="1" i="0" u="none" strike="noStrike" kern="0" cap="none" spc="0" normalizeH="0" baseline="0" noProof="0" dirty="0">
                <a:ln>
                  <a:noFill/>
                </a:ln>
                <a:solidFill>
                  <a:srgbClr val="330066"/>
                </a:solidFill>
                <a:effectLst/>
                <a:uLnTx/>
                <a:uFillTx/>
                <a:latin typeface="Times New Roman"/>
                <a:ea typeface="+mn-ea"/>
                <a:cs typeface="+mn-cs"/>
              </a:rPr>
            </a:br>
            <a:endParaRPr kumimoji="0" lang="sl-SI" altLang="sl-SI" sz="2200" b="1" i="0" u="none" strike="noStrike" kern="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5" name="PoljeZBesedilom 4">
            <a:extLst>
              <a:ext uri="{FF2B5EF4-FFF2-40B4-BE49-F238E27FC236}">
                <a16:creationId xmlns:a16="http://schemas.microsoft.com/office/drawing/2014/main" id="{CAD4377B-2036-4DB2-A25A-6E67BFFBE23E}"/>
              </a:ext>
            </a:extLst>
          </p:cNvPr>
          <p:cNvSpPr txBox="1"/>
          <p:nvPr/>
        </p:nvSpPr>
        <p:spPr>
          <a:xfrm>
            <a:off x="390616" y="0"/>
            <a:ext cx="11709647" cy="7040971"/>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36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Stilsko boljše možnosti</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sl-SI" altLang="sl-SI" sz="2000" b="1" dirty="0">
              <a:solidFill>
                <a:srgbClr val="0000FF"/>
              </a:solidFill>
              <a:latin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400" b="1" dirty="0">
                <a:solidFill>
                  <a:srgbClr val="0000FF"/>
                </a:solidFill>
                <a:latin typeface="Arial" panose="020B0604020202020204" pitchFamily="34" charset="0"/>
              </a:rPr>
              <a:t>Širom Slovenije = po vsej Sloveniji, povsod po Sloveniji</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400" b="1" dirty="0">
                <a:solidFill>
                  <a:srgbClr val="0000FF"/>
                </a:solidFill>
                <a:latin typeface="Arial" panose="020B0604020202020204" pitchFamily="34" charset="0"/>
              </a:rPr>
              <a:t>Tekom postopka = med postopkom</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400" b="1" dirty="0">
                <a:solidFill>
                  <a:srgbClr val="0000FF"/>
                </a:solidFill>
                <a:latin typeface="Arial" panose="020B0604020202020204" pitchFamily="34" charset="0"/>
              </a:rPr>
              <a:t>Temu ni tako = to ni tako</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400" b="1" dirty="0">
                <a:solidFill>
                  <a:srgbClr val="0000FF"/>
                </a:solidFill>
                <a:latin typeface="Arial" panose="020B0604020202020204" pitchFamily="34" charset="0"/>
              </a:rPr>
              <a:t>Usluga: storitev = usluga je zastonj, storitev se plača</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400" b="1" dirty="0">
                <a:solidFill>
                  <a:srgbClr val="0000FF"/>
                </a:solidFill>
                <a:latin typeface="Arial" panose="020B0604020202020204" pitchFamily="34" charset="0"/>
              </a:rPr>
              <a:t>V času seje = med sejo</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400" b="1" dirty="0">
                <a:solidFill>
                  <a:srgbClr val="0000FF"/>
                </a:solidFill>
                <a:latin typeface="Arial" panose="020B0604020202020204" pitchFamily="34" charset="0"/>
              </a:rPr>
              <a:t>V kolikor = če</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400" b="1" dirty="0">
                <a:solidFill>
                  <a:srgbClr val="0000FF"/>
                </a:solidFill>
                <a:latin typeface="Arial" panose="020B0604020202020204" pitchFamily="34" charset="0"/>
              </a:rPr>
              <a:t>V izogib posledicam = da bi se izognili posledicam</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400" b="1" dirty="0">
                <a:solidFill>
                  <a:srgbClr val="0000FF"/>
                </a:solidFill>
                <a:latin typeface="Arial" panose="020B0604020202020204" pitchFamily="34" charset="0"/>
              </a:rPr>
              <a:t>V posledici česar = zato, zaradi česar</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400" b="1" dirty="0">
                <a:solidFill>
                  <a:srgbClr val="0000FF"/>
                </a:solidFill>
                <a:latin typeface="Arial" panose="020B0604020202020204" pitchFamily="34" charset="0"/>
              </a:rPr>
              <a:t>V primeru suma = če sumimo</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400" b="1" dirty="0">
                <a:solidFill>
                  <a:srgbClr val="0000FF"/>
                </a:solidFill>
                <a:latin typeface="Arial" panose="020B0604020202020204" pitchFamily="34" charset="0"/>
              </a:rPr>
              <a:t>V primeru, da = če</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400" b="1" dirty="0">
                <a:solidFill>
                  <a:srgbClr val="0000FF"/>
                </a:solidFill>
                <a:latin typeface="Arial" panose="020B0604020202020204" pitchFamily="34" charset="0"/>
              </a:rPr>
              <a:t>V slučaju nesreče = v nesreči, ob nesreči, če se zgodi nesreča</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400" b="1" dirty="0">
                <a:solidFill>
                  <a:srgbClr val="0000FF"/>
                </a:solidFill>
                <a:latin typeface="Arial" panose="020B0604020202020204" pitchFamily="34" charset="0"/>
              </a:rPr>
              <a:t>V nobenem slučaju = nikakor</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400" b="1" dirty="0">
                <a:solidFill>
                  <a:srgbClr val="0000FF"/>
                </a:solidFill>
                <a:latin typeface="Arial" panose="020B0604020202020204" pitchFamily="34" charset="0"/>
              </a:rPr>
              <a:t>V smislu zakona = po zakonu, skladno z zakonom</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400" b="1" dirty="0">
                <a:solidFill>
                  <a:srgbClr val="0000FF"/>
                </a:solidFill>
                <a:latin typeface="Arial" panose="020B0604020202020204" pitchFamily="34" charset="0"/>
              </a:rPr>
              <a:t>Vršiti preiskavo = preiskovati</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400" b="1" dirty="0">
                <a:solidFill>
                  <a:srgbClr val="0000FF"/>
                </a:solidFill>
                <a:latin typeface="Arial" panose="020B0604020202020204" pitchFamily="34" charset="0"/>
              </a:rPr>
              <a:t>Za kaj se gre = za kaj gre</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400" b="1" dirty="0">
                <a:solidFill>
                  <a:srgbClr val="0000FF"/>
                </a:solidFill>
                <a:latin typeface="Arial" panose="020B0604020202020204" pitchFamily="34" charset="0"/>
              </a:rPr>
              <a:t>Zaključiti z delom = končati delo, opraviti delo</a:t>
            </a:r>
          </a:p>
        </p:txBody>
      </p:sp>
    </p:spTree>
    <p:extLst>
      <p:ext uri="{BB962C8B-B14F-4D97-AF65-F5344CB8AC3E}">
        <p14:creationId xmlns:p14="http://schemas.microsoft.com/office/powerpoint/2010/main" val="2756799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350" y="1541929"/>
            <a:ext cx="6056050" cy="3877970"/>
          </a:xfrm>
        </p:spPr>
        <p:txBody>
          <a:bodyPr/>
          <a:lstStyle/>
          <a:p>
            <a:pPr marL="0" marR="0" lvl="0" indent="0" defTabSz="914400" rtl="0" eaLnBrk="1" fontAlgn="base" latinLnBrk="0" hangingPunct="1">
              <a:lnSpc>
                <a:spcPct val="110000"/>
              </a:lnSpc>
              <a:spcBef>
                <a:spcPct val="0"/>
              </a:spcBef>
              <a:spcAft>
                <a:spcPct val="0"/>
              </a:spcAft>
              <a:buClrTx/>
              <a:buSzTx/>
              <a:buFontTx/>
              <a:buNone/>
              <a:tabLst/>
              <a:defRPr/>
            </a:pPr>
            <a:br>
              <a:rPr kumimoji="0" lang="sl-SI" altLang="sl-SI" sz="24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br>
            <a:br>
              <a:rPr kumimoji="0" lang="sl-SI" altLang="sl-SI" sz="2200" b="1" i="0" u="none" strike="noStrike" kern="0" cap="none" spc="0" normalizeH="0" baseline="0" noProof="0" dirty="0">
                <a:ln>
                  <a:noFill/>
                </a:ln>
                <a:solidFill>
                  <a:srgbClr val="330066"/>
                </a:solidFill>
                <a:effectLst/>
                <a:uLnTx/>
                <a:uFillTx/>
                <a:latin typeface="Times New Roman"/>
                <a:ea typeface="+mn-ea"/>
                <a:cs typeface="+mn-cs"/>
              </a:rPr>
            </a:br>
            <a:endParaRPr kumimoji="0" lang="sl-SI" altLang="sl-SI" sz="2200" b="1" i="0" u="none" strike="noStrike" kern="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5" name="PoljeZBesedilom 4">
            <a:extLst>
              <a:ext uri="{FF2B5EF4-FFF2-40B4-BE49-F238E27FC236}">
                <a16:creationId xmlns:a16="http://schemas.microsoft.com/office/drawing/2014/main" id="{CAD4377B-2036-4DB2-A25A-6E67BFFBE23E}"/>
              </a:ext>
            </a:extLst>
          </p:cNvPr>
          <p:cNvSpPr txBox="1"/>
          <p:nvPr/>
        </p:nvSpPr>
        <p:spPr>
          <a:xfrm>
            <a:off x="1420427" y="177554"/>
            <a:ext cx="9330431" cy="6678751"/>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sl-SI" altLang="sl-SI" sz="2000" b="1" dirty="0">
              <a:solidFill>
                <a:srgbClr val="0000FF"/>
              </a:solidFill>
              <a:latin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lang="sl-SI" altLang="sl-SI" sz="2000" b="1" dirty="0">
              <a:solidFill>
                <a:srgbClr val="0000FF"/>
              </a:solidFill>
              <a:latin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3600" b="1" dirty="0">
                <a:solidFill>
                  <a:srgbClr val="0000FF"/>
                </a:solidFill>
                <a:latin typeface="Arial" panose="020B0604020202020204" pitchFamily="34" charset="0"/>
              </a:rPr>
              <a:t>Navajanje krajevnih in časovnih prislovov</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sl-SI" altLang="sl-SI" sz="2000" b="1" dirty="0">
              <a:solidFill>
                <a:srgbClr val="0000FF"/>
              </a:solidFill>
              <a:latin typeface="Arial" panose="020B0604020202020204" pitchFamily="34" charset="0"/>
            </a:endParaRP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sl-SI" altLang="sl-SI" sz="2400" b="1" dirty="0">
                <a:solidFill>
                  <a:srgbClr val="0000FF"/>
                </a:solidFill>
                <a:latin typeface="Arial" panose="020B0604020202020204" pitchFamily="34" charset="0"/>
              </a:rPr>
              <a:t>Bodite previdni pri uporabi krajevnih prislovov, ki vodijo uporabnika po spletnem mestu in straneh. </a:t>
            </a: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sl-SI" altLang="sl-SI" sz="2400" b="1" dirty="0">
                <a:solidFill>
                  <a:srgbClr val="0000FF"/>
                </a:solidFill>
                <a:latin typeface="Arial" panose="020B0604020202020204" pitchFamily="34" charset="0"/>
              </a:rPr>
              <a:t>Izrazi, kakršni so: »zgoraj«, »spodaj«, »v nadaljevanju«, »na naslednji strani«, so koristni v tiskani obliki, medtem ko so na spletu lahko zavajajoči in povzročajo zmedo.</a:t>
            </a: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sl-SI" altLang="sl-SI" sz="2400" b="1" dirty="0">
              <a:solidFill>
                <a:srgbClr val="0000FF"/>
              </a:solidFill>
              <a:latin typeface="Arial" panose="020B0604020202020204" pitchFamily="34" charset="0"/>
            </a:endParaRP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sl-SI" altLang="sl-SI" sz="2400" b="1" dirty="0">
                <a:solidFill>
                  <a:srgbClr val="0000FF"/>
                </a:solidFill>
                <a:latin typeface="Arial" panose="020B0604020202020204" pitchFamily="34" charset="0"/>
              </a:rPr>
              <a:t>Prav tako bodite pragmatični pri navajanju časa. Uporaba izrazov, kot sta »letos«, »lani«, zahteva redno pregledovanje besedila, čeprav se bistvo vsebine ni spremenilo, zato je bolje, da npr. namesto »od marca lani« napišete »od marca 2023«.</a:t>
            </a: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sl-SI" altLang="sl-SI" sz="2400" b="1" dirty="0">
              <a:solidFill>
                <a:srgbClr val="0000FF"/>
              </a:solidFill>
              <a:latin typeface="Arial" panose="020B0604020202020204" pitchFamily="34" charset="0"/>
            </a:endParaRP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sl-SI" altLang="sl-SI" sz="2400" b="1" dirty="0">
                <a:solidFill>
                  <a:srgbClr val="0000FF"/>
                </a:solidFill>
                <a:latin typeface="Arial" panose="020B0604020202020204" pitchFamily="34" charset="0"/>
              </a:rPr>
              <a:t>Marca 2023</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sl-SI" altLang="sl-SI" sz="2000" b="1" dirty="0">
              <a:solidFill>
                <a:srgbClr val="0000FF"/>
              </a:solidFill>
              <a:latin typeface="Arial" panose="020B0604020202020204" pitchFamily="34" charset="0"/>
            </a:endParaRPr>
          </a:p>
        </p:txBody>
      </p:sp>
    </p:spTree>
    <p:extLst>
      <p:ext uri="{BB962C8B-B14F-4D97-AF65-F5344CB8AC3E}">
        <p14:creationId xmlns:p14="http://schemas.microsoft.com/office/powerpoint/2010/main" val="3134461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350" y="1541929"/>
            <a:ext cx="6056050" cy="3877970"/>
          </a:xfrm>
        </p:spPr>
        <p:txBody>
          <a:bodyPr/>
          <a:lstStyle/>
          <a:p>
            <a:pPr marL="0" marR="0" lvl="0" indent="0" defTabSz="914400" rtl="0" eaLnBrk="1" fontAlgn="base" latinLnBrk="0" hangingPunct="1">
              <a:lnSpc>
                <a:spcPct val="110000"/>
              </a:lnSpc>
              <a:spcBef>
                <a:spcPct val="0"/>
              </a:spcBef>
              <a:spcAft>
                <a:spcPct val="0"/>
              </a:spcAft>
              <a:buClrTx/>
              <a:buSzTx/>
              <a:buFontTx/>
              <a:buNone/>
              <a:tabLst/>
              <a:defRPr/>
            </a:pPr>
            <a:br>
              <a:rPr kumimoji="0" lang="sl-SI" altLang="sl-SI" sz="24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br>
            <a:br>
              <a:rPr kumimoji="0" lang="sl-SI" altLang="sl-SI" sz="2200" b="1" i="0" u="none" strike="noStrike" kern="0" cap="none" spc="0" normalizeH="0" baseline="0" noProof="0" dirty="0">
                <a:ln>
                  <a:noFill/>
                </a:ln>
                <a:solidFill>
                  <a:srgbClr val="330066"/>
                </a:solidFill>
                <a:effectLst/>
                <a:uLnTx/>
                <a:uFillTx/>
                <a:latin typeface="Times New Roman"/>
                <a:ea typeface="+mn-ea"/>
                <a:cs typeface="+mn-cs"/>
              </a:rPr>
            </a:br>
            <a:endParaRPr kumimoji="0" lang="sl-SI" altLang="sl-SI" sz="2200" b="1" i="0" u="none" strike="noStrike" kern="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5" name="PoljeZBesedilom 4">
            <a:extLst>
              <a:ext uri="{FF2B5EF4-FFF2-40B4-BE49-F238E27FC236}">
                <a16:creationId xmlns:a16="http://schemas.microsoft.com/office/drawing/2014/main" id="{CAD4377B-2036-4DB2-A25A-6E67BFFBE23E}"/>
              </a:ext>
            </a:extLst>
          </p:cNvPr>
          <p:cNvSpPr txBox="1"/>
          <p:nvPr/>
        </p:nvSpPr>
        <p:spPr>
          <a:xfrm>
            <a:off x="2895600" y="1438101"/>
            <a:ext cx="6754428" cy="4462760"/>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36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Jedrnatost in zgoščenost</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l-SI" altLang="sl-SI" sz="20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Pišite razumljivo, kratko in jedrnato, pa vendar celovito. Da bi to dosegli, naj bo vsebina:</a:t>
            </a: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uporabna,</a:t>
            </a: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informativna,</a:t>
            </a: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natančna,</a:t>
            </a: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uporabniku prijazna, vendar še vedno strokovna.</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l-SI" altLang="sl-SI" sz="36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72932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350" y="1541929"/>
            <a:ext cx="6056050" cy="3877970"/>
          </a:xfrm>
        </p:spPr>
        <p:txBody>
          <a:bodyPr/>
          <a:lstStyle/>
          <a:p>
            <a:pPr marL="0" marR="0" lvl="0" indent="0" defTabSz="914400" rtl="0" eaLnBrk="1" fontAlgn="base" latinLnBrk="0" hangingPunct="1">
              <a:lnSpc>
                <a:spcPct val="110000"/>
              </a:lnSpc>
              <a:spcBef>
                <a:spcPct val="0"/>
              </a:spcBef>
              <a:spcAft>
                <a:spcPct val="0"/>
              </a:spcAft>
              <a:buClrTx/>
              <a:buSzTx/>
              <a:buFontTx/>
              <a:buNone/>
              <a:tabLst/>
              <a:defRPr/>
            </a:pPr>
            <a:br>
              <a:rPr kumimoji="0" lang="sl-SI" altLang="sl-SI" sz="24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br>
            <a:br>
              <a:rPr kumimoji="0" lang="sl-SI" altLang="sl-SI" sz="2200" b="1" i="0" u="none" strike="noStrike" kern="0" cap="none" spc="0" normalizeH="0" baseline="0" noProof="0" dirty="0">
                <a:ln>
                  <a:noFill/>
                </a:ln>
                <a:solidFill>
                  <a:srgbClr val="330066"/>
                </a:solidFill>
                <a:effectLst/>
                <a:uLnTx/>
                <a:uFillTx/>
                <a:latin typeface="Times New Roman"/>
                <a:ea typeface="+mn-ea"/>
                <a:cs typeface="+mn-cs"/>
              </a:rPr>
            </a:br>
            <a:endParaRPr kumimoji="0" lang="sl-SI" altLang="sl-SI" sz="2200" b="1" i="0" u="none" strike="noStrike" kern="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5" name="PoljeZBesedilom 4">
            <a:extLst>
              <a:ext uri="{FF2B5EF4-FFF2-40B4-BE49-F238E27FC236}">
                <a16:creationId xmlns:a16="http://schemas.microsoft.com/office/drawing/2014/main" id="{CAD4377B-2036-4DB2-A25A-6E67BFFBE23E}"/>
              </a:ext>
            </a:extLst>
          </p:cNvPr>
          <p:cNvSpPr txBox="1"/>
          <p:nvPr/>
        </p:nvSpPr>
        <p:spPr>
          <a:xfrm>
            <a:off x="523783" y="-115410"/>
            <a:ext cx="11558726" cy="6863417"/>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36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Jezikovni </a:t>
            </a:r>
            <a:r>
              <a:rPr kumimoji="0" lang="sl-SI" altLang="sl-SI" sz="36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plevelčki</a:t>
            </a:r>
            <a:endParaRPr kumimoji="0" lang="sl-SI" altLang="sl-SI" sz="36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lang="sl-SI" altLang="sl-SI" sz="2000" b="1" dirty="0">
              <a:solidFill>
                <a:srgbClr val="0000FF"/>
              </a:solidFill>
              <a:latin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400" b="1" dirty="0">
                <a:solidFill>
                  <a:srgbClr val="0000FF"/>
                </a:solidFill>
                <a:latin typeface="Arial" panose="020B0604020202020204" pitchFamily="34" charset="0"/>
              </a:rPr>
              <a:t>Odstranimo iz jezika grobe slovnične in pravopisne napake: </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400" b="1" dirty="0">
                <a:solidFill>
                  <a:srgbClr val="0000FF"/>
                </a:solidFill>
                <a:latin typeface="Arial" panose="020B0604020202020204" pitchFamily="34" charset="0"/>
              </a:rPr>
              <a:t>a) Gospa, ali boste prišla, prebrala in podpisala? = Gospa, ali boste prišli, prebrali in </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400" b="1" dirty="0">
                <a:solidFill>
                  <a:srgbClr val="0000FF"/>
                </a:solidFill>
                <a:latin typeface="Arial" panose="020B0604020202020204" pitchFamily="34" charset="0"/>
              </a:rPr>
              <a:t>podpisali? </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400" b="1" dirty="0">
                <a:solidFill>
                  <a:srgbClr val="0000FF"/>
                </a:solidFill>
                <a:latin typeface="Arial" panose="020B0604020202020204" pitchFamily="34" charset="0"/>
              </a:rPr>
              <a:t>b) Grem kupiti slovar. Želim kupit slovar. = Grem kupit slovar. Želim kupiti slovar.</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400" b="1" dirty="0">
                <a:solidFill>
                  <a:srgbClr val="0000FF"/>
                </a:solidFill>
                <a:latin typeface="Arial" panose="020B0604020202020204" pitchFamily="34" charset="0"/>
              </a:rPr>
              <a:t>c) Pošiljam dva potrdila in dve prošnje. = Pošiljam dve potrdili in dve prošnji.</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400" b="1" dirty="0">
                <a:solidFill>
                  <a:srgbClr val="0000FF"/>
                </a:solidFill>
                <a:latin typeface="Arial" panose="020B0604020202020204" pitchFamily="34" charset="0"/>
              </a:rPr>
              <a:t>d) To je moja hčer/mater. Rada imam svojo hči/mati. = To je moja hči/mati. Rada </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400" b="1" dirty="0">
                <a:solidFill>
                  <a:srgbClr val="0000FF"/>
                </a:solidFill>
                <a:latin typeface="Arial" panose="020B0604020202020204" pitchFamily="34" charset="0"/>
              </a:rPr>
              <a:t>imam svojo hčer/ mater.</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400" b="1" dirty="0">
                <a:solidFill>
                  <a:srgbClr val="0000FF"/>
                </a:solidFill>
                <a:latin typeface="Arial" panose="020B0604020202020204" pitchFamily="34" charset="0"/>
              </a:rPr>
              <a:t>e) Naši otroci se pri sosedovih </a:t>
            </a:r>
            <a:r>
              <a:rPr lang="sl-SI" altLang="sl-SI" sz="2400" b="1" dirty="0" err="1">
                <a:solidFill>
                  <a:srgbClr val="0000FF"/>
                </a:solidFill>
                <a:latin typeface="Arial" panose="020B0604020202020204" pitchFamily="34" charset="0"/>
              </a:rPr>
              <a:t>otrokih</a:t>
            </a:r>
            <a:r>
              <a:rPr lang="sl-SI" altLang="sl-SI" sz="2400" b="1" dirty="0">
                <a:solidFill>
                  <a:srgbClr val="0000FF"/>
                </a:solidFill>
                <a:latin typeface="Arial" panose="020B0604020202020204" pitchFamily="34" charset="0"/>
              </a:rPr>
              <a:t> igrajo z njenimi otroci = Naši otroci se igrajo </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400" b="1" dirty="0">
                <a:solidFill>
                  <a:srgbClr val="0000FF"/>
                </a:solidFill>
                <a:latin typeface="Arial" panose="020B0604020202020204" pitchFamily="34" charset="0"/>
              </a:rPr>
              <a:t>pri sosedovih otrocih z njenimi otroki.</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400" b="1" dirty="0">
                <a:solidFill>
                  <a:srgbClr val="0000FF"/>
                </a:solidFill>
                <a:latin typeface="Arial" panose="020B0604020202020204" pitchFamily="34" charset="0"/>
              </a:rPr>
              <a:t>f) Dopis pošljite </a:t>
            </a:r>
            <a:r>
              <a:rPr lang="sl-SI" altLang="sl-SI" sz="2400" b="1" dirty="0" err="1">
                <a:solidFill>
                  <a:srgbClr val="0000FF"/>
                </a:solidFill>
                <a:latin typeface="Arial" panose="020B0604020202020204" pitchFamily="34" charset="0"/>
              </a:rPr>
              <a:t>gospej</a:t>
            </a:r>
            <a:r>
              <a:rPr lang="sl-SI" altLang="sl-SI" sz="2400" b="1" dirty="0">
                <a:solidFill>
                  <a:srgbClr val="0000FF"/>
                </a:solidFill>
                <a:latin typeface="Arial" panose="020B0604020202020204" pitchFamily="34" charset="0"/>
              </a:rPr>
              <a:t> Ani ter gospodoma </a:t>
            </a:r>
            <a:r>
              <a:rPr lang="sl-SI" altLang="sl-SI" sz="2400" b="1" dirty="0" err="1">
                <a:solidFill>
                  <a:srgbClr val="0000FF"/>
                </a:solidFill>
                <a:latin typeface="Arial" panose="020B0604020202020204" pitchFamily="34" charset="0"/>
              </a:rPr>
              <a:t>Vilitu</a:t>
            </a:r>
            <a:r>
              <a:rPr lang="sl-SI" altLang="sl-SI" sz="2400" b="1" dirty="0">
                <a:solidFill>
                  <a:srgbClr val="0000FF"/>
                </a:solidFill>
                <a:latin typeface="Arial" panose="020B0604020202020204" pitchFamily="34" charset="0"/>
              </a:rPr>
              <a:t> in </a:t>
            </a:r>
            <a:r>
              <a:rPr lang="sl-SI" altLang="sl-SI" sz="2400" b="1" dirty="0" err="1">
                <a:solidFill>
                  <a:srgbClr val="0000FF"/>
                </a:solidFill>
                <a:latin typeface="Arial" panose="020B0604020202020204" pitchFamily="34" charset="0"/>
              </a:rPr>
              <a:t>Markotu</a:t>
            </a:r>
            <a:r>
              <a:rPr lang="sl-SI" altLang="sl-SI" sz="2400" b="1" dirty="0">
                <a:solidFill>
                  <a:srgbClr val="0000FF"/>
                </a:solidFill>
                <a:latin typeface="Arial" panose="020B0604020202020204" pitchFamily="34" charset="0"/>
              </a:rPr>
              <a:t>. = Dopis pošljite gospe </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400" b="1" dirty="0">
                <a:solidFill>
                  <a:srgbClr val="0000FF"/>
                </a:solidFill>
                <a:latin typeface="Arial" panose="020B0604020202020204" pitchFamily="34" charset="0"/>
              </a:rPr>
              <a:t>Ani ter gospodama Viliju in Marku.</a:t>
            </a:r>
          </a:p>
        </p:txBody>
      </p:sp>
    </p:spTree>
    <p:extLst>
      <p:ext uri="{BB962C8B-B14F-4D97-AF65-F5344CB8AC3E}">
        <p14:creationId xmlns:p14="http://schemas.microsoft.com/office/powerpoint/2010/main" val="37011872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350" y="1541929"/>
            <a:ext cx="6056050" cy="3877970"/>
          </a:xfrm>
        </p:spPr>
        <p:txBody>
          <a:bodyPr/>
          <a:lstStyle/>
          <a:p>
            <a:pPr marL="0" marR="0" lvl="0" indent="0" defTabSz="914400" rtl="0" eaLnBrk="1" fontAlgn="base" latinLnBrk="0" hangingPunct="1">
              <a:lnSpc>
                <a:spcPct val="110000"/>
              </a:lnSpc>
              <a:spcBef>
                <a:spcPct val="0"/>
              </a:spcBef>
              <a:spcAft>
                <a:spcPct val="0"/>
              </a:spcAft>
              <a:buClrTx/>
              <a:buSzTx/>
              <a:buFontTx/>
              <a:buNone/>
              <a:tabLst/>
              <a:defRPr/>
            </a:pPr>
            <a:br>
              <a:rPr kumimoji="0" lang="sl-SI" altLang="sl-SI" sz="24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br>
            <a:br>
              <a:rPr kumimoji="0" lang="sl-SI" altLang="sl-SI" sz="2200" b="1" i="0" u="none" strike="noStrike" kern="0" cap="none" spc="0" normalizeH="0" baseline="0" noProof="0" dirty="0">
                <a:ln>
                  <a:noFill/>
                </a:ln>
                <a:solidFill>
                  <a:srgbClr val="330066"/>
                </a:solidFill>
                <a:effectLst/>
                <a:uLnTx/>
                <a:uFillTx/>
                <a:latin typeface="Times New Roman"/>
                <a:ea typeface="+mn-ea"/>
                <a:cs typeface="+mn-cs"/>
              </a:rPr>
            </a:br>
            <a:endParaRPr kumimoji="0" lang="sl-SI" altLang="sl-SI" sz="2200" b="1" i="0" u="none" strike="noStrike" kern="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5" name="PoljeZBesedilom 4">
            <a:extLst>
              <a:ext uri="{FF2B5EF4-FFF2-40B4-BE49-F238E27FC236}">
                <a16:creationId xmlns:a16="http://schemas.microsoft.com/office/drawing/2014/main" id="{CAD4377B-2036-4DB2-A25A-6E67BFFBE23E}"/>
              </a:ext>
            </a:extLst>
          </p:cNvPr>
          <p:cNvSpPr txBox="1"/>
          <p:nvPr/>
        </p:nvSpPr>
        <p:spPr>
          <a:xfrm>
            <a:off x="1420427" y="177554"/>
            <a:ext cx="9330431" cy="6494085"/>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36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Jezikovni </a:t>
            </a:r>
            <a:r>
              <a:rPr kumimoji="0" lang="sl-SI" altLang="sl-SI" sz="3600" b="1" i="0" u="none" strike="noStrike" kern="1200" cap="none" spc="0" normalizeH="0" baseline="0" noProof="0" dirty="0" err="1">
                <a:ln>
                  <a:noFill/>
                </a:ln>
                <a:solidFill>
                  <a:srgbClr val="0000FF"/>
                </a:solidFill>
                <a:effectLst/>
                <a:uLnTx/>
                <a:uFillTx/>
                <a:latin typeface="Arial" panose="020B0604020202020204" pitchFamily="34" charset="0"/>
                <a:ea typeface="+mn-ea"/>
                <a:cs typeface="+mn-cs"/>
              </a:rPr>
              <a:t>plevelčki</a:t>
            </a:r>
            <a:endParaRPr kumimoji="0" lang="sl-SI" altLang="sl-SI" sz="36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lang="sl-SI" altLang="sl-SI" sz="2000" b="1" dirty="0">
              <a:solidFill>
                <a:srgbClr val="0000FF"/>
              </a:solidFill>
              <a:latin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400" b="1" dirty="0">
                <a:solidFill>
                  <a:srgbClr val="0000FF"/>
                </a:solidFill>
                <a:latin typeface="Arial" panose="020B0604020202020204" pitchFamily="34" charset="0"/>
              </a:rPr>
              <a:t>Pred </a:t>
            </a:r>
            <a:r>
              <a:rPr lang="sl-SI" altLang="sl-SI" sz="2400" b="1" dirty="0" err="1">
                <a:solidFill>
                  <a:srgbClr val="0000FF"/>
                </a:solidFill>
                <a:latin typeface="Arial" panose="020B0604020202020204" pitchFamily="34" charset="0"/>
              </a:rPr>
              <a:t>dvemi</a:t>
            </a:r>
            <a:r>
              <a:rPr lang="sl-SI" altLang="sl-SI" sz="2400" b="1" dirty="0">
                <a:solidFill>
                  <a:srgbClr val="0000FF"/>
                </a:solidFill>
                <a:latin typeface="Arial" panose="020B0604020202020204" pitchFamily="34" charset="0"/>
              </a:rPr>
              <a:t> leti sem bil pri njemu. = Pred dvema letoma sem bil pri njem.</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400" b="1" dirty="0">
                <a:solidFill>
                  <a:srgbClr val="0000FF"/>
                </a:solidFill>
                <a:latin typeface="Arial" panose="020B0604020202020204" pitchFamily="34" charset="0"/>
              </a:rPr>
              <a:t>h) S čem naj vam postrežem? Z ničemer. = S čim naj vam postrežem? Z ničimer.</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400" b="1" dirty="0">
                <a:solidFill>
                  <a:srgbClr val="0000FF"/>
                </a:solidFill>
                <a:latin typeface="Arial" panose="020B0604020202020204" pitchFamily="34" charset="0"/>
              </a:rPr>
              <a:t>i) Pred in v hiši jo ni. = Pred hišo in v njej je ni.</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400" b="1" dirty="0">
                <a:solidFill>
                  <a:srgbClr val="0000FF"/>
                </a:solidFill>
                <a:latin typeface="Arial" panose="020B0604020202020204" pitchFamily="34" charset="0"/>
              </a:rPr>
              <a:t>j) Vstopil je, brez da bi pozdravil. = Vstopil je, ne da bi pozdravil./ Vstopil je brez </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400" b="1" dirty="0">
                <a:solidFill>
                  <a:srgbClr val="0000FF"/>
                </a:solidFill>
                <a:latin typeface="Arial" panose="020B0604020202020204" pitchFamily="34" charset="0"/>
              </a:rPr>
              <a:t>pozdrava.</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400" b="1" dirty="0">
                <a:solidFill>
                  <a:srgbClr val="0000FF"/>
                </a:solidFill>
                <a:latin typeface="Arial" panose="020B0604020202020204" pitchFamily="34" charset="0"/>
              </a:rPr>
              <a:t>k) Nebi, </a:t>
            </a:r>
            <a:r>
              <a:rPr lang="sl-SI" altLang="sl-SI" sz="2400" b="1" dirty="0" err="1">
                <a:solidFill>
                  <a:srgbClr val="0000FF"/>
                </a:solidFill>
                <a:latin typeface="Arial" panose="020B0604020202020204" pitchFamily="34" charset="0"/>
              </a:rPr>
              <a:t>pretstavnik</a:t>
            </a:r>
            <a:r>
              <a:rPr lang="sl-SI" altLang="sl-SI" sz="2400" b="1" dirty="0">
                <a:solidFill>
                  <a:srgbClr val="0000FF"/>
                </a:solidFill>
                <a:latin typeface="Arial" panose="020B0604020202020204" pitchFamily="34" charset="0"/>
              </a:rPr>
              <a:t>, </a:t>
            </a:r>
            <a:r>
              <a:rPr lang="sl-SI" altLang="sl-SI" sz="2400" b="1" dirty="0" err="1">
                <a:solidFill>
                  <a:srgbClr val="0000FF"/>
                </a:solidFill>
                <a:latin typeface="Arial" panose="020B0604020202020204" pitchFamily="34" charset="0"/>
              </a:rPr>
              <a:t>vskladiti</a:t>
            </a:r>
            <a:r>
              <a:rPr lang="sl-SI" altLang="sl-SI" sz="2400" b="1" dirty="0">
                <a:solidFill>
                  <a:srgbClr val="0000FF"/>
                </a:solidFill>
                <a:latin typeface="Arial" panose="020B0604020202020204" pitchFamily="34" charset="0"/>
              </a:rPr>
              <a:t>, </a:t>
            </a:r>
            <a:r>
              <a:rPr lang="sl-SI" altLang="sl-SI" sz="2400" b="1" dirty="0" err="1">
                <a:solidFill>
                  <a:srgbClr val="0000FF"/>
                </a:solidFill>
                <a:latin typeface="Arial" panose="020B0604020202020204" pitchFamily="34" charset="0"/>
              </a:rPr>
              <a:t>povdarek</a:t>
            </a:r>
            <a:r>
              <a:rPr lang="sl-SI" altLang="sl-SI" sz="2400" b="1" dirty="0">
                <a:solidFill>
                  <a:srgbClr val="0000FF"/>
                </a:solidFill>
                <a:latin typeface="Arial" panose="020B0604020202020204" pitchFamily="34" charset="0"/>
              </a:rPr>
              <a:t>, </a:t>
            </a:r>
            <a:r>
              <a:rPr lang="sl-SI" altLang="sl-SI" sz="2400" b="1" dirty="0" err="1">
                <a:solidFill>
                  <a:srgbClr val="0000FF"/>
                </a:solidFill>
                <a:latin typeface="Arial" panose="020B0604020202020204" pitchFamily="34" charset="0"/>
              </a:rPr>
              <a:t>vsesti</a:t>
            </a:r>
            <a:r>
              <a:rPr lang="sl-SI" altLang="sl-SI" sz="2400" b="1" dirty="0">
                <a:solidFill>
                  <a:srgbClr val="0000FF"/>
                </a:solidFill>
                <a:latin typeface="Arial" panose="020B0604020202020204" pitchFamily="34" charset="0"/>
              </a:rPr>
              <a:t> se, </a:t>
            </a:r>
            <a:r>
              <a:rPr lang="sl-SI" altLang="sl-SI" sz="2400" b="1" dirty="0" err="1">
                <a:solidFill>
                  <a:srgbClr val="0000FF"/>
                </a:solidFill>
                <a:latin typeface="Arial" panose="020B0604020202020204" pitchFamily="34" charset="0"/>
              </a:rPr>
              <a:t>vseživljenski</a:t>
            </a:r>
            <a:r>
              <a:rPr lang="sl-SI" altLang="sl-SI" sz="2400" b="1" dirty="0">
                <a:solidFill>
                  <a:srgbClr val="0000FF"/>
                </a:solidFill>
                <a:latin typeface="Arial" panose="020B0604020202020204" pitchFamily="34" charset="0"/>
              </a:rPr>
              <a:t>, </a:t>
            </a:r>
            <a:r>
              <a:rPr lang="sl-SI" altLang="sl-SI" sz="2400" b="1" dirty="0" err="1">
                <a:solidFill>
                  <a:srgbClr val="0000FF"/>
                </a:solidFill>
                <a:latin typeface="Arial" panose="020B0604020202020204" pitchFamily="34" charset="0"/>
              </a:rPr>
              <a:t>septemberski</a:t>
            </a:r>
            <a:r>
              <a:rPr lang="sl-SI" altLang="sl-SI" sz="2400" b="1" dirty="0">
                <a:solidFill>
                  <a:srgbClr val="0000FF"/>
                </a:solidFill>
                <a:latin typeface="Arial" panose="020B0604020202020204"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400" b="1" dirty="0" err="1">
                <a:solidFill>
                  <a:srgbClr val="0000FF"/>
                </a:solidFill>
                <a:latin typeface="Arial" panose="020B0604020202020204" pitchFamily="34" charset="0"/>
              </a:rPr>
              <a:t>obstojati</a:t>
            </a:r>
            <a:r>
              <a:rPr lang="sl-SI" altLang="sl-SI" sz="2400" b="1" dirty="0">
                <a:solidFill>
                  <a:srgbClr val="0000FF"/>
                </a:solidFill>
                <a:latin typeface="Arial" panose="020B0604020202020204" pitchFamily="34" charset="0"/>
              </a:rPr>
              <a:t>, razmak, </a:t>
            </a:r>
            <a:r>
              <a:rPr lang="sl-SI" altLang="sl-SI" sz="2400" b="1" dirty="0" err="1">
                <a:solidFill>
                  <a:srgbClr val="0000FF"/>
                </a:solidFill>
                <a:latin typeface="Arial" panose="020B0604020202020204" pitchFamily="34" charset="0"/>
              </a:rPr>
              <a:t>dvatisoč</a:t>
            </a:r>
            <a:r>
              <a:rPr lang="sl-SI" altLang="sl-SI" sz="2400" b="1" dirty="0">
                <a:solidFill>
                  <a:srgbClr val="0000FF"/>
                </a:solidFill>
                <a:latin typeface="Arial" panose="020B0604020202020204" pitchFamily="34" charset="0"/>
              </a:rPr>
              <a:t> </a:t>
            </a:r>
            <a:r>
              <a:rPr lang="sl-SI" altLang="sl-SI" sz="2400" b="1" dirty="0" err="1">
                <a:solidFill>
                  <a:srgbClr val="0000FF"/>
                </a:solidFill>
                <a:latin typeface="Arial" panose="020B0604020202020204" pitchFamily="34" charset="0"/>
              </a:rPr>
              <a:t>osemstopetindevedeset</a:t>
            </a:r>
            <a:r>
              <a:rPr lang="sl-SI" altLang="sl-SI" sz="2400" b="1" dirty="0">
                <a:solidFill>
                  <a:srgbClr val="0000FF"/>
                </a:solidFill>
                <a:latin typeface="Arial" panose="020B0604020202020204" pitchFamily="34" charset="0"/>
              </a:rPr>
              <a:t> = Ne bi, predstavnik, uskladiti, </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400" b="1" dirty="0">
                <a:solidFill>
                  <a:srgbClr val="0000FF"/>
                </a:solidFill>
                <a:latin typeface="Arial" panose="020B0604020202020204" pitchFamily="34" charset="0"/>
              </a:rPr>
              <a:t>poudarek, usesti se, vseživljenjski, septembrski, obstajati, razmik, dva tisoč </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400" b="1" dirty="0">
                <a:solidFill>
                  <a:srgbClr val="0000FF"/>
                </a:solidFill>
                <a:latin typeface="Arial" panose="020B0604020202020204" pitchFamily="34" charset="0"/>
              </a:rPr>
              <a:t>osemsto petindevetdeset</a:t>
            </a:r>
          </a:p>
        </p:txBody>
      </p:sp>
    </p:spTree>
    <p:extLst>
      <p:ext uri="{BB962C8B-B14F-4D97-AF65-F5344CB8AC3E}">
        <p14:creationId xmlns:p14="http://schemas.microsoft.com/office/powerpoint/2010/main" val="30525982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350" y="1541929"/>
            <a:ext cx="6056050" cy="3877970"/>
          </a:xfrm>
        </p:spPr>
        <p:txBody>
          <a:bodyPr/>
          <a:lstStyle/>
          <a:p>
            <a:pPr marL="0" marR="0" lvl="0" indent="0" defTabSz="914400" rtl="0" eaLnBrk="1" fontAlgn="base" latinLnBrk="0" hangingPunct="1">
              <a:lnSpc>
                <a:spcPct val="110000"/>
              </a:lnSpc>
              <a:spcBef>
                <a:spcPct val="0"/>
              </a:spcBef>
              <a:spcAft>
                <a:spcPct val="0"/>
              </a:spcAft>
              <a:buClrTx/>
              <a:buSzTx/>
              <a:buFontTx/>
              <a:buNone/>
              <a:tabLst/>
              <a:defRPr/>
            </a:pPr>
            <a:br>
              <a:rPr kumimoji="0" lang="sl-SI" altLang="sl-SI" sz="24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br>
            <a:br>
              <a:rPr kumimoji="0" lang="sl-SI" altLang="sl-SI" sz="2200" b="1" i="0" u="none" strike="noStrike" kern="0" cap="none" spc="0" normalizeH="0" baseline="0" noProof="0" dirty="0">
                <a:ln>
                  <a:noFill/>
                </a:ln>
                <a:solidFill>
                  <a:srgbClr val="330066"/>
                </a:solidFill>
                <a:effectLst/>
                <a:uLnTx/>
                <a:uFillTx/>
                <a:latin typeface="Times New Roman"/>
                <a:ea typeface="+mn-ea"/>
                <a:cs typeface="+mn-cs"/>
              </a:rPr>
            </a:br>
            <a:endParaRPr kumimoji="0" lang="sl-SI" altLang="sl-SI" sz="2200" b="1" i="0" u="none" strike="noStrike" kern="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5" name="PoljeZBesedilom 4">
            <a:extLst>
              <a:ext uri="{FF2B5EF4-FFF2-40B4-BE49-F238E27FC236}">
                <a16:creationId xmlns:a16="http://schemas.microsoft.com/office/drawing/2014/main" id="{CAD4377B-2036-4DB2-A25A-6E67BFFBE23E}"/>
              </a:ext>
            </a:extLst>
          </p:cNvPr>
          <p:cNvSpPr txBox="1"/>
          <p:nvPr/>
        </p:nvSpPr>
        <p:spPr>
          <a:xfrm>
            <a:off x="1420427" y="177554"/>
            <a:ext cx="9330431" cy="6494085"/>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36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Tehnično urejanje dokumentov</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36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3600" b="1" dirty="0">
                <a:solidFill>
                  <a:srgbClr val="0000FF"/>
                </a:solidFill>
                <a:latin typeface="Arial" panose="020B0604020202020204" pitchFamily="34" charset="0"/>
              </a:rPr>
              <a:t>Številčenje strani</a:t>
            </a:r>
          </a:p>
          <a:p>
            <a:pPr algn="ctr" defTabSz="914400" fontAlgn="base">
              <a:spcBef>
                <a:spcPct val="0"/>
              </a:spcBef>
              <a:spcAft>
                <a:spcPct val="0"/>
              </a:spcAft>
              <a:defRPr/>
            </a:pPr>
            <a:r>
              <a:rPr lang="sl-SI" altLang="sl-SI" sz="2400" b="1" dirty="0">
                <a:solidFill>
                  <a:srgbClr val="0000FF"/>
                </a:solidFill>
                <a:latin typeface="Arial" panose="020B0604020202020204" pitchFamily="34" charset="0"/>
              </a:rPr>
              <a:t>1. Dokument najprej razdelimo na odseke, da bomo lahko za vsak odsek posebej določili </a:t>
            </a:r>
          </a:p>
          <a:p>
            <a:pPr algn="ctr" defTabSz="914400" fontAlgn="base">
              <a:spcBef>
                <a:spcPct val="0"/>
              </a:spcBef>
              <a:spcAft>
                <a:spcPct val="0"/>
              </a:spcAft>
              <a:defRPr/>
            </a:pPr>
            <a:r>
              <a:rPr lang="sl-SI" altLang="sl-SI" sz="2400" b="1" dirty="0">
                <a:solidFill>
                  <a:srgbClr val="0000FF"/>
                </a:solidFill>
                <a:latin typeface="Arial" panose="020B0604020202020204" pitchFamily="34" charset="0"/>
              </a:rPr>
              <a:t>možnosti številčenja.</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400" b="1" dirty="0">
                <a:solidFill>
                  <a:srgbClr val="0000FF"/>
                </a:solidFill>
                <a:latin typeface="Arial" panose="020B0604020202020204" pitchFamily="34" charset="0"/>
              </a:rPr>
              <a:t>2. Izberemo ukaz Vstavljanje | Glava in noga | Številka strani in izberemo želeno </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400" b="1" dirty="0">
                <a:solidFill>
                  <a:srgbClr val="0000FF"/>
                </a:solidFill>
                <a:latin typeface="Arial" panose="020B0604020202020204" pitchFamily="34" charset="0"/>
              </a:rPr>
              <a:t>pozicijo. </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400" b="1" dirty="0">
                <a:solidFill>
                  <a:srgbClr val="0000FF"/>
                </a:solidFill>
                <a:latin typeface="Arial" panose="020B0604020202020204" pitchFamily="34" charset="0"/>
              </a:rPr>
              <a:t>Word samodejno oštevilči dokument.</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400" b="1" dirty="0">
                <a:solidFill>
                  <a:srgbClr val="0000FF"/>
                </a:solidFill>
                <a:latin typeface="Arial" panose="020B0604020202020204" pitchFamily="34" charset="0"/>
              </a:rPr>
              <a:t>3. Označimo eno izmed številk strani v prvem odseku. Na traku se pojavijo </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400" b="1" dirty="0">
                <a:solidFill>
                  <a:srgbClr val="0000FF"/>
                </a:solidFill>
                <a:latin typeface="Arial" panose="020B0604020202020204" pitchFamily="34" charset="0"/>
              </a:rPr>
              <a:t>dodatno Orodja za glave in noge in kartica Načrt.</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400" b="1" dirty="0">
                <a:solidFill>
                  <a:srgbClr val="0000FF"/>
                </a:solidFill>
                <a:latin typeface="Arial" panose="020B0604020202020204" pitchFamily="34" charset="0"/>
              </a:rPr>
              <a:t>4. Izberemo ukaz Načrt | Glava in noga | Številka strani | Oblikuj številke strani …</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sl-SI" altLang="sl-SI" sz="2000" b="1" dirty="0">
              <a:solidFill>
                <a:srgbClr val="0000FF"/>
              </a:solidFill>
              <a:latin typeface="Arial" panose="020B0604020202020204" pitchFamily="34" charset="0"/>
            </a:endParaRPr>
          </a:p>
        </p:txBody>
      </p:sp>
    </p:spTree>
    <p:extLst>
      <p:ext uri="{BB962C8B-B14F-4D97-AF65-F5344CB8AC3E}">
        <p14:creationId xmlns:p14="http://schemas.microsoft.com/office/powerpoint/2010/main" val="33745027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350" y="1541929"/>
            <a:ext cx="6056050" cy="3877970"/>
          </a:xfrm>
        </p:spPr>
        <p:txBody>
          <a:bodyPr/>
          <a:lstStyle/>
          <a:p>
            <a:pPr marL="0" marR="0" lvl="0" indent="0" defTabSz="914400" rtl="0" eaLnBrk="1" fontAlgn="base" latinLnBrk="0" hangingPunct="1">
              <a:lnSpc>
                <a:spcPct val="110000"/>
              </a:lnSpc>
              <a:spcBef>
                <a:spcPct val="0"/>
              </a:spcBef>
              <a:spcAft>
                <a:spcPct val="0"/>
              </a:spcAft>
              <a:buClrTx/>
              <a:buSzTx/>
              <a:buFontTx/>
              <a:buNone/>
              <a:tabLst/>
              <a:defRPr/>
            </a:pPr>
            <a:br>
              <a:rPr kumimoji="0" lang="sl-SI" altLang="sl-SI" sz="24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br>
            <a:br>
              <a:rPr kumimoji="0" lang="sl-SI" altLang="sl-SI" sz="2200" b="1" i="0" u="none" strike="noStrike" kern="0" cap="none" spc="0" normalizeH="0" baseline="0" noProof="0" dirty="0">
                <a:ln>
                  <a:noFill/>
                </a:ln>
                <a:solidFill>
                  <a:srgbClr val="330066"/>
                </a:solidFill>
                <a:effectLst/>
                <a:uLnTx/>
                <a:uFillTx/>
                <a:latin typeface="Times New Roman"/>
                <a:ea typeface="+mn-ea"/>
                <a:cs typeface="+mn-cs"/>
              </a:rPr>
            </a:br>
            <a:endParaRPr kumimoji="0" lang="sl-SI" altLang="sl-SI" sz="2200" b="1" i="0" u="none" strike="noStrike" kern="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5" name="PoljeZBesedilom 4">
            <a:extLst>
              <a:ext uri="{FF2B5EF4-FFF2-40B4-BE49-F238E27FC236}">
                <a16:creationId xmlns:a16="http://schemas.microsoft.com/office/drawing/2014/main" id="{CAD4377B-2036-4DB2-A25A-6E67BFFBE23E}"/>
              </a:ext>
            </a:extLst>
          </p:cNvPr>
          <p:cNvSpPr txBox="1"/>
          <p:nvPr/>
        </p:nvSpPr>
        <p:spPr>
          <a:xfrm>
            <a:off x="1420427" y="177554"/>
            <a:ext cx="9330431" cy="4524315"/>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36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Tehnično urejanje dokumentov </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3600" b="1" dirty="0">
                <a:solidFill>
                  <a:srgbClr val="0000FF"/>
                </a:solidFill>
                <a:latin typeface="Arial" panose="020B0604020202020204" pitchFamily="34" charset="0"/>
              </a:rPr>
              <a:t>Številčenje strani</a:t>
            </a:r>
            <a:r>
              <a:rPr kumimoji="0" lang="sl-SI" altLang="sl-SI" sz="36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sl-SI" altLang="sl-SI" sz="3600" b="1" dirty="0">
              <a:solidFill>
                <a:srgbClr val="0000FF"/>
              </a:solidFill>
              <a:latin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000" b="1" dirty="0">
                <a:solidFill>
                  <a:srgbClr val="0000FF"/>
                </a:solidFill>
                <a:latin typeface="Arial" panose="020B0604020202020204" pitchFamily="34" charset="0"/>
              </a:rPr>
              <a:t>5. Pri Oblika zapisa števil izberemo Rimske številke (I, II, III,…) in potrdimo.</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000" b="1" dirty="0">
                <a:solidFill>
                  <a:srgbClr val="0000FF"/>
                </a:solidFill>
                <a:latin typeface="Arial" panose="020B0604020202020204" pitchFamily="34" charset="0"/>
              </a:rPr>
              <a:t>Slika 2: Oblika zapisa številk strani – rimsko številčenje</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000" b="1" dirty="0">
                <a:solidFill>
                  <a:srgbClr val="0000FF"/>
                </a:solidFill>
                <a:latin typeface="Arial" panose="020B0604020202020204" pitchFamily="34" charset="0"/>
              </a:rPr>
              <a:t>6. Označimo eno izmed številk strani v drugem odseku in ponovno zaženemo ukaz za </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000" b="1" dirty="0">
                <a:solidFill>
                  <a:srgbClr val="0000FF"/>
                </a:solidFill>
                <a:latin typeface="Arial" panose="020B0604020202020204" pitchFamily="34" charset="0"/>
              </a:rPr>
              <a:t>oblikovanje številk strani.</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000" b="1" dirty="0">
                <a:solidFill>
                  <a:srgbClr val="0000FF"/>
                </a:solidFill>
                <a:latin typeface="Arial" panose="020B0604020202020204" pitchFamily="34" charset="0"/>
              </a:rPr>
              <a:t>7. Pri Oblika zapisa števil izberemo Arabske številke (1, 2, 3 …) in pri možnostih </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000" b="1" dirty="0">
                <a:solidFill>
                  <a:srgbClr val="0000FF"/>
                </a:solidFill>
                <a:latin typeface="Arial" panose="020B0604020202020204" pitchFamily="34" charset="0"/>
              </a:rPr>
              <a:t>oštevilčevanja strani namesto Nadaljuj iz prejšnjega odseka izberemo možnost Začni z: 1.</a:t>
            </a:r>
          </a:p>
        </p:txBody>
      </p:sp>
    </p:spTree>
    <p:extLst>
      <p:ext uri="{BB962C8B-B14F-4D97-AF65-F5344CB8AC3E}">
        <p14:creationId xmlns:p14="http://schemas.microsoft.com/office/powerpoint/2010/main" val="25571602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350" y="1541929"/>
            <a:ext cx="6056050" cy="3877970"/>
          </a:xfrm>
        </p:spPr>
        <p:txBody>
          <a:bodyPr/>
          <a:lstStyle/>
          <a:p>
            <a:pPr marL="0" marR="0" lvl="0" indent="0" defTabSz="914400" rtl="0" eaLnBrk="1" fontAlgn="base" latinLnBrk="0" hangingPunct="1">
              <a:lnSpc>
                <a:spcPct val="110000"/>
              </a:lnSpc>
              <a:spcBef>
                <a:spcPct val="0"/>
              </a:spcBef>
              <a:spcAft>
                <a:spcPct val="0"/>
              </a:spcAft>
              <a:buClrTx/>
              <a:buSzTx/>
              <a:buFontTx/>
              <a:buNone/>
              <a:tabLst/>
              <a:defRPr/>
            </a:pPr>
            <a:br>
              <a:rPr kumimoji="0" lang="sl-SI" altLang="sl-SI" sz="24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br>
            <a:br>
              <a:rPr kumimoji="0" lang="sl-SI" altLang="sl-SI" sz="2200" b="1" i="0" u="none" strike="noStrike" kern="0" cap="none" spc="0" normalizeH="0" baseline="0" noProof="0" dirty="0">
                <a:ln>
                  <a:noFill/>
                </a:ln>
                <a:solidFill>
                  <a:srgbClr val="330066"/>
                </a:solidFill>
                <a:effectLst/>
                <a:uLnTx/>
                <a:uFillTx/>
                <a:latin typeface="Times New Roman"/>
                <a:ea typeface="+mn-ea"/>
                <a:cs typeface="+mn-cs"/>
              </a:rPr>
            </a:br>
            <a:endParaRPr kumimoji="0" lang="sl-SI" altLang="sl-SI" sz="2200" b="1" i="0" u="none" strike="noStrike" kern="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5" name="PoljeZBesedilom 4">
            <a:extLst>
              <a:ext uri="{FF2B5EF4-FFF2-40B4-BE49-F238E27FC236}">
                <a16:creationId xmlns:a16="http://schemas.microsoft.com/office/drawing/2014/main" id="{CAD4377B-2036-4DB2-A25A-6E67BFFBE23E}"/>
              </a:ext>
            </a:extLst>
          </p:cNvPr>
          <p:cNvSpPr txBox="1"/>
          <p:nvPr/>
        </p:nvSpPr>
        <p:spPr>
          <a:xfrm>
            <a:off x="1420427" y="177554"/>
            <a:ext cx="9330431" cy="6001643"/>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36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Tehnično urejanje dokumentov </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sl-SI" altLang="sl-SI" sz="2000" b="1" dirty="0">
              <a:solidFill>
                <a:srgbClr val="0000FF"/>
              </a:solidFill>
              <a:latin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400" b="1" dirty="0">
                <a:solidFill>
                  <a:srgbClr val="0000FF"/>
                </a:solidFill>
                <a:latin typeface="Arial" panose="020B0604020202020204" pitchFamily="34" charset="0"/>
              </a:rPr>
              <a:t>Povezave</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sl-SI" altLang="sl-SI" sz="2000" b="1" dirty="0">
              <a:solidFill>
                <a:srgbClr val="0000FF"/>
              </a:solidFill>
              <a:latin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400" b="1" dirty="0">
                <a:solidFill>
                  <a:srgbClr val="0000FF"/>
                </a:solidFill>
                <a:latin typeface="Arial" panose="020B0604020202020204" pitchFamily="34" charset="0"/>
              </a:rPr>
              <a:t>Navedba, s katere vodi povezava, naj bo kratka in naj pove čim več o vsebini, h kateri usmeri uporabnika.</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sl-SI" altLang="sl-SI" sz="2400" b="1" dirty="0">
              <a:solidFill>
                <a:srgbClr val="0000FF"/>
              </a:solidFill>
              <a:latin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400" b="1" dirty="0">
                <a:solidFill>
                  <a:srgbClr val="0000FF"/>
                </a:solidFill>
                <a:latin typeface="Arial" panose="020B0604020202020204" pitchFamily="34" charset="0"/>
              </a:rPr>
              <a:t>Za povezavo uporabite ključne besede ali besedne zveze in se izogibajte navajanju izrazov, kot sta: »kliknite tukaj«, »več o tem«.</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sl-SI" altLang="sl-SI" sz="2400" b="1" dirty="0">
              <a:solidFill>
                <a:srgbClr val="0000FF"/>
              </a:solidFill>
              <a:latin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400" b="1" dirty="0">
                <a:solidFill>
                  <a:srgbClr val="0000FF"/>
                </a:solidFill>
                <a:latin typeface="Arial" panose="020B0604020202020204" pitchFamily="34" charset="0"/>
              </a:rPr>
              <a:t>Posamezne povezave z izpisanim celotnim naslovom strani v svetovnem spletu (URL) se ne objavljajo, razen ko kažejo na domeno, ki je sporočilna že v imenu, npr. www.mojaizbira.si, www.predlagam.dopis.si.</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sl-SI" altLang="sl-SI" sz="2000" b="1" dirty="0">
              <a:solidFill>
                <a:srgbClr val="0000FF"/>
              </a:solidFill>
              <a:latin typeface="Arial" panose="020B0604020202020204" pitchFamily="34" charset="0"/>
            </a:endParaRPr>
          </a:p>
        </p:txBody>
      </p:sp>
    </p:spTree>
    <p:extLst>
      <p:ext uri="{BB962C8B-B14F-4D97-AF65-F5344CB8AC3E}">
        <p14:creationId xmlns:p14="http://schemas.microsoft.com/office/powerpoint/2010/main" val="41913122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350" y="1541929"/>
            <a:ext cx="6056050" cy="3877970"/>
          </a:xfrm>
        </p:spPr>
        <p:txBody>
          <a:bodyPr/>
          <a:lstStyle/>
          <a:p>
            <a:pPr marL="0" marR="0" lvl="0" indent="0" defTabSz="914400" rtl="0" eaLnBrk="1" fontAlgn="base" latinLnBrk="0" hangingPunct="1">
              <a:lnSpc>
                <a:spcPct val="110000"/>
              </a:lnSpc>
              <a:spcBef>
                <a:spcPct val="0"/>
              </a:spcBef>
              <a:spcAft>
                <a:spcPct val="0"/>
              </a:spcAft>
              <a:buClrTx/>
              <a:buSzTx/>
              <a:buFontTx/>
              <a:buNone/>
              <a:tabLst/>
              <a:defRPr/>
            </a:pPr>
            <a:br>
              <a:rPr kumimoji="0" lang="sl-SI" altLang="sl-SI" sz="24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br>
            <a:br>
              <a:rPr kumimoji="0" lang="sl-SI" altLang="sl-SI" sz="2200" b="1" i="0" u="none" strike="noStrike" kern="0" cap="none" spc="0" normalizeH="0" baseline="0" noProof="0" dirty="0">
                <a:ln>
                  <a:noFill/>
                </a:ln>
                <a:solidFill>
                  <a:srgbClr val="330066"/>
                </a:solidFill>
                <a:effectLst/>
                <a:uLnTx/>
                <a:uFillTx/>
                <a:latin typeface="Times New Roman"/>
                <a:ea typeface="+mn-ea"/>
                <a:cs typeface="+mn-cs"/>
              </a:rPr>
            </a:br>
            <a:endParaRPr kumimoji="0" lang="sl-SI" altLang="sl-SI" sz="2200" b="1" i="0" u="none" strike="noStrike" kern="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5" name="PoljeZBesedilom 4">
            <a:extLst>
              <a:ext uri="{FF2B5EF4-FFF2-40B4-BE49-F238E27FC236}">
                <a16:creationId xmlns:a16="http://schemas.microsoft.com/office/drawing/2014/main" id="{CAD4377B-2036-4DB2-A25A-6E67BFFBE23E}"/>
              </a:ext>
            </a:extLst>
          </p:cNvPr>
          <p:cNvSpPr txBox="1"/>
          <p:nvPr/>
        </p:nvSpPr>
        <p:spPr>
          <a:xfrm>
            <a:off x="1564640" y="670560"/>
            <a:ext cx="9186218" cy="6063198"/>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36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Tehnično urejanje dokumentov </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400" b="1" dirty="0">
                <a:solidFill>
                  <a:srgbClr val="0000FF"/>
                </a:solidFill>
                <a:latin typeface="Arial" panose="020B0604020202020204" pitchFamily="34" charset="0"/>
              </a:rPr>
              <a:t>Uporaba odstavkov</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sl-SI" altLang="sl-SI" sz="2000" b="1" dirty="0">
              <a:solidFill>
                <a:srgbClr val="0000FF"/>
              </a:solidFill>
              <a:latin typeface="Arial" panose="020B0604020202020204" pitchFamily="34" charset="0"/>
            </a:endParaRP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sl-SI" altLang="sl-SI" sz="2400" b="1" dirty="0">
                <a:solidFill>
                  <a:srgbClr val="0000FF"/>
                </a:solidFill>
                <a:latin typeface="Arial" panose="020B0604020202020204" pitchFamily="34" charset="0"/>
              </a:rPr>
              <a:t>Če je besedilo daljše, ga razčlenite na več odstavkov – vsak odstavek naj bo vsebinsko zaokrožen. Med odstavki uporabite enojni razmik.</a:t>
            </a:r>
          </a:p>
          <a:p>
            <a:pPr marR="0" lvl="0" algn="ctr" defTabSz="914400" rtl="0" eaLnBrk="1" fontAlgn="base" latinLnBrk="0" hangingPunct="1">
              <a:lnSpc>
                <a:spcPct val="100000"/>
              </a:lnSpc>
              <a:spcBef>
                <a:spcPct val="0"/>
              </a:spcBef>
              <a:spcAft>
                <a:spcPct val="0"/>
              </a:spcAft>
              <a:buClrTx/>
              <a:buSzTx/>
              <a:tabLst/>
              <a:defRPr/>
            </a:pPr>
            <a:r>
              <a:rPr lang="sl-SI" altLang="sl-SI" sz="2400" b="1" dirty="0">
                <a:solidFill>
                  <a:srgbClr val="0000FF"/>
                </a:solidFill>
                <a:latin typeface="Arial" panose="020B0604020202020204" pitchFamily="34" charset="0"/>
              </a:rPr>
              <a:t>Uporaba alinej in korakov</a:t>
            </a: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sl-SI" altLang="sl-SI" sz="2400" b="1" dirty="0">
                <a:solidFill>
                  <a:srgbClr val="0000FF"/>
                </a:solidFill>
                <a:latin typeface="Arial" panose="020B0604020202020204" pitchFamily="34" charset="0"/>
              </a:rPr>
              <a:t>Uporabljajte alineje, da je besedilo za uporabnika preglednejše. </a:t>
            </a: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sl-SI" altLang="sl-SI" sz="2400" b="1" dirty="0">
                <a:solidFill>
                  <a:srgbClr val="0000FF"/>
                </a:solidFill>
                <a:latin typeface="Arial" panose="020B0604020202020204" pitchFamily="34" charset="0"/>
              </a:rPr>
              <a:t>Začetek alineje zapišite z malo začetnico,</a:t>
            </a: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sl-SI" altLang="sl-SI" sz="2400" b="1" dirty="0">
                <a:solidFill>
                  <a:srgbClr val="0000FF"/>
                </a:solidFill>
                <a:latin typeface="Arial" panose="020B0604020202020204" pitchFamily="34" charset="0"/>
              </a:rPr>
              <a:t>na koncu </a:t>
            </a:r>
            <a:r>
              <a:rPr lang="sl-SI" altLang="sl-SI" sz="2400" b="1" dirty="0" err="1">
                <a:solidFill>
                  <a:srgbClr val="0000FF"/>
                </a:solidFill>
                <a:latin typeface="Arial" panose="020B0604020202020204" pitchFamily="34" charset="0"/>
              </a:rPr>
              <a:t>alinejne</a:t>
            </a:r>
            <a:r>
              <a:rPr lang="sl-SI" altLang="sl-SI" sz="2400" b="1" dirty="0">
                <a:solidFill>
                  <a:srgbClr val="0000FF"/>
                </a:solidFill>
                <a:latin typeface="Arial" panose="020B0604020202020204" pitchFamily="34" charset="0"/>
              </a:rPr>
              <a:t> vrstice lahko ločilo (vejico ali podpičje) tudi izpustite, to pa pomeni, da končnega ločila (pike) za zadnjo alinejo prav tako ni,</a:t>
            </a: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sl-SI" altLang="sl-SI" sz="2400" b="1" dirty="0">
                <a:solidFill>
                  <a:srgbClr val="0000FF"/>
                </a:solidFill>
                <a:latin typeface="Arial" panose="020B0604020202020204" pitchFamily="34" charset="0"/>
              </a:rPr>
              <a:t>alinej ne številčite, saj se številke uporabljajo za predstavitev postopka po korakih.</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sl-SI" altLang="sl-SI" sz="2000" b="1" dirty="0">
              <a:solidFill>
                <a:srgbClr val="0000FF"/>
              </a:solidFill>
              <a:latin typeface="Arial" panose="020B0604020202020204" pitchFamily="34" charset="0"/>
            </a:endParaRPr>
          </a:p>
        </p:txBody>
      </p:sp>
    </p:spTree>
    <p:extLst>
      <p:ext uri="{BB962C8B-B14F-4D97-AF65-F5344CB8AC3E}">
        <p14:creationId xmlns:p14="http://schemas.microsoft.com/office/powerpoint/2010/main" val="13060302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350" y="1541929"/>
            <a:ext cx="6056050" cy="3877970"/>
          </a:xfrm>
        </p:spPr>
        <p:txBody>
          <a:bodyPr/>
          <a:lstStyle/>
          <a:p>
            <a:pPr marL="0" marR="0" lvl="0" indent="0" defTabSz="914400" rtl="0" eaLnBrk="1" fontAlgn="base" latinLnBrk="0" hangingPunct="1">
              <a:lnSpc>
                <a:spcPct val="110000"/>
              </a:lnSpc>
              <a:spcBef>
                <a:spcPct val="0"/>
              </a:spcBef>
              <a:spcAft>
                <a:spcPct val="0"/>
              </a:spcAft>
              <a:buClrTx/>
              <a:buSzTx/>
              <a:buFontTx/>
              <a:buNone/>
              <a:tabLst/>
              <a:defRPr/>
            </a:pPr>
            <a:br>
              <a:rPr kumimoji="0" lang="sl-SI" altLang="sl-SI" sz="24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br>
            <a:br>
              <a:rPr kumimoji="0" lang="sl-SI" altLang="sl-SI" sz="2200" b="1" i="0" u="none" strike="noStrike" kern="0" cap="none" spc="0" normalizeH="0" baseline="0" noProof="0" dirty="0">
                <a:ln>
                  <a:noFill/>
                </a:ln>
                <a:solidFill>
                  <a:srgbClr val="330066"/>
                </a:solidFill>
                <a:effectLst/>
                <a:uLnTx/>
                <a:uFillTx/>
                <a:latin typeface="Times New Roman"/>
                <a:ea typeface="+mn-ea"/>
                <a:cs typeface="+mn-cs"/>
              </a:rPr>
            </a:br>
            <a:endParaRPr kumimoji="0" lang="sl-SI" altLang="sl-SI" sz="2200" b="1" i="0" u="none" strike="noStrike" kern="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5" name="PoljeZBesedilom 4">
            <a:extLst>
              <a:ext uri="{FF2B5EF4-FFF2-40B4-BE49-F238E27FC236}">
                <a16:creationId xmlns:a16="http://schemas.microsoft.com/office/drawing/2014/main" id="{CAD4377B-2036-4DB2-A25A-6E67BFFBE23E}"/>
              </a:ext>
            </a:extLst>
          </p:cNvPr>
          <p:cNvSpPr txBox="1"/>
          <p:nvPr/>
        </p:nvSpPr>
        <p:spPr>
          <a:xfrm>
            <a:off x="1420427" y="177554"/>
            <a:ext cx="9330431" cy="6494085"/>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36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Tehnično urejanje dokumentov</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Uporaba odstavkov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sl-SI" altLang="sl-SI" sz="2400" b="1" dirty="0">
                <a:solidFill>
                  <a:srgbClr val="0000FF"/>
                </a:solidFill>
                <a:latin typeface="Arial" panose="020B0604020202020204" pitchFamily="34" charset="0"/>
              </a:rPr>
              <a:t>Kadar želite uporabnika voditi skozi postopek po posameznih fazah, uporabljajte korake. Pri tem upoštevajte te smernice:</a:t>
            </a: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sl-SI" altLang="sl-SI" sz="2400" b="1" dirty="0">
              <a:solidFill>
                <a:srgbClr val="0000FF"/>
              </a:solidFill>
              <a:latin typeface="Arial" panose="020B0604020202020204" pitchFamily="34" charset="0"/>
            </a:endParaRP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sl-SI" altLang="sl-SI" sz="2400" b="1" dirty="0">
                <a:solidFill>
                  <a:srgbClr val="0000FF"/>
                </a:solidFill>
                <a:latin typeface="Arial" panose="020B0604020202020204" pitchFamily="34" charset="0"/>
              </a:rPr>
              <a:t>korake oštevilčite,</a:t>
            </a: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sl-SI" altLang="sl-SI" sz="2400" b="1" dirty="0">
                <a:solidFill>
                  <a:srgbClr val="0000FF"/>
                </a:solidFill>
                <a:latin typeface="Arial" panose="020B0604020202020204" pitchFamily="34" charset="0"/>
              </a:rPr>
              <a:t>navodila pišite v trdilnih stavkih (uporabniku povejte, kaj naj naredi, in ne, česa naj ne naredi),</a:t>
            </a: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sl-SI" altLang="sl-SI" sz="2400" b="1" dirty="0">
                <a:solidFill>
                  <a:srgbClr val="0000FF"/>
                </a:solidFill>
                <a:latin typeface="Arial" panose="020B0604020202020204" pitchFamily="34" charset="0"/>
              </a:rPr>
              <a:t>uporabnika v navodilih nagovorite neposredno.</a:t>
            </a: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sl-SI" altLang="sl-SI" sz="2400" b="1" dirty="0">
                <a:solidFill>
                  <a:srgbClr val="0000FF"/>
                </a:solidFill>
                <a:latin typeface="Arial" panose="020B0604020202020204" pitchFamily="34" charset="0"/>
              </a:rPr>
              <a:t>Priporočljivo je, da število alinej in korakov ni daljše od šestih točk.</a:t>
            </a: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sl-SI" altLang="sl-SI" sz="2400" b="1" dirty="0">
              <a:solidFill>
                <a:srgbClr val="0000FF"/>
              </a:solidFill>
              <a:latin typeface="Arial" panose="020B0604020202020204" pitchFamily="34" charset="0"/>
            </a:endParaRP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sl-SI" altLang="sl-SI" sz="2400" b="1" dirty="0">
                <a:solidFill>
                  <a:srgbClr val="0000FF"/>
                </a:solidFill>
                <a:latin typeface="Arial" panose="020B0604020202020204" pitchFamily="34" charset="0"/>
              </a:rPr>
              <a:t>Pri označevanju alinej uporabljajte odstavčni (</a:t>
            </a:r>
            <a:r>
              <a:rPr lang="sl-SI" altLang="sl-SI" sz="2400" b="1" dirty="0" err="1">
                <a:solidFill>
                  <a:srgbClr val="0000FF"/>
                </a:solidFill>
                <a:latin typeface="Arial" panose="020B0604020202020204" pitchFamily="34" charset="0"/>
              </a:rPr>
              <a:t>alinejni</a:t>
            </a:r>
            <a:r>
              <a:rPr lang="sl-SI" altLang="sl-SI" sz="2400" b="1" dirty="0">
                <a:solidFill>
                  <a:srgbClr val="0000FF"/>
                </a:solidFill>
                <a:latin typeface="Arial" panose="020B0604020202020204" pitchFamily="34" charset="0"/>
              </a:rPr>
              <a:t>) pomišljaj »–« in ne vezaja »-«.</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sl-SI" altLang="sl-SI" sz="2000" b="1" dirty="0">
              <a:solidFill>
                <a:srgbClr val="0000FF"/>
              </a:solidFill>
              <a:latin typeface="Arial" panose="020B0604020202020204" pitchFamily="34" charset="0"/>
            </a:endParaRPr>
          </a:p>
        </p:txBody>
      </p:sp>
    </p:spTree>
    <p:extLst>
      <p:ext uri="{BB962C8B-B14F-4D97-AF65-F5344CB8AC3E}">
        <p14:creationId xmlns:p14="http://schemas.microsoft.com/office/powerpoint/2010/main" val="4147628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350" y="1541929"/>
            <a:ext cx="6056050" cy="3877970"/>
          </a:xfrm>
        </p:spPr>
        <p:txBody>
          <a:bodyPr/>
          <a:lstStyle/>
          <a:p>
            <a:pPr marL="0" marR="0" lvl="0" indent="0" defTabSz="914400" rtl="0" eaLnBrk="1" fontAlgn="base" latinLnBrk="0" hangingPunct="1">
              <a:lnSpc>
                <a:spcPct val="110000"/>
              </a:lnSpc>
              <a:spcBef>
                <a:spcPct val="0"/>
              </a:spcBef>
              <a:spcAft>
                <a:spcPct val="0"/>
              </a:spcAft>
              <a:buClrTx/>
              <a:buSzTx/>
              <a:buFontTx/>
              <a:buNone/>
              <a:tabLst/>
              <a:defRPr/>
            </a:pPr>
            <a:br>
              <a:rPr kumimoji="0" lang="sl-SI" altLang="sl-SI" sz="24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br>
            <a:br>
              <a:rPr kumimoji="0" lang="sl-SI" altLang="sl-SI" sz="2200" b="1" i="0" u="none" strike="noStrike" kern="0" cap="none" spc="0" normalizeH="0" baseline="0" noProof="0" dirty="0">
                <a:ln>
                  <a:noFill/>
                </a:ln>
                <a:solidFill>
                  <a:srgbClr val="330066"/>
                </a:solidFill>
                <a:effectLst/>
                <a:uLnTx/>
                <a:uFillTx/>
                <a:latin typeface="Times New Roman"/>
                <a:ea typeface="+mn-ea"/>
                <a:cs typeface="+mn-cs"/>
              </a:rPr>
            </a:br>
            <a:endParaRPr kumimoji="0" lang="sl-SI" altLang="sl-SI" sz="2200" b="1" i="0" u="none" strike="noStrike" kern="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5" name="PoljeZBesedilom 4">
            <a:extLst>
              <a:ext uri="{FF2B5EF4-FFF2-40B4-BE49-F238E27FC236}">
                <a16:creationId xmlns:a16="http://schemas.microsoft.com/office/drawing/2014/main" id="{CAD4377B-2036-4DB2-A25A-6E67BFFBE23E}"/>
              </a:ext>
            </a:extLst>
          </p:cNvPr>
          <p:cNvSpPr txBox="1"/>
          <p:nvPr/>
        </p:nvSpPr>
        <p:spPr>
          <a:xfrm>
            <a:off x="2423604" y="949911"/>
            <a:ext cx="7581530" cy="4524315"/>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36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Tehnično urejanje dokumentov </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sl-SI" altLang="sl-SI" sz="3600" b="1" dirty="0">
              <a:solidFill>
                <a:srgbClr val="0000FF"/>
              </a:solidFill>
              <a:latin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Stvarno kazalo</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400" b="1" dirty="0">
                <a:solidFill>
                  <a:srgbClr val="0000FF"/>
                </a:solidFill>
                <a:latin typeface="Arial" panose="020B0604020202020204" pitchFamily="34" charset="0"/>
              </a:rPr>
              <a:t>Kazalo slik, grafov, diagramov</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Uporaba odstavkov in alinej, poravnava besedila, krepka pisava, podčrtavanje besedila, presledki, številčenje strani, priprava kazal, številčenje slik, grafov, preglednic …) </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sl-SI" altLang="sl-SI" sz="2400" b="1" dirty="0">
              <a:solidFill>
                <a:srgbClr val="0000FF"/>
              </a:solidFill>
              <a:latin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Praktična naloga </a:t>
            </a:r>
            <a:r>
              <a:rPr kumimoji="0" lang="sl-SI" altLang="sl-SI" sz="24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(v priponki)</a:t>
            </a:r>
          </a:p>
        </p:txBody>
      </p:sp>
      <p:pic>
        <p:nvPicPr>
          <p:cNvPr id="3" name="Slika 2">
            <a:extLst>
              <a:ext uri="{FF2B5EF4-FFF2-40B4-BE49-F238E27FC236}">
                <a16:creationId xmlns:a16="http://schemas.microsoft.com/office/drawing/2014/main" id="{87D43257-D43A-4C14-9BC4-E59CC11FF817}"/>
              </a:ext>
            </a:extLst>
          </p:cNvPr>
          <p:cNvPicPr>
            <a:picLocks noChangeAspect="1"/>
          </p:cNvPicPr>
          <p:nvPr/>
        </p:nvPicPr>
        <p:blipFill>
          <a:blip r:embed="rId2"/>
          <a:stretch>
            <a:fillRect/>
          </a:stretch>
        </p:blipFill>
        <p:spPr>
          <a:xfrm>
            <a:off x="9574105" y="1650047"/>
            <a:ext cx="2495550" cy="1343025"/>
          </a:xfrm>
          <a:prstGeom prst="rect">
            <a:avLst/>
          </a:prstGeom>
        </p:spPr>
      </p:pic>
    </p:spTree>
    <p:extLst>
      <p:ext uri="{BB962C8B-B14F-4D97-AF65-F5344CB8AC3E}">
        <p14:creationId xmlns:p14="http://schemas.microsoft.com/office/powerpoint/2010/main" val="1953634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350" y="1541929"/>
            <a:ext cx="6056050" cy="3877970"/>
          </a:xfrm>
        </p:spPr>
        <p:txBody>
          <a:bodyPr/>
          <a:lstStyle/>
          <a:p>
            <a:pPr marL="0" marR="0" lvl="0" indent="0" defTabSz="914400" rtl="0" eaLnBrk="1" fontAlgn="base" latinLnBrk="0" hangingPunct="1">
              <a:lnSpc>
                <a:spcPct val="110000"/>
              </a:lnSpc>
              <a:spcBef>
                <a:spcPct val="0"/>
              </a:spcBef>
              <a:spcAft>
                <a:spcPct val="0"/>
              </a:spcAft>
              <a:buClrTx/>
              <a:buSzTx/>
              <a:buFontTx/>
              <a:buNone/>
              <a:tabLst/>
              <a:defRPr/>
            </a:pPr>
            <a:br>
              <a:rPr kumimoji="0" lang="sl-SI" altLang="sl-SI" sz="24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br>
            <a:br>
              <a:rPr kumimoji="0" lang="sl-SI" altLang="sl-SI" sz="2200" b="1" i="0" u="none" strike="noStrike" kern="0" cap="none" spc="0" normalizeH="0" baseline="0" noProof="0" dirty="0">
                <a:ln>
                  <a:noFill/>
                </a:ln>
                <a:solidFill>
                  <a:srgbClr val="330066"/>
                </a:solidFill>
                <a:effectLst/>
                <a:uLnTx/>
                <a:uFillTx/>
                <a:latin typeface="Times New Roman"/>
                <a:ea typeface="+mn-ea"/>
                <a:cs typeface="+mn-cs"/>
              </a:rPr>
            </a:br>
            <a:endParaRPr kumimoji="0" lang="sl-SI" altLang="sl-SI" sz="2200" b="1" i="0" u="none" strike="noStrike" kern="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5" name="PoljeZBesedilom 4">
            <a:extLst>
              <a:ext uri="{FF2B5EF4-FFF2-40B4-BE49-F238E27FC236}">
                <a16:creationId xmlns:a16="http://schemas.microsoft.com/office/drawing/2014/main" id="{CAD4377B-2036-4DB2-A25A-6E67BFFBE23E}"/>
              </a:ext>
            </a:extLst>
          </p:cNvPr>
          <p:cNvSpPr txBox="1"/>
          <p:nvPr/>
        </p:nvSpPr>
        <p:spPr>
          <a:xfrm>
            <a:off x="1322773" y="630315"/>
            <a:ext cx="9428085" cy="5632311"/>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36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Tehnično urejanje dokumentov </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400" b="1" dirty="0">
                <a:solidFill>
                  <a:srgbClr val="0000FF"/>
                </a:solidFill>
                <a:latin typeface="Arial" panose="020B0604020202020204" pitchFamily="34" charset="0"/>
              </a:rPr>
              <a:t>Poravnava besedila</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sl-SI" altLang="sl-SI" sz="2400" b="1" dirty="0">
              <a:solidFill>
                <a:srgbClr val="0000FF"/>
              </a:solidFill>
              <a:latin typeface="Arial" panose="020B0604020202020204" pitchFamily="34" charset="0"/>
            </a:endParaRP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sl-SI" altLang="sl-SI" sz="2400" b="1" dirty="0">
                <a:solidFill>
                  <a:srgbClr val="0000FF"/>
                </a:solidFill>
                <a:latin typeface="Arial" panose="020B0604020202020204" pitchFamily="34" charset="0"/>
              </a:rPr>
              <a:t>Besedilo naj bo levo poravnano (dopisi na spletu), saj je to za uporabnika prijaznejše, </a:t>
            </a: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sl-SI" altLang="sl-SI" sz="2400" b="1" dirty="0">
                <a:solidFill>
                  <a:srgbClr val="0000FF"/>
                </a:solidFill>
                <a:latin typeface="Arial" panose="020B0604020202020204" pitchFamily="34" charset="0"/>
              </a:rPr>
              <a:t>obojestransko (klasični dopisi).</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sl-SI" altLang="sl-SI" sz="2400" b="1" dirty="0">
              <a:solidFill>
                <a:srgbClr val="0000FF"/>
              </a:solidFill>
              <a:latin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400" b="1" dirty="0">
                <a:solidFill>
                  <a:srgbClr val="0000FF"/>
                </a:solidFill>
                <a:latin typeface="Arial" panose="020B0604020202020204" pitchFamily="34" charset="0"/>
              </a:rPr>
              <a:t>Krepka pisava</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sl-SI" altLang="sl-SI" sz="2400" b="1" dirty="0">
              <a:solidFill>
                <a:srgbClr val="0000FF"/>
              </a:solidFill>
              <a:latin typeface="Arial" panose="020B0604020202020204" pitchFamily="34" charset="0"/>
            </a:endParaRP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sl-SI" altLang="sl-SI" sz="2400" dirty="0">
                <a:solidFill>
                  <a:srgbClr val="0000FF"/>
                </a:solidFill>
                <a:latin typeface="Arial" panose="020B0604020202020204" pitchFamily="34" charset="0"/>
              </a:rPr>
              <a:t>V besedilu poudarite </a:t>
            </a:r>
            <a:r>
              <a:rPr lang="sl-SI" altLang="sl-SI" sz="2400" b="1" dirty="0">
                <a:solidFill>
                  <a:srgbClr val="0000FF"/>
                </a:solidFill>
                <a:latin typeface="Arial" panose="020B0604020202020204" pitchFamily="34" charset="0"/>
              </a:rPr>
              <a:t>ključne besede </a:t>
            </a:r>
            <a:r>
              <a:rPr lang="sl-SI" altLang="sl-SI" sz="2400" dirty="0">
                <a:solidFill>
                  <a:srgbClr val="0000FF"/>
                </a:solidFill>
                <a:latin typeface="Arial" panose="020B0604020202020204" pitchFamily="34" charset="0"/>
              </a:rPr>
              <a:t>in </a:t>
            </a:r>
            <a:r>
              <a:rPr lang="sl-SI" altLang="sl-SI" sz="2400" b="1" dirty="0">
                <a:solidFill>
                  <a:srgbClr val="0000FF"/>
                </a:solidFill>
                <a:latin typeface="Arial" panose="020B0604020202020204" pitchFamily="34" charset="0"/>
              </a:rPr>
              <a:t>besedne zveze </a:t>
            </a:r>
            <a:r>
              <a:rPr lang="sl-SI" altLang="sl-SI" sz="2400" dirty="0">
                <a:solidFill>
                  <a:srgbClr val="0000FF"/>
                </a:solidFill>
                <a:latin typeface="Arial" panose="020B0604020202020204" pitchFamily="34" charset="0"/>
              </a:rPr>
              <a:t>s krepko pisavo, da se bo uporabnik hitreje in lažje znašel. </a:t>
            </a:r>
          </a:p>
          <a:p>
            <a:pPr marL="342900" marR="0" lvl="0" indent="-3429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sl-SI" altLang="sl-SI" sz="2400" dirty="0">
                <a:solidFill>
                  <a:srgbClr val="0000FF"/>
                </a:solidFill>
                <a:latin typeface="Arial" panose="020B0604020202020204" pitchFamily="34" charset="0"/>
              </a:rPr>
              <a:t>Tako ga boste usmerili v bistvo sporočila, vendar pa s poudarki ne pretiravajte.</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sl-SI" altLang="sl-SI" sz="3600" b="1" dirty="0">
              <a:solidFill>
                <a:srgbClr val="0000FF"/>
              </a:solidFill>
              <a:latin typeface="Arial" panose="020B0604020202020204" pitchFamily="34" charset="0"/>
            </a:endParaRPr>
          </a:p>
        </p:txBody>
      </p:sp>
      <p:pic>
        <p:nvPicPr>
          <p:cNvPr id="3" name="Slika 2">
            <a:extLst>
              <a:ext uri="{FF2B5EF4-FFF2-40B4-BE49-F238E27FC236}">
                <a16:creationId xmlns:a16="http://schemas.microsoft.com/office/drawing/2014/main" id="{56D246ED-441A-49FB-892C-24E0F6D2F672}"/>
              </a:ext>
            </a:extLst>
          </p:cNvPr>
          <p:cNvPicPr>
            <a:picLocks noChangeAspect="1"/>
          </p:cNvPicPr>
          <p:nvPr/>
        </p:nvPicPr>
        <p:blipFill>
          <a:blip r:embed="rId2"/>
          <a:stretch>
            <a:fillRect/>
          </a:stretch>
        </p:blipFill>
        <p:spPr>
          <a:xfrm>
            <a:off x="10058400" y="2374907"/>
            <a:ext cx="1970087" cy="1709413"/>
          </a:xfrm>
          <a:prstGeom prst="rect">
            <a:avLst/>
          </a:prstGeom>
        </p:spPr>
      </p:pic>
    </p:spTree>
    <p:extLst>
      <p:ext uri="{BB962C8B-B14F-4D97-AF65-F5344CB8AC3E}">
        <p14:creationId xmlns:p14="http://schemas.microsoft.com/office/powerpoint/2010/main" val="25314541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7789" y="2205322"/>
            <a:ext cx="6668611" cy="3214577"/>
          </a:xfrm>
        </p:spPr>
        <p:txBody>
          <a:bodyPr/>
          <a:lstStyle/>
          <a:p>
            <a:pPr marL="0" marR="0" lvl="0" indent="0" defTabSz="914400" rtl="0" eaLnBrk="1" fontAlgn="base" latinLnBrk="0" hangingPunct="1">
              <a:lnSpc>
                <a:spcPct val="110000"/>
              </a:lnSpc>
              <a:spcBef>
                <a:spcPct val="0"/>
              </a:spcBef>
              <a:spcAft>
                <a:spcPct val="0"/>
              </a:spcAft>
              <a:buClrTx/>
              <a:buSzTx/>
              <a:buFontTx/>
              <a:buNone/>
              <a:tabLst/>
              <a:defRPr/>
            </a:pPr>
            <a:br>
              <a:rPr kumimoji="0" lang="sl-SI" altLang="sl-SI" sz="24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br>
            <a:br>
              <a:rPr kumimoji="0" lang="sl-SI" altLang="sl-SI" sz="24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br>
            <a:r>
              <a:rPr kumimoji="0" lang="sl-SI" altLang="sl-SI" sz="2400" b="1"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Kreativna naloga</a:t>
            </a:r>
            <a:br>
              <a:rPr kumimoji="0" lang="sl-SI" altLang="sl-SI" sz="24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br>
            <a:r>
              <a:rPr kumimoji="0" lang="sl-SI" altLang="sl-SI" sz="2400" b="1"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t>Vprašanja, mnenja</a:t>
            </a:r>
            <a:br>
              <a:rPr kumimoji="0" lang="sl-SI" altLang="sl-SI" sz="2400" b="1"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br>
            <a:r>
              <a:rPr kumimoji="0" lang="sl-SI" altLang="sl-SI" sz="24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Hvala vam za vaš čas in pozornost!</a:t>
            </a:r>
            <a:br>
              <a:rPr kumimoji="0" lang="sl-SI" altLang="sl-SI" sz="24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br>
            <a:r>
              <a:rPr lang="sl-SI" altLang="sl-SI" sz="2400" b="1" cap="none" spc="0" dirty="0">
                <a:solidFill>
                  <a:srgbClr val="0000CC"/>
                </a:solidFill>
                <a:latin typeface="Arial" panose="020B0604020202020204" pitchFamily="34" charset="0"/>
                <a:ea typeface="+mn-ea"/>
                <a:cs typeface="Arial" panose="020B0604020202020204" pitchFamily="34" charset="0"/>
              </a:rPr>
              <a:t>Zahvalno pismo </a:t>
            </a:r>
            <a:br>
              <a:rPr lang="sl-SI" altLang="sl-SI" sz="2400" b="1" cap="none" spc="0" dirty="0">
                <a:solidFill>
                  <a:srgbClr val="0000CC"/>
                </a:solidFill>
                <a:latin typeface="Arial" panose="020B0604020202020204" pitchFamily="34" charset="0"/>
                <a:ea typeface="+mn-ea"/>
                <a:cs typeface="Arial" panose="020B0604020202020204" pitchFamily="34" charset="0"/>
              </a:rPr>
            </a:br>
            <a:br>
              <a:rPr kumimoji="0" lang="sl-SI" altLang="sl-SI" sz="24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br>
            <a:r>
              <a:rPr lang="sl-SI" altLang="sl-SI" sz="2400" b="1" cap="none" spc="0" dirty="0">
                <a:solidFill>
                  <a:srgbClr val="0000CC"/>
                </a:solidFill>
                <a:latin typeface="Arial" panose="020B0604020202020204" pitchFamily="34" charset="0"/>
                <a:ea typeface="+mn-ea"/>
                <a:cs typeface="Arial" panose="020B0604020202020204" pitchFamily="34" charset="0"/>
              </a:rPr>
              <a:t>Zorica Zaklan</a:t>
            </a:r>
            <a:br>
              <a:rPr kumimoji="0" lang="en-US" altLang="sl-SI" sz="2400" b="0" i="1" u="none" strike="noStrike" kern="1200" cap="none" spc="0" normalizeH="0" baseline="0" noProof="0" dirty="0">
                <a:ln>
                  <a:noFill/>
                </a:ln>
                <a:solidFill>
                  <a:srgbClr val="FF0000"/>
                </a:solidFill>
                <a:effectLst/>
                <a:uLnTx/>
                <a:uFillTx/>
                <a:latin typeface="Arial" panose="020B0604020202020204" pitchFamily="34" charset="0"/>
                <a:ea typeface="+mn-ea"/>
                <a:cs typeface="+mn-cs"/>
              </a:rPr>
            </a:br>
            <a:r>
              <a:rPr kumimoji="0" lang="sl-SI" altLang="sl-SI" sz="2000" b="0" i="0" u="none" strike="noStrike" kern="1200" cap="none" spc="0" normalizeH="0" baseline="0" noProof="0" dirty="0">
                <a:ln>
                  <a:noFill/>
                </a:ln>
                <a:solidFill>
                  <a:prstClr val="black">
                    <a:lumMod val="65000"/>
                    <a:lumOff val="35000"/>
                  </a:prstClr>
                </a:solidFill>
                <a:effectLst/>
                <a:uLnTx/>
                <a:uFillTx/>
                <a:latin typeface="Berlin Sans FB"/>
                <a:ea typeface="+mn-ea"/>
                <a:cs typeface="+mn-cs"/>
              </a:rPr>
              <a:t>E-naslov: </a:t>
            </a:r>
            <a:r>
              <a:rPr kumimoji="0" lang="sl-SI" altLang="sl-SI" sz="2000" b="0" i="0" u="none" strike="noStrike" kern="1200" cap="none" spc="0" normalizeH="0" baseline="0" noProof="0" dirty="0">
                <a:ln>
                  <a:noFill/>
                </a:ln>
                <a:solidFill>
                  <a:srgbClr val="0070C0"/>
                </a:solidFill>
                <a:effectLst/>
                <a:uLnTx/>
                <a:uFillTx/>
                <a:latin typeface="Berlin Sans FB"/>
                <a:ea typeface="+mn-ea"/>
                <a:cs typeface="+mn-cs"/>
                <a:hlinkClick r:id="rId2">
                  <a:extLst>
                    <a:ext uri="{A12FA001-AC4F-418D-AE19-62706E023703}">
                      <ahyp:hlinkClr xmlns:ahyp="http://schemas.microsoft.com/office/drawing/2018/hyperlinkcolor" val="tx"/>
                    </a:ext>
                  </a:extLst>
                </a:hlinkClick>
              </a:rPr>
              <a:t>zorica.zaklan@siol.net</a:t>
            </a:r>
            <a:br>
              <a:rPr kumimoji="0" lang="sl-SI" altLang="sl-SI" sz="2000" b="0" i="0" u="none" strike="noStrike" kern="1200" cap="none" spc="0" normalizeH="0" baseline="0" noProof="0" dirty="0">
                <a:ln>
                  <a:noFill/>
                </a:ln>
                <a:solidFill>
                  <a:srgbClr val="0070C0"/>
                </a:solidFill>
                <a:effectLst/>
                <a:uLnTx/>
                <a:uFillTx/>
                <a:latin typeface="Berlin Sans FB"/>
                <a:ea typeface="+mn-ea"/>
                <a:cs typeface="+mn-cs"/>
              </a:rPr>
            </a:br>
            <a:r>
              <a:rPr kumimoji="0" lang="sl-SI" altLang="sl-SI" sz="1800" b="0" i="0" u="none" strike="noStrike" kern="1200" cap="none" spc="0" normalizeH="0" baseline="0" noProof="0" dirty="0">
                <a:ln>
                  <a:noFill/>
                </a:ln>
                <a:solidFill>
                  <a:srgbClr val="666666"/>
                </a:solidFill>
                <a:effectLst/>
                <a:uLnTx/>
                <a:uFillTx/>
                <a:latin typeface="Arial" panose="020B0604020202020204" pitchFamily="34" charset="0"/>
                <a:ea typeface="+mn-ea"/>
                <a:cs typeface="+mn-cs"/>
              </a:rPr>
              <a:t> </a:t>
            </a:r>
            <a:br>
              <a:rPr kumimoji="0" lang="sl-SI" altLang="sl-SI" sz="1800" b="0" i="0" u="none" strike="noStrike" kern="1200" cap="none" spc="0" normalizeH="0" baseline="0" noProof="0" dirty="0">
                <a:ln>
                  <a:noFill/>
                </a:ln>
                <a:solidFill>
                  <a:srgbClr val="666666"/>
                </a:solidFill>
                <a:effectLst/>
                <a:uLnTx/>
                <a:uFillTx/>
                <a:latin typeface="Arial" panose="020B0604020202020204" pitchFamily="34" charset="0"/>
                <a:ea typeface="+mn-ea"/>
                <a:cs typeface="+mn-cs"/>
              </a:rPr>
            </a:br>
            <a:br>
              <a:rPr kumimoji="0" lang="sl-SI" altLang="sl-SI" sz="2200" b="1" i="0" u="none" strike="noStrike" kern="0" cap="none" spc="0" normalizeH="0" baseline="0" noProof="0" dirty="0">
                <a:ln>
                  <a:noFill/>
                </a:ln>
                <a:solidFill>
                  <a:srgbClr val="330066"/>
                </a:solidFill>
                <a:effectLst/>
                <a:uLnTx/>
                <a:uFillTx/>
                <a:latin typeface="Times New Roman"/>
                <a:ea typeface="+mn-ea"/>
                <a:cs typeface="+mn-cs"/>
              </a:rPr>
            </a:br>
            <a:endParaRPr kumimoji="0" lang="sl-SI" altLang="sl-SI" sz="2200" b="1" i="0" u="none" strike="noStrike" kern="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p:txBody>
      </p:sp>
      <p:pic>
        <p:nvPicPr>
          <p:cNvPr id="4" name="Picture 2">
            <a:extLst>
              <a:ext uri="{FF2B5EF4-FFF2-40B4-BE49-F238E27FC236}">
                <a16:creationId xmlns:a16="http://schemas.microsoft.com/office/drawing/2014/main" id="{9C28CF81-BCF5-425B-8F32-84403B8FD3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6400" y="1881187"/>
            <a:ext cx="2627312"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oljeZBesedilom 4">
            <a:extLst>
              <a:ext uri="{FF2B5EF4-FFF2-40B4-BE49-F238E27FC236}">
                <a16:creationId xmlns:a16="http://schemas.microsoft.com/office/drawing/2014/main" id="{C5EA02CF-C746-4D6C-B3B5-41489A983DB4}"/>
              </a:ext>
            </a:extLst>
          </p:cNvPr>
          <p:cNvSpPr txBox="1"/>
          <p:nvPr/>
        </p:nvSpPr>
        <p:spPr>
          <a:xfrm>
            <a:off x="2627790" y="266330"/>
            <a:ext cx="6924583" cy="1938992"/>
          </a:xfrm>
          <a:prstGeom prst="rect">
            <a:avLst/>
          </a:prstGeom>
          <a:noFill/>
        </p:spPr>
        <p:txBody>
          <a:bodyPr wrap="square">
            <a:spAutoFit/>
          </a:bodyPr>
          <a:lstStyle/>
          <a:p>
            <a:r>
              <a:rPr kumimoji="0" lang="sl-SI" altLang="sl-SI" sz="2400" b="1" i="0" u="none" strike="noStrike" kern="0" cap="none" spc="0" normalizeH="0" baseline="0" noProof="0" dirty="0">
                <a:ln>
                  <a:noFill/>
                </a:ln>
                <a:solidFill>
                  <a:srgbClr val="FF0000"/>
                </a:solidFill>
                <a:effectLst/>
                <a:uLnTx/>
                <a:uFillTx/>
                <a:latin typeface="Times New Roman"/>
                <a:ea typeface="+mn-ea"/>
                <a:cs typeface="+mn-cs"/>
              </a:rPr>
              <a:t>Za tiste, ki jih učite: </a:t>
            </a:r>
            <a:r>
              <a:rPr kumimoji="0" lang="sl-SI" altLang="sl-SI" sz="2400" b="1" i="1" u="none" strike="noStrike" kern="0" cap="none" spc="0" normalizeH="0" baseline="0" noProof="0" dirty="0">
                <a:ln>
                  <a:noFill/>
                </a:ln>
                <a:solidFill>
                  <a:srgbClr val="0000CC"/>
                </a:solidFill>
                <a:effectLst/>
                <a:uLnTx/>
                <a:uFillTx/>
                <a:latin typeface="Times New Roman"/>
                <a:ea typeface="+mn-ea"/>
                <a:cs typeface="+mn-cs"/>
              </a:rPr>
              <a:t>"Nikar jim ne govorite, kako naj kaj naredijo, temveč jim to molče pokažite. Če boste govorili, bodo gledali, kako se vam premikajo ustnice. Če jim boste pokazali, bodo zahtevano hoteli sami narediti.“</a:t>
            </a:r>
            <a:r>
              <a:rPr kumimoji="0" lang="sl-SI" altLang="sl-SI" sz="2400" b="1" i="0" u="none" strike="noStrike" kern="0" cap="none" spc="0" normalizeH="0" baseline="0" noProof="0" dirty="0">
                <a:ln>
                  <a:noFill/>
                </a:ln>
                <a:solidFill>
                  <a:srgbClr val="0000CC"/>
                </a:solidFill>
                <a:effectLst/>
                <a:uLnTx/>
                <a:uFillTx/>
                <a:latin typeface="Times New Roman"/>
                <a:ea typeface="+mn-ea"/>
                <a:cs typeface="+mn-cs"/>
              </a:rPr>
              <a:t> Marie Montessori</a:t>
            </a:r>
            <a:endParaRPr lang="sl-SI" dirty="0"/>
          </a:p>
        </p:txBody>
      </p:sp>
    </p:spTree>
    <p:extLst>
      <p:ext uri="{BB962C8B-B14F-4D97-AF65-F5344CB8AC3E}">
        <p14:creationId xmlns:p14="http://schemas.microsoft.com/office/powerpoint/2010/main" val="9088726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350" y="1541929"/>
            <a:ext cx="6056050" cy="3877970"/>
          </a:xfrm>
        </p:spPr>
        <p:txBody>
          <a:bodyPr/>
          <a:lstStyle/>
          <a:p>
            <a:pPr marL="0" marR="0" lvl="0" indent="0" defTabSz="914400" rtl="0" eaLnBrk="1" fontAlgn="base" latinLnBrk="0" hangingPunct="1">
              <a:lnSpc>
                <a:spcPct val="110000"/>
              </a:lnSpc>
              <a:spcBef>
                <a:spcPct val="0"/>
              </a:spcBef>
              <a:spcAft>
                <a:spcPct val="0"/>
              </a:spcAft>
              <a:buClrTx/>
              <a:buSzTx/>
              <a:buFontTx/>
              <a:buNone/>
              <a:tabLst/>
              <a:defRPr/>
            </a:pPr>
            <a:br>
              <a:rPr kumimoji="0" lang="sl-SI" altLang="sl-SI" sz="24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br>
            <a:br>
              <a:rPr kumimoji="0" lang="sl-SI" altLang="sl-SI" sz="2200" b="1" i="0" u="none" strike="noStrike" kern="0" cap="none" spc="0" normalizeH="0" baseline="0" noProof="0" dirty="0">
                <a:ln>
                  <a:noFill/>
                </a:ln>
                <a:solidFill>
                  <a:srgbClr val="330066"/>
                </a:solidFill>
                <a:effectLst/>
                <a:uLnTx/>
                <a:uFillTx/>
                <a:latin typeface="Times New Roman"/>
                <a:ea typeface="+mn-ea"/>
                <a:cs typeface="+mn-cs"/>
              </a:rPr>
            </a:br>
            <a:endParaRPr kumimoji="0" lang="sl-SI" altLang="sl-SI" sz="2200" b="1" i="0" u="none" strike="noStrike" kern="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5" name="PoljeZBesedilom 4">
            <a:extLst>
              <a:ext uri="{FF2B5EF4-FFF2-40B4-BE49-F238E27FC236}">
                <a16:creationId xmlns:a16="http://schemas.microsoft.com/office/drawing/2014/main" id="{CAD4377B-2036-4DB2-A25A-6E67BFFBE23E}"/>
              </a:ext>
            </a:extLst>
          </p:cNvPr>
          <p:cNvSpPr txBox="1"/>
          <p:nvPr/>
        </p:nvSpPr>
        <p:spPr>
          <a:xfrm>
            <a:off x="3240350" y="1438101"/>
            <a:ext cx="5921405" cy="3724096"/>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36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Jezik</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l-SI" altLang="sl-SI" sz="20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Pišite v aktivni glagolski obliki (ne izvaja se, ampak izvajamo, ne uporablja se, ampak uporabljamo).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Osredotočite se samo na bistvo informacije, ki bo prejemniku sporočila v pomoč pri razumevanju.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l-SI" altLang="sl-SI" sz="36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31537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350" y="1541929"/>
            <a:ext cx="6056050" cy="3877970"/>
          </a:xfrm>
        </p:spPr>
        <p:txBody>
          <a:bodyPr/>
          <a:lstStyle/>
          <a:p>
            <a:pPr marL="0" marR="0" lvl="0" indent="0" defTabSz="914400" rtl="0" eaLnBrk="1" fontAlgn="base" latinLnBrk="0" hangingPunct="1">
              <a:lnSpc>
                <a:spcPct val="110000"/>
              </a:lnSpc>
              <a:spcBef>
                <a:spcPct val="0"/>
              </a:spcBef>
              <a:spcAft>
                <a:spcPct val="0"/>
              </a:spcAft>
              <a:buClrTx/>
              <a:buSzTx/>
              <a:buFontTx/>
              <a:buNone/>
              <a:tabLst/>
              <a:defRPr/>
            </a:pPr>
            <a:br>
              <a:rPr kumimoji="0" lang="sl-SI" altLang="sl-SI" sz="24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br>
            <a:br>
              <a:rPr kumimoji="0" lang="sl-SI" altLang="sl-SI" sz="2200" b="1" i="0" u="none" strike="noStrike" kern="0" cap="none" spc="0" normalizeH="0" baseline="0" noProof="0" dirty="0">
                <a:ln>
                  <a:noFill/>
                </a:ln>
                <a:solidFill>
                  <a:srgbClr val="330066"/>
                </a:solidFill>
                <a:effectLst/>
                <a:uLnTx/>
                <a:uFillTx/>
                <a:latin typeface="Times New Roman"/>
                <a:ea typeface="+mn-ea"/>
                <a:cs typeface="+mn-cs"/>
              </a:rPr>
            </a:br>
            <a:endParaRPr kumimoji="0" lang="sl-SI" altLang="sl-SI" sz="2200" b="1" i="0" u="none" strike="noStrike" kern="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5" name="PoljeZBesedilom 4">
            <a:extLst>
              <a:ext uri="{FF2B5EF4-FFF2-40B4-BE49-F238E27FC236}">
                <a16:creationId xmlns:a16="http://schemas.microsoft.com/office/drawing/2014/main" id="{CAD4377B-2036-4DB2-A25A-6E67BFFBE23E}"/>
              </a:ext>
            </a:extLst>
          </p:cNvPr>
          <p:cNvSpPr txBox="1"/>
          <p:nvPr/>
        </p:nvSpPr>
        <p:spPr>
          <a:xfrm>
            <a:off x="2698812" y="920621"/>
            <a:ext cx="6977848" cy="4278094"/>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36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Datumi</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l-SI" altLang="sl-SI" sz="20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Datume lahko pišemo na različne načine, npr. 8. maj 2022; 8. 5. 2022 … ne pa tudi</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sngStrike" kern="1200" cap="none" spc="0" normalizeH="0" baseline="0" noProof="0" dirty="0">
                <a:ln>
                  <a:noFill/>
                </a:ln>
                <a:solidFill>
                  <a:srgbClr val="FF0000"/>
                </a:solidFill>
                <a:effectLst/>
                <a:uLnTx/>
                <a:uFillTx/>
                <a:latin typeface="Arial" panose="020B0604020202020204" pitchFamily="34" charset="0"/>
                <a:ea typeface="+mn-ea"/>
                <a:cs typeface="+mn-cs"/>
              </a:rPr>
              <a:t>08.05.2022.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Kadar je datum zapisan v besedilu, je seveda najprimernejša prva oblika, ostale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so primernejše za zapisovanje v preglednicah, seznamih …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Seveda tudi tu velja, da vsaki piki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4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sledi presledek.</a:t>
            </a:r>
          </a:p>
        </p:txBody>
      </p:sp>
    </p:spTree>
    <p:extLst>
      <p:ext uri="{BB962C8B-B14F-4D97-AF65-F5344CB8AC3E}">
        <p14:creationId xmlns:p14="http://schemas.microsoft.com/office/powerpoint/2010/main" val="3370024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350" y="1541929"/>
            <a:ext cx="6056050" cy="3877970"/>
          </a:xfrm>
        </p:spPr>
        <p:txBody>
          <a:bodyPr/>
          <a:lstStyle/>
          <a:p>
            <a:pPr marL="0" marR="0" lvl="0" indent="0" defTabSz="914400" rtl="0" eaLnBrk="1" fontAlgn="base" latinLnBrk="0" hangingPunct="1">
              <a:lnSpc>
                <a:spcPct val="110000"/>
              </a:lnSpc>
              <a:spcBef>
                <a:spcPct val="0"/>
              </a:spcBef>
              <a:spcAft>
                <a:spcPct val="0"/>
              </a:spcAft>
              <a:buClrTx/>
              <a:buSzTx/>
              <a:buFontTx/>
              <a:buNone/>
              <a:tabLst/>
              <a:defRPr/>
            </a:pPr>
            <a:br>
              <a:rPr kumimoji="0" lang="sl-SI" altLang="sl-SI" sz="24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br>
            <a:br>
              <a:rPr kumimoji="0" lang="sl-SI" altLang="sl-SI" sz="2200" b="1" i="0" u="none" strike="noStrike" kern="0" cap="none" spc="0" normalizeH="0" baseline="0" noProof="0" dirty="0">
                <a:ln>
                  <a:noFill/>
                </a:ln>
                <a:solidFill>
                  <a:srgbClr val="330066"/>
                </a:solidFill>
                <a:effectLst/>
                <a:uLnTx/>
                <a:uFillTx/>
                <a:latin typeface="Times New Roman"/>
                <a:ea typeface="+mn-ea"/>
                <a:cs typeface="+mn-cs"/>
              </a:rPr>
            </a:br>
            <a:endParaRPr kumimoji="0" lang="sl-SI" altLang="sl-SI" sz="2200" b="1" i="0" u="none" strike="noStrike" kern="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5" name="PoljeZBesedilom 4">
            <a:extLst>
              <a:ext uri="{FF2B5EF4-FFF2-40B4-BE49-F238E27FC236}">
                <a16:creationId xmlns:a16="http://schemas.microsoft.com/office/drawing/2014/main" id="{CAD4377B-2036-4DB2-A25A-6E67BFFBE23E}"/>
              </a:ext>
            </a:extLst>
          </p:cNvPr>
          <p:cNvSpPr txBox="1"/>
          <p:nvPr/>
        </p:nvSpPr>
        <p:spPr>
          <a:xfrm>
            <a:off x="2895600" y="834501"/>
            <a:ext cx="6400799" cy="4585871"/>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36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Zapis ure in elektronski naslov</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l-SI" altLang="sl-SI" sz="20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0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Pri navajanju ure upoštevajte obliko:</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l-SI" altLang="sl-SI" sz="20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0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ob 12. uri</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0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od 12. do 14. ure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0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ob 12.30 (brez »uri«)</a:t>
            </a:r>
          </a:p>
          <a:p>
            <a:pPr marL="0" marR="0" lvl="0" indent="0" algn="ctr" defTabSz="914400" rtl="0" eaLnBrk="1" fontAlgn="base" latinLnBrk="0" hangingPunct="1">
              <a:lnSpc>
                <a:spcPct val="100000"/>
              </a:lnSpc>
              <a:spcBef>
                <a:spcPct val="0"/>
              </a:spcBef>
              <a:spcAft>
                <a:spcPct val="0"/>
              </a:spcAft>
              <a:buClrTx/>
              <a:buSzTx/>
              <a:buFontTx/>
              <a:buNone/>
              <a:tabLst/>
              <a:defRPr/>
            </a:pPr>
            <a:endParaRPr lang="sl-SI" altLang="sl-SI" sz="2000" b="1" dirty="0">
              <a:solidFill>
                <a:srgbClr val="0000FF"/>
              </a:solidFill>
              <a:latin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0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Elektronski naslov izpišite z malimi črkami in brez znakov za šumnike, povezava nanj naj bo delujoča </a:t>
            </a:r>
            <a:r>
              <a:rPr kumimoji="0" lang="sl-SI" altLang="sl-SI" sz="20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(e-naslov: zorica.zaklan@siol.net).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0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endParaRPr kumimoji="0" lang="sl-SI" altLang="sl-SI" sz="36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563595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350" y="1541929"/>
            <a:ext cx="6056050" cy="3877970"/>
          </a:xfrm>
        </p:spPr>
        <p:txBody>
          <a:bodyPr/>
          <a:lstStyle/>
          <a:p>
            <a:pPr marL="0" marR="0" lvl="0" indent="0" defTabSz="914400" rtl="0" eaLnBrk="1" fontAlgn="base" latinLnBrk="0" hangingPunct="1">
              <a:lnSpc>
                <a:spcPct val="110000"/>
              </a:lnSpc>
              <a:spcBef>
                <a:spcPct val="0"/>
              </a:spcBef>
              <a:spcAft>
                <a:spcPct val="0"/>
              </a:spcAft>
              <a:buClrTx/>
              <a:buSzTx/>
              <a:buFontTx/>
              <a:buNone/>
              <a:tabLst/>
              <a:defRPr/>
            </a:pPr>
            <a:br>
              <a:rPr kumimoji="0" lang="sl-SI" altLang="sl-SI" sz="24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br>
            <a:br>
              <a:rPr kumimoji="0" lang="sl-SI" altLang="sl-SI" sz="2200" b="1" i="0" u="none" strike="noStrike" kern="0" cap="none" spc="0" normalizeH="0" baseline="0" noProof="0" dirty="0">
                <a:ln>
                  <a:noFill/>
                </a:ln>
                <a:solidFill>
                  <a:srgbClr val="330066"/>
                </a:solidFill>
                <a:effectLst/>
                <a:uLnTx/>
                <a:uFillTx/>
                <a:latin typeface="Times New Roman"/>
                <a:ea typeface="+mn-ea"/>
                <a:cs typeface="+mn-cs"/>
              </a:rPr>
            </a:br>
            <a:endParaRPr kumimoji="0" lang="sl-SI" altLang="sl-SI" sz="2200" b="1" i="0" u="none" strike="noStrike" kern="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5" name="PoljeZBesedilom 4">
            <a:extLst>
              <a:ext uri="{FF2B5EF4-FFF2-40B4-BE49-F238E27FC236}">
                <a16:creationId xmlns:a16="http://schemas.microsoft.com/office/drawing/2014/main" id="{CAD4377B-2036-4DB2-A25A-6E67BFFBE23E}"/>
              </a:ext>
            </a:extLst>
          </p:cNvPr>
          <p:cNvSpPr txBox="1"/>
          <p:nvPr/>
        </p:nvSpPr>
        <p:spPr>
          <a:xfrm>
            <a:off x="1411551" y="284085"/>
            <a:ext cx="9099610" cy="4893647"/>
          </a:xfrm>
          <a:prstGeom prst="rect">
            <a:avLst/>
          </a:prstGeom>
          <a:noFill/>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36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Imena gospodarskih družb</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sl-SI" altLang="sl-SI" sz="3600" b="1" i="0" u="none" strike="noStrike" kern="1200" cap="none" spc="0" normalizeH="0" baseline="0" noProof="0" dirty="0">
              <a:ln>
                <a:noFill/>
              </a:ln>
              <a:solidFill>
                <a:srgbClr val="0000FF"/>
              </a:solidFill>
              <a:effectLst/>
              <a:uLnTx/>
              <a:uFillTx/>
              <a:latin typeface="Arial" panose="020B0604020202020204" pitchFamily="34"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000" b="1" dirty="0">
                <a:solidFill>
                  <a:srgbClr val="0000FF"/>
                </a:solidFill>
                <a:latin typeface="Arial" panose="020B0604020202020204" pitchFamily="34" charset="0"/>
              </a:rPr>
              <a:t>Oznako organizacijske oblike gospodarske družbe od njenega imena ločimo z vejico (na obeh </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000" b="1" dirty="0">
                <a:solidFill>
                  <a:srgbClr val="0000FF"/>
                </a:solidFill>
                <a:latin typeface="Arial" panose="020B0604020202020204" pitchFamily="34" charset="0"/>
              </a:rPr>
              <a:t>straneh),</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000" b="1" dirty="0">
                <a:solidFill>
                  <a:srgbClr val="0000FF"/>
                </a:solidFill>
                <a:latin typeface="Arial" panose="020B0604020202020204" pitchFamily="34" charset="0"/>
              </a:rPr>
              <a:t> pri tem upoštevamo pravopisna pravila zapisovanja okrajšav (npr. delniška družba </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000" b="1" dirty="0">
                <a:solidFill>
                  <a:srgbClr val="0000FF"/>
                </a:solidFill>
                <a:latin typeface="Arial" panose="020B0604020202020204" pitchFamily="34" charset="0"/>
              </a:rPr>
              <a:t>– d. d.),</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000" b="1" dirty="0">
                <a:solidFill>
                  <a:srgbClr val="0000FF"/>
                </a:solidFill>
                <a:latin typeface="Arial" panose="020B0604020202020204" pitchFamily="34" charset="0"/>
              </a:rPr>
              <a:t>tudi pri okrajšavi je med elementoma razmik (nedeljivi presledek).</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000" b="1" dirty="0">
                <a:solidFill>
                  <a:srgbClr val="0000FF"/>
                </a:solidFill>
                <a:latin typeface="Arial" panose="020B0604020202020204" pitchFamily="34" charset="0"/>
              </a:rPr>
              <a:t>Besede (delniška družba, družba z omejeno odgovornostjo, samostojni podjetnik), ki </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000" b="1" dirty="0">
                <a:solidFill>
                  <a:srgbClr val="0000FF"/>
                </a:solidFill>
                <a:latin typeface="Arial" panose="020B0604020202020204" pitchFamily="34" charset="0"/>
              </a:rPr>
              <a:t>poimenujejo pravni položaj podjetja, so okrajšane s </a:t>
            </a:r>
            <a:r>
              <a:rPr lang="sl-SI" altLang="sl-SI" sz="2000" b="1" dirty="0" err="1">
                <a:solidFill>
                  <a:srgbClr val="0000FF"/>
                </a:solidFill>
                <a:latin typeface="Arial" panose="020B0604020202020204" pitchFamily="34" charset="0"/>
              </a:rPr>
              <a:t>krajšavno</a:t>
            </a:r>
            <a:r>
              <a:rPr lang="sl-SI" altLang="sl-SI" sz="2000" b="1" dirty="0">
                <a:solidFill>
                  <a:srgbClr val="0000FF"/>
                </a:solidFill>
                <a:latin typeface="Arial" panose="020B0604020202020204" pitchFamily="34" charset="0"/>
              </a:rPr>
              <a:t> piko, to  </a:t>
            </a:r>
          </a:p>
          <a:p>
            <a:pPr marL="0" marR="0" lvl="0" indent="0" algn="ctr" defTabSz="914400" rtl="0" eaLnBrk="1" fontAlgn="base" latinLnBrk="0" hangingPunct="1">
              <a:lnSpc>
                <a:spcPct val="100000"/>
              </a:lnSpc>
              <a:spcBef>
                <a:spcPct val="0"/>
              </a:spcBef>
              <a:spcAft>
                <a:spcPct val="0"/>
              </a:spcAft>
              <a:buClrTx/>
              <a:buSzTx/>
              <a:buFontTx/>
              <a:buNone/>
              <a:tabLst/>
              <a:defRPr/>
            </a:pPr>
            <a:r>
              <a:rPr lang="sl-SI" altLang="sl-SI" sz="2000" b="1" dirty="0">
                <a:solidFill>
                  <a:srgbClr val="0000FF"/>
                </a:solidFill>
                <a:latin typeface="Arial" panose="020B0604020202020204" pitchFamily="34" charset="0"/>
              </a:rPr>
              <a:t>pomeni, da mora za piko stati presledek: d. d., s. p., d. o. o.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sl-SI" altLang="sl-SI" sz="20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Sonček, d. o. o., Zorica Zaklan, s. p. </a:t>
            </a:r>
            <a:endParaRPr kumimoji="0" lang="sl-SI" altLang="sl-SI" sz="36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39053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350" y="1541929"/>
            <a:ext cx="6056050" cy="3877970"/>
          </a:xfrm>
        </p:spPr>
        <p:txBody>
          <a:bodyPr/>
          <a:lstStyle/>
          <a:p>
            <a:pPr marL="0" marR="0" lvl="0" indent="0" defTabSz="914400" rtl="0" eaLnBrk="1" fontAlgn="base" latinLnBrk="0" hangingPunct="1">
              <a:lnSpc>
                <a:spcPct val="110000"/>
              </a:lnSpc>
              <a:spcBef>
                <a:spcPct val="0"/>
              </a:spcBef>
              <a:spcAft>
                <a:spcPct val="0"/>
              </a:spcAft>
              <a:buClrTx/>
              <a:buSzTx/>
              <a:buFontTx/>
              <a:buNone/>
              <a:tabLst/>
              <a:defRPr/>
            </a:pPr>
            <a:br>
              <a:rPr kumimoji="0" lang="sl-SI" altLang="sl-SI" sz="24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br>
            <a:br>
              <a:rPr kumimoji="0" lang="sl-SI" altLang="sl-SI" sz="2200" b="1" i="0" u="none" strike="noStrike" kern="0" cap="none" spc="0" normalizeH="0" baseline="0" noProof="0" dirty="0">
                <a:ln>
                  <a:noFill/>
                </a:ln>
                <a:solidFill>
                  <a:srgbClr val="330066"/>
                </a:solidFill>
                <a:effectLst/>
                <a:uLnTx/>
                <a:uFillTx/>
                <a:latin typeface="Times New Roman"/>
                <a:ea typeface="+mn-ea"/>
                <a:cs typeface="+mn-cs"/>
              </a:rPr>
            </a:br>
            <a:endParaRPr kumimoji="0" lang="sl-SI" altLang="sl-SI" sz="2200" b="1" i="0" u="none" strike="noStrike" kern="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5" name="PoljeZBesedilom 4">
            <a:extLst>
              <a:ext uri="{FF2B5EF4-FFF2-40B4-BE49-F238E27FC236}">
                <a16:creationId xmlns:a16="http://schemas.microsoft.com/office/drawing/2014/main" id="{CAD4377B-2036-4DB2-A25A-6E67BFFBE23E}"/>
              </a:ext>
            </a:extLst>
          </p:cNvPr>
          <p:cNvSpPr txBox="1"/>
          <p:nvPr/>
        </p:nvSpPr>
        <p:spPr>
          <a:xfrm>
            <a:off x="1242873" y="186432"/>
            <a:ext cx="9472475" cy="5632311"/>
          </a:xfrm>
          <a:prstGeom prst="rect">
            <a:avLst/>
          </a:prstGeom>
          <a:noFill/>
        </p:spPr>
        <p:txBody>
          <a:bodyPr wrap="square">
            <a:spAutoFit/>
          </a:bodyPr>
          <a:lstStyle/>
          <a:p>
            <a:pPr algn="ctr" defTabSz="914400" fontAlgn="base">
              <a:spcBef>
                <a:spcPct val="0"/>
              </a:spcBef>
              <a:spcAft>
                <a:spcPct val="0"/>
              </a:spcAft>
              <a:defRPr/>
            </a:pPr>
            <a:r>
              <a:rPr lang="sl-SI" altLang="sl-SI" sz="3600" b="1" dirty="0">
                <a:solidFill>
                  <a:srgbClr val="0000FF"/>
                </a:solidFill>
                <a:latin typeface="Arial" panose="020B0604020202020204" pitchFamily="34" charset="0"/>
              </a:rPr>
              <a:t>Net etika</a:t>
            </a:r>
          </a:p>
          <a:p>
            <a:pPr algn="just" defTabSz="914400" fontAlgn="base">
              <a:spcBef>
                <a:spcPct val="0"/>
              </a:spcBef>
              <a:spcAft>
                <a:spcPct val="0"/>
              </a:spcAft>
              <a:defRPr/>
            </a:pPr>
            <a:endParaRPr lang="sl-SI" altLang="sl-SI" sz="2000" b="1" dirty="0">
              <a:solidFill>
                <a:srgbClr val="0000FF"/>
              </a:solidFill>
              <a:latin typeface="Arial" panose="020B0604020202020204" pitchFamily="34" charset="0"/>
            </a:endParaRPr>
          </a:p>
          <a:p>
            <a:pPr algn="ctr" defTabSz="914400" fontAlgn="base">
              <a:spcBef>
                <a:spcPct val="0"/>
              </a:spcBef>
              <a:spcAft>
                <a:spcPct val="0"/>
              </a:spcAft>
              <a:defRPr/>
            </a:pPr>
            <a:r>
              <a:rPr lang="sl-SI" altLang="sl-SI" sz="2400" b="1" dirty="0">
                <a:solidFill>
                  <a:srgbClr val="0000FF"/>
                </a:solidFill>
                <a:latin typeface="Arial" panose="020B0604020202020204" pitchFamily="34" charset="0"/>
              </a:rPr>
              <a:t>Osnovna pravila obnašanja na internetu</a:t>
            </a:r>
          </a:p>
          <a:p>
            <a:pPr algn="ctr" defTabSz="914400" fontAlgn="base">
              <a:spcBef>
                <a:spcPct val="0"/>
              </a:spcBef>
              <a:spcAft>
                <a:spcPct val="0"/>
              </a:spcAft>
              <a:defRPr/>
            </a:pPr>
            <a:endParaRPr lang="sl-SI" altLang="sl-SI" sz="2400" b="1" dirty="0">
              <a:solidFill>
                <a:srgbClr val="0000FF"/>
              </a:solidFill>
              <a:latin typeface="Arial" panose="020B0604020202020204" pitchFamily="34" charset="0"/>
            </a:endParaRPr>
          </a:p>
          <a:p>
            <a:pPr marL="457200" indent="-457200" algn="ctr" defTabSz="914400" fontAlgn="base">
              <a:spcBef>
                <a:spcPct val="0"/>
              </a:spcBef>
              <a:spcAft>
                <a:spcPct val="0"/>
              </a:spcAft>
              <a:buAutoNum type="arabicPeriod"/>
              <a:defRPr/>
            </a:pPr>
            <a:r>
              <a:rPr lang="sl-SI" altLang="sl-SI" sz="2400" b="1" dirty="0">
                <a:solidFill>
                  <a:srgbClr val="0000FF"/>
                </a:solidFill>
                <a:latin typeface="Arial" panose="020B0604020202020204" pitchFamily="34" charset="0"/>
              </a:rPr>
              <a:t>Ostanimo ljudje – </a:t>
            </a:r>
            <a:r>
              <a:rPr lang="sl-SI" altLang="sl-SI" sz="2400" b="1" dirty="0">
                <a:solidFill>
                  <a:srgbClr val="FF0000"/>
                </a:solidFill>
                <a:latin typeface="Arial" panose="020B0604020202020204" pitchFamily="34" charset="0"/>
              </a:rPr>
              <a:t>pozitiven slog</a:t>
            </a:r>
            <a:r>
              <a:rPr lang="sl-SI" altLang="sl-SI" sz="2400" b="1" dirty="0">
                <a:solidFill>
                  <a:srgbClr val="0000FF"/>
                </a:solidFill>
                <a:latin typeface="Arial" panose="020B0604020202020204" pitchFamily="34" charset="0"/>
              </a:rPr>
              <a:t>. Posebno bodimo na to pozorni, ko pišemo elektronska sporočila. Vprašajmo se, ali bi </a:t>
            </a:r>
          </a:p>
          <a:p>
            <a:pPr algn="ctr" defTabSz="914400" fontAlgn="base">
              <a:spcBef>
                <a:spcPct val="0"/>
              </a:spcBef>
              <a:spcAft>
                <a:spcPct val="0"/>
              </a:spcAft>
              <a:defRPr/>
            </a:pPr>
            <a:r>
              <a:rPr lang="sl-SI" altLang="sl-SI" sz="2400" b="1" dirty="0">
                <a:solidFill>
                  <a:srgbClr val="0000FF"/>
                </a:solidFill>
                <a:latin typeface="Arial" panose="020B0604020202020204" pitchFamily="34" charset="0"/>
              </a:rPr>
              <a:t>to, kar smo napisali osebi </a:t>
            </a:r>
            <a:r>
              <a:rPr lang="sl-SI" altLang="sl-SI" sz="2400" b="1" dirty="0">
                <a:solidFill>
                  <a:srgbClr val="FF0000"/>
                </a:solidFill>
                <a:latin typeface="Arial" panose="020B0604020202020204" pitchFamily="34" charset="0"/>
              </a:rPr>
              <a:t>povedali tudi v živo</a:t>
            </a:r>
            <a:r>
              <a:rPr lang="sl-SI" altLang="sl-SI" sz="2400" b="1" dirty="0">
                <a:solidFill>
                  <a:srgbClr val="0000FF"/>
                </a:solidFill>
                <a:latin typeface="Arial" panose="020B0604020202020204" pitchFamily="34" charset="0"/>
              </a:rPr>
              <a:t>?</a:t>
            </a:r>
          </a:p>
          <a:p>
            <a:pPr algn="ctr" defTabSz="914400" fontAlgn="base">
              <a:spcBef>
                <a:spcPct val="0"/>
              </a:spcBef>
              <a:spcAft>
                <a:spcPct val="0"/>
              </a:spcAft>
              <a:defRPr/>
            </a:pPr>
            <a:r>
              <a:rPr lang="sl-SI" altLang="sl-SI" sz="2400" b="1" dirty="0">
                <a:solidFill>
                  <a:srgbClr val="0000FF"/>
                </a:solidFill>
                <a:latin typeface="Arial" panose="020B0604020202020204" pitchFamily="34" charset="0"/>
              </a:rPr>
              <a:t>2. Odgovorimo najkasneje v 24 ur</a:t>
            </a:r>
          </a:p>
          <a:p>
            <a:pPr algn="ctr" defTabSz="914400" fontAlgn="base">
              <a:spcBef>
                <a:spcPct val="0"/>
              </a:spcBef>
              <a:spcAft>
                <a:spcPct val="0"/>
              </a:spcAft>
              <a:defRPr/>
            </a:pPr>
            <a:r>
              <a:rPr lang="sl-SI" altLang="sl-SI" sz="2400" b="1" dirty="0">
                <a:solidFill>
                  <a:srgbClr val="0000FF"/>
                </a:solidFill>
                <a:latin typeface="Arial" panose="020B0604020202020204" pitchFamily="34" charset="0"/>
              </a:rPr>
              <a:t>3. Besedilo, pisano z velikimi tiskanimi črkami je že na papirju težko berljivo. V virtualnem svetu so velike tiskane črke znak </a:t>
            </a:r>
            <a:r>
              <a:rPr lang="sl-SI" altLang="sl-SI" sz="2400" b="1" dirty="0">
                <a:solidFill>
                  <a:srgbClr val="FF0000"/>
                </a:solidFill>
                <a:latin typeface="Arial" panose="020B0604020202020204" pitchFamily="34" charset="0"/>
              </a:rPr>
              <a:t>kričanja</a:t>
            </a:r>
            <a:r>
              <a:rPr lang="sl-SI" altLang="sl-SI" sz="2400" b="1" dirty="0">
                <a:solidFill>
                  <a:srgbClr val="0000FF"/>
                </a:solidFill>
                <a:latin typeface="Arial" panose="020B0604020202020204" pitchFamily="34" charset="0"/>
              </a:rPr>
              <a:t>, zato se jim izogibajmo. </a:t>
            </a:r>
          </a:p>
          <a:p>
            <a:pPr algn="ctr" defTabSz="914400" fontAlgn="base">
              <a:spcBef>
                <a:spcPct val="0"/>
              </a:spcBef>
              <a:spcAft>
                <a:spcPct val="0"/>
              </a:spcAft>
              <a:defRPr/>
            </a:pPr>
            <a:r>
              <a:rPr lang="sl-SI" altLang="sl-SI" sz="2400" b="1" dirty="0">
                <a:solidFill>
                  <a:srgbClr val="0000FF"/>
                </a:solidFill>
                <a:latin typeface="Arial" panose="020B0604020202020204" pitchFamily="34" charset="0"/>
              </a:rPr>
              <a:t>Uporabljamo jih le za veliko začetnico. </a:t>
            </a:r>
          </a:p>
          <a:p>
            <a:pPr algn="ctr" defTabSz="914400" fontAlgn="base">
              <a:spcBef>
                <a:spcPct val="0"/>
              </a:spcBef>
              <a:spcAft>
                <a:spcPct val="0"/>
              </a:spcAft>
              <a:defRPr/>
            </a:pPr>
            <a:endParaRPr lang="sl-SI" altLang="sl-SI" sz="2000" b="1" dirty="0">
              <a:solidFill>
                <a:srgbClr val="0000FF"/>
              </a:solidFill>
              <a:latin typeface="Arial" panose="020B0604020202020204" pitchFamily="34" charset="0"/>
            </a:endParaRPr>
          </a:p>
          <a:p>
            <a:pPr algn="ctr" defTabSz="914400" fontAlgn="base">
              <a:spcBef>
                <a:spcPct val="0"/>
              </a:spcBef>
              <a:spcAft>
                <a:spcPct val="0"/>
              </a:spcAft>
              <a:defRPr/>
            </a:pPr>
            <a:r>
              <a:rPr lang="sl-SI" altLang="sl-SI" sz="2000" b="1" dirty="0">
                <a:solidFill>
                  <a:srgbClr val="0000FF"/>
                </a:solidFill>
                <a:latin typeface="Arial" panose="020B0604020202020204" pitchFamily="34" charset="0"/>
              </a:rPr>
              <a:t> </a:t>
            </a:r>
          </a:p>
        </p:txBody>
      </p:sp>
      <p:pic>
        <p:nvPicPr>
          <p:cNvPr id="3" name="Slika 2">
            <a:extLst>
              <a:ext uri="{FF2B5EF4-FFF2-40B4-BE49-F238E27FC236}">
                <a16:creationId xmlns:a16="http://schemas.microsoft.com/office/drawing/2014/main" id="{00CAE917-E789-455B-9950-ECD531136A98}"/>
              </a:ext>
            </a:extLst>
          </p:cNvPr>
          <p:cNvPicPr>
            <a:picLocks noChangeAspect="1"/>
          </p:cNvPicPr>
          <p:nvPr/>
        </p:nvPicPr>
        <p:blipFill>
          <a:blip r:embed="rId2"/>
          <a:stretch>
            <a:fillRect/>
          </a:stretch>
        </p:blipFill>
        <p:spPr>
          <a:xfrm>
            <a:off x="9062720" y="1"/>
            <a:ext cx="2951495" cy="1879600"/>
          </a:xfrm>
          <a:prstGeom prst="rect">
            <a:avLst/>
          </a:prstGeom>
        </p:spPr>
      </p:pic>
    </p:spTree>
    <p:extLst>
      <p:ext uri="{BB962C8B-B14F-4D97-AF65-F5344CB8AC3E}">
        <p14:creationId xmlns:p14="http://schemas.microsoft.com/office/powerpoint/2010/main" val="3120522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40350" y="1541929"/>
            <a:ext cx="6056050" cy="3877970"/>
          </a:xfrm>
        </p:spPr>
        <p:txBody>
          <a:bodyPr/>
          <a:lstStyle/>
          <a:p>
            <a:pPr marL="0" marR="0" lvl="0" indent="0" defTabSz="914400" rtl="0" eaLnBrk="1" fontAlgn="base" latinLnBrk="0" hangingPunct="1">
              <a:lnSpc>
                <a:spcPct val="110000"/>
              </a:lnSpc>
              <a:spcBef>
                <a:spcPct val="0"/>
              </a:spcBef>
              <a:spcAft>
                <a:spcPct val="0"/>
              </a:spcAft>
              <a:buClrTx/>
              <a:buSzTx/>
              <a:buFontTx/>
              <a:buNone/>
              <a:tabLst/>
              <a:defRPr/>
            </a:pPr>
            <a:br>
              <a:rPr kumimoji="0" lang="sl-SI" altLang="sl-SI" sz="2400" b="0" i="0" u="none" strike="noStrike" kern="1200" cap="none" spc="0" normalizeH="0" baseline="0" noProof="0" dirty="0">
                <a:ln>
                  <a:noFill/>
                </a:ln>
                <a:solidFill>
                  <a:srgbClr val="0000CC"/>
                </a:solidFill>
                <a:effectLst/>
                <a:uLnTx/>
                <a:uFillTx/>
                <a:latin typeface="Arial" panose="020B0604020202020204" pitchFamily="34" charset="0"/>
                <a:ea typeface="+mn-ea"/>
                <a:cs typeface="Arial" panose="020B0604020202020204" pitchFamily="34" charset="0"/>
              </a:rPr>
            </a:br>
            <a:br>
              <a:rPr kumimoji="0" lang="sl-SI" altLang="sl-SI" sz="2200" b="1" i="0" u="none" strike="noStrike" kern="0" cap="none" spc="0" normalizeH="0" baseline="0" noProof="0" dirty="0">
                <a:ln>
                  <a:noFill/>
                </a:ln>
                <a:solidFill>
                  <a:srgbClr val="330066"/>
                </a:solidFill>
                <a:effectLst/>
                <a:uLnTx/>
                <a:uFillTx/>
                <a:latin typeface="Times New Roman"/>
                <a:ea typeface="+mn-ea"/>
                <a:cs typeface="+mn-cs"/>
              </a:rPr>
            </a:br>
            <a:endParaRPr kumimoji="0" lang="sl-SI" altLang="sl-SI" sz="2200" b="1" i="0" u="none" strike="noStrike" kern="0" cap="none" spc="0" normalizeH="0" baseline="0" noProof="0" dirty="0">
              <a:ln>
                <a:noFill/>
              </a:ln>
              <a:solidFill>
                <a:srgbClr val="3333FF"/>
              </a:solidFill>
              <a:effectLst/>
              <a:uLnTx/>
              <a:uFillTx/>
              <a:latin typeface="Arial" panose="020B0604020202020204" pitchFamily="34" charset="0"/>
              <a:ea typeface="+mn-ea"/>
              <a:cs typeface="Arial" panose="020B0604020202020204" pitchFamily="34" charset="0"/>
            </a:endParaRPr>
          </a:p>
        </p:txBody>
      </p:sp>
      <p:sp>
        <p:nvSpPr>
          <p:cNvPr id="5" name="PoljeZBesedilom 4">
            <a:extLst>
              <a:ext uri="{FF2B5EF4-FFF2-40B4-BE49-F238E27FC236}">
                <a16:creationId xmlns:a16="http://schemas.microsoft.com/office/drawing/2014/main" id="{CAD4377B-2036-4DB2-A25A-6E67BFFBE23E}"/>
              </a:ext>
            </a:extLst>
          </p:cNvPr>
          <p:cNvSpPr txBox="1"/>
          <p:nvPr/>
        </p:nvSpPr>
        <p:spPr>
          <a:xfrm>
            <a:off x="1127465" y="861134"/>
            <a:ext cx="9587884" cy="3539430"/>
          </a:xfrm>
          <a:prstGeom prst="rect">
            <a:avLst/>
          </a:prstGeom>
          <a:noFill/>
        </p:spPr>
        <p:txBody>
          <a:bodyPr wrap="square">
            <a:spAutoFit/>
          </a:bodyPr>
          <a:lstStyle/>
          <a:p>
            <a:pPr algn="ctr" defTabSz="914400" fontAlgn="base">
              <a:spcBef>
                <a:spcPct val="0"/>
              </a:spcBef>
              <a:spcAft>
                <a:spcPct val="0"/>
              </a:spcAft>
              <a:defRPr/>
            </a:pPr>
            <a:r>
              <a:rPr lang="sl-SI" altLang="sl-SI" sz="3600" b="1" dirty="0">
                <a:solidFill>
                  <a:srgbClr val="0000FF"/>
                </a:solidFill>
                <a:latin typeface="Arial" panose="020B0604020202020204" pitchFamily="34" charset="0"/>
              </a:rPr>
              <a:t>Net etika</a:t>
            </a:r>
          </a:p>
          <a:p>
            <a:pPr algn="just" defTabSz="914400" fontAlgn="base">
              <a:spcBef>
                <a:spcPct val="0"/>
              </a:spcBef>
              <a:spcAft>
                <a:spcPct val="0"/>
              </a:spcAft>
              <a:defRPr/>
            </a:pPr>
            <a:endParaRPr lang="sl-SI" altLang="sl-SI" sz="2000" b="1" dirty="0">
              <a:solidFill>
                <a:srgbClr val="0000FF"/>
              </a:solidFill>
              <a:latin typeface="Arial" panose="020B0604020202020204" pitchFamily="34" charset="0"/>
            </a:endParaRPr>
          </a:p>
          <a:p>
            <a:pPr algn="ctr" defTabSz="914400" fontAlgn="base">
              <a:spcBef>
                <a:spcPct val="0"/>
              </a:spcBef>
              <a:spcAft>
                <a:spcPct val="0"/>
              </a:spcAft>
              <a:defRPr/>
            </a:pPr>
            <a:r>
              <a:rPr lang="sl-SI" altLang="sl-SI" sz="2400" b="1" dirty="0">
                <a:solidFill>
                  <a:srgbClr val="0000FF"/>
                </a:solidFill>
                <a:latin typeface="Arial" panose="020B0604020202020204" pitchFamily="34" charset="0"/>
              </a:rPr>
              <a:t>Osnovna pravila obnašanja na internetu</a:t>
            </a:r>
          </a:p>
          <a:p>
            <a:pPr algn="ctr" defTabSz="914400" fontAlgn="base">
              <a:spcBef>
                <a:spcPct val="0"/>
              </a:spcBef>
              <a:spcAft>
                <a:spcPct val="0"/>
              </a:spcAft>
              <a:defRPr/>
            </a:pPr>
            <a:endParaRPr lang="sl-SI" altLang="sl-SI" sz="2400" b="1" dirty="0">
              <a:solidFill>
                <a:srgbClr val="0000FF"/>
              </a:solidFill>
              <a:latin typeface="Arial" panose="020B0604020202020204" pitchFamily="34" charset="0"/>
            </a:endParaRPr>
          </a:p>
          <a:p>
            <a:pPr marL="457200" indent="-457200" algn="ctr" defTabSz="914400" fontAlgn="base">
              <a:spcBef>
                <a:spcPct val="0"/>
              </a:spcBef>
              <a:spcAft>
                <a:spcPct val="0"/>
              </a:spcAft>
              <a:buAutoNum type="arabicPeriod"/>
              <a:defRPr/>
            </a:pPr>
            <a:r>
              <a:rPr lang="sl-SI" altLang="sl-SI" sz="2400" b="1" dirty="0">
                <a:solidFill>
                  <a:srgbClr val="0000FF"/>
                </a:solidFill>
                <a:latin typeface="Arial" panose="020B0604020202020204" pitchFamily="34" charset="0"/>
              </a:rPr>
              <a:t>Uporaba smeškov - Komunikacija prek interneta </a:t>
            </a:r>
            <a:r>
              <a:rPr lang="sl-SI" altLang="sl-SI" sz="2400" b="1" dirty="0">
                <a:solidFill>
                  <a:srgbClr val="FF0000"/>
                </a:solidFill>
                <a:latin typeface="Arial" panose="020B0604020202020204" pitchFamily="34" charset="0"/>
              </a:rPr>
              <a:t>onemogoča izražanja čustev</a:t>
            </a:r>
            <a:r>
              <a:rPr lang="sl-SI" altLang="sl-SI" sz="2400" b="1" dirty="0">
                <a:solidFill>
                  <a:srgbClr val="0000FF"/>
                </a:solidFill>
                <a:latin typeface="Arial" panose="020B0604020202020204" pitchFamily="34" charset="0"/>
              </a:rPr>
              <a:t>, ki jo pri komunikaciji v živo </a:t>
            </a:r>
          </a:p>
          <a:p>
            <a:pPr algn="ctr" defTabSz="914400" fontAlgn="base">
              <a:spcBef>
                <a:spcPct val="0"/>
              </a:spcBef>
              <a:spcAft>
                <a:spcPct val="0"/>
              </a:spcAft>
              <a:defRPr/>
            </a:pPr>
            <a:r>
              <a:rPr lang="sl-SI" altLang="sl-SI" sz="2400" b="1" dirty="0">
                <a:solidFill>
                  <a:srgbClr val="0000FF"/>
                </a:solidFill>
                <a:latin typeface="Arial" panose="020B0604020202020204" pitchFamily="34" charset="0"/>
              </a:rPr>
              <a:t>izražamo z mimiko obraza, kretnjami telesa, barvo zvoka ipd. </a:t>
            </a:r>
          </a:p>
          <a:p>
            <a:pPr algn="ctr" defTabSz="914400" fontAlgn="base">
              <a:spcBef>
                <a:spcPct val="0"/>
              </a:spcBef>
              <a:spcAft>
                <a:spcPct val="0"/>
              </a:spcAft>
              <a:defRPr/>
            </a:pPr>
            <a:r>
              <a:rPr lang="sl-SI" altLang="sl-SI" sz="2400" b="1" dirty="0">
                <a:solidFill>
                  <a:srgbClr val="0000FF"/>
                </a:solidFill>
                <a:latin typeface="Arial" panose="020B0604020202020204" pitchFamily="34" charset="0"/>
              </a:rPr>
              <a:t>2. V ta namen pri pisni </a:t>
            </a:r>
          </a:p>
          <a:p>
            <a:pPr algn="ctr" defTabSz="914400" fontAlgn="base">
              <a:spcBef>
                <a:spcPct val="0"/>
              </a:spcBef>
              <a:spcAft>
                <a:spcPct val="0"/>
              </a:spcAft>
              <a:defRPr/>
            </a:pPr>
            <a:r>
              <a:rPr lang="sl-SI" altLang="sl-SI" sz="2400" b="1" dirty="0">
                <a:solidFill>
                  <a:srgbClr val="0000FF"/>
                </a:solidFill>
                <a:latin typeface="Arial" panose="020B0604020202020204" pitchFamily="34" charset="0"/>
              </a:rPr>
              <a:t>komunikaciji uporabljamo t. i. smeške. </a:t>
            </a:r>
          </a:p>
        </p:txBody>
      </p:sp>
      <p:pic>
        <p:nvPicPr>
          <p:cNvPr id="3" name="Slika 2">
            <a:extLst>
              <a:ext uri="{FF2B5EF4-FFF2-40B4-BE49-F238E27FC236}">
                <a16:creationId xmlns:a16="http://schemas.microsoft.com/office/drawing/2014/main" id="{C5DA32E9-3757-463D-B1B7-2DA0E4A58045}"/>
              </a:ext>
            </a:extLst>
          </p:cNvPr>
          <p:cNvPicPr>
            <a:picLocks noChangeAspect="1"/>
          </p:cNvPicPr>
          <p:nvPr/>
        </p:nvPicPr>
        <p:blipFill>
          <a:blip r:embed="rId2"/>
          <a:stretch>
            <a:fillRect/>
          </a:stretch>
        </p:blipFill>
        <p:spPr>
          <a:xfrm>
            <a:off x="10247883" y="129142"/>
            <a:ext cx="1390650" cy="2143125"/>
          </a:xfrm>
          <a:prstGeom prst="rect">
            <a:avLst/>
          </a:prstGeom>
        </p:spPr>
      </p:pic>
    </p:spTree>
    <p:extLst>
      <p:ext uri="{BB962C8B-B14F-4D97-AF65-F5344CB8AC3E}">
        <p14:creationId xmlns:p14="http://schemas.microsoft.com/office/powerpoint/2010/main" val="2118832893"/>
      </p:ext>
    </p:extLst>
  </p:cSld>
  <p:clrMapOvr>
    <a:masterClrMapping/>
  </p:clrMapOvr>
</p:sld>
</file>

<file path=ppt/theme/theme1.xml><?xml version="1.0" encoding="utf-8"?>
<a:theme xmlns:a="http://schemas.openxmlformats.org/drawingml/2006/main" name="Značka">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Moje Znanje">
      <a:majorFont>
        <a:latin typeface="Berlin Sans FB"/>
        <a:ea typeface=""/>
        <a:cs typeface=""/>
      </a:majorFont>
      <a:minorFont>
        <a:latin typeface="Berlin Sans FB"/>
        <a:ea typeface=""/>
        <a:cs typeface=""/>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je Znanje PowerPoint template" id="{EE203216-807A-4B81-9BEA-6D212EA3C112}" vid="{253455AD-3734-4BB4-BFB2-9F06F96C7CE1}"/>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MojeZnanje_PPT template (2)</Template>
  <TotalTime>3233</TotalTime>
  <Words>3023</Words>
  <Application>Microsoft Office PowerPoint</Application>
  <PresentationFormat>Širokozaslonsko</PresentationFormat>
  <Paragraphs>414</Paragraphs>
  <Slides>39</Slides>
  <Notes>0</Notes>
  <HiddenSlides>0</HiddenSlides>
  <MMClips>0</MMClips>
  <ScaleCrop>false</ScaleCrop>
  <HeadingPairs>
    <vt:vector size="6" baseType="variant">
      <vt:variant>
        <vt:lpstr>Uporabljene pisave</vt:lpstr>
      </vt:variant>
      <vt:variant>
        <vt:i4>5</vt:i4>
      </vt:variant>
      <vt:variant>
        <vt:lpstr>Tema</vt:lpstr>
      </vt:variant>
      <vt:variant>
        <vt:i4>1</vt:i4>
      </vt:variant>
      <vt:variant>
        <vt:lpstr>Naslovi diapozitivov</vt:lpstr>
      </vt:variant>
      <vt:variant>
        <vt:i4>39</vt:i4>
      </vt:variant>
    </vt:vector>
  </HeadingPairs>
  <TitlesOfParts>
    <vt:vector size="45" baseType="lpstr">
      <vt:lpstr>Arial</vt:lpstr>
      <vt:lpstr>Berlin Sans FB</vt:lpstr>
      <vt:lpstr>Calibri</vt:lpstr>
      <vt:lpstr>Gill Sans MT</vt:lpstr>
      <vt:lpstr>Times New Roman</vt:lpstr>
      <vt:lpstr>Značka</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Kreativna naloga Vprašanja, mnenja Hvala vam za vaš čas in pozornost! Zahvalno pismo   Zorica Zaklan E-naslov: zorica.zaklan@siol.net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Zorica Zaklan</dc:creator>
  <cp:lastModifiedBy>Zorica Zaklan</cp:lastModifiedBy>
  <cp:revision>179</cp:revision>
  <dcterms:created xsi:type="dcterms:W3CDTF">2021-12-09T05:47:22Z</dcterms:created>
  <dcterms:modified xsi:type="dcterms:W3CDTF">2023-10-27T06:24:21Z</dcterms:modified>
</cp:coreProperties>
</file>