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48"/>
  </p:notesMasterIdLst>
  <p:sldIdLst>
    <p:sldId id="962" r:id="rId2"/>
    <p:sldId id="996" r:id="rId3"/>
    <p:sldId id="1039" r:id="rId4"/>
    <p:sldId id="1040" r:id="rId5"/>
    <p:sldId id="1041" r:id="rId6"/>
    <p:sldId id="1042" r:id="rId7"/>
    <p:sldId id="1043" r:id="rId8"/>
    <p:sldId id="1045" r:id="rId9"/>
    <p:sldId id="1047" r:id="rId10"/>
    <p:sldId id="981" r:id="rId11"/>
    <p:sldId id="988" r:id="rId12"/>
    <p:sldId id="989" r:id="rId13"/>
    <p:sldId id="991" r:id="rId14"/>
    <p:sldId id="1049" r:id="rId15"/>
    <p:sldId id="1050" r:id="rId16"/>
    <p:sldId id="1051" r:id="rId17"/>
    <p:sldId id="1053" r:id="rId18"/>
    <p:sldId id="1054" r:id="rId19"/>
    <p:sldId id="1055" r:id="rId20"/>
    <p:sldId id="1056" r:id="rId21"/>
    <p:sldId id="1022" r:id="rId22"/>
    <p:sldId id="1017" r:id="rId23"/>
    <p:sldId id="1018" r:id="rId24"/>
    <p:sldId id="1019" r:id="rId25"/>
    <p:sldId id="1063" r:id="rId26"/>
    <p:sldId id="1068" r:id="rId27"/>
    <p:sldId id="1069" r:id="rId28"/>
    <p:sldId id="1007" r:id="rId29"/>
    <p:sldId id="1004" r:id="rId30"/>
    <p:sldId id="1006" r:id="rId31"/>
    <p:sldId id="1008" r:id="rId32"/>
    <p:sldId id="1009" r:id="rId33"/>
    <p:sldId id="1010" r:id="rId34"/>
    <p:sldId id="1011" r:id="rId35"/>
    <p:sldId id="1012" r:id="rId36"/>
    <p:sldId id="1072" r:id="rId37"/>
    <p:sldId id="1073" r:id="rId38"/>
    <p:sldId id="994" r:id="rId39"/>
    <p:sldId id="1023" r:id="rId40"/>
    <p:sldId id="1024" r:id="rId41"/>
    <p:sldId id="1025" r:id="rId42"/>
    <p:sldId id="1026" r:id="rId43"/>
    <p:sldId id="1027" r:id="rId44"/>
    <p:sldId id="1028" r:id="rId45"/>
    <p:sldId id="1029" r:id="rId46"/>
    <p:sldId id="29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6"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9CFED-6918-4C1C-A562-FADDA8765603}" type="datetimeFigureOut">
              <a:rPr lang="sl-SI" smtClean="0"/>
              <a:t>25. 10. 2023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73993-0E97-435A-8D27-0A5083D8483D}" type="slidenum">
              <a:rPr lang="sl-SI" smtClean="0"/>
              <a:t>‹#›</a:t>
            </a:fld>
            <a:endParaRPr lang="sl-SI"/>
          </a:p>
        </p:txBody>
      </p:sp>
    </p:spTree>
    <p:extLst>
      <p:ext uri="{BB962C8B-B14F-4D97-AF65-F5344CB8AC3E}">
        <p14:creationId xmlns:p14="http://schemas.microsoft.com/office/powerpoint/2010/main" val="49923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sl-SI"/>
              <a:t>Kliknite, če želite urediti slog naslova matrice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sl-SI"/>
              <a:t>Housing Co. d.o.o.</a:t>
            </a:r>
            <a:endParaRPr lang="sl-SI" dirty="0"/>
          </a:p>
        </p:txBody>
      </p:sp>
      <p:sp>
        <p:nvSpPr>
          <p:cNvPr id="8" name="Footer Placeholder 7"/>
          <p:cNvSpPr>
            <a:spLocks noGrp="1"/>
          </p:cNvSpPr>
          <p:nvPr>
            <p:ph type="ftr" sz="quarter" idx="11"/>
          </p:nvPr>
        </p:nvSpPr>
        <p:spPr/>
        <p:txBody>
          <a:bodyPr/>
          <a:lstStyle/>
          <a:p>
            <a:r>
              <a:rPr lang="sl-SI"/>
              <a:t>www.mojeznanje.si</a:t>
            </a:r>
            <a:endParaRPr lang="sl-SI"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8716" y="5673725"/>
            <a:ext cx="1038225" cy="1047750"/>
          </a:xfrm>
          <a:prstGeom prst="rect">
            <a:avLst/>
          </a:prstGeom>
        </p:spPr>
      </p:pic>
    </p:spTree>
    <p:extLst>
      <p:ext uri="{BB962C8B-B14F-4D97-AF65-F5344CB8AC3E}">
        <p14:creationId xmlns:p14="http://schemas.microsoft.com/office/powerpoint/2010/main" val="209979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r>
              <a:rPr lang="sl-SI"/>
              <a:t>Housing Co. d.o.o.</a:t>
            </a:r>
            <a:endParaRPr lang="sl-SI" dirty="0"/>
          </a:p>
        </p:txBody>
      </p:sp>
      <p:sp>
        <p:nvSpPr>
          <p:cNvPr id="8" name="Footer Placeholder 7"/>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138540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r>
              <a:rPr lang="sl-SI"/>
              <a:t>Housing Co. d.o.o.</a:t>
            </a:r>
            <a:endParaRPr lang="sl-SI" dirty="0"/>
          </a:p>
        </p:txBody>
      </p:sp>
      <p:sp>
        <p:nvSpPr>
          <p:cNvPr id="8" name="Footer Placeholder 7"/>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116207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r>
              <a:rPr lang="sl-SI"/>
              <a:t>Housing Co. d.o.o.</a:t>
            </a:r>
            <a:endParaRPr lang="sl-SI" dirty="0"/>
          </a:p>
        </p:txBody>
      </p:sp>
      <p:sp>
        <p:nvSpPr>
          <p:cNvPr id="8" name="Footer Placeholder 7"/>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271920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8" name="Date Placeholder 7"/>
          <p:cNvSpPr>
            <a:spLocks noGrp="1"/>
          </p:cNvSpPr>
          <p:nvPr>
            <p:ph type="dt" sz="half" idx="10"/>
          </p:nvPr>
        </p:nvSpPr>
        <p:spPr/>
        <p:txBody>
          <a:bodyPr/>
          <a:lstStyle/>
          <a:p>
            <a:r>
              <a:rPr lang="sl-SI"/>
              <a:t>Housing Co. d.o.o.</a:t>
            </a:r>
            <a:endParaRPr lang="sl-SI" dirty="0"/>
          </a:p>
        </p:txBody>
      </p:sp>
      <p:sp>
        <p:nvSpPr>
          <p:cNvPr id="9" name="Footer Placeholder 8"/>
          <p:cNvSpPr>
            <a:spLocks noGrp="1"/>
          </p:cNvSpPr>
          <p:nvPr>
            <p:ph type="ftr" sz="quarter" idx="11"/>
          </p:nvPr>
        </p:nvSpPr>
        <p:spPr/>
        <p:txBody>
          <a:bodyPr/>
          <a:lstStyle/>
          <a:p>
            <a:r>
              <a:rPr lang="sl-SI"/>
              <a:t>www.mojeznanje.si</a:t>
            </a:r>
            <a:endParaRPr lang="sl-SI"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269" y="2905125"/>
            <a:ext cx="1038225" cy="1047750"/>
          </a:xfrm>
          <a:prstGeom prst="rect">
            <a:avLst/>
          </a:prstGeom>
        </p:spPr>
      </p:pic>
    </p:spTree>
    <p:extLst>
      <p:ext uri="{BB962C8B-B14F-4D97-AF65-F5344CB8AC3E}">
        <p14:creationId xmlns:p14="http://schemas.microsoft.com/office/powerpoint/2010/main" val="3824621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8" name="Date Placeholder 7"/>
          <p:cNvSpPr>
            <a:spLocks noGrp="1"/>
          </p:cNvSpPr>
          <p:nvPr>
            <p:ph type="dt" sz="half" idx="10"/>
          </p:nvPr>
        </p:nvSpPr>
        <p:spPr/>
        <p:txBody>
          <a:bodyPr/>
          <a:lstStyle/>
          <a:p>
            <a:r>
              <a:rPr lang="sl-SI"/>
              <a:t>Housing Co. d.o.o.</a:t>
            </a:r>
            <a:endParaRPr lang="sl-SI" dirty="0"/>
          </a:p>
        </p:txBody>
      </p:sp>
      <p:sp>
        <p:nvSpPr>
          <p:cNvPr id="9" name="Footer Placeholder 8"/>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18883801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257300" y="2909102"/>
            <a:ext cx="4800600" cy="299639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633864" y="2909102"/>
            <a:ext cx="4800600" cy="299639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0" name="Date Placeholder 9"/>
          <p:cNvSpPr>
            <a:spLocks noGrp="1"/>
          </p:cNvSpPr>
          <p:nvPr>
            <p:ph type="dt" sz="half" idx="10"/>
          </p:nvPr>
        </p:nvSpPr>
        <p:spPr/>
        <p:txBody>
          <a:bodyPr/>
          <a:lstStyle/>
          <a:p>
            <a:r>
              <a:rPr lang="sl-SI"/>
              <a:t>Housing Co. d.o.o.</a:t>
            </a:r>
            <a:endParaRPr lang="sl-SI" dirty="0"/>
          </a:p>
        </p:txBody>
      </p:sp>
      <p:sp>
        <p:nvSpPr>
          <p:cNvPr id="11" name="Footer Placeholder 10"/>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32079106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6" name="Date Placeholder 5"/>
          <p:cNvSpPr>
            <a:spLocks noGrp="1"/>
          </p:cNvSpPr>
          <p:nvPr>
            <p:ph type="dt" sz="half" idx="10"/>
          </p:nvPr>
        </p:nvSpPr>
        <p:spPr/>
        <p:txBody>
          <a:bodyPr/>
          <a:lstStyle/>
          <a:p>
            <a:r>
              <a:rPr lang="sl-SI"/>
              <a:t>Housing Co. d.o.o.</a:t>
            </a:r>
            <a:endParaRPr lang="sl-SI" dirty="0"/>
          </a:p>
        </p:txBody>
      </p:sp>
      <p:sp>
        <p:nvSpPr>
          <p:cNvPr id="7" name="Footer Placeholder 6"/>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301349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l-SI"/>
              <a:t>Housing Co. d.o.o.</a:t>
            </a:r>
            <a:endParaRPr lang="sl-SI" dirty="0"/>
          </a:p>
        </p:txBody>
      </p:sp>
      <p:sp>
        <p:nvSpPr>
          <p:cNvPr id="6" name="Footer Placeholder 5"/>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233996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sl-SI"/>
              <a:t>Kliknite, če želite urediti slog naslova matrice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Date Placeholder 8"/>
          <p:cNvSpPr>
            <a:spLocks noGrp="1"/>
          </p:cNvSpPr>
          <p:nvPr>
            <p:ph type="dt" sz="half" idx="10"/>
          </p:nvPr>
        </p:nvSpPr>
        <p:spPr/>
        <p:txBody>
          <a:bodyPr/>
          <a:lstStyle/>
          <a:p>
            <a:r>
              <a:rPr lang="sl-SI"/>
              <a:t>Housing Co. d.o.o.</a:t>
            </a:r>
            <a:endParaRPr lang="sl-SI" dirty="0"/>
          </a:p>
        </p:txBody>
      </p:sp>
      <p:sp>
        <p:nvSpPr>
          <p:cNvPr id="10" name="Footer Placeholder 9"/>
          <p:cNvSpPr>
            <a:spLocks noGrp="1"/>
          </p:cNvSpPr>
          <p:nvPr>
            <p:ph type="ftr" sz="quarter" idx="11"/>
          </p:nvPr>
        </p:nvSpPr>
        <p:spPr/>
        <p:txBody>
          <a:bodyPr/>
          <a:lstStyle/>
          <a:p>
            <a:r>
              <a:rPr lang="sl-SI"/>
              <a:t>www.mojeznanje.si</a:t>
            </a:r>
            <a:endParaRPr lang="sl-SI"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635" y="5673725"/>
            <a:ext cx="1038225" cy="1047750"/>
          </a:xfrm>
          <a:prstGeom prst="rect">
            <a:avLst/>
          </a:prstGeom>
        </p:spPr>
      </p:pic>
    </p:spTree>
    <p:extLst>
      <p:ext uri="{BB962C8B-B14F-4D97-AF65-F5344CB8AC3E}">
        <p14:creationId xmlns:p14="http://schemas.microsoft.com/office/powerpoint/2010/main" val="158193127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8" name="Date Placeholder 7"/>
          <p:cNvSpPr>
            <a:spLocks noGrp="1"/>
          </p:cNvSpPr>
          <p:nvPr>
            <p:ph type="dt" sz="half" idx="10"/>
          </p:nvPr>
        </p:nvSpPr>
        <p:spPr/>
        <p:txBody>
          <a:bodyPr/>
          <a:lstStyle/>
          <a:p>
            <a:r>
              <a:rPr lang="sl-SI"/>
              <a:t>Housing Co. d.o.o.</a:t>
            </a:r>
            <a:endParaRPr lang="sl-SI" dirty="0"/>
          </a:p>
        </p:txBody>
      </p:sp>
      <p:sp>
        <p:nvSpPr>
          <p:cNvPr id="9" name="Footer Placeholder 8"/>
          <p:cNvSpPr>
            <a:spLocks noGrp="1"/>
          </p:cNvSpPr>
          <p:nvPr>
            <p:ph type="ftr" sz="quarter" idx="11"/>
          </p:nvPr>
        </p:nvSpPr>
        <p:spPr/>
        <p:txBody>
          <a:bodyPr/>
          <a:lstStyle/>
          <a:p>
            <a:r>
              <a:rPr lang="sl-SI"/>
              <a:t>www.mojeznanje.si</a:t>
            </a:r>
            <a:endParaRPr lang="sl-SI"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635" y="5673725"/>
            <a:ext cx="1038225" cy="1047750"/>
          </a:xfrm>
          <a:prstGeom prst="rect">
            <a:avLst/>
          </a:prstGeom>
        </p:spPr>
      </p:pic>
    </p:spTree>
    <p:extLst>
      <p:ext uri="{BB962C8B-B14F-4D97-AF65-F5344CB8AC3E}">
        <p14:creationId xmlns:p14="http://schemas.microsoft.com/office/powerpoint/2010/main" val="228451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sl-SI"/>
              <a:t>Housing Co. d.o.o.</a:t>
            </a:r>
            <a:endParaRPr lang="sl-SI"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sl-SI"/>
              <a:t>www.mojeznanje.si</a:t>
            </a:r>
            <a:endParaRPr lang="sl-SI"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15575" y="5646772"/>
            <a:ext cx="1038225" cy="1047750"/>
          </a:xfrm>
          <a:prstGeom prst="rect">
            <a:avLst/>
          </a:prstGeom>
        </p:spPr>
      </p:pic>
    </p:spTree>
    <p:extLst>
      <p:ext uri="{BB962C8B-B14F-4D97-AF65-F5344CB8AC3E}">
        <p14:creationId xmlns:p14="http://schemas.microsoft.com/office/powerpoint/2010/main" val="309033393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zorica.zaklan@siol.ne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hyperlink" Target="mailto:zorica.zaklan@siol.ne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8936" y="16883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178205" y="1047565"/>
            <a:ext cx="6684885" cy="267765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Pravopis na delovnem mestu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1"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»Nekaterih reči ne moreš narediti, dokler se jih ne naučiš, drugih se ne naučiš, dokler jih ne narediš.« (Armenska modrost).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1"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pic>
        <p:nvPicPr>
          <p:cNvPr id="6" name="Slika 6">
            <a:extLst>
              <a:ext uri="{FF2B5EF4-FFF2-40B4-BE49-F238E27FC236}">
                <a16:creationId xmlns:a16="http://schemas.microsoft.com/office/drawing/2014/main" id="{7E2DACF2-196D-4F30-B58C-8898704E3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235" y="3704194"/>
            <a:ext cx="1655762" cy="146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jeZBesedilom 6">
            <a:extLst>
              <a:ext uri="{FF2B5EF4-FFF2-40B4-BE49-F238E27FC236}">
                <a16:creationId xmlns:a16="http://schemas.microsoft.com/office/drawing/2014/main" id="{34C0C7AF-6E8D-4711-8E54-4ACD3C42518B}"/>
              </a:ext>
            </a:extLst>
          </p:cNvPr>
          <p:cNvSpPr txBox="1"/>
          <p:nvPr/>
        </p:nvSpPr>
        <p:spPr>
          <a:xfrm>
            <a:off x="4358936" y="5350020"/>
            <a:ext cx="3773010" cy="646331"/>
          </a:xfrm>
          <a:prstGeom prst="rect">
            <a:avLst/>
          </a:prstGeom>
          <a:noFill/>
        </p:spPr>
        <p:txBody>
          <a:bodyPr wrap="square">
            <a:spAutoFit/>
          </a:bodyPr>
          <a:lstStyle/>
          <a:p>
            <a:pPr marL="0" marR="0" lvl="0" indent="0" defTabSz="914400" rtl="0" eaLnBrk="1" fontAlgn="base" latinLnBrk="0" hangingPunct="1">
              <a:spcBef>
                <a:spcPct val="0"/>
              </a:spcBef>
              <a:spcAft>
                <a:spcPct val="0"/>
              </a:spcAft>
              <a:buClrTx/>
              <a:buSzTx/>
              <a:buFontTx/>
              <a:buNone/>
              <a:tabLst/>
              <a:defRPr/>
            </a:pPr>
            <a:r>
              <a:rPr kumimoji="0" lang="sl-SI" altLang="sl-SI" b="0" i="0" u="none" strike="noStrike" kern="1200" cap="none" spc="0" normalizeH="0" baseline="0" noProof="0" dirty="0">
                <a:ln>
                  <a:noFill/>
                </a:ln>
                <a:effectLst/>
                <a:uLnTx/>
                <a:uFillTx/>
              </a:rPr>
              <a:t>E-pošta: </a:t>
            </a:r>
            <a:r>
              <a:rPr kumimoji="0" lang="sl-SI" altLang="sl-SI" b="0" i="0" u="none" strike="noStrike" kern="1200" cap="none" spc="0" normalizeH="0" baseline="0" noProof="0" dirty="0">
                <a:ln>
                  <a:noFill/>
                </a:ln>
                <a:solidFill>
                  <a:srgbClr val="0070C0"/>
                </a:solidFill>
                <a:effectLst/>
                <a:uLnTx/>
                <a:uFillTx/>
                <a:hlinkClick r:id="rId3">
                  <a:extLst>
                    <a:ext uri="{A12FA001-AC4F-418D-AE19-62706E023703}">
                      <ahyp:hlinkClr xmlns:ahyp="http://schemas.microsoft.com/office/drawing/2018/hyperlinkcolor" val="tx"/>
                    </a:ext>
                  </a:extLst>
                </a:hlinkClick>
              </a:rPr>
              <a:t>zorica.zaklan@siol.net</a:t>
            </a:r>
            <a:endParaRPr kumimoji="0" lang="sl-SI" altLang="sl-SI" b="0" i="0" u="none" strike="noStrike" kern="1200" cap="none" spc="0" normalizeH="0" baseline="0" noProof="0" dirty="0">
              <a:ln>
                <a:noFill/>
              </a:ln>
              <a:solidFill>
                <a:srgbClr val="0070C0"/>
              </a:solidFill>
              <a:effectLst/>
              <a:uLnTx/>
              <a:uFillTx/>
            </a:endParaRPr>
          </a:p>
          <a:p>
            <a:pPr marL="0" marR="0" lvl="0" indent="0" defTabSz="914400" rtl="0" eaLnBrk="1" fontAlgn="base" latinLnBrk="0" hangingPunct="1">
              <a:spcBef>
                <a:spcPct val="0"/>
              </a:spcBef>
              <a:spcAft>
                <a:spcPct val="0"/>
              </a:spcAft>
              <a:buClrTx/>
              <a:buSzTx/>
              <a:buFontTx/>
              <a:buNone/>
              <a:tabLst/>
              <a:defRPr/>
            </a:pPr>
            <a:r>
              <a:rPr kumimoji="0" lang="sl-SI" altLang="sl-SI" b="0" i="0" u="none" strike="noStrike" kern="1200" cap="none" spc="0" normalizeH="0" baseline="0" noProof="0" dirty="0">
                <a:ln>
                  <a:noFill/>
                </a:ln>
                <a:effectLst/>
                <a:uLnTx/>
                <a:uFillTx/>
              </a:rPr>
              <a:t>Tel. 041 662 371</a:t>
            </a:r>
          </a:p>
        </p:txBody>
      </p:sp>
    </p:spTree>
    <p:extLst>
      <p:ext uri="{BB962C8B-B14F-4D97-AF65-F5344CB8AC3E}">
        <p14:creationId xmlns:p14="http://schemas.microsoft.com/office/powerpoint/2010/main" val="310447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391270" y="1171852"/>
            <a:ext cx="5770485" cy="37240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Jezik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Pišite v aktivni glagolski obliki (ne izvaja se, ampak izvajamo, ne uporablja se, ampak uporabljamo).</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Osredotočite se samo na bistvo informacije, ki bo prejemniku sporočila v pomoč pri razumevanju.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153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838325" y="923278"/>
            <a:ext cx="7671138" cy="390876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Datumi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Datume lahko pišemo na različne načine, npr. 3. marec 2000; 26. 5. 2023 … ne pa tudi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sngStrike" kern="1200" cap="none" spc="0" normalizeH="0" baseline="0" noProof="0" dirty="0">
                <a:ln>
                  <a:noFill/>
                </a:ln>
                <a:solidFill>
                  <a:srgbClr val="FF0000"/>
                </a:solidFill>
                <a:effectLst/>
                <a:uLnTx/>
                <a:uFillTx/>
                <a:latin typeface="Arial" panose="020B0604020202020204" pitchFamily="34" charset="0"/>
                <a:ea typeface="+mn-ea"/>
                <a:cs typeface="+mn-cs"/>
              </a:rPr>
              <a:t>03.03.2000.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Kadar je datum zapisan v besedilu, je seveda najprimernejša prva oblika, ostale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so primernejše za zapisovanje v preglednicah, seznamih … Seveda tudi tu velja, da vsaki piki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sledi presledek.</a:t>
            </a:r>
          </a:p>
        </p:txBody>
      </p:sp>
    </p:spTree>
    <p:extLst>
      <p:ext uri="{BB962C8B-B14F-4D97-AF65-F5344CB8AC3E}">
        <p14:creationId xmlns:p14="http://schemas.microsoft.com/office/powerpoint/2010/main" val="337002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895600" y="834501"/>
            <a:ext cx="6400799" cy="458587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Zapis ure in elektronski naslov</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 navajanju ure upoštevajte obliko: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ob 12. uri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od 12. do 14. 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ob 12.30 (brez »uri«)</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Elektronski naslov izpišite z malimi črkami in brez znakov za šumnike, povezava nanj naj bo delujoča </a:t>
            </a:r>
            <a:r>
              <a:rPr kumimoji="0" lang="sl-SI" altLang="sl-SI"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(e-naslov: zorica.zaklan@siol.net).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35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11551" y="284085"/>
            <a:ext cx="9099610" cy="489364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Imena gospodarskih družb</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Oznako organizacijske oblike gospodarske družbe od njenega imena ločimo z vejico (na obeh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straneh),</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 pri tem upoštevamo pravopisna pravila zapisovanja okrajšav (npr. delniška družba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 d. d.),</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tudi pri okrajšavi je med elementoma razmik (nedeljivi presledek).</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Besede (delniška družba, družba z omejeno odgovornostjo, samostojni podjetnik), ki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poimenujejo pravni položaj podjetja, so okrajšane s </a:t>
            </a:r>
            <a:r>
              <a:rPr lang="sl-SI" altLang="sl-SI" sz="2000" b="1" dirty="0" err="1">
                <a:solidFill>
                  <a:srgbClr val="0000FF"/>
                </a:solidFill>
                <a:latin typeface="Arial" panose="020B0604020202020204" pitchFamily="34" charset="0"/>
              </a:rPr>
              <a:t>krajšavno</a:t>
            </a:r>
            <a:r>
              <a:rPr lang="sl-SI" altLang="sl-SI" sz="2000" b="1" dirty="0">
                <a:solidFill>
                  <a:srgbClr val="0000FF"/>
                </a:solidFill>
                <a:latin typeface="Arial" panose="020B0604020202020204" pitchFamily="34" charset="0"/>
              </a:rPr>
              <a:t> piko, to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pomeni, da mora za piko stati presledek: d. d., s. p., d. o. 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Sonček, d. o. o., Zorica Zaklan, s. p. </a:t>
            </a:r>
            <a:endParaRPr kumimoji="0" lang="sl-SI" altLang="sl-SI"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905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095129" y="284085"/>
            <a:ext cx="8416031" cy="58785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Kratice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Ob prvi navedbi kratice v navodilu vedno najprej izpišite celotno besedno zvezo (primer: Evropski gospodarski prostor – EGP oz. v nadaljevanju EGP), razen če ni splošno znana, npr. DDV.</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Denarna enota: </a:t>
            </a:r>
            <a:r>
              <a:rPr lang="sl-SI" altLang="sl-SI" sz="2000" b="1" dirty="0">
                <a:solidFill>
                  <a:srgbClr val="FF0000"/>
                </a:solidFill>
                <a:latin typeface="Arial" panose="020B0604020202020204" pitchFamily="34" charset="0"/>
              </a:rPr>
              <a:t>evro in EUR</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Valuto Evropske unije v besedilu vedno izpišite z besedo evro po slovenskem pravopisu, torej je v prvem zlogu črka »v«, ne pa »u«. Besedo evro sklanjamo enako kakor druge samostalnike moškega spola s končnico -o (evro, -a, -u …) (primer: 1 evro, 2 evra, 100 evrov).</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Okrajšavo EUR uporabite samo v preglednicah.</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Evra v besedilu ne označujte z znakom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4213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530136" y="1358283"/>
            <a:ext cx="7785716" cy="403187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Merske enote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000" b="1" dirty="0">
                <a:solidFill>
                  <a:srgbClr val="0000FF"/>
                </a:solidFill>
                <a:latin typeface="Arial" panose="020B0604020202020204" pitchFamily="34" charset="0"/>
              </a:rPr>
              <a:t>Če se merska enota v besedilu pojavi redko, jo izpišite z besedo.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000" b="1" dirty="0">
                <a:solidFill>
                  <a:srgbClr val="0000FF"/>
                </a:solidFill>
                <a:latin typeface="Arial" panose="020B0604020202020204" pitchFamily="34" charset="0"/>
              </a:rPr>
              <a:t>Če pa se ponovi večkrat, zlasti ob številki, uporabite veljavni simbol ali okrajšavo, razen če simbol merske enote ni splošno znan.</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0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000" b="1" dirty="0">
                <a:solidFill>
                  <a:srgbClr val="0000FF"/>
                </a:solidFill>
                <a:latin typeface="Arial" panose="020B0604020202020204" pitchFamily="34" charset="0"/>
              </a:rPr>
              <a:t>Med številko in mersko enoto je treba narediti (nedeljiv) presledek (</a:t>
            </a:r>
            <a:r>
              <a:rPr lang="sl-SI" altLang="sl-SI" sz="2000" b="1" dirty="0">
                <a:solidFill>
                  <a:srgbClr val="FF0000"/>
                </a:solidFill>
                <a:latin typeface="Arial" panose="020B0604020202020204" pitchFamily="34" charset="0"/>
              </a:rPr>
              <a:t>5 cm, 38 kg </a:t>
            </a:r>
            <a:r>
              <a:rPr lang="sl-SI" altLang="sl-SI" sz="2000" b="1" dirty="0">
                <a:solidFill>
                  <a:srgbClr val="0000FF"/>
                </a:solidFill>
                <a:latin typeface="Arial" panose="020B0604020202020204" pitchFamily="34" charset="0"/>
              </a:rPr>
              <a:t>…).</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3265900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530136" y="1358283"/>
            <a:ext cx="7785716" cy="403187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Odstotki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000" b="1" dirty="0">
                <a:solidFill>
                  <a:srgbClr val="0000FF"/>
                </a:solidFill>
                <a:latin typeface="Arial" panose="020B0604020202020204" pitchFamily="34" charset="0"/>
              </a:rPr>
              <a:t>Odstotke izpisujte z znakom %. Upoštevajte, da je med številko in znakom za odstotek (%) presledek </a:t>
            </a:r>
            <a:r>
              <a:rPr lang="sl-SI" altLang="sl-SI" sz="2000" b="1" dirty="0">
                <a:solidFill>
                  <a:srgbClr val="FF0000"/>
                </a:solidFill>
                <a:latin typeface="Arial" panose="020B0604020202020204" pitchFamily="34" charset="0"/>
              </a:rPr>
              <a:t>(7 %, 25 %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0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000" b="1" dirty="0">
                <a:solidFill>
                  <a:srgbClr val="0000FF"/>
                </a:solidFill>
                <a:latin typeface="Arial" panose="020B0604020202020204" pitchFamily="34" charset="0"/>
              </a:rPr>
              <a:t>Itd., idr., ipd.</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0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000" b="1" dirty="0">
                <a:solidFill>
                  <a:srgbClr val="0000FF"/>
                </a:solidFill>
                <a:latin typeface="Arial" panose="020B0604020202020204" pitchFamily="34" charset="0"/>
              </a:rPr>
              <a:t>Izogibajte se nedorečenih zaključkov, izraženih z okrajšavo itd., idr., ipd. Če se jim ne morete izogniti, okrajšavo izpišite (primer: »in v nekaterih drugih primerih«).</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113627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982897" y="834501"/>
            <a:ext cx="6738152" cy="526297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Številke</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0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000" b="1" dirty="0">
                <a:solidFill>
                  <a:srgbClr val="0000FF"/>
                </a:solidFill>
                <a:latin typeface="Arial" panose="020B0604020202020204" pitchFamily="34" charset="0"/>
              </a:rPr>
              <a:t>Številke zapisujte s številskimi znaki (vključno od 1 do 100.000, do 10.000 brez pike ali presledka: 1234 evrov, naprej (12.345 evrov) pa s piko ali nedeljivim presledkom: 12 345 evrov), razen če niso del besedne zveze in bi bilo nenavadno, da se zapišejo s številko (primer: eden izmed, veljavnost za tri leta).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0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000" b="1" dirty="0">
                <a:solidFill>
                  <a:srgbClr val="0000FF"/>
                </a:solidFill>
                <a:latin typeface="Arial" panose="020B0604020202020204" pitchFamily="34" charset="0"/>
              </a:rPr>
              <a:t>Če so številke izražene v milijonih, izpišite milijon z besedo (primer: namesto »5.000.000« zapišite »5 milijonov«). Vedite, da se milijon tudi sklanja, ob decimalnem številu ga izrazite v rodilniku ednine (primer: 5,4 milijona evrov).</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262742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240351" y="834501"/>
            <a:ext cx="6056050" cy="433965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Zapis telefonske številke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Telefonske številke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+386 1 478 5555</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Telefonsko številko vpišite v Imenik zaposlenih oseb. Vedno jo vpišite s klicno številko za Slovenijo. Na slovenskih straneh se bo izpisovala v obliki 01 478 5555, na tujejezičnih pa +386 1 478 5555,</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+386 41 662 371.</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2158647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240351" y="834501"/>
            <a:ext cx="6056050" cy="403187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Zapis datuma in ure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Datum v stavku izpišite tako: 23. avgusta 2022 oz. 23. 8. 2022.</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Napačno: </a:t>
            </a:r>
            <a:r>
              <a:rPr lang="sl-SI" altLang="sl-SI" sz="2000" b="1" strike="sngStrike" dirty="0">
                <a:solidFill>
                  <a:srgbClr val="FF0000"/>
                </a:solidFill>
                <a:latin typeface="Arial" panose="020B0604020202020204" pitchFamily="34" charset="0"/>
              </a:rPr>
              <a:t>23.08.2022.</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Pri navajanju ure upoštevajte obliko:</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ob 12. uri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od 12. do 14. ure</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ob 12.30 (brez »uri«)</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179663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8307" y="1100831"/>
            <a:ext cx="6198093" cy="4319068"/>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734322" y="683581"/>
            <a:ext cx="6649376" cy="557075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Učinkovita pisna komunikacija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 veščina, ki se jo da razumeti in naučiti.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 tečaju se bomo naučili, kako lahko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učinkovito poslovno komunicirati v pisni obliki,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kako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pripraviti različne dopise </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(poslovno pismo, vabilo, e-sporočilo, povpraševanje, ponudbo, reklamacijo, zahvalno pismo …).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Prav tako bomo obnovili slovnično strukturo, ki se v omenjenih dopisih najpogosteje uporablja.  </a:t>
            </a:r>
          </a:p>
        </p:txBody>
      </p:sp>
    </p:spTree>
    <p:extLst>
      <p:ext uri="{BB962C8B-B14F-4D97-AF65-F5344CB8AC3E}">
        <p14:creationId xmlns:p14="http://schemas.microsoft.com/office/powerpoint/2010/main" val="1636603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443883" y="221942"/>
            <a:ext cx="11425562" cy="643253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Elektronski naslov</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Elektronski naslov izpišite z malimi črkami in brez znakov za šumnike, povezava nanj naj bo delujoča (E-naslov: </a:t>
            </a:r>
            <a:r>
              <a:rPr lang="sl-SI" altLang="sl-SI" sz="2000" b="1" dirty="0" err="1">
                <a:solidFill>
                  <a:srgbClr val="0000FF"/>
                </a:solidFill>
                <a:latin typeface="Arial" panose="020B0604020202020204" pitchFamily="34" charset="0"/>
              </a:rPr>
              <a:t>jana.kolar@gmail.com</a:t>
            </a:r>
            <a:r>
              <a:rPr lang="sl-SI" altLang="sl-SI" sz="2000" b="1" dirty="0">
                <a:solidFill>
                  <a:srgbClr val="0000FF"/>
                </a:solidFill>
                <a:latin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Velika začetnica</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O rabi velikih oziroma malih začetnic se poučite v Slovenskem pravopisu in drugih jezikovnih priročnikih.</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Posebno pozorni bodite na uporabo velikih začetnic pri:</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uradnem imenu organov državne uprave, direktoratov in drugih institucij (primer: Republika Slovenija, Ministrstvo za finance – krajše: Ministrstvo za finance); vsakič pretehtajte, ali je velika začetnica res upravičena in potrebna (primer: ministrstvo objavi podatke; do tega vprašanja se bo opredelilo pristojno ministrstvo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imenih institucij Evropske unije (Evropska unija – Unija, Evropski parlament – Parlament, Evropska komisija – Komisija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125009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427809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Velika začetnica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 veliko začetnico pišemo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1. prvo besedo v povedi,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2. lastna imena,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3. izraze posebnega razmerja ali spoštovanja in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4. svojilne pridevnike iz lastnih imen.</a:t>
            </a:r>
          </a:p>
        </p:txBody>
      </p:sp>
      <p:pic>
        <p:nvPicPr>
          <p:cNvPr id="3" name="Slika 2">
            <a:extLst>
              <a:ext uri="{FF2B5EF4-FFF2-40B4-BE49-F238E27FC236}">
                <a16:creationId xmlns:a16="http://schemas.microsoft.com/office/drawing/2014/main" id="{759215E3-9669-4ECB-8F49-B198E2EB134A}"/>
              </a:ext>
            </a:extLst>
          </p:cNvPr>
          <p:cNvPicPr>
            <a:picLocks noChangeAspect="1"/>
          </p:cNvPicPr>
          <p:nvPr/>
        </p:nvPicPr>
        <p:blipFill>
          <a:blip r:embed="rId2"/>
          <a:stretch>
            <a:fillRect/>
          </a:stretch>
        </p:blipFill>
        <p:spPr>
          <a:xfrm>
            <a:off x="9090977" y="580463"/>
            <a:ext cx="2828925" cy="2143125"/>
          </a:xfrm>
          <a:prstGeom prst="rect">
            <a:avLst/>
          </a:prstGeom>
        </p:spPr>
      </p:pic>
    </p:spTree>
    <p:extLst>
      <p:ext uri="{BB962C8B-B14F-4D97-AF65-F5344CB8AC3E}">
        <p14:creationId xmlns:p14="http://schemas.microsoft.com/office/powerpoint/2010/main" val="3289633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873189" y="417250"/>
            <a:ext cx="8842160" cy="649408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Velika začetnica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Tako se vsak konec tedna veliko študentov med študijskim letom odpelje iz študentskega naselja v Ljubljani, Rožne doline, se jih pa veliko manj pripelje v Rožno Dolino, mesto na meji z Italijo.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Kranjska Gora in Črna gora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Prav tako bo na razglednicah beseda gora zapisana drugače, če bomo obiskali našo čudovito Kranjsko Goro ali pa se sproščali na prelepi plaži v Črni gori.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Babno Polje in Gosposvetsko polje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Deli mest so </a:t>
            </a:r>
            <a:r>
              <a:rPr kumimoji="0" lang="sl-SI" altLang="sl-SI"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nenaselbinska</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imena</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zato se </a:t>
            </a:r>
            <a:r>
              <a:rPr kumimoji="0" lang="sl-SI" altLang="sl-SI"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neprve</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sestavine pišejo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z malo začetnico</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Mednje spadajo tudi: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Kamniško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sedlo</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Jadransko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morje</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Bela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krajina</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988523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403187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Velika začetnica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Pri </a:t>
            </a:r>
            <a:r>
              <a:rPr kumimoji="0" lang="sl-SI" altLang="sl-SI"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naselbinskih imenih </a:t>
            </a: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pa so </a:t>
            </a:r>
            <a:r>
              <a:rPr kumimoji="0" lang="sl-SI" altLang="sl-SI"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z veliko začetnico zapisani vsi deli imena.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Razliko bomo najlažje ponazorili s primerjavo: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Kočevski Rog (zaselek) – Kočevski rog (gora in pokrajina)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Govško brdo (gora), Goriška brda (pokrajina) – Gorenje Brdo (naselje)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Mestni log (del Ljubljane) –  Log pod Mangartom (naselje)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Gozd Martuljek (naselje) – Trnovski gozd (planota)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Ljubljanski grad (vzpetina) – Gornji Grad (naselje)</a:t>
            </a:r>
          </a:p>
        </p:txBody>
      </p:sp>
      <p:pic>
        <p:nvPicPr>
          <p:cNvPr id="3" name="Slika 2">
            <a:extLst>
              <a:ext uri="{FF2B5EF4-FFF2-40B4-BE49-F238E27FC236}">
                <a16:creationId xmlns:a16="http://schemas.microsoft.com/office/drawing/2014/main" id="{B13252A1-3C3A-464A-AC21-C0E1DEC86A10}"/>
              </a:ext>
            </a:extLst>
          </p:cNvPr>
          <p:cNvPicPr>
            <a:picLocks noChangeAspect="1"/>
          </p:cNvPicPr>
          <p:nvPr/>
        </p:nvPicPr>
        <p:blipFill>
          <a:blip r:embed="rId2"/>
          <a:stretch>
            <a:fillRect/>
          </a:stretch>
        </p:blipFill>
        <p:spPr>
          <a:xfrm>
            <a:off x="8239760" y="163307"/>
            <a:ext cx="3828277" cy="1594373"/>
          </a:xfrm>
          <a:prstGeom prst="rect">
            <a:avLst/>
          </a:prstGeom>
        </p:spPr>
      </p:pic>
    </p:spTree>
    <p:extLst>
      <p:ext uri="{BB962C8B-B14F-4D97-AF65-F5344CB8AC3E}">
        <p14:creationId xmlns:p14="http://schemas.microsoft.com/office/powerpoint/2010/main" val="1112246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246050" y="159798"/>
            <a:ext cx="7456750" cy="618630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Velika začetnica in izjeme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Kakšno bi pa bilo pravilo, če ne bi poznali tudi izjem, kajne?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 navedenih pravilih moramo biti pozorni na to, iz česa so zemljepisna imena sestavljena.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Če so na </a:t>
            </a:r>
            <a:r>
              <a:rPr kumimoji="0" lang="sl-SI" altLang="sl-SI" sz="20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neprvem</a:t>
            </a: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mestu predlogi ali besede, kot so vas, trg, mesto, selo, selca ipd., jih bomo zapisali z malo začetnico ne glede na to, ali so naselbinska ali </a:t>
            </a:r>
            <a:r>
              <a:rPr kumimoji="0" lang="sl-SI" altLang="sl-SI" sz="20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nenaselbinska</a:t>
            </a: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 </a:t>
            </a:r>
            <a:r>
              <a:rPr kumimoji="0" lang="sl-SI" altLang="sl-SI" sz="20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nenaselbinskih</a:t>
            </a: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pa se velika začetnica pri </a:t>
            </a:r>
            <a:r>
              <a:rPr kumimoji="0" lang="sl-SI" altLang="sl-SI" sz="20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neprvih</a:t>
            </a: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sestavinah uporablja, </a:t>
            </a:r>
            <a:r>
              <a:rPr kumimoji="0" lang="sl-SI" altLang="sl-SI"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če so te že lastno ime: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Trg Leona Štuklja,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Julijske Alpe,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Cesta v Mestni log,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Severna Amerika,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Bosna in Hercegovina.     </a:t>
            </a:r>
          </a:p>
        </p:txBody>
      </p:sp>
      <p:pic>
        <p:nvPicPr>
          <p:cNvPr id="3" name="Slika 2">
            <a:extLst>
              <a:ext uri="{FF2B5EF4-FFF2-40B4-BE49-F238E27FC236}">
                <a16:creationId xmlns:a16="http://schemas.microsoft.com/office/drawing/2014/main" id="{CCD85109-49AE-4A99-AB87-3997E663E399}"/>
              </a:ext>
            </a:extLst>
          </p:cNvPr>
          <p:cNvPicPr>
            <a:picLocks noChangeAspect="1"/>
          </p:cNvPicPr>
          <p:nvPr/>
        </p:nvPicPr>
        <p:blipFill>
          <a:blip r:embed="rId2"/>
          <a:stretch>
            <a:fillRect/>
          </a:stretch>
        </p:blipFill>
        <p:spPr>
          <a:xfrm>
            <a:off x="9702800" y="1023398"/>
            <a:ext cx="2406967" cy="3877970"/>
          </a:xfrm>
          <a:prstGeom prst="rect">
            <a:avLst/>
          </a:prstGeom>
        </p:spPr>
      </p:pic>
    </p:spTree>
    <p:extLst>
      <p:ext uri="{BB962C8B-B14F-4D97-AF65-F5344CB8AC3E}">
        <p14:creationId xmlns:p14="http://schemas.microsoft.com/office/powerpoint/2010/main" val="274528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565" y="1541929"/>
            <a:ext cx="10031767"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894119" y="949911"/>
            <a:ext cx="6747029" cy="3970318"/>
          </a:xfrm>
          <a:prstGeom prst="rect">
            <a:avLst/>
          </a:prstGeom>
          <a:noFill/>
        </p:spPr>
        <p:txBody>
          <a:bodyPr wrap="square">
            <a:spAutoFit/>
          </a:bodyPr>
          <a:lstStyle/>
          <a:p>
            <a:pPr marR="0" lvl="0" algn="ctr" defTabSz="914400" fontAlgn="base">
              <a:lnSpc>
                <a:spcPct val="100000"/>
              </a:lnSpc>
              <a:spcBef>
                <a:spcPct val="0"/>
              </a:spcBef>
              <a:spcAft>
                <a:spcPct val="0"/>
              </a:spcAft>
              <a:buClrTx/>
              <a:buSzTx/>
              <a:tabLst/>
              <a:defRPr/>
            </a:pPr>
            <a:r>
              <a:rPr lang="sl-SI" altLang="sl-SI" sz="3600" b="1" dirty="0">
                <a:solidFill>
                  <a:srgbClr val="0000FF"/>
                </a:solidFill>
                <a:latin typeface="Arial" panose="020B0604020202020204" pitchFamily="34" charset="0"/>
              </a:rPr>
              <a:t>Uporaba alinej in korakov</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Uporabljajte alineje, da je besedilo za uporabnika preglednejše.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 tem upoštevajte te smernice:</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vedno začnite z uvodnim stavkom,</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vse alineje naj se nanašajo na uvodni stavek,</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začetek alineje zapišite z malo začetnico,</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 koncu </a:t>
            </a:r>
            <a:r>
              <a:rPr kumimoji="0" lang="sl-SI" altLang="sl-SI"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alinejne</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vrstice je običajno pika. </a:t>
            </a:r>
          </a:p>
        </p:txBody>
      </p:sp>
    </p:spTree>
    <p:extLst>
      <p:ext uri="{BB962C8B-B14F-4D97-AF65-F5344CB8AC3E}">
        <p14:creationId xmlns:p14="http://schemas.microsoft.com/office/powerpoint/2010/main" val="579905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565" y="1541929"/>
            <a:ext cx="10031767"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112668" y="71021"/>
            <a:ext cx="9425126" cy="6555641"/>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Poravnava besedila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sl-SI" altLang="sl-SI" sz="2400" b="1" u="none" strike="noStrike" kern="1200" cap="none" spc="0" normalizeH="0" baseline="0" noProof="0" dirty="0">
                <a:ln>
                  <a:noFill/>
                </a:ln>
                <a:solidFill>
                  <a:srgbClr val="0000FF"/>
                </a:solidFill>
                <a:effectLst/>
                <a:uLnTx/>
                <a:uFillTx/>
                <a:latin typeface="Arial" panose="020B0604020202020204" pitchFamily="34" charset="0"/>
                <a:ea typeface="+mn-ea"/>
                <a:cs typeface="+mn-cs"/>
              </a:rPr>
              <a:t>Besedilo </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naj bo levo poravnano, saj je to za uporabnika prijaznejše. Uporablja se tudi obojestranska povezava (v dopisih in ostalih dokumentih).</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R="0" lvl="0" algn="ctr" defTabSz="914400" fontAlgn="base">
              <a:lnSpc>
                <a:spcPct val="100000"/>
              </a:lnSpc>
              <a:spcBef>
                <a:spcPct val="0"/>
              </a:spcBef>
              <a:spcAft>
                <a:spcPct val="0"/>
              </a:spcAft>
              <a:buClrTx/>
              <a:buSzTx/>
              <a:tabLst/>
              <a:defRPr/>
            </a:pPr>
            <a:r>
              <a:rPr lang="sl-SI" altLang="sl-SI" sz="3600" b="1" dirty="0">
                <a:solidFill>
                  <a:srgbClr val="0000FF"/>
                </a:solidFill>
                <a:latin typeface="Arial" panose="020B0604020202020204" pitchFamily="34" charset="0"/>
              </a:rPr>
              <a:t>Krepka pisava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 besedilu poudarite ključne besede in besedne zveze s krepko pisavo, da se bo uporabnik hitreje in lažje znašel. Tako ga boste usmerili v bistvo sporočila, vendar pa s poudarki ne pretiravajte.</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Podčrtovanje besedila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Besedila, ki ni povezava, ne podčrtujte.  </a:t>
            </a:r>
          </a:p>
        </p:txBody>
      </p:sp>
    </p:spTree>
    <p:extLst>
      <p:ext uri="{BB962C8B-B14F-4D97-AF65-F5344CB8AC3E}">
        <p14:creationId xmlns:p14="http://schemas.microsoft.com/office/powerpoint/2010/main" val="4103925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565" y="1541929"/>
            <a:ext cx="10031767"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112668" y="71021"/>
            <a:ext cx="9425126" cy="7294305"/>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Uporaba poševnega tiska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Ne uporabljajte poševno izpisanega besedila, ker je težje berljivo.</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R="0" lvl="0" algn="ctr" defTabSz="914400" fontAlgn="base">
              <a:lnSpc>
                <a:spcPct val="100000"/>
              </a:lnSpc>
              <a:spcBef>
                <a:spcPct val="0"/>
              </a:spcBef>
              <a:spcAft>
                <a:spcPct val="0"/>
              </a:spcAft>
              <a:buClrTx/>
              <a:buSzTx/>
              <a:tabLst/>
              <a:defRPr/>
            </a:pPr>
            <a:r>
              <a:rPr lang="sl-SI" altLang="sl-SI" sz="3600" b="1" dirty="0">
                <a:solidFill>
                  <a:srgbClr val="0000FF"/>
                </a:solidFill>
                <a:latin typeface="Arial" panose="020B0604020202020204" pitchFamily="34" charset="0"/>
              </a:rPr>
              <a:t>Velike črke</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sngStrike" kern="1200" cap="none" spc="0" normalizeH="0" baseline="0" noProof="0" dirty="0">
                <a:ln>
                  <a:noFill/>
                </a:ln>
                <a:solidFill>
                  <a:srgbClr val="FF0000"/>
                </a:solidFill>
                <a:effectLst/>
                <a:uLnTx/>
                <a:uFillTx/>
                <a:latin typeface="Arial" panose="020B0604020202020204" pitchFamily="34" charset="0"/>
                <a:ea typeface="+mn-ea"/>
                <a:cs typeface="+mn-cs"/>
              </a:rPr>
              <a:t>NE UPORABLJAJTE VELIKIH ČRK NA SPLETU, KER TO POMENI KRIČANJE!</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Če želite nekaj poudariti, uporabite krepko pisavo.</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Oklepaji</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Uporabljajte okrogle oklepaje ( ) in ne oglatih [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9302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5262979"/>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Pri pisanju se izogibajmo uporabi klicajev, ki jih zapisujemo na koncu velelnega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stavka.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Ton pisanja naj ne bo žaljiv. </a:t>
            </a:r>
            <a:r>
              <a:rPr lang="sl-SI" altLang="sl-SI" sz="2400" b="1" dirty="0">
                <a:solidFill>
                  <a:srgbClr val="FF0000"/>
                </a:solidFill>
                <a:latin typeface="Arial" panose="020B0604020202020204" pitchFamily="34" charset="0"/>
              </a:rPr>
              <a:t>Spoštujmo »sogovornika«.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Ne pozabimo, da pisna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sporočila prejemnik lahko shranjuje in jih ponovno prebere.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Pisna sporočila so lahko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posredovana v vednost tudi tretji osebi, kar sicer ni etično.</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p:txBody>
      </p:sp>
      <p:pic>
        <p:nvPicPr>
          <p:cNvPr id="4" name="Slika 3">
            <a:extLst>
              <a:ext uri="{FF2B5EF4-FFF2-40B4-BE49-F238E27FC236}">
                <a16:creationId xmlns:a16="http://schemas.microsoft.com/office/drawing/2014/main" id="{904DF524-E476-41F8-AC4E-9AD3E78E93E5}"/>
              </a:ext>
            </a:extLst>
          </p:cNvPr>
          <p:cNvPicPr>
            <a:picLocks noChangeAspect="1"/>
          </p:cNvPicPr>
          <p:nvPr/>
        </p:nvPicPr>
        <p:blipFill>
          <a:blip r:embed="rId2"/>
          <a:stretch>
            <a:fillRect/>
          </a:stretch>
        </p:blipFill>
        <p:spPr>
          <a:xfrm>
            <a:off x="8027258" y="265821"/>
            <a:ext cx="3848100" cy="1190625"/>
          </a:xfrm>
          <a:prstGeom prst="rect">
            <a:avLst/>
          </a:prstGeom>
        </p:spPr>
      </p:pic>
    </p:spTree>
    <p:extLst>
      <p:ext uri="{BB962C8B-B14F-4D97-AF65-F5344CB8AC3E}">
        <p14:creationId xmlns:p14="http://schemas.microsoft.com/office/powerpoint/2010/main" val="2250100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242873" y="186432"/>
            <a:ext cx="9472475" cy="563231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Net etika</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Osnovna pravila obnašanja na internetu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457200" marR="0" lvl="0" indent="-457200" algn="ctr" defTabSz="914400" rtl="0" eaLnBrk="1" fontAlgn="base" latinLnBrk="0" hangingPunct="1">
              <a:lnSpc>
                <a:spcPct val="100000"/>
              </a:lnSpc>
              <a:spcBef>
                <a:spcPct val="0"/>
              </a:spcBef>
              <a:spcAft>
                <a:spcPct val="0"/>
              </a:spcAft>
              <a:buClrTx/>
              <a:buSzTx/>
              <a:buFontTx/>
              <a:buAutoNum type="arabicPeriod"/>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Ostanimo ljudje –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pozitiven slog</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Posebno bodimo na to pozorni, ko pišemo elektronska sporočila. Vprašajmo se, ali bi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 kar smo napisali osebi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povedali tudi v živo</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2. Odgovorimo najkasneje v 24 ur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3. Besedilo, pisano z velikimi tiskanimi črkami je že na papirju težko berljivo. V virtualnem svetu so velike tiskane črke znak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kričanja</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zato se jim izogibajmo.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Uporabljamo jih le za veliko začetnico.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p>
        </p:txBody>
      </p:sp>
      <p:pic>
        <p:nvPicPr>
          <p:cNvPr id="3" name="Slika 2">
            <a:extLst>
              <a:ext uri="{FF2B5EF4-FFF2-40B4-BE49-F238E27FC236}">
                <a16:creationId xmlns:a16="http://schemas.microsoft.com/office/drawing/2014/main" id="{00CAE917-E789-455B-9950-ECD531136A98}"/>
              </a:ext>
            </a:extLst>
          </p:cNvPr>
          <p:cNvPicPr>
            <a:picLocks noChangeAspect="1"/>
          </p:cNvPicPr>
          <p:nvPr/>
        </p:nvPicPr>
        <p:blipFill>
          <a:blip r:embed="rId2"/>
          <a:stretch>
            <a:fillRect/>
          </a:stretch>
        </p:blipFill>
        <p:spPr>
          <a:xfrm>
            <a:off x="9062720" y="1"/>
            <a:ext cx="2951495" cy="1879600"/>
          </a:xfrm>
          <a:prstGeom prst="rect">
            <a:avLst/>
          </a:prstGeom>
        </p:spPr>
      </p:pic>
    </p:spTree>
    <p:extLst>
      <p:ext uri="{BB962C8B-B14F-4D97-AF65-F5344CB8AC3E}">
        <p14:creationId xmlns:p14="http://schemas.microsoft.com/office/powerpoint/2010/main" val="312052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8307" y="1100831"/>
            <a:ext cx="6198093" cy="4319068"/>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068497" y="807867"/>
            <a:ext cx="8034290" cy="464742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Vsebina tečaja: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Abeceda poslovne korespondence</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Navodila za pisanje različnih vsebin</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Ton komuniciranja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Osnovna pravila pisnega komuniciranja po elektronski pošti</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Pisno komuniciranje po klasični pošti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Slog pisanja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Priprava dopisov</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Jedrnatost in zgoščenost</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Jezik in izrazoslovje</a:t>
            </a:r>
          </a:p>
        </p:txBody>
      </p:sp>
    </p:spTree>
    <p:extLst>
      <p:ext uri="{BB962C8B-B14F-4D97-AF65-F5344CB8AC3E}">
        <p14:creationId xmlns:p14="http://schemas.microsoft.com/office/powerpoint/2010/main" val="3500109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655564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Net etika</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Spoznajmo osnovne smeške: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nasmešek oz. nasmejan obrazek, ki vzpodbuja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 ali :-))) širok nasmeh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pomežik, ki sporoča, da je napisano besedilo potrebno jemati z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»rezervo« oz. v narekovajih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žalosten obrazek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jokanje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8-) smešek z očali izkazuje presenečenje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8-o smešek z očali in odprtimi usti, kar izkazuje veliko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presenečenje.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pic>
        <p:nvPicPr>
          <p:cNvPr id="3" name="Slika 2">
            <a:extLst>
              <a:ext uri="{FF2B5EF4-FFF2-40B4-BE49-F238E27FC236}">
                <a16:creationId xmlns:a16="http://schemas.microsoft.com/office/drawing/2014/main" id="{90AC542E-34A3-480D-8554-F4C7D1153DB0}"/>
              </a:ext>
            </a:extLst>
          </p:cNvPr>
          <p:cNvPicPr>
            <a:picLocks noChangeAspect="1"/>
          </p:cNvPicPr>
          <p:nvPr/>
        </p:nvPicPr>
        <p:blipFill>
          <a:blip r:embed="rId2"/>
          <a:stretch>
            <a:fillRect/>
          </a:stretch>
        </p:blipFill>
        <p:spPr>
          <a:xfrm>
            <a:off x="8604728" y="125207"/>
            <a:ext cx="3286125" cy="2152650"/>
          </a:xfrm>
          <a:prstGeom prst="rect">
            <a:avLst/>
          </a:prstGeom>
        </p:spPr>
      </p:pic>
    </p:spTree>
    <p:extLst>
      <p:ext uri="{BB962C8B-B14F-4D97-AF65-F5344CB8AC3E}">
        <p14:creationId xmlns:p14="http://schemas.microsoft.com/office/powerpoint/2010/main" val="184989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4955203"/>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Ko odgovarjamo na sporočilo, svoje odgovore pišemo z </a:t>
            </a:r>
            <a:r>
              <a:rPr lang="sl-SI" altLang="sl-SI" sz="2400" b="1" dirty="0">
                <a:solidFill>
                  <a:srgbClr val="FF0000"/>
                </a:solidFill>
                <a:latin typeface="Arial" panose="020B0604020202020204" pitchFamily="34" charset="0"/>
              </a:rPr>
              <a:t>navedbo </a:t>
            </a:r>
          </a:p>
          <a:p>
            <a:pPr algn="ctr" defTabSz="914400" fontAlgn="base">
              <a:spcBef>
                <a:spcPct val="0"/>
              </a:spcBef>
              <a:spcAft>
                <a:spcPct val="0"/>
              </a:spcAft>
              <a:defRPr/>
            </a:pPr>
            <a:r>
              <a:rPr lang="sl-SI" altLang="sl-SI" sz="2400" b="1" dirty="0">
                <a:solidFill>
                  <a:srgbClr val="FF0000"/>
                </a:solidFill>
                <a:latin typeface="Arial" panose="020B0604020202020204" pitchFamily="34" charset="0"/>
              </a:rPr>
              <a:t>prejetega sporočila </a:t>
            </a:r>
            <a:r>
              <a:rPr lang="sl-SI" altLang="sl-SI" sz="2400" b="1" dirty="0">
                <a:solidFill>
                  <a:srgbClr val="0000FF"/>
                </a:solidFill>
                <a:latin typeface="Arial" panose="020B0604020202020204" pitchFamily="34" charset="0"/>
              </a:rPr>
              <a:t>(angl. </a:t>
            </a:r>
            <a:r>
              <a:rPr lang="sl-SI" altLang="sl-SI" sz="2400" b="1" dirty="0" err="1">
                <a:solidFill>
                  <a:srgbClr val="0000FF"/>
                </a:solidFill>
                <a:latin typeface="Arial" panose="020B0604020202020204" pitchFamily="34" charset="0"/>
              </a:rPr>
              <a:t>quote</a:t>
            </a:r>
            <a:r>
              <a:rPr lang="sl-SI" altLang="sl-SI" sz="2400" b="1" dirty="0">
                <a:solidFill>
                  <a:srgbClr val="0000FF"/>
                </a:solidFill>
                <a:latin typeface="Arial" panose="020B0604020202020204" pitchFamily="34" charset="0"/>
              </a:rPr>
              <a:t>).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Kot navedbo pustimo le delček sporočila, ki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prejemniku omogoča </a:t>
            </a:r>
            <a:r>
              <a:rPr lang="sl-SI" altLang="sl-SI" sz="2400" b="1" dirty="0">
                <a:solidFill>
                  <a:srgbClr val="FF0000"/>
                </a:solidFill>
                <a:latin typeface="Arial" panose="020B0604020202020204" pitchFamily="34" charset="0"/>
              </a:rPr>
              <a:t>povezavo</a:t>
            </a:r>
            <a:r>
              <a:rPr lang="sl-SI" altLang="sl-SI" sz="2400" b="1" dirty="0">
                <a:solidFill>
                  <a:srgbClr val="0000FF"/>
                </a:solidFill>
                <a:latin typeface="Arial" panose="020B0604020202020204" pitchFamily="34" charset="0"/>
              </a:rPr>
              <a:t> našega odgovora s svojim sporočilom.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Različni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uporabniki namreč dnevno sprejemajo in pošiljajo različno število sporočil različnim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naslovnikom. </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p:txBody>
      </p:sp>
      <p:pic>
        <p:nvPicPr>
          <p:cNvPr id="3" name="Slika 2">
            <a:extLst>
              <a:ext uri="{FF2B5EF4-FFF2-40B4-BE49-F238E27FC236}">
                <a16:creationId xmlns:a16="http://schemas.microsoft.com/office/drawing/2014/main" id="{0DE0C2EC-93CE-462A-8A21-039A175C3065}"/>
              </a:ext>
            </a:extLst>
          </p:cNvPr>
          <p:cNvPicPr>
            <a:picLocks noChangeAspect="1"/>
          </p:cNvPicPr>
          <p:nvPr/>
        </p:nvPicPr>
        <p:blipFill>
          <a:blip r:embed="rId2"/>
          <a:stretch>
            <a:fillRect/>
          </a:stretch>
        </p:blipFill>
        <p:spPr>
          <a:xfrm>
            <a:off x="9611359" y="129969"/>
            <a:ext cx="2245995" cy="1515951"/>
          </a:xfrm>
          <a:prstGeom prst="rect">
            <a:avLst/>
          </a:prstGeom>
        </p:spPr>
      </p:pic>
    </p:spTree>
    <p:extLst>
      <p:ext uri="{BB962C8B-B14F-4D97-AF65-F5344CB8AC3E}">
        <p14:creationId xmlns:p14="http://schemas.microsoft.com/office/powerpoint/2010/main" val="3348967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4708981"/>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marL="342900" indent="-342900" algn="just" defTabSz="914400" fontAlgn="base">
              <a:spcBef>
                <a:spcPct val="0"/>
              </a:spcBef>
              <a:spcAft>
                <a:spcPct val="0"/>
              </a:spcAft>
              <a:buFont typeface="Arial" panose="020B0604020202020204" pitchFamily="34" charset="0"/>
              <a:buChar char="•"/>
              <a:defRPr/>
            </a:pPr>
            <a:endParaRPr lang="sl-SI" altLang="sl-SI" sz="24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FF0000"/>
                </a:solidFill>
                <a:latin typeface="Arial" panose="020B0604020202020204" pitchFamily="34" charset="0"/>
              </a:rPr>
              <a:t>Spoštuj čas in denar drugih </a:t>
            </a:r>
            <a:r>
              <a:rPr lang="sl-SI" altLang="sl-SI" sz="2400" b="1" dirty="0">
                <a:solidFill>
                  <a:srgbClr val="0000FF"/>
                </a:solidFill>
                <a:latin typeface="Arial" panose="020B0604020202020204" pitchFamily="34" charset="0"/>
              </a:rPr>
              <a:t>– tako, kot je čas dragocen za nas, je dragocen tudi za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druge ljudi.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Zato ne pišimo obširnih e-poštnih sporočil, ne pošiljajmo verižnih pisem in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drugih podobnih vsebin, če nismo povsem prepričani, da jih bo naslovnik vesel.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FF0000"/>
                </a:solidFill>
                <a:latin typeface="Arial" panose="020B0604020202020204" pitchFamily="34" charset="0"/>
              </a:rPr>
              <a:t>Preverimo, ali naš prijatelj res želi, da mu e-poštni nabiralnik napolnimo z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FF0000"/>
                </a:solidFill>
                <a:latin typeface="Arial" panose="020B0604020202020204" pitchFamily="34" charset="0"/>
              </a:rPr>
              <a:t>obsežno e-pošto</a:t>
            </a:r>
            <a:r>
              <a:rPr lang="sl-SI" altLang="sl-SI" sz="2400" b="1" dirty="0">
                <a:solidFill>
                  <a:srgbClr val="0000FF"/>
                </a:solidFill>
                <a:latin typeface="Arial" panose="020B0604020202020204" pitchFamily="34" charset="0"/>
              </a:rPr>
              <a:t>.</a:t>
            </a:r>
          </a:p>
        </p:txBody>
      </p:sp>
      <p:pic>
        <p:nvPicPr>
          <p:cNvPr id="3" name="Slika 2">
            <a:extLst>
              <a:ext uri="{FF2B5EF4-FFF2-40B4-BE49-F238E27FC236}">
                <a16:creationId xmlns:a16="http://schemas.microsoft.com/office/drawing/2014/main" id="{BCBAEBD2-1EC9-4163-BD12-70DEF332DFA8}"/>
              </a:ext>
            </a:extLst>
          </p:cNvPr>
          <p:cNvPicPr>
            <a:picLocks noChangeAspect="1"/>
          </p:cNvPicPr>
          <p:nvPr/>
        </p:nvPicPr>
        <p:blipFill>
          <a:blip r:embed="rId2"/>
          <a:stretch>
            <a:fillRect/>
          </a:stretch>
        </p:blipFill>
        <p:spPr>
          <a:xfrm>
            <a:off x="8453119" y="129969"/>
            <a:ext cx="3558369" cy="1658191"/>
          </a:xfrm>
          <a:prstGeom prst="rect">
            <a:avLst/>
          </a:prstGeom>
        </p:spPr>
      </p:pic>
    </p:spTree>
    <p:extLst>
      <p:ext uri="{BB962C8B-B14F-4D97-AF65-F5344CB8AC3E}">
        <p14:creationId xmlns:p14="http://schemas.microsoft.com/office/powerpoint/2010/main" val="4111849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5570756"/>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Pošiljanje verižnih pisem povzroča nepotrebno zasedbo poštnih strežnikov, zaradi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česar se nujna sporočila počasneje posredujejo od naslovnika do prejemnika. Poleg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tega imajo ljudje različno velike e-poštne nabiralnike in s pošiljanjem velikih datotek,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jim po nepotrebnem polnimo e-poštne nabiralnike in s tem preprečujemo prihod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pomembnejših e-poštnih sporočil. Uporabniki interneta imajo tudi različno hiter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dostop do interneta, zaradi česar prejem velikih datotek takšne uporabnike drago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stane. velikost datoteke (npr. 1,5 MB ali 20 MB). Uporabnik se bo potem sam odločil, ali bo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datoteko prenesel na svoj računalnik, ali ne.</a:t>
            </a:r>
          </a:p>
        </p:txBody>
      </p:sp>
      <p:pic>
        <p:nvPicPr>
          <p:cNvPr id="3" name="Slika 2">
            <a:extLst>
              <a:ext uri="{FF2B5EF4-FFF2-40B4-BE49-F238E27FC236}">
                <a16:creationId xmlns:a16="http://schemas.microsoft.com/office/drawing/2014/main" id="{5375E2FB-EBC8-44BD-AB2C-8D7B2A85227D}"/>
              </a:ext>
            </a:extLst>
          </p:cNvPr>
          <p:cNvPicPr>
            <a:picLocks noChangeAspect="1"/>
          </p:cNvPicPr>
          <p:nvPr/>
        </p:nvPicPr>
        <p:blipFill>
          <a:blip r:embed="rId2"/>
          <a:stretch>
            <a:fillRect/>
          </a:stretch>
        </p:blipFill>
        <p:spPr>
          <a:xfrm>
            <a:off x="9296399" y="153782"/>
            <a:ext cx="2715089" cy="1573418"/>
          </a:xfrm>
          <a:prstGeom prst="rect">
            <a:avLst/>
          </a:prstGeom>
        </p:spPr>
      </p:pic>
    </p:spTree>
    <p:extLst>
      <p:ext uri="{BB962C8B-B14F-4D97-AF65-F5344CB8AC3E}">
        <p14:creationId xmlns:p14="http://schemas.microsoft.com/office/powerpoint/2010/main" val="3937219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10" y="1747520"/>
            <a:ext cx="8771138" cy="3908762"/>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Ne obnašajmo se, kot da smo središče virtualnega prostora.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Ne pričakujmo, da bodo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ljudje okoli nas, če že mi hitro reagiramo na e-poštna sporočila, to počeli tudi drugi.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Je pa vseeno priporočljivo, da če že komuniciramo prek e-pošte, to počnemo redno in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ne le občasno </a:t>
            </a:r>
            <a:r>
              <a:rPr lang="sl-SI" altLang="sl-SI" sz="2400" b="1" dirty="0">
                <a:solidFill>
                  <a:srgbClr val="FF0000"/>
                </a:solidFill>
                <a:latin typeface="Arial" panose="020B0604020202020204" pitchFamily="34" charset="0"/>
              </a:rPr>
              <a:t>(odgovorimo najkasneje v 24 urah).</a:t>
            </a:r>
          </a:p>
        </p:txBody>
      </p:sp>
      <p:pic>
        <p:nvPicPr>
          <p:cNvPr id="3" name="Slika 2">
            <a:extLst>
              <a:ext uri="{FF2B5EF4-FFF2-40B4-BE49-F238E27FC236}">
                <a16:creationId xmlns:a16="http://schemas.microsoft.com/office/drawing/2014/main" id="{975C44C1-44B4-4758-A7A6-F36D12FB275A}"/>
              </a:ext>
            </a:extLst>
          </p:cNvPr>
          <p:cNvPicPr>
            <a:picLocks noChangeAspect="1"/>
          </p:cNvPicPr>
          <p:nvPr/>
        </p:nvPicPr>
        <p:blipFill>
          <a:blip r:embed="rId2"/>
          <a:stretch>
            <a:fillRect/>
          </a:stretch>
        </p:blipFill>
        <p:spPr>
          <a:xfrm>
            <a:off x="8544560" y="185731"/>
            <a:ext cx="3466929" cy="1561789"/>
          </a:xfrm>
          <a:prstGeom prst="rect">
            <a:avLst/>
          </a:prstGeom>
        </p:spPr>
      </p:pic>
    </p:spTree>
    <p:extLst>
      <p:ext uri="{BB962C8B-B14F-4D97-AF65-F5344CB8AC3E}">
        <p14:creationId xmlns:p14="http://schemas.microsoft.com/office/powerpoint/2010/main" val="934372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725445" y="1541928"/>
            <a:ext cx="6570955" cy="3785652"/>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marL="571500" indent="-571500" algn="ctr" defTabSz="914400" fontAlgn="base">
              <a:spcBef>
                <a:spcPct val="0"/>
              </a:spcBef>
              <a:spcAft>
                <a:spcPct val="0"/>
              </a:spcAft>
              <a:buFont typeface="Arial" panose="020B0604020202020204" pitchFamily="34" charset="0"/>
              <a:buChar char="•"/>
              <a:defRPr/>
            </a:pPr>
            <a:endParaRPr lang="sl-SI" altLang="sl-SI" sz="36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FF0000"/>
                </a:solidFill>
                <a:latin typeface="Arial" panose="020B0604020202020204" pitchFamily="34" charset="0"/>
              </a:rPr>
              <a:t>Izmenjujmo znanje </a:t>
            </a:r>
            <a:r>
              <a:rPr lang="sl-SI" altLang="sl-SI" sz="2400" b="1" dirty="0">
                <a:solidFill>
                  <a:srgbClr val="0000FF"/>
                </a:solidFill>
                <a:latin typeface="Arial" panose="020B0604020202020204" pitchFamily="34" charset="0"/>
              </a:rPr>
              <a:t>– internet s številnimi uporabniki omogoča zelo veliko zbirko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znanja, v katero lahko s svojimi vprašanji in razmišljanji prispevamo tudi sami.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Naj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nam ne bo nerodno širiti znanja v dobrobit človeštva.</a:t>
            </a:r>
          </a:p>
        </p:txBody>
      </p:sp>
      <p:pic>
        <p:nvPicPr>
          <p:cNvPr id="3" name="Slika 2">
            <a:extLst>
              <a:ext uri="{FF2B5EF4-FFF2-40B4-BE49-F238E27FC236}">
                <a16:creationId xmlns:a16="http://schemas.microsoft.com/office/drawing/2014/main" id="{211FB807-F805-4A83-9F10-24F2366A38E6}"/>
              </a:ext>
            </a:extLst>
          </p:cNvPr>
          <p:cNvPicPr>
            <a:picLocks noChangeAspect="1"/>
          </p:cNvPicPr>
          <p:nvPr/>
        </p:nvPicPr>
        <p:blipFill>
          <a:blip r:embed="rId2"/>
          <a:stretch>
            <a:fillRect/>
          </a:stretch>
        </p:blipFill>
        <p:spPr>
          <a:xfrm>
            <a:off x="7801761" y="93101"/>
            <a:ext cx="4143375" cy="1743075"/>
          </a:xfrm>
          <a:prstGeom prst="rect">
            <a:avLst/>
          </a:prstGeom>
        </p:spPr>
      </p:pic>
    </p:spTree>
    <p:extLst>
      <p:ext uri="{BB962C8B-B14F-4D97-AF65-F5344CB8AC3E}">
        <p14:creationId xmlns:p14="http://schemas.microsoft.com/office/powerpoint/2010/main" val="2605151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663301" y="861134"/>
            <a:ext cx="6633099" cy="4154984"/>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marL="571500" indent="-571500" algn="ctr" defTabSz="914400" fontAlgn="base">
              <a:spcBef>
                <a:spcPct val="0"/>
              </a:spcBef>
              <a:spcAft>
                <a:spcPct val="0"/>
              </a:spcAft>
              <a:buFont typeface="Arial" panose="020B0604020202020204" pitchFamily="34" charset="0"/>
              <a:buChar char="•"/>
              <a:defRPr/>
            </a:pPr>
            <a:endParaRPr lang="sl-SI" altLang="sl-SI" sz="3600" b="1" dirty="0">
              <a:solidFill>
                <a:srgbClr val="0000FF"/>
              </a:solidFill>
              <a:latin typeface="Arial" panose="020B0604020202020204" pitchFamily="34" charset="0"/>
            </a:endParaRPr>
          </a:p>
          <a:p>
            <a:pPr marL="571500" indent="-571500" algn="ctr" defTabSz="914400" fontAlgn="base">
              <a:spcBef>
                <a:spcPct val="0"/>
              </a:spcBef>
              <a:spcAft>
                <a:spcPct val="0"/>
              </a:spcAft>
              <a:buFont typeface="Arial" panose="020B0604020202020204" pitchFamily="34" charset="0"/>
              <a:buChar char="•"/>
              <a:defRPr/>
            </a:pPr>
            <a:r>
              <a:rPr lang="sl-SI" altLang="sl-SI" sz="2400" b="1" dirty="0">
                <a:solidFill>
                  <a:srgbClr val="FF0000"/>
                </a:solidFill>
                <a:latin typeface="Arial" panose="020B0604020202020204" pitchFamily="34" charset="0"/>
              </a:rPr>
              <a:t>Spoštujmo zasebnost</a:t>
            </a:r>
            <a:r>
              <a:rPr lang="sl-SI" altLang="sl-SI" sz="2400" b="1" dirty="0">
                <a:solidFill>
                  <a:srgbClr val="0000FF"/>
                </a:solidFill>
                <a:latin typeface="Arial" panose="020B0604020202020204" pitchFamily="34" charset="0"/>
              </a:rPr>
              <a:t>, zato ne berimo e-pošte drugih. </a:t>
            </a:r>
          </a:p>
          <a:p>
            <a:pPr marL="571500" indent="-5715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Prav tako ne brskajmo po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datotekah drugih ljudi. </a:t>
            </a:r>
          </a:p>
          <a:p>
            <a:pPr marL="571500" indent="-5715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Ne zlorabljajmo svoje moči, ki izhaja iz dejstva, da vemo več kot ostali uporabniki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interneta in smo bolj izkušeni.</a:t>
            </a:r>
          </a:p>
        </p:txBody>
      </p:sp>
    </p:spTree>
    <p:extLst>
      <p:ext uri="{BB962C8B-B14F-4D97-AF65-F5344CB8AC3E}">
        <p14:creationId xmlns:p14="http://schemas.microsoft.com/office/powerpoint/2010/main" val="860363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981324" y="1438100"/>
            <a:ext cx="6315075" cy="4154984"/>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marL="571500" indent="-571500" algn="ctr" defTabSz="914400" fontAlgn="base">
              <a:spcBef>
                <a:spcPct val="0"/>
              </a:spcBef>
              <a:spcAft>
                <a:spcPct val="0"/>
              </a:spcAft>
              <a:buFont typeface="Arial" panose="020B0604020202020204" pitchFamily="34" charset="0"/>
              <a:buChar char="•"/>
              <a:defRPr/>
            </a:pPr>
            <a:endParaRPr lang="sl-SI" altLang="sl-SI" sz="3600" b="1" dirty="0">
              <a:solidFill>
                <a:srgbClr val="0000FF"/>
              </a:solidFill>
              <a:latin typeface="Arial" panose="020B0604020202020204" pitchFamily="34" charset="0"/>
            </a:endParaRPr>
          </a:p>
          <a:p>
            <a:pPr marL="571500" indent="-571500" algn="ctr" defTabSz="914400" fontAlgn="base">
              <a:spcBef>
                <a:spcPct val="0"/>
              </a:spcBef>
              <a:spcAft>
                <a:spcPct val="0"/>
              </a:spcAft>
              <a:buFont typeface="Arial" panose="020B0604020202020204" pitchFamily="34" charset="0"/>
              <a:buChar char="•"/>
              <a:defRPr/>
            </a:pPr>
            <a:r>
              <a:rPr lang="sl-SI" altLang="sl-SI" sz="2400" b="1" dirty="0">
                <a:solidFill>
                  <a:srgbClr val="FF0000"/>
                </a:solidFill>
                <a:latin typeface="Arial" panose="020B0604020202020204" pitchFamily="34" charset="0"/>
              </a:rPr>
              <a:t>Oproščajmo napake drugim </a:t>
            </a:r>
            <a:r>
              <a:rPr lang="sl-SI" altLang="sl-SI" sz="2400" b="1" dirty="0">
                <a:solidFill>
                  <a:srgbClr val="0000FF"/>
                </a:solidFill>
                <a:latin typeface="Arial" panose="020B0604020202020204" pitchFamily="34" charset="0"/>
              </a:rPr>
              <a:t>– kot začetniki smo vsi delali napake, zato odpuščajmo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napake novincem, ki šele prihajajo v virtualno skupnost.</a:t>
            </a:r>
          </a:p>
          <a:p>
            <a:pPr marL="571500" indent="-5715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Nič ni narobe, če novinca,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zasebne e-pošte (ne prek javnega foruma) seznanimo z osnovnimi pravili ravnanja. </a:t>
            </a:r>
          </a:p>
        </p:txBody>
      </p:sp>
      <p:pic>
        <p:nvPicPr>
          <p:cNvPr id="1026" name="Picture 2" descr="Slikovni rezultati za net etika">
            <a:extLst>
              <a:ext uri="{FF2B5EF4-FFF2-40B4-BE49-F238E27FC236}">
                <a16:creationId xmlns:a16="http://schemas.microsoft.com/office/drawing/2014/main" id="{AC335060-E492-44FE-BE36-319057362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282" y="297819"/>
            <a:ext cx="23622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43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649408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Stilsko boljše možnosti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Beležiti uspehe = opažati, ugotavljati uspehe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Delati na tem = prizadevati si za 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Dočim = medtem ko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Dogovoriti sestanek = dogovoriti se za sestanek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Doprinesti = prispevati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Izjasniti se = izreči se, izjaviti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Iztrošen = izrabljen, izčrpan neuporaben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Kasniti = zamujati, biti pozen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Koristiti računalnik = uporabljati računalnik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Kot prvo = najprej</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Mera: v manjši meri = manj</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v pretežni meri = pretežno, precej, večinoma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Način: na enak način = enako, prav tako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na kakšen način = kako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na noben način = nikakor</a:t>
            </a:r>
          </a:p>
        </p:txBody>
      </p:sp>
    </p:spTree>
    <p:extLst>
      <p:ext uri="{BB962C8B-B14F-4D97-AF65-F5344CB8AC3E}">
        <p14:creationId xmlns:p14="http://schemas.microsoft.com/office/powerpoint/2010/main" val="3492015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669002" y="1171852"/>
            <a:ext cx="9081856" cy="427809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Stilsko boljše možnosti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 podlagi zakona = po zakonu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Nadoknaditi = nadomestiti, plačati, povrniti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Nazaj: dve leti nazaj = pred dvema letoma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Neobhoden = neizogiben, nujen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Neumoren = neutruden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Obstoječi zakoni = veljavni, sedanji zakoni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takrat obstoječe razmere = takratne razmere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Osveščen = ozaveščen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Polagati izpite = opravljati, delati izpite</a:t>
            </a:r>
          </a:p>
        </p:txBody>
      </p:sp>
      <p:pic>
        <p:nvPicPr>
          <p:cNvPr id="3" name="Slika 2">
            <a:extLst>
              <a:ext uri="{FF2B5EF4-FFF2-40B4-BE49-F238E27FC236}">
                <a16:creationId xmlns:a16="http://schemas.microsoft.com/office/drawing/2014/main" id="{839D4AC1-3BDF-40F8-8FEA-35E23C78626E}"/>
              </a:ext>
            </a:extLst>
          </p:cNvPr>
          <p:cNvPicPr>
            <a:picLocks noChangeAspect="1"/>
          </p:cNvPicPr>
          <p:nvPr/>
        </p:nvPicPr>
        <p:blipFill>
          <a:blip r:embed="rId2"/>
          <a:stretch>
            <a:fillRect/>
          </a:stretch>
        </p:blipFill>
        <p:spPr>
          <a:xfrm>
            <a:off x="8805862" y="100289"/>
            <a:ext cx="3114675" cy="2338111"/>
          </a:xfrm>
          <a:prstGeom prst="rect">
            <a:avLst/>
          </a:prstGeom>
        </p:spPr>
      </p:pic>
    </p:spTree>
    <p:extLst>
      <p:ext uri="{BB962C8B-B14F-4D97-AF65-F5344CB8AC3E}">
        <p14:creationId xmlns:p14="http://schemas.microsoft.com/office/powerpoint/2010/main" val="377177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8307" y="1100831"/>
            <a:ext cx="6198093" cy="4319068"/>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476625" y="1266824"/>
            <a:ext cx="5048250" cy="427809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Vsebina tečaja: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Kratice, zapis datuma in ure, denarne enote, merske enote, številke, elektronski naslov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Velika začetnica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Zgradba besedila (naslov, osnovna informacija, razširjena razlaga - obrazložitev, zaključek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3115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358283" y="-62144"/>
            <a:ext cx="9392575" cy="710311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Stilsko boljše možnosti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Posledično = zato, zaradi tega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Posluževati se = uporabljati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Potrebno je = treba je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Potrebujem: rabim = potrebujem, česar nimam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rabim = uporabljam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Predpostavljati = domnevati, predvidevati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Pričeti: seminar prične ob 9. uri = seminar se prične ob 9. uri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Prisotnost krize = kriza je, obstaja, jo imamo, jo čutimo, se kaže, je opazna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Pristati na kaj = privoliti v kaj, strinjati se, soglašati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Pristopiti k čemu = začeti z, lotiti se česa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Probati = poskusiti, poizkusiti, pokusiti, pomeriti (obleko)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Sigurno = zanesljivo, gotovo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Smatrati = meniti, misliti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Sredina = okolje, družba, skupina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Starš = oče, mati</a:t>
            </a:r>
          </a:p>
        </p:txBody>
      </p:sp>
    </p:spTree>
    <p:extLst>
      <p:ext uri="{BB962C8B-B14F-4D97-AF65-F5344CB8AC3E}">
        <p14:creationId xmlns:p14="http://schemas.microsoft.com/office/powerpoint/2010/main" val="3627989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90616" y="0"/>
            <a:ext cx="11709647" cy="704097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Stilsko boljše možnosti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Širom Slovenije = po vsej Sloveniji, povsod po Sloveniji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Tekom postopka = med postopkom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Temu ni tako = to ni tako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Usluga: storitev = usluga je zastonj, storitev se plača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 času seje = med sejo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V kolikor = če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 izogib posledicam = da bi se izognili posledicam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 posledici česar = zato, zaradi česar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 primeru suma = če sumimo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V primeru, da = če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 slučaju nesreče = v nesreči, ob nesreči, če se zgodi nesreča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 nobenem slučaju = nikakor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 smislu zakona = po zakonu, skladno z zakonom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Vršiti preiskavo = preiskovati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Za kaj se gre = za kaj gre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Zaključiti z delom = končati delo, opraviti delo</a:t>
            </a:r>
          </a:p>
        </p:txBody>
      </p:sp>
    </p:spTree>
    <p:extLst>
      <p:ext uri="{BB962C8B-B14F-4D97-AF65-F5344CB8AC3E}">
        <p14:creationId xmlns:p14="http://schemas.microsoft.com/office/powerpoint/2010/main" val="275679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523783" y="-115410"/>
            <a:ext cx="11558726" cy="686341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Jezikovni </a:t>
            </a:r>
            <a:r>
              <a:rPr kumimoji="0" lang="sl-SI" altLang="sl-SI" sz="36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plevelčki</a:t>
            </a: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Odstranimo iz jezika grobe slovnične in pravopisne napake: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 Gospa, ali boste prišla, prebrala in podpisala? = Gospa, ali boste prišli, prebrali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podpisali?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b) Grem kupiti slovar. Želim kupit slovar. = Grem kupit slovar. Želim kupiti slovar.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c) Pošiljam dva potrdila in dve prošnje. = Pošiljam dve potrdili in dve prošnji.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 To je moja hčer/mater. Rada imam svojo hči/mati. = To je moja hči/mati. Rada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imam svojo hčer/ mater.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e) Naši otroci se pri sosedovih </a:t>
            </a:r>
            <a:r>
              <a:rPr kumimoji="0" lang="sl-SI" altLang="sl-SI"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otrokih</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igrajo z njenimi otroci = Naši otroci se igrajo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 sosedovih otrocih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z </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njenimi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otroki.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f) Dopis pošljite </a:t>
            </a:r>
            <a:r>
              <a:rPr kumimoji="0" lang="sl-SI" altLang="sl-SI"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gospej</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Ani ter gospodoma </a:t>
            </a:r>
            <a:r>
              <a:rPr kumimoji="0" lang="sl-SI" altLang="sl-SI"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Vilitu</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in </a:t>
            </a:r>
            <a:r>
              <a:rPr kumimoji="0" lang="sl-SI" altLang="sl-SI"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Markotu</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 Dopis pošljite gospe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Ani ter gospodama Viliju in Marku.</a:t>
            </a:r>
          </a:p>
        </p:txBody>
      </p:sp>
    </p:spTree>
    <p:extLst>
      <p:ext uri="{BB962C8B-B14F-4D97-AF65-F5344CB8AC3E}">
        <p14:creationId xmlns:p14="http://schemas.microsoft.com/office/powerpoint/2010/main" val="3701187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649408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Jezikovni </a:t>
            </a:r>
            <a:r>
              <a:rPr kumimoji="0" lang="sl-SI" altLang="sl-SI" sz="36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plevelčki</a:t>
            </a: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Pred </a:t>
            </a:r>
            <a:r>
              <a:rPr kumimoji="0" lang="sl-SI" altLang="sl-SI" sz="2400" b="1" i="0" u="none" strike="noStrike" kern="1200" cap="none" spc="0" normalizeH="0" baseline="0" dirty="0" err="1">
                <a:ln>
                  <a:noFill/>
                </a:ln>
                <a:solidFill>
                  <a:srgbClr val="0000FF"/>
                </a:solidFill>
                <a:effectLst/>
                <a:uLnTx/>
                <a:uFillTx/>
                <a:latin typeface="Arial" panose="020B0604020202020204" pitchFamily="34" charset="0"/>
                <a:ea typeface="+mn-ea"/>
                <a:cs typeface="+mn-cs"/>
              </a:rPr>
              <a:t>dvemi</a:t>
            </a: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 leti sem bil pri njemu. = Pred dvema letoma sem bil pri njem.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h) S čem naj vam postrežem? Z ničemer. = S čim naj vam postrežem? Z ničimer.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i) Pred in v hiši jo ni. = Pred hišo in v njej je ni.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j) Vstopil je, brez da bi pozdravil. = Vstopil je, ne da bi pozdravil./ Vstopil je brez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pozdrava.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k) Nebi, </a:t>
            </a:r>
            <a:r>
              <a:rPr kumimoji="0" lang="sl-SI" altLang="sl-SI" sz="2400" b="1" i="0" u="none" strike="noStrike" kern="1200" cap="none" spc="0" normalizeH="0" baseline="0" dirty="0" err="1">
                <a:ln>
                  <a:noFill/>
                </a:ln>
                <a:solidFill>
                  <a:srgbClr val="0000FF"/>
                </a:solidFill>
                <a:effectLst/>
                <a:uLnTx/>
                <a:uFillTx/>
                <a:latin typeface="Arial" panose="020B0604020202020204" pitchFamily="34" charset="0"/>
                <a:ea typeface="+mn-ea"/>
                <a:cs typeface="+mn-cs"/>
              </a:rPr>
              <a:t>pretstavnik</a:t>
            </a: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 </a:t>
            </a:r>
            <a:r>
              <a:rPr kumimoji="0" lang="sl-SI" altLang="sl-SI" sz="2400" b="1" i="0" u="none" strike="noStrike" kern="1200" cap="none" spc="0" normalizeH="0" baseline="0" dirty="0" err="1">
                <a:ln>
                  <a:noFill/>
                </a:ln>
                <a:solidFill>
                  <a:srgbClr val="0000FF"/>
                </a:solidFill>
                <a:effectLst/>
                <a:uLnTx/>
                <a:uFillTx/>
                <a:latin typeface="Arial" panose="020B0604020202020204" pitchFamily="34" charset="0"/>
                <a:ea typeface="+mn-ea"/>
                <a:cs typeface="+mn-cs"/>
              </a:rPr>
              <a:t>vskladiti</a:t>
            </a: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 </a:t>
            </a:r>
            <a:r>
              <a:rPr kumimoji="0" lang="sl-SI" altLang="sl-SI" sz="2400" b="1" i="0" u="none" strike="noStrike" kern="1200" cap="none" spc="0" normalizeH="0" baseline="0" dirty="0" err="1">
                <a:ln>
                  <a:noFill/>
                </a:ln>
                <a:solidFill>
                  <a:srgbClr val="0000FF"/>
                </a:solidFill>
                <a:effectLst/>
                <a:uLnTx/>
                <a:uFillTx/>
                <a:latin typeface="Arial" panose="020B0604020202020204" pitchFamily="34" charset="0"/>
                <a:ea typeface="+mn-ea"/>
                <a:cs typeface="+mn-cs"/>
              </a:rPr>
              <a:t>povdarek</a:t>
            </a: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 </a:t>
            </a:r>
            <a:r>
              <a:rPr kumimoji="0" lang="sl-SI" altLang="sl-SI" sz="2400" b="1" i="0" u="none" strike="noStrike" kern="1200" cap="none" spc="0" normalizeH="0" baseline="0" dirty="0" err="1">
                <a:ln>
                  <a:noFill/>
                </a:ln>
                <a:solidFill>
                  <a:srgbClr val="0000FF"/>
                </a:solidFill>
                <a:effectLst/>
                <a:uLnTx/>
                <a:uFillTx/>
                <a:latin typeface="Arial" panose="020B0604020202020204" pitchFamily="34" charset="0"/>
                <a:ea typeface="+mn-ea"/>
                <a:cs typeface="+mn-cs"/>
              </a:rPr>
              <a:t>vsesti</a:t>
            </a: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 se, </a:t>
            </a:r>
            <a:r>
              <a:rPr kumimoji="0" lang="sl-SI" altLang="sl-SI" sz="2400" b="1" i="0" u="none" strike="noStrike" kern="1200" cap="none" spc="0" normalizeH="0" baseline="0" dirty="0" err="1">
                <a:ln>
                  <a:noFill/>
                </a:ln>
                <a:solidFill>
                  <a:srgbClr val="0000FF"/>
                </a:solidFill>
                <a:effectLst/>
                <a:uLnTx/>
                <a:uFillTx/>
                <a:latin typeface="Arial" panose="020B0604020202020204" pitchFamily="34" charset="0"/>
                <a:ea typeface="+mn-ea"/>
                <a:cs typeface="+mn-cs"/>
              </a:rPr>
              <a:t>vseživljenski</a:t>
            </a: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 </a:t>
            </a:r>
            <a:r>
              <a:rPr kumimoji="0" lang="sl-SI" altLang="sl-SI" sz="2400" b="1" i="0" u="none" strike="noStrike" kern="1200" cap="none" spc="0" normalizeH="0" baseline="0" dirty="0" err="1">
                <a:ln>
                  <a:noFill/>
                </a:ln>
                <a:solidFill>
                  <a:srgbClr val="0000FF"/>
                </a:solidFill>
                <a:effectLst/>
                <a:uLnTx/>
                <a:uFillTx/>
                <a:latin typeface="Arial" panose="020B0604020202020204" pitchFamily="34" charset="0"/>
                <a:ea typeface="+mn-ea"/>
                <a:cs typeface="+mn-cs"/>
              </a:rPr>
              <a:t>septemberski</a:t>
            </a: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dirty="0" err="1">
                <a:ln>
                  <a:noFill/>
                </a:ln>
                <a:solidFill>
                  <a:srgbClr val="0000FF"/>
                </a:solidFill>
                <a:effectLst/>
                <a:uLnTx/>
                <a:uFillTx/>
                <a:latin typeface="Arial" panose="020B0604020202020204" pitchFamily="34" charset="0"/>
                <a:ea typeface="+mn-ea"/>
                <a:cs typeface="+mn-cs"/>
              </a:rPr>
              <a:t>obstojati</a:t>
            </a: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 razmak, </a:t>
            </a:r>
            <a:r>
              <a:rPr kumimoji="0" lang="sl-SI" altLang="sl-SI" sz="2400" b="1" i="0" u="none" strike="noStrike" kern="1200" cap="none" spc="0" normalizeH="0" baseline="0" dirty="0" err="1">
                <a:ln>
                  <a:noFill/>
                </a:ln>
                <a:solidFill>
                  <a:srgbClr val="0000FF"/>
                </a:solidFill>
                <a:effectLst/>
                <a:uLnTx/>
                <a:uFillTx/>
                <a:latin typeface="Arial" panose="020B0604020202020204" pitchFamily="34" charset="0"/>
                <a:ea typeface="+mn-ea"/>
                <a:cs typeface="+mn-cs"/>
              </a:rPr>
              <a:t>dvatisoč</a:t>
            </a: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 </a:t>
            </a:r>
            <a:r>
              <a:rPr kumimoji="0" lang="sl-SI" altLang="sl-SI" sz="2400" b="1" i="0" u="none" strike="noStrike" kern="1200" cap="none" spc="0" normalizeH="0" baseline="0" dirty="0" err="1">
                <a:ln>
                  <a:noFill/>
                </a:ln>
                <a:solidFill>
                  <a:srgbClr val="0000FF"/>
                </a:solidFill>
                <a:effectLst/>
                <a:uLnTx/>
                <a:uFillTx/>
                <a:latin typeface="Arial" panose="020B0604020202020204" pitchFamily="34" charset="0"/>
                <a:ea typeface="+mn-ea"/>
                <a:cs typeface="+mn-cs"/>
              </a:rPr>
              <a:t>osemstopetindevedeset</a:t>
            </a: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 = Ne bi, predstavnik, uskladiti,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poudarek, usesti se, vseživljenjski, septembrski, obstajati, razmik, dva tisoč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dirty="0">
                <a:ln>
                  <a:noFill/>
                </a:ln>
                <a:solidFill>
                  <a:srgbClr val="0000FF"/>
                </a:solidFill>
                <a:effectLst/>
                <a:uLnTx/>
                <a:uFillTx/>
                <a:latin typeface="Arial" panose="020B0604020202020204" pitchFamily="34" charset="0"/>
                <a:ea typeface="+mn-ea"/>
                <a:cs typeface="+mn-cs"/>
              </a:rPr>
              <a:t>osemsto petindevetdeset</a:t>
            </a:r>
          </a:p>
        </p:txBody>
      </p:sp>
    </p:spTree>
    <p:extLst>
      <p:ext uri="{BB962C8B-B14F-4D97-AF65-F5344CB8AC3E}">
        <p14:creationId xmlns:p14="http://schemas.microsoft.com/office/powerpoint/2010/main" val="3052598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649408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Tehnično urejanje dokumentov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Številčenje strani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1. Dokument najprej razdelimo na odseke, da bomo lahko za vsak odsek posebej določili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možnosti številčenja.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2. Izberemo ukaz Vstavljanje | Glava in noga | Številka strani in izberemo želeno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pozicijo.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Word samodejno oštevilči dokument.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3. Označimo eno izmed številk strani v prvem odseku. Na traku se pojavijo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dodatno Orodja za glave in noge in kartica Načrt.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4. Izberemo ukaz Načrt | Glava in noga | Številka strani | Oblikuj številke strani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4502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452431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Tehnično urejanje dokumentov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Številčenje strani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5. Pri Oblika zapisa števil izberemo Rimske številke (I, II, III,…) in potrdimo.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Slika 2: Oblika zapisa številk strani – rimsko številčenje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6. Označimo eno izmed številk strani v drugem odseku in ponovno zaženemo ukaz za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oblikovanje številk strani.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7. Pri Oblika zapisa števil izberemo Arabske številke (1, 2, 3, …) in pri možnostih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oštevilčevanja strani namesto Nadaljuj iz prejšnjega odseka izberemo možnost Začni z: 1.</a:t>
            </a:r>
          </a:p>
        </p:txBody>
      </p:sp>
    </p:spTree>
    <p:extLst>
      <p:ext uri="{BB962C8B-B14F-4D97-AF65-F5344CB8AC3E}">
        <p14:creationId xmlns:p14="http://schemas.microsoft.com/office/powerpoint/2010/main" val="2557160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r>
              <a:rPr kumimoji="0" lang="sl-SI" altLang="sl-SI" sz="24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Zahvala</a:t>
            </a:r>
            <a:br>
              <a:rPr kumimoji="0" lang="sl-SI" altLang="sl-SI" sz="24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r>
              <a:rPr kumimoji="0" lang="sl-SI" altLang="sl-SI"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Hvala vam za čas in pozornost! </a:t>
            </a:r>
            <a:br>
              <a:rPr kumimoji="0" lang="sl-SI" altLang="sl-SI"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br>
            <a:r>
              <a:rPr kumimoji="0" lang="sl-SI" altLang="sl-SI"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Zorica Zaklan</a:t>
            </a:r>
            <a:br>
              <a:rPr kumimoji="0" lang="en-US" altLang="sl-SI"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br>
            <a: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n-ea"/>
                <a:cs typeface="+mn-cs"/>
              </a:rPr>
              <a:t>Več svetlobe, ko boste spustili vase,  svetlejši bo postal svet v katerem živite.</a:t>
            </a:r>
            <a:b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n-ea"/>
                <a:cs typeface="+mn-cs"/>
              </a:rPr>
            </a:br>
            <a:r>
              <a:rPr kumimoji="0" lang="sl-SI" altLang="sl-SI" sz="2000" b="0" i="0" u="none" strike="noStrike" kern="1200" cap="none" spc="0" normalizeH="0" baseline="0" noProof="0" dirty="0">
                <a:ln>
                  <a:noFill/>
                </a:ln>
                <a:solidFill>
                  <a:srgbClr val="0070C0"/>
                </a:solidFill>
                <a:effectLst/>
                <a:uLnTx/>
                <a:uFillTx/>
                <a:latin typeface="Berlin Sans FB"/>
                <a:ea typeface="+mn-ea"/>
                <a:cs typeface="+mn-cs"/>
              </a:rPr>
              <a:t>E-naslov: </a:t>
            </a:r>
            <a:r>
              <a:rPr kumimoji="0" lang="sl-SI" altLang="sl-SI" sz="2000" b="0" i="0" u="none" strike="noStrike" kern="1200" cap="none" spc="0" normalizeH="0" baseline="0" noProof="0" dirty="0">
                <a:ln>
                  <a:noFill/>
                </a:ln>
                <a:solidFill>
                  <a:srgbClr val="0070C0"/>
                </a:solidFill>
                <a:effectLst/>
                <a:uLnTx/>
                <a:uFillTx/>
                <a:latin typeface="Berlin Sans FB"/>
                <a:ea typeface="+mn-ea"/>
                <a:cs typeface="+mn-cs"/>
                <a:hlinkClick r:id="rId2">
                  <a:extLst>
                    <a:ext uri="{A12FA001-AC4F-418D-AE19-62706E023703}">
                      <ahyp:hlinkClr xmlns:ahyp="http://schemas.microsoft.com/office/drawing/2018/hyperlinkcolor" val="tx"/>
                    </a:ext>
                  </a:extLst>
                </a:hlinkClick>
              </a:rPr>
              <a:t>zorica.zaklan@siol.net</a:t>
            </a:r>
            <a:br>
              <a:rPr lang="sl-SI" altLang="sl-SI" sz="2400" cap="none" spc="0" dirty="0">
                <a:solidFill>
                  <a:srgbClr val="0000CC"/>
                </a:solidFill>
                <a:latin typeface="Arial" panose="020B0604020202020204" pitchFamily="34" charset="0"/>
                <a:ea typeface="+mn-ea"/>
                <a:cs typeface="Arial" panose="020B0604020202020204" pitchFamily="34" charset="0"/>
              </a:rPr>
            </a:br>
            <a:br>
              <a:rPr kumimoji="0" lang="sl-SI" altLang="sl-SI" sz="1800" b="0" i="0" u="none" strike="noStrike" kern="1200" cap="none" spc="0" normalizeH="0" baseline="0" noProof="0" dirty="0">
                <a:ln>
                  <a:noFill/>
                </a:ln>
                <a:solidFill>
                  <a:srgbClr val="666666"/>
                </a:solidFill>
                <a:effectLst/>
                <a:uLnTx/>
                <a:uFillTx/>
                <a:latin typeface="Arial" panose="020B0604020202020204" pitchFamily="34" charset="0"/>
                <a:ea typeface="+mn-ea"/>
                <a:cs typeface="+mn-cs"/>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pic>
        <p:nvPicPr>
          <p:cNvPr id="4" name="Picture 2">
            <a:extLst>
              <a:ext uri="{FF2B5EF4-FFF2-40B4-BE49-F238E27FC236}">
                <a16:creationId xmlns:a16="http://schemas.microsoft.com/office/drawing/2014/main" id="{9C28CF81-BCF5-425B-8F32-84403B8FD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1881187"/>
            <a:ext cx="26273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87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568823" y="976544"/>
            <a:ext cx="5379868" cy="437031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Slog pisanja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Vsak pisec ima svoj slog pisanja, kar gotovo prispeva k razgibanosti besedil.</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Namen teh navodil ni poenotenje slogov, temveč povečanje razumevanja informacij, ki jim uporabnik lahko zaupa.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039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036163" y="958788"/>
            <a:ext cx="6471822" cy="538609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Ton komuniciranja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Besedila pišite v 1. osebi množine (uresničujemo, delujemo, izvajamo).</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Če je vsebina splošna, ali če želite uporabnika seznaniti z definicijo obravnavane vsebine, uporabite 3. osebo ednine ali množine.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Primer: Zasebni vrtec lahko ustanovi domača in tuja pravna ali fizična oseba. Zasebni vrtec lahko ustanovijo domače in tuje pravne ali fizične osebe.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14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681056" y="958788"/>
            <a:ext cx="7244179" cy="538609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Ton komuniciranja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Uporabnika nagovorite z 2. osebo množine, kadar želite, da nekaj stori. Tako se mu boste približali in vzbudili občutek, da mu lahko ponudite nekaj koristnega. (npr. povabite ga na storitveni portal, poglejte seznam, poiščite prijavnico …).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Nikoli ne pišete </a:t>
            </a:r>
            <a:r>
              <a:rPr lang="sl-SI" altLang="sl-SI" sz="2400" b="1" strike="sngStrike" dirty="0">
                <a:solidFill>
                  <a:srgbClr val="FF0000"/>
                </a:solidFill>
                <a:latin typeface="Arial" panose="020B0604020202020204" pitchFamily="34" charset="0"/>
              </a:rPr>
              <a:t>morate</a:t>
            </a:r>
            <a:r>
              <a:rPr lang="sl-SI" altLang="sl-SI" sz="2400" b="1" dirty="0">
                <a:solidFill>
                  <a:srgbClr val="0000FF"/>
                </a:solidFill>
                <a:latin typeface="Arial" panose="020B0604020202020204" pitchFamily="34" charset="0"/>
              </a:rPr>
              <a:t> (zveni obremenjujoče in je za uporabnika odklonilno).</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Namesto tega: Treba se registrirati, poiščite zavihek, prosimo vas, če nam posredujete svoje kontaktne podatke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924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895599" y="994928"/>
            <a:ext cx="6683407" cy="427809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Jedrnatost in zgoščenost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Pišite razumljivo, kratko in jedrnato,  vendar celovito.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Da bi to dosegli, naj bo vsebina: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uporabna,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informativna,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natančna,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uporabniku prijazna, vendar še vedno strokovna.</a:t>
            </a:r>
          </a:p>
        </p:txBody>
      </p:sp>
    </p:spTree>
    <p:extLst>
      <p:ext uri="{BB962C8B-B14F-4D97-AF65-F5344CB8AC3E}">
        <p14:creationId xmlns:p14="http://schemas.microsoft.com/office/powerpoint/2010/main" val="165658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240350" y="1541928"/>
            <a:ext cx="5859262" cy="390876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Jezik in izrazoslovje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Uporabljajte uveljavljeno in preprosto, a še vedno dovolj strokovno besedišče,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brez pretirane rabe tujk.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Izogibajte se predvsem besednim zvezam, ki so dobesedni prevod iz drugih jezikov (t. i. kalki).</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2705011"/>
      </p:ext>
    </p:extLst>
  </p:cSld>
  <p:clrMapOvr>
    <a:masterClrMapping/>
  </p:clrMapOvr>
</p:sld>
</file>

<file path=ppt/theme/theme1.xml><?xml version="1.0" encoding="utf-8"?>
<a:theme xmlns:a="http://schemas.openxmlformats.org/drawingml/2006/main" name="Značka">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Moje Znanje">
      <a:majorFont>
        <a:latin typeface="Berlin Sans FB"/>
        <a:ea typeface=""/>
        <a:cs typeface=""/>
      </a:majorFont>
      <a:minorFont>
        <a:latin typeface="Berlin Sans FB"/>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e Znanje PowerPoint template" id="{EE203216-807A-4B81-9BEA-6D212EA3C112}" vid="{253455AD-3734-4BB4-BFB2-9F06F96C7CE1}"/>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MojeZnanje_PPT template (2)</Template>
  <TotalTime>3762</TotalTime>
  <Words>3420</Words>
  <Application>Microsoft Office PowerPoint</Application>
  <PresentationFormat>Širokozaslonsko</PresentationFormat>
  <Paragraphs>467</Paragraphs>
  <Slides>46</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46</vt:i4>
      </vt:variant>
    </vt:vector>
  </HeadingPairs>
  <TitlesOfParts>
    <vt:vector size="52" baseType="lpstr">
      <vt:lpstr>Arial</vt:lpstr>
      <vt:lpstr>Berlin Sans FB</vt:lpstr>
      <vt:lpstr>Calibri</vt:lpstr>
      <vt:lpstr>Gill Sans MT</vt:lpstr>
      <vt:lpstr>Times New Roman</vt:lpstr>
      <vt:lpstr>Značka</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Zahvala  Hvala vam za čas in pozornost!  Zorica Zaklan Več svetlobe, ko boste spustili vase,  svetlejši bo postal svet v katerem živite. E-naslov: zorica.zaklan@siol.net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Zorica Zaklan</dc:creator>
  <cp:lastModifiedBy>Zorica Zaklan</cp:lastModifiedBy>
  <cp:revision>206</cp:revision>
  <dcterms:created xsi:type="dcterms:W3CDTF">2021-12-09T05:47:22Z</dcterms:created>
  <dcterms:modified xsi:type="dcterms:W3CDTF">2023-10-25T09:16:15Z</dcterms:modified>
</cp:coreProperties>
</file>