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9" r:id="rId3"/>
    <p:sldId id="260" r:id="rId4"/>
    <p:sldId id="262" r:id="rId5"/>
    <p:sldId id="257" r:id="rId6"/>
    <p:sldId id="258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8" r:id="rId30"/>
    <p:sldId id="284" r:id="rId31"/>
    <p:sldId id="285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 smtClean="0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dirty="0" smtClean="0"/>
              <a:t>SAMOREGULACIJSKO UČENJE</a:t>
            </a:r>
            <a:endParaRPr lang="sl-SI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LUČKA GUNA</a:t>
            </a:r>
          </a:p>
          <a:p>
            <a:r>
              <a:rPr lang="sl-SI" dirty="0" smtClean="0"/>
              <a:t>26.09.2018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6719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21433" y="586596"/>
            <a:ext cx="10627743" cy="59867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dirty="0" smtClean="0"/>
              <a:t>3. FAZA SAMOREFLEKSIJE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Presojanje: samoocenjevanje + pripisovanje vzrokov za uspeh/neuspeh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Reakcije na dosežek in lasten proces učenja: čustvene reakcije + prilagajanje ali obramba </a:t>
            </a:r>
          </a:p>
          <a:p>
            <a:pPr>
              <a:buFont typeface="Wingdings" panose="05000000000000000000" pitchFamily="2" charset="2"/>
              <a:buChar char="à"/>
            </a:pPr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ZAKAJ KROŽNI MODEL? Zadnja faza enega učnega procesa je nekakšen predpogoj oziroma usmerja celoten naslednji učni proces  BREZ FAZE SAMOREFLEKSIJE NE MOREMO DOSEČI NAPREDKA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Samorefleksija ena najtežjih faz; najbolj čustveno obarvana sploh, ker se po neuspehu težko soočimo s situacijo in smo težko konstruktivno samokritični  OBRAMBA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0393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5094"/>
          </a:xfrm>
        </p:spPr>
        <p:txBody>
          <a:bodyPr>
            <a:noAutofit/>
          </a:bodyPr>
          <a:lstStyle/>
          <a:p>
            <a:pPr algn="ctr"/>
            <a:r>
              <a:rPr lang="sl-SI" sz="3200" dirty="0" smtClean="0"/>
              <a:t>VSE TRI FAZE SE POVEZUJEJO S </a:t>
            </a:r>
            <a:r>
              <a:rPr lang="sl-SI" sz="3200" dirty="0" smtClean="0">
                <a:solidFill>
                  <a:srgbClr val="FF0000"/>
                </a:solidFill>
              </a:rPr>
              <a:t>KOGNITIVNIMI</a:t>
            </a:r>
            <a:r>
              <a:rPr lang="sl-SI" sz="3200" dirty="0" smtClean="0"/>
              <a:t> IN METAKOGNITIVNIMI STRATEGIJAMI 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52423" y="1397479"/>
            <a:ext cx="10679502" cy="5141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800" dirty="0" smtClean="0"/>
              <a:t>Kognitivne učne strategije so kognitivni načrt, sestavljen iz zaporedja miselnih korakov, ki nas vodi do našega učnega cilja </a:t>
            </a:r>
          </a:p>
          <a:p>
            <a:pPr marL="0" indent="0">
              <a:buNone/>
            </a:pPr>
            <a:r>
              <a:rPr lang="sl-SI" sz="2800" dirty="0" smtClean="0"/>
              <a:t>Uporaba kognitivnih strategij močno odvisna od tega cilja, saj vsaka doseže specifičen namen. </a:t>
            </a:r>
          </a:p>
          <a:p>
            <a:pPr marL="0" indent="0">
              <a:buNone/>
            </a:pPr>
            <a:r>
              <a:rPr lang="sl-SI" sz="2800" dirty="0" smtClean="0"/>
              <a:t>LOČIMO: </a:t>
            </a:r>
          </a:p>
          <a:p>
            <a:r>
              <a:rPr lang="sl-SI" sz="2800" dirty="0" smtClean="0"/>
              <a:t>STRATEGIJE PONAVLJANJA </a:t>
            </a:r>
            <a:r>
              <a:rPr lang="sl-SI" sz="2800" dirty="0" smtClean="0">
                <a:sym typeface="Wingdings" panose="05000000000000000000" pitchFamily="2" charset="2"/>
              </a:rPr>
              <a:t> usmerjene na dobesedno zapomnitev učne snovi (npr. učenje besednjaka, poštevanke) </a:t>
            </a:r>
            <a:endParaRPr lang="sl-SI" sz="2800" dirty="0" smtClean="0"/>
          </a:p>
          <a:p>
            <a:r>
              <a:rPr lang="sl-SI" sz="2800" dirty="0" smtClean="0"/>
              <a:t>STRATEGIJE ORGANIZACIJE </a:t>
            </a:r>
            <a:r>
              <a:rPr lang="sl-SI" sz="2800" dirty="0" smtClean="0">
                <a:sym typeface="Wingdings" panose="05000000000000000000" pitchFamily="2" charset="2"/>
              </a:rPr>
              <a:t> usmerjene na organiziranje gradiva za lažjo predstavljivost </a:t>
            </a:r>
            <a:endParaRPr lang="sl-SI" sz="2800" dirty="0" smtClean="0"/>
          </a:p>
          <a:p>
            <a:r>
              <a:rPr lang="sl-SI" sz="2800" dirty="0" smtClean="0"/>
              <a:t>STRATEGIJE ELABORACIJE </a:t>
            </a:r>
            <a:r>
              <a:rPr lang="sl-SI" sz="2800" dirty="0" smtClean="0">
                <a:sym typeface="Wingdings" panose="05000000000000000000" pitchFamily="2" charset="2"/>
              </a:rPr>
              <a:t> usmerjene na povezovanje gradiva s predznanjem, omogočajo najboljše razumevanje od vseh treh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297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1861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 smtClean="0"/>
              <a:t>Pomembno je tudi, kdaj določene strategije uporabimo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0664" y="1500997"/>
            <a:ext cx="10679502" cy="5037826"/>
          </a:xfrm>
        </p:spPr>
        <p:txBody>
          <a:bodyPr>
            <a:normAutofit lnSpcReduction="10000"/>
          </a:bodyPr>
          <a:lstStyle/>
          <a:p>
            <a:r>
              <a:rPr lang="sl-SI" sz="2800" dirty="0" smtClean="0"/>
              <a:t>Strategije pred učenjem </a:t>
            </a:r>
            <a:r>
              <a:rPr lang="sl-SI" sz="2800" dirty="0" smtClean="0">
                <a:solidFill>
                  <a:srgbClr val="00B050"/>
                </a:solidFill>
              </a:rPr>
              <a:t>strategija NAČRTOVANJA</a:t>
            </a:r>
            <a:endParaRPr lang="sl-SI" sz="2800" dirty="0" smtClean="0"/>
          </a:p>
          <a:p>
            <a:r>
              <a:rPr lang="sl-SI" sz="2800" dirty="0" smtClean="0"/>
              <a:t>Strategije med učenjem </a:t>
            </a:r>
            <a:r>
              <a:rPr lang="sl-SI" sz="2800" dirty="0" smtClean="0">
                <a:solidFill>
                  <a:srgbClr val="00B050"/>
                </a:solidFill>
              </a:rPr>
              <a:t>strategija SPREMLJANJA </a:t>
            </a:r>
            <a:endParaRPr lang="sl-SI" sz="2800" dirty="0" smtClean="0"/>
          </a:p>
          <a:p>
            <a:r>
              <a:rPr lang="sl-SI" sz="2800" dirty="0" smtClean="0"/>
              <a:t>Strategije po učenju </a:t>
            </a:r>
            <a:r>
              <a:rPr lang="sl-SI" sz="2800" dirty="0" smtClean="0">
                <a:solidFill>
                  <a:srgbClr val="00B050"/>
                </a:solidFill>
              </a:rPr>
              <a:t>strategija EVALVACIJE/VREDNOTENJA</a:t>
            </a:r>
            <a:endParaRPr lang="sl-SI" sz="2800" dirty="0" smtClean="0"/>
          </a:p>
          <a:p>
            <a:endParaRPr lang="sl-SI" sz="2800" dirty="0"/>
          </a:p>
          <a:p>
            <a:r>
              <a:rPr lang="sl-SI" sz="2800" dirty="0" smtClean="0"/>
              <a:t>KOMPLEKSNE UČNE STRATEGIJE; zajemajo vse tri časovne enote; pred, med in po učenju</a:t>
            </a:r>
          </a:p>
          <a:p>
            <a:r>
              <a:rPr lang="sl-SI" sz="2800" dirty="0" smtClean="0"/>
              <a:t>Pri vseh naštetih časovnih strategijah lahko uporabljamo tako kognitivne kot tudi </a:t>
            </a:r>
            <a:r>
              <a:rPr lang="sl-SI" sz="2800" dirty="0" err="1" smtClean="0"/>
              <a:t>metakognitivne</a:t>
            </a:r>
            <a:r>
              <a:rPr lang="sl-SI" sz="2800" dirty="0" smtClean="0"/>
              <a:t> strategije. </a:t>
            </a:r>
            <a:r>
              <a:rPr lang="sl-SI" sz="2800" dirty="0" err="1" smtClean="0"/>
              <a:t>Metakognitivne</a:t>
            </a:r>
            <a:r>
              <a:rPr lang="sl-SI" sz="2800" dirty="0" smtClean="0"/>
              <a:t> se razporejajo veliko bolj časovno očitno. (Z zeleno). Kognitivne s. lahko uporabljamo zelo mešano </a:t>
            </a:r>
            <a:r>
              <a:rPr lang="sl-SI" sz="2800" dirty="0" smtClean="0">
                <a:sym typeface="Wingdings" panose="05000000000000000000" pitchFamily="2" charset="2"/>
              </a:rPr>
              <a:t></a:t>
            </a:r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3506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0487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 smtClean="0"/>
              <a:t>Zakaj je uporaba strategij pred učenjem potrebna?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4181" y="1587261"/>
            <a:ext cx="5106838" cy="4951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 smtClean="0">
                <a:solidFill>
                  <a:srgbClr val="00B050"/>
                </a:solidFill>
              </a:rPr>
              <a:t>RAZMISLITE, KJE BOMO UPORABILI KOGNITIVNE IN KJE METAKOGNITIVNE STRATEGIJE. KATERE?</a:t>
            </a:r>
          </a:p>
          <a:p>
            <a:r>
              <a:rPr lang="sl-SI" sz="2400" dirty="0" smtClean="0"/>
              <a:t>Ker z njimi aktiviramo predznanje</a:t>
            </a:r>
          </a:p>
          <a:p>
            <a:r>
              <a:rPr lang="sl-SI" sz="2400" dirty="0" smtClean="0"/>
              <a:t>Ker z njimi določimo namen in cilj učenja</a:t>
            </a:r>
          </a:p>
          <a:p>
            <a:r>
              <a:rPr lang="sl-SI" sz="2400" dirty="0" smtClean="0"/>
              <a:t>Ker z njimi spoznavamo zgradbo besedila</a:t>
            </a:r>
          </a:p>
          <a:p>
            <a:r>
              <a:rPr lang="sl-SI" sz="2400" dirty="0" smtClean="0"/>
              <a:t>Postavljanje besedila v kontekst</a:t>
            </a:r>
            <a:endParaRPr lang="sl-SI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02" y="2518914"/>
            <a:ext cx="5040698" cy="268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2859757"/>
          </a:xfrm>
        </p:spPr>
        <p:txBody>
          <a:bodyPr>
            <a:noAutofit/>
          </a:bodyPr>
          <a:lstStyle/>
          <a:p>
            <a:pPr algn="ctr"/>
            <a:r>
              <a:rPr lang="sl-SI" sz="4000" dirty="0" smtClean="0"/>
              <a:t>Prosim pripravite besedilo oz. knjigo, kjer imate študijsko gradivo</a:t>
            </a:r>
            <a:br>
              <a:rPr lang="sl-SI" sz="4000" dirty="0" smtClean="0"/>
            </a:br>
            <a:r>
              <a:rPr lang="sl-SI" sz="4800" dirty="0" smtClean="0"/>
              <a:t/>
            </a:r>
            <a:br>
              <a:rPr lang="sl-SI" sz="4800" dirty="0" smtClean="0"/>
            </a:br>
            <a:endParaRPr lang="sl-SI" sz="48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3" y="2764656"/>
            <a:ext cx="5497162" cy="38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2212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err="1" smtClean="0"/>
              <a:t>Langerjeva</a:t>
            </a:r>
            <a:r>
              <a:rPr lang="sl-SI" dirty="0" smtClean="0"/>
              <a:t> strategija </a:t>
            </a:r>
            <a:r>
              <a:rPr lang="sl-SI" dirty="0" err="1" smtClean="0"/>
              <a:t>predbralnega</a:t>
            </a:r>
            <a:r>
              <a:rPr lang="sl-SI" dirty="0" smtClean="0"/>
              <a:t> načrta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086928" y="1725283"/>
            <a:ext cx="10541480" cy="4779034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 smtClean="0"/>
              <a:t>Pomaga vam oceniti vaše predznanje o tematiki, kako je to predznanje organizirano in na kakšen način ga izražate</a:t>
            </a:r>
          </a:p>
          <a:p>
            <a:endParaRPr lang="sl-SI" sz="2800" dirty="0"/>
          </a:p>
          <a:p>
            <a:pPr marL="514350" indent="-514350">
              <a:buAutoNum type="arabicPeriod"/>
            </a:pPr>
            <a:r>
              <a:rPr lang="sl-SI" sz="2800" dirty="0" smtClean="0"/>
              <a:t>Prva faza: ZAČETNE ASOCIACIJE NA NASLOV OZ TEMO BESEDILA</a:t>
            </a:r>
            <a:br>
              <a:rPr lang="sl-SI" sz="2800" dirty="0" smtClean="0"/>
            </a:br>
            <a:r>
              <a:rPr lang="sl-SI" sz="2800" dirty="0" smtClean="0">
                <a:sym typeface="Wingdings" panose="05000000000000000000" pitchFamily="2" charset="2"/>
              </a:rPr>
              <a:t> uporaba možganske nevihte, določite časovno omejitev ene minute 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sym typeface="Wingdings" panose="05000000000000000000" pitchFamily="2" charset="2"/>
              </a:rPr>
              <a:t>Druga faza: OSMIŠLJANJE ASOCIACIJ; za vsak naveden pojem poskusite ugotoviti zakaj in kako ste prišli do njega, pojme poskusite povezati med seboj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sym typeface="Wingdings" panose="05000000000000000000" pitchFamily="2" charset="2"/>
              </a:rPr>
              <a:t>Tretja faza: PREOBLIKOVANJE ZNANJA (se že nekoliko povezuje s strategijami med učenjem)  poskusite najti pojme v učnem gradivu. Kako jih je avtor povezal z naslovom oz. ključno besedo? Poskusite oceniti vaše predznanje in morebitne napake v asociacijah</a:t>
            </a:r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9145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84106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AUKERMANOVA STRATEGIJA HITREGA PREGLEDA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21433" y="1828801"/>
            <a:ext cx="10541479" cy="4727274"/>
          </a:xfrm>
        </p:spPr>
        <p:txBody>
          <a:bodyPr>
            <a:normAutofit/>
          </a:bodyPr>
          <a:lstStyle/>
          <a:p>
            <a:r>
              <a:rPr lang="sl-SI" sz="2800" dirty="0" smtClean="0"/>
              <a:t>Pomaga vam oceniti obsežnost in zahtevnost učne snovi, pomaga pri samem procesu učenja (kot nekakšen vodnik), pomaga pri spoznavanju gradiva</a:t>
            </a:r>
          </a:p>
          <a:p>
            <a:pPr marL="514350" indent="-514350">
              <a:buAutoNum type="arabicPeriod"/>
            </a:pPr>
            <a:r>
              <a:rPr lang="sl-SI" sz="2800" dirty="0" smtClean="0"/>
              <a:t>PRVA FAZA: pregled in izpisovanje naslovov </a:t>
            </a:r>
            <a:r>
              <a:rPr lang="sl-SI" sz="2800" dirty="0" smtClean="0">
                <a:sym typeface="Wingdings" panose="05000000000000000000" pitchFamily="2" charset="2"/>
              </a:rPr>
              <a:t> informacija o številu tematik, ki jih boste predelali 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sym typeface="Wingdings" panose="05000000000000000000" pitchFamily="2" charset="2"/>
              </a:rPr>
              <a:t>DRUGA FAZA: pregled števila podnaslovov in obsežnosti odstavkov  zraven vsake enote si zapišite kako obsežna je 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sym typeface="Wingdings" panose="05000000000000000000" pitchFamily="2" charset="2"/>
              </a:rPr>
              <a:t>TRETJA FAZA: postavljanje vprašanj  pod vsak podnaslov si zapišite nejasne izraze, stvari, za katere ne veste ali spadajo tja…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7758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245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655609"/>
            <a:ext cx="10178322" cy="5969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Imejte list, na katerega ste si zapisali vaš hitri pregled, ob sebi, ko načrtujete učenje in se učite. ZAKAJ?</a:t>
            </a:r>
          </a:p>
          <a:p>
            <a:r>
              <a:rPr lang="sl-SI" sz="2800" dirty="0" smtClean="0"/>
              <a:t>Imeli boste pregled nad obsežnostjo posamezne snovi; lažje boste planirali porabo časa</a:t>
            </a:r>
          </a:p>
          <a:p>
            <a:r>
              <a:rPr lang="sl-SI" sz="2800" dirty="0" smtClean="0"/>
              <a:t>Ko boste videli vprašanja, boste nanje pri predelovanju snovi še posebej pozorni </a:t>
            </a:r>
            <a:r>
              <a:rPr lang="sl-SI" sz="2800" dirty="0" smtClean="0">
                <a:sym typeface="Wingdings" panose="05000000000000000000" pitchFamily="2" charset="2"/>
              </a:rPr>
              <a:t> sigurno si boste poskušali odgovoriti nanje in si tako bolje zapomnili snov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To vključuje pomemben motivacijsko čustveni element  uporaba strategije SPREMLJANJA napredka; občutek ponosa, ko nam stvari gredo dobro, ciljna usmerjenost, ko točno vemo kaj je naša naloga in iz katerih delov je sestavljena</a:t>
            </a:r>
            <a:endParaRPr lang="sl-SI" sz="2800" dirty="0" smtClean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898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90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Strategije med učenjem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86928" y="1121434"/>
            <a:ext cx="10506974" cy="5520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dirty="0" smtClean="0"/>
              <a:t>UPORABLJAMO ZA: </a:t>
            </a:r>
          </a:p>
          <a:p>
            <a:r>
              <a:rPr lang="sl-SI" sz="2800" dirty="0" smtClean="0"/>
              <a:t>Boljše pomnjenje gradiva </a:t>
            </a:r>
            <a:r>
              <a:rPr lang="sl-SI" sz="2800" dirty="0" smtClean="0">
                <a:sym typeface="Wingdings" panose="05000000000000000000" pitchFamily="2" charset="2"/>
              </a:rPr>
              <a:t> STRATEGIJE PONAVLJANJA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Poglobitev razumevanja gradiva  STRATEGIJE ELABORACIJE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Boljšo organizacijo in pregled nad gradivom  ORGANIZACIJSKE STRATEGIJE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Spremljanje učnega procesa, našega napredka, ali se držimo načrta, kje imamo težave, ali potrebujemo pomoč  STRATEGIJE SPREMLJANJA 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OZNAČEVANJE NOVIH IN IDENTIFIKACIJA BISTVENIH INFORMACIJ</a:t>
            </a:r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Le en sklop strategij spada pod </a:t>
            </a:r>
            <a:r>
              <a:rPr lang="sl-SI" sz="2800" dirty="0" err="1" smtClean="0">
                <a:sym typeface="Wingdings" panose="05000000000000000000" pitchFamily="2" charset="2"/>
              </a:rPr>
              <a:t>metakognitivne</a:t>
            </a:r>
            <a:r>
              <a:rPr lang="sl-SI" sz="2800" dirty="0" smtClean="0">
                <a:sym typeface="Wingdings" panose="05000000000000000000" pitchFamily="2" charset="2"/>
              </a:rPr>
              <a:t>. Kateri? Zakaj?</a:t>
            </a:r>
            <a:endParaRPr lang="sl-SI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304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5311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IZDELAJTE SI LASTEN „KODIRNI SISTEM“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5169" y="1656273"/>
            <a:ext cx="10662249" cy="488255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Strategija organizacije gradiva</a:t>
            </a:r>
          </a:p>
          <a:p>
            <a:r>
              <a:rPr lang="sl-SI" sz="2800" dirty="0" smtClean="0"/>
              <a:t>Uporabna, ko se učite direktno iz gradiva in nimate časa za zapiske ali grafične organizatorje </a:t>
            </a:r>
            <a:r>
              <a:rPr lang="sl-SI" sz="2800" dirty="0" smtClean="0">
                <a:sym typeface="Wingdings" panose="05000000000000000000" pitchFamily="2" charset="2"/>
              </a:rPr>
              <a:t> oboje bomo še predelali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Določite znak za BISTVO (npr. dvojno podčrtovanje), isti marker za podobnosti, okvirček za daljšo glavno idejo, obkrožite pomembne priimke, s puščico označujte primerjave, s številkami označite stvari, ki so naštete ali pa zaporedje korakov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Vašo legendo si zapišite na vidno mesto IN JO UPORABLJAJTE DOSLEDNO, SAJ BO LE TAKO UČINKOVITA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78047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42929" y="258792"/>
            <a:ext cx="8187071" cy="4879723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dirty="0" smtClean="0"/>
              <a:t>Kako si predstavljate klasično učenje?</a:t>
            </a:r>
            <a:br>
              <a:rPr lang="sl-SI" sz="6000" dirty="0" smtClean="0"/>
            </a:br>
            <a:r>
              <a:rPr lang="sl-SI" sz="6000" dirty="0" smtClean="0"/>
              <a:t/>
            </a:r>
            <a:br>
              <a:rPr lang="sl-SI" sz="6000" dirty="0" smtClean="0"/>
            </a:br>
            <a:r>
              <a:rPr lang="sl-SI" sz="6000" dirty="0"/>
              <a:t/>
            </a:r>
            <a:br>
              <a:rPr lang="sl-SI" sz="6000" dirty="0"/>
            </a:br>
            <a:endParaRPr lang="sl-SI" sz="6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49" y="3078193"/>
            <a:ext cx="5542830" cy="31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28830"/>
          </a:xfrm>
        </p:spPr>
        <p:txBody>
          <a:bodyPr/>
          <a:lstStyle/>
          <a:p>
            <a:pPr algn="ctr"/>
            <a:r>
              <a:rPr lang="sl-SI" dirty="0" smtClean="0"/>
              <a:t> STRATEGIJE PONAVLJANJA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552755"/>
            <a:ext cx="10178322" cy="508958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Učenje na pamet</a:t>
            </a:r>
          </a:p>
          <a:p>
            <a:r>
              <a:rPr lang="sl-SI" sz="2800" dirty="0" smtClean="0"/>
              <a:t>Tehnike zapomnitve </a:t>
            </a:r>
            <a:r>
              <a:rPr lang="sl-SI" sz="2800" dirty="0" smtClean="0">
                <a:sym typeface="Wingdings" panose="05000000000000000000" pitchFamily="2" charset="2"/>
              </a:rPr>
              <a:t> npr. učenje začetnic, ko naštevamo, asociacije 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Izdelovanje zapiskov 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Razlaga nekomu drugemu  tudi strategija elaboracije </a:t>
            </a:r>
          </a:p>
          <a:p>
            <a:r>
              <a:rPr lang="sl-SI" sz="2800" dirty="0" smtClean="0"/>
              <a:t>Postavljanje vprašanj in odgovarjanje nanje </a:t>
            </a:r>
            <a:r>
              <a:rPr lang="sl-SI" sz="2800" dirty="0" smtClean="0">
                <a:sym typeface="Wingdings" panose="05000000000000000000" pitchFamily="2" charset="2"/>
              </a:rPr>
              <a:t> tu bodite previdni, saj si sami po navadi zastavljamo lažja vprašanja, kot pa jih nato lahko pričakujemo na preizkusu.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488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342898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STRATEGIJE PO UČENJU OZ. PRVEM BRANJU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21434" y="1725283"/>
            <a:ext cx="10524226" cy="4744528"/>
          </a:xfrm>
        </p:spPr>
        <p:txBody>
          <a:bodyPr>
            <a:normAutofit/>
          </a:bodyPr>
          <a:lstStyle/>
          <a:p>
            <a:r>
              <a:rPr lang="sl-SI" sz="2800" dirty="0" smtClean="0"/>
              <a:t>Precej težko je jasno razločiti kaj točno je po branju, med branjem.. To niti ni pomembno </a:t>
            </a:r>
            <a:r>
              <a:rPr lang="sl-SI" sz="2800" dirty="0" smtClean="0">
                <a:sym typeface="Wingdings" panose="05000000000000000000" pitchFamily="2" charset="2"/>
              </a:rPr>
              <a:t> pomembno je da veste kdaj vse so lahko strategije koristne 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UPORABLJAMO JIH ZA: </a:t>
            </a:r>
          </a:p>
          <a:p>
            <a:r>
              <a:rPr lang="sl-SI" sz="2800" dirty="0" smtClean="0"/>
              <a:t>Organizacijo gradiva</a:t>
            </a:r>
          </a:p>
          <a:p>
            <a:r>
              <a:rPr lang="sl-SI" sz="2800" dirty="0" smtClean="0"/>
              <a:t>Določanje bistva in pomembnih podrobnosti</a:t>
            </a:r>
          </a:p>
          <a:p>
            <a:r>
              <a:rPr lang="sl-SI" sz="2800" dirty="0" smtClean="0"/>
              <a:t>Povzemanje vsebine</a:t>
            </a:r>
          </a:p>
          <a:p>
            <a:r>
              <a:rPr lang="sl-SI" sz="2800" dirty="0" smtClean="0"/>
              <a:t>Razumevanje in kritično vrednotenje besedila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6774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42929" y="1017916"/>
            <a:ext cx="8187071" cy="4120599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300" dirty="0" smtClean="0"/>
              <a:t/>
            </a:r>
            <a:br>
              <a:rPr lang="sl-SI" sz="5300" dirty="0" smtClean="0"/>
            </a:br>
            <a:r>
              <a:rPr lang="sl-SI" sz="5300" dirty="0"/>
              <a:t/>
            </a:r>
            <a:br>
              <a:rPr lang="sl-SI" sz="5300" dirty="0"/>
            </a:br>
            <a:r>
              <a:rPr lang="sl-SI" sz="5300" dirty="0" smtClean="0"/>
              <a:t/>
            </a:r>
            <a:br>
              <a:rPr lang="sl-SI" sz="5300" dirty="0" smtClean="0"/>
            </a:br>
            <a:r>
              <a:rPr lang="sl-SI" sz="5300" dirty="0"/>
              <a:t/>
            </a:r>
            <a:br>
              <a:rPr lang="sl-SI" sz="5300" dirty="0"/>
            </a:br>
            <a:r>
              <a:rPr lang="sl-SI" sz="5300" dirty="0" smtClean="0"/>
              <a:t/>
            </a:r>
            <a:br>
              <a:rPr lang="sl-SI" sz="5300" dirty="0" smtClean="0"/>
            </a:br>
            <a:r>
              <a:rPr lang="sl-SI" sz="5300" dirty="0"/>
              <a:t/>
            </a:r>
            <a:br>
              <a:rPr lang="sl-SI" sz="5300" dirty="0"/>
            </a:br>
            <a:r>
              <a:rPr lang="sl-SI" sz="5300" dirty="0" smtClean="0"/>
              <a:t/>
            </a:r>
            <a:br>
              <a:rPr lang="sl-SI" sz="5300" dirty="0" smtClean="0"/>
            </a:br>
            <a:r>
              <a:rPr lang="sl-SI" sz="5300" dirty="0"/>
              <a:t/>
            </a:r>
            <a:br>
              <a:rPr lang="sl-SI" sz="5300" dirty="0"/>
            </a:br>
            <a:r>
              <a:rPr lang="sl-SI" sz="5300" dirty="0" smtClean="0"/>
              <a:t/>
            </a:r>
            <a:br>
              <a:rPr lang="sl-SI" sz="5300" dirty="0" smtClean="0"/>
            </a:br>
            <a:r>
              <a:rPr lang="sl-SI" sz="4400" dirty="0" smtClean="0"/>
              <a:t>grafični organizatorji za lažjo predstavljivost</a:t>
            </a:r>
            <a:br>
              <a:rPr lang="sl-SI" sz="4400" dirty="0" smtClean="0"/>
            </a:br>
            <a:r>
              <a:rPr lang="sl-SI" sz="4400" dirty="0"/>
              <a:t/>
            </a:r>
            <a:br>
              <a:rPr lang="sl-SI" sz="4400" dirty="0"/>
            </a:br>
            <a:r>
              <a:rPr lang="sl-SI" sz="4400" dirty="0" smtClean="0"/>
              <a:t/>
            </a:r>
            <a:br>
              <a:rPr lang="sl-SI" sz="4400" dirty="0" smtClean="0"/>
            </a:br>
            <a:r>
              <a:rPr lang="sl-SI" sz="5400" dirty="0" smtClean="0"/>
              <a:t/>
            </a:r>
            <a:br>
              <a:rPr lang="sl-SI" sz="5400" dirty="0" smtClean="0"/>
            </a:br>
            <a:endParaRPr lang="sl-SI" sz="54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81" y="3078215"/>
            <a:ext cx="5630566" cy="33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21796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/>
              <a:t>VEČ KOT LE MISELNI VZORCI…</a:t>
            </a:r>
            <a:endParaRPr lang="sl-SI" sz="40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035170" y="1104181"/>
            <a:ext cx="10593238" cy="543464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PRIMERJAVA DVEH ENOT </a:t>
            </a:r>
            <a:r>
              <a:rPr lang="sl-SI" sz="2800" dirty="0" smtClean="0">
                <a:sym typeface="Wingdings" panose="05000000000000000000" pitchFamily="2" charset="2"/>
              </a:rPr>
              <a:t> VENNOV DIAGRAM. Na vrh vsakega zapišemo ime enote, v del, kjer se kroga prekrivata, podobnosti in v vsak ostali del kroga razlike </a:t>
            </a:r>
          </a:p>
          <a:p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72" y="2593398"/>
            <a:ext cx="5744886" cy="3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RIBJA KOST – vzrok in posledica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50" y="1874517"/>
            <a:ext cx="5977177" cy="4558469"/>
          </a:xfrm>
        </p:spPr>
      </p:pic>
    </p:spTree>
    <p:extLst>
      <p:ext uri="{BB962C8B-B14F-4D97-AF65-F5344CB8AC3E}">
        <p14:creationId xmlns:p14="http://schemas.microsoft.com/office/powerpoint/2010/main" val="26800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2212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Vzrok in posledice malo drugače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41" y="1795044"/>
            <a:ext cx="6072996" cy="4819838"/>
          </a:xfrm>
        </p:spPr>
      </p:pic>
    </p:spTree>
    <p:extLst>
      <p:ext uri="{BB962C8B-B14F-4D97-AF65-F5344CB8AC3E}">
        <p14:creationId xmlns:p14="http://schemas.microsoft.com/office/powerpoint/2010/main" val="32049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42566"/>
          </a:xfrm>
        </p:spPr>
        <p:txBody>
          <a:bodyPr/>
          <a:lstStyle/>
          <a:p>
            <a:pPr algn="ctr"/>
            <a:r>
              <a:rPr lang="sl-SI" dirty="0" smtClean="0"/>
              <a:t>Zaporedje dogodkov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647" y="1224951"/>
            <a:ext cx="6918384" cy="5344791"/>
          </a:xfrm>
        </p:spPr>
      </p:pic>
    </p:spTree>
    <p:extLst>
      <p:ext uri="{BB962C8B-B14F-4D97-AF65-F5344CB8AC3E}">
        <p14:creationId xmlns:p14="http://schemas.microsoft.com/office/powerpoint/2010/main" val="29510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7072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Hierarhična pojmovna mreža</a:t>
            </a:r>
            <a:endParaRPr lang="sl-SI" sz="48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33" y="1431106"/>
            <a:ext cx="6735011" cy="5297498"/>
          </a:xfrm>
        </p:spPr>
      </p:pic>
    </p:spTree>
    <p:extLst>
      <p:ext uri="{BB962C8B-B14F-4D97-AF65-F5344CB8AC3E}">
        <p14:creationId xmlns:p14="http://schemas.microsoft.com/office/powerpoint/2010/main" val="273826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90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Usvajanje novih pojmov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6" y="1121434"/>
            <a:ext cx="7108166" cy="5483442"/>
          </a:xfrm>
        </p:spPr>
      </p:pic>
    </p:spTree>
    <p:extLst>
      <p:ext uri="{BB962C8B-B14F-4D97-AF65-F5344CB8AC3E}">
        <p14:creationId xmlns:p14="http://schemas.microsoft.com/office/powerpoint/2010/main" val="28750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7290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ČASOVNI TRAK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578" y="1069675"/>
            <a:ext cx="6854522" cy="5296676"/>
          </a:xfrm>
        </p:spPr>
      </p:pic>
    </p:spTree>
    <p:extLst>
      <p:ext uri="{BB962C8B-B14F-4D97-AF65-F5344CB8AC3E}">
        <p14:creationId xmlns:p14="http://schemas.microsoft.com/office/powerpoint/2010/main" val="34026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Trudim se, veliko se učim, a mi ne uspe…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035170" y="1874517"/>
            <a:ext cx="10644996" cy="461254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Uspeh odvisen od velikega števila dejavnikov, ne nujno povezanih z učnim procesom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inteligentnost, osebnostne lastnosti, fizično in duševno zdravje, socialne okoliščine… Vse to lahko povzroči, da na naš uspeh gledamo deterministično (da ni pod našim nadzorom)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AMPAK….</a:t>
            </a:r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Vse dejavnike, ki vam povzročajo težave pri učenju se da VSAJ OMILITI, če ne že izničiti njihovega vpliva s PRAVILNO IZBIRO UČNIH IN MOTIVACIJSKIH STRATEGIJ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7165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42929" y="534839"/>
            <a:ext cx="8187071" cy="4157932"/>
          </a:xfrm>
        </p:spPr>
        <p:txBody>
          <a:bodyPr>
            <a:normAutofit fontScale="90000"/>
          </a:bodyPr>
          <a:lstStyle/>
          <a:p>
            <a:pPr algn="ctr"/>
            <a:r>
              <a:rPr lang="sl-SI" sz="6000" dirty="0" smtClean="0"/>
              <a:t>Strategije iskanja bistva</a:t>
            </a:r>
            <a:br>
              <a:rPr lang="sl-SI" sz="6000" dirty="0" smtClean="0"/>
            </a:br>
            <a:r>
              <a:rPr lang="sl-SI" sz="6000" dirty="0" smtClean="0"/>
              <a:t/>
            </a:r>
            <a:br>
              <a:rPr lang="sl-SI" sz="6000" dirty="0" smtClean="0"/>
            </a:br>
            <a:r>
              <a:rPr lang="sl-SI" sz="6000" dirty="0"/>
              <a:t/>
            </a:r>
            <a:br>
              <a:rPr lang="sl-SI" sz="6000" dirty="0"/>
            </a:br>
            <a:r>
              <a:rPr lang="sl-SI" sz="6000" dirty="0" smtClean="0"/>
              <a:t/>
            </a:r>
            <a:br>
              <a:rPr lang="sl-SI" sz="6000" dirty="0" smtClean="0"/>
            </a:br>
            <a:endParaRPr lang="sl-SI" sz="6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71" y="1708030"/>
            <a:ext cx="5089585" cy="49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52785"/>
          </a:xfrm>
        </p:spPr>
        <p:txBody>
          <a:bodyPr>
            <a:normAutofit/>
          </a:bodyPr>
          <a:lstStyle/>
          <a:p>
            <a:pPr algn="ctr"/>
            <a:r>
              <a:rPr lang="sl-SI" sz="3600" dirty="0" err="1" smtClean="0"/>
              <a:t>Paukova</a:t>
            </a:r>
            <a:r>
              <a:rPr lang="sl-SI" sz="3600" dirty="0"/>
              <a:t> </a:t>
            </a:r>
            <a:r>
              <a:rPr lang="sl-SI" sz="3600" dirty="0" smtClean="0"/>
              <a:t>oz. </a:t>
            </a:r>
            <a:r>
              <a:rPr lang="sl-SI" sz="3600" dirty="0" err="1" smtClean="0"/>
              <a:t>cornellova</a:t>
            </a:r>
            <a:r>
              <a:rPr lang="sl-SI" sz="3600" dirty="0" smtClean="0"/>
              <a:t> strategija </a:t>
            </a:r>
            <a:endParaRPr lang="sl-SI" sz="36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251678" y="1035170"/>
            <a:ext cx="10178322" cy="5520905"/>
          </a:xfrm>
        </p:spPr>
        <p:txBody>
          <a:bodyPr>
            <a:normAutofit/>
          </a:bodyPr>
          <a:lstStyle/>
          <a:p>
            <a:r>
              <a:rPr lang="sl-SI" sz="2800" dirty="0" smtClean="0"/>
              <a:t>List razdelimo na štiri dele; pri 1/4 lista potegnemo navpično črto, tako dolgo, da nam spodaj ostanejo še štiri vrstice, ki jih ločimo z vodoravno črto. 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964" y="2212675"/>
            <a:ext cx="33337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7322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82386"/>
            <a:ext cx="10178322" cy="6259954"/>
          </a:xfrm>
        </p:spPr>
        <p:txBody>
          <a:bodyPr>
            <a:normAutofit/>
          </a:bodyPr>
          <a:lstStyle/>
          <a:p>
            <a:r>
              <a:rPr lang="sl-SI" sz="2800" dirty="0" smtClean="0"/>
              <a:t>Na levo (ožjo) stran lista pišemo ključne besede ali vprašanja</a:t>
            </a:r>
          </a:p>
          <a:p>
            <a:r>
              <a:rPr lang="sl-SI" sz="2800" dirty="0" smtClean="0"/>
              <a:t>Na desno (širšo) stran lista, vzporedno s ključnimi besedami zapisujemo pomembne podrobnosti </a:t>
            </a:r>
          </a:p>
          <a:p>
            <a:r>
              <a:rPr lang="sl-SI" sz="2800" dirty="0" smtClean="0"/>
              <a:t>Na koncu lista si pustimo prostor za samostojno obnovo, s katero preverjamo razumevanje snovi</a:t>
            </a:r>
          </a:p>
          <a:p>
            <a:endParaRPr lang="sl-SI" sz="2800" dirty="0"/>
          </a:p>
          <a:p>
            <a:pPr marL="0" indent="0">
              <a:buNone/>
            </a:pPr>
            <a:r>
              <a:rPr lang="sl-SI" sz="2800" dirty="0" smtClean="0"/>
              <a:t>POSTOPEK: najprej si zapišemo pomembne podrobnosti, nato iz njih izvlečemo ključne besede. Ko se učimo, pomembne podrobnosti pokrijemo in jih poskušamo obnoviti le iz ključnih besed. </a:t>
            </a:r>
          </a:p>
          <a:p>
            <a:pPr marL="0" indent="0">
              <a:buNone/>
            </a:pPr>
            <a:r>
              <a:rPr lang="sl-SI" sz="2800" dirty="0" smtClean="0"/>
              <a:t>Ko želimo preveriti znanje in ugotoviti ali smo sposobni dobro razbrati bistvo, primerjamo obnovo s ključnimi besedami </a:t>
            </a:r>
          </a:p>
        </p:txBody>
      </p:sp>
    </p:spTree>
    <p:extLst>
      <p:ext uri="{BB962C8B-B14F-4D97-AF65-F5344CB8AC3E}">
        <p14:creationId xmlns:p14="http://schemas.microsoft.com/office/powerpoint/2010/main" val="20452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2790745"/>
          </a:xfrm>
        </p:spPr>
        <p:txBody>
          <a:bodyPr>
            <a:normAutofit/>
          </a:bodyPr>
          <a:lstStyle/>
          <a:p>
            <a:pPr algn="ctr"/>
            <a:r>
              <a:rPr lang="sl-SI" sz="6600" dirty="0" smtClean="0"/>
              <a:t>KOMPLEKSNE UČNE STRATEGIJE</a:t>
            </a:r>
            <a:endParaRPr lang="sl-SI" sz="66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242929" y="4692771"/>
            <a:ext cx="7833387" cy="1418146"/>
          </a:xfrm>
        </p:spPr>
        <p:txBody>
          <a:bodyPr>
            <a:normAutofit/>
          </a:bodyPr>
          <a:lstStyle/>
          <a:p>
            <a:pPr algn="ctr"/>
            <a:r>
              <a:rPr lang="sl-SI" sz="2400" dirty="0" smtClean="0"/>
              <a:t>ZAJEMAJO CELOTEN PROCES UČENJA; PRED MED IN PO UČENJU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781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1678" y="155275"/>
            <a:ext cx="10178322" cy="63835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 smtClean="0"/>
              <a:t>STRATEGIJA VŽN</a:t>
            </a:r>
            <a:endParaRPr lang="sl-SI" sz="4000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121433" y="793630"/>
            <a:ext cx="10541479" cy="5745193"/>
          </a:xfrm>
        </p:spPr>
        <p:txBody>
          <a:bodyPr>
            <a:normAutofit/>
          </a:bodyPr>
          <a:lstStyle/>
          <a:p>
            <a:r>
              <a:rPr lang="sl-SI" sz="2800" dirty="0" smtClean="0"/>
              <a:t>Izjemno enostavna, a učinkovita, saj a) pomaga aktivirati predznanje, b) spodbudi samostojno razmišljanje o snovi, c) ponuja povzetek novih informacij </a:t>
            </a:r>
          </a:p>
          <a:p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65" y="2214167"/>
            <a:ext cx="6617348" cy="49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90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Malo daljša metoda pv3p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5170" y="1121434"/>
            <a:ext cx="10610490" cy="5538157"/>
          </a:xfrm>
        </p:spPr>
        <p:txBody>
          <a:bodyPr>
            <a:normAutofit/>
          </a:bodyPr>
          <a:lstStyle/>
          <a:p>
            <a:r>
              <a:rPr lang="sl-SI" sz="2800" dirty="0" smtClean="0"/>
              <a:t>PRELET GRADIVA</a:t>
            </a:r>
          </a:p>
          <a:p>
            <a:r>
              <a:rPr lang="sl-SI" sz="2800" dirty="0" smtClean="0"/>
              <a:t>POSTAVLJANJE VPRAŠANJ</a:t>
            </a:r>
          </a:p>
          <a:p>
            <a:r>
              <a:rPr lang="sl-SI" sz="2800" dirty="0" smtClean="0"/>
              <a:t>PREBIRANJE GRADIVO</a:t>
            </a:r>
          </a:p>
          <a:p>
            <a:r>
              <a:rPr lang="sl-SI" sz="2800" dirty="0" smtClean="0"/>
              <a:t>PONOVEN PREGLED GRADIVA (lahko uporabite </a:t>
            </a:r>
            <a:r>
              <a:rPr lang="sl-SI" sz="2800" dirty="0" err="1" smtClean="0"/>
              <a:t>Paukovo</a:t>
            </a:r>
            <a:r>
              <a:rPr lang="sl-SI" sz="2800" dirty="0" smtClean="0"/>
              <a:t>)</a:t>
            </a:r>
          </a:p>
          <a:p>
            <a:r>
              <a:rPr lang="sl-SI" sz="2800" dirty="0" smtClean="0"/>
              <a:t>POROČANJE </a:t>
            </a:r>
            <a:r>
              <a:rPr lang="sl-SI" sz="2800" dirty="0" smtClean="0">
                <a:sym typeface="Wingdings" panose="05000000000000000000" pitchFamily="2" charset="2"/>
              </a:rPr>
              <a:t> sestavljeno iz odgovarjanja na vprašanja in povzetka učne snovi. 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VŽN je primerna za tekste, ki so napisani v bolj enostavnem jeziku, ki jih za razumevanje lahko preberete enkrat. PV3P uporabite za zahtevne, znanstvene tekste, ki jih težje razumete. </a:t>
            </a:r>
          </a:p>
          <a:p>
            <a:pPr marL="0" indent="0">
              <a:buNone/>
            </a:pPr>
            <a:r>
              <a:rPr lang="sl-SI" sz="2800" dirty="0">
                <a:solidFill>
                  <a:srgbClr val="00B050"/>
                </a:solidFill>
              </a:rPr>
              <a:t>http://bc-naklo.si/fileadmin/knjiznica/svetovalnasluzba/pv3p.pdf</a:t>
            </a:r>
          </a:p>
        </p:txBody>
      </p:sp>
    </p:spTree>
    <p:extLst>
      <p:ext uri="{BB962C8B-B14F-4D97-AF65-F5344CB8AC3E}">
        <p14:creationId xmlns:p14="http://schemas.microsoft.com/office/powerpoint/2010/main" val="2619477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3242930" y="138023"/>
            <a:ext cx="8187071" cy="2536166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Motivacijsko – čustvene strategije</a:t>
            </a:r>
            <a:endParaRPr lang="sl-SI" sz="54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94" y="3036499"/>
            <a:ext cx="6427160" cy="32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05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2453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1251678" y="793631"/>
            <a:ext cx="10178322" cy="5745192"/>
          </a:xfrm>
        </p:spPr>
        <p:txBody>
          <a:bodyPr>
            <a:normAutofit/>
          </a:bodyPr>
          <a:lstStyle/>
          <a:p>
            <a:r>
              <a:rPr lang="sl-SI" sz="2800" dirty="0" smtClean="0"/>
              <a:t>Lahko so produktivne; pripomorejo k našemu uspehu ali neproduktivne; ovirajo naš uspeh</a:t>
            </a:r>
          </a:p>
          <a:p>
            <a:r>
              <a:rPr lang="sl-SI" sz="2800" dirty="0" smtClean="0"/>
              <a:t>Vplivajo predvsem na KOLIČINO NAPORA, ki ga bomo vložili v učni proces in ALI BOMO V UČNEM PROCESU VZTRAJALI </a:t>
            </a:r>
          </a:p>
          <a:p>
            <a:endParaRPr lang="sl-SI" sz="2800" dirty="0"/>
          </a:p>
          <a:p>
            <a:r>
              <a:rPr lang="sl-SI" sz="2800" dirty="0" smtClean="0"/>
              <a:t>Strategije </a:t>
            </a:r>
            <a:r>
              <a:rPr lang="sl-SI" sz="2800" dirty="0" err="1" smtClean="0"/>
              <a:t>samooviranja</a:t>
            </a:r>
            <a:r>
              <a:rPr lang="sl-SI" sz="2800" dirty="0" smtClean="0"/>
              <a:t>; vedenje, za katerega se zavedamo, da bo oviralo naš uspeh </a:t>
            </a:r>
            <a:r>
              <a:rPr lang="sl-SI" sz="2800" dirty="0" smtClean="0">
                <a:sym typeface="Wingdings" panose="05000000000000000000" pitchFamily="2" charset="2"/>
              </a:rPr>
              <a:t> namen: ZAŠČITA SAMOPODOBE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NEPRODUKTIVNA STRATEGIJA 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Stil pripisovanja uspeha/neuspeha  LAHKO PRODUKTIVNA IN NEPRODUKTIVNA STRATEGIJA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11037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255970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86927" y="382385"/>
            <a:ext cx="10575985" cy="6156438"/>
          </a:xfrm>
        </p:spPr>
        <p:txBody>
          <a:bodyPr>
            <a:normAutofit/>
          </a:bodyPr>
          <a:lstStyle/>
          <a:p>
            <a:r>
              <a:rPr lang="sl-SI" sz="2800" dirty="0" smtClean="0"/>
              <a:t>Obstaja več vrst parov dejavnikov, ki jim lahko pripisujemo uspeh/ neuspeh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a) NOTRANJI </a:t>
            </a:r>
            <a:r>
              <a:rPr lang="sl-SI" sz="2800" dirty="0" err="1" smtClean="0">
                <a:sym typeface="Wingdings" panose="05000000000000000000" pitchFamily="2" charset="2"/>
              </a:rPr>
              <a:t>vs</a:t>
            </a:r>
            <a:r>
              <a:rPr lang="sl-SI" sz="2800" dirty="0" smtClean="0">
                <a:sym typeface="Wingdings" panose="05000000000000000000" pitchFamily="2" charset="2"/>
              </a:rPr>
              <a:t>. ZUNANJI, b) NADZORLJIVI </a:t>
            </a:r>
            <a:r>
              <a:rPr lang="sl-SI" sz="2800" dirty="0" err="1" smtClean="0">
                <a:sym typeface="Wingdings" panose="05000000000000000000" pitchFamily="2" charset="2"/>
              </a:rPr>
              <a:t>vs</a:t>
            </a:r>
            <a:r>
              <a:rPr lang="sl-SI" sz="2800" dirty="0" smtClean="0">
                <a:sym typeface="Wingdings" panose="05000000000000000000" pitchFamily="2" charset="2"/>
              </a:rPr>
              <a:t>. NENADZORLJIVI, c) STABILNI </a:t>
            </a:r>
            <a:r>
              <a:rPr lang="sl-SI" sz="2800" dirty="0" err="1" smtClean="0">
                <a:sym typeface="Wingdings" panose="05000000000000000000" pitchFamily="2" charset="2"/>
              </a:rPr>
              <a:t>vs</a:t>
            </a:r>
            <a:r>
              <a:rPr lang="sl-SI" sz="2800" dirty="0" smtClean="0">
                <a:sym typeface="Wingdings" panose="05000000000000000000" pitchFamily="2" charset="2"/>
              </a:rPr>
              <a:t>. NESTABILNI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Najmanj produktivno je, če uspeh ali neuspeh pripisujemo notranjim, </a:t>
            </a:r>
            <a:r>
              <a:rPr lang="sl-SI" sz="2800" dirty="0" err="1" smtClean="0">
                <a:sym typeface="Wingdings" panose="05000000000000000000" pitchFamily="2" charset="2"/>
              </a:rPr>
              <a:t>nenadzorljivim</a:t>
            </a:r>
            <a:r>
              <a:rPr lang="sl-SI" sz="2800" dirty="0" smtClean="0">
                <a:sym typeface="Wingdings" panose="05000000000000000000" pitchFamily="2" charset="2"/>
              </a:rPr>
              <a:t> in stabilnim dejavnikom  NAŠIM SPOSOBNOSTIM OZ INTELIGENTNOSTI. ZAKAJ?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Če smo prepričani, da smo uspeli, ker smo tako inteligentni  malo motivacije za trud pri naslednji učni nalogi. </a:t>
            </a: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=I I= 			, da nismo uspeli, ker nismo inteligentni  OBUP in izjemno nizka motivacija, ker ne vidimo prostora za spremembo.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486569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7003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Na situacijo poglejte realno.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742536"/>
            <a:ext cx="10178322" cy="413705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Realno je tako uspeh kot tudi neuspeh pripisovati notranjim in nadzorljivim dejavnikom </a:t>
            </a:r>
            <a:r>
              <a:rPr lang="sl-SI" sz="2800" dirty="0" smtClean="0">
                <a:sym typeface="Wingdings" panose="05000000000000000000" pitchFamily="2" charset="2"/>
              </a:rPr>
              <a:t> TRUD IN TRDO DELO; ponos ob uspehu, dvig motivacije ob neuspehu. </a:t>
            </a:r>
          </a:p>
          <a:p>
            <a:endParaRPr lang="sl-SI" sz="2800" dirty="0">
              <a:sym typeface="Wingdings" panose="05000000000000000000" pitchFamily="2" charset="2"/>
            </a:endParaRPr>
          </a:p>
          <a:p>
            <a:r>
              <a:rPr lang="sl-SI" sz="2800" dirty="0" smtClean="0">
                <a:sym typeface="Wingdings" panose="05000000000000000000" pitchFamily="2" charset="2"/>
              </a:rPr>
              <a:t>Kaj bi bili zunanji in </a:t>
            </a:r>
            <a:r>
              <a:rPr lang="sl-SI" sz="2800" dirty="0" err="1" smtClean="0">
                <a:sym typeface="Wingdings" panose="05000000000000000000" pitchFamily="2" charset="2"/>
              </a:rPr>
              <a:t>nenadzorljivi</a:t>
            </a:r>
            <a:r>
              <a:rPr lang="sl-SI" sz="2800" dirty="0" smtClean="0">
                <a:sym typeface="Wingdings" panose="05000000000000000000" pitchFamily="2" charset="2"/>
              </a:rPr>
              <a:t> dejavniki? Zakaj ni dobro, da rezultat učnega procesa pripišemo njim?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58396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04875"/>
          </a:xfrm>
        </p:spPr>
        <p:txBody>
          <a:bodyPr>
            <a:normAutofit/>
          </a:bodyPr>
          <a:lstStyle/>
          <a:p>
            <a:pPr algn="ctr"/>
            <a:r>
              <a:rPr lang="sl-SI" sz="4000" dirty="0" smtClean="0"/>
              <a:t>NAPAKE, KI JIH POGOSTO DELAMO PRI UČENJU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86927" y="1587261"/>
            <a:ext cx="10610491" cy="4882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SE V VEČINI PRIMEROV ZGODIJO, KO SMO V ČASOVNI STISKI, IN IMAJO TAKRAT TUDI NAJHUJŠE POSLEDICE</a:t>
            </a:r>
          </a:p>
          <a:p>
            <a:r>
              <a:rPr lang="sl-SI" sz="2800" dirty="0" smtClean="0"/>
              <a:t>Učenje takoj začnemo s predelovanjem prve učne snovi in si ne vzamemo časa za okviren pregled celotnega gradiva</a:t>
            </a:r>
          </a:p>
          <a:p>
            <a:r>
              <a:rPr lang="sl-SI" sz="2800" dirty="0" smtClean="0"/>
              <a:t>Učenje na pamet v prepričanju, da tako usvojimo največ snovi v najkrajšem času</a:t>
            </a:r>
          </a:p>
          <a:p>
            <a:r>
              <a:rPr lang="sl-SI" sz="2800" dirty="0" smtClean="0"/>
              <a:t>Učnega procesa ne prilagajamo svojim lastnostim; učenje iz zapiskov drugih, branje snovi v osnovni obliki…</a:t>
            </a:r>
          </a:p>
          <a:p>
            <a:r>
              <a:rPr lang="sl-SI" sz="2800" dirty="0" smtClean="0"/>
              <a:t>Zanemarjanje motivacijskih in čustvenih dejavnikov učenja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799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273887"/>
          </a:xfrm>
        </p:spPr>
        <p:txBody>
          <a:bodyPr>
            <a:noAutofit/>
          </a:bodyPr>
          <a:lstStyle/>
          <a:p>
            <a:pPr algn="ctr"/>
            <a:r>
              <a:rPr lang="sl-SI" sz="4000" dirty="0" smtClean="0"/>
              <a:t>Še nekaj produktivnih motivacijsko – čustvenih strategij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1777043"/>
            <a:ext cx="10178322" cy="464101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Defenzivni pesimizem; KAJ ČE…</a:t>
            </a:r>
          </a:p>
          <a:p>
            <a:r>
              <a:rPr lang="sl-SI" sz="2800" dirty="0" err="1" smtClean="0"/>
              <a:t>Samoafirmiranje</a:t>
            </a:r>
            <a:r>
              <a:rPr lang="sl-SI" sz="2800" dirty="0" smtClean="0"/>
              <a:t> in pozitivni samogovor v težki situaciji</a:t>
            </a:r>
          </a:p>
          <a:p>
            <a:r>
              <a:rPr lang="sl-SI" sz="2800" dirty="0" smtClean="0"/>
              <a:t>Postavljanje kratkoročnih in dosegljivih ciljev</a:t>
            </a:r>
          </a:p>
          <a:p>
            <a:r>
              <a:rPr lang="sl-SI" sz="2800" dirty="0" smtClean="0"/>
              <a:t>Iskanje pomoči </a:t>
            </a:r>
          </a:p>
          <a:p>
            <a:endParaRPr lang="sl-SI" sz="2800" dirty="0"/>
          </a:p>
          <a:p>
            <a:r>
              <a:rPr lang="sl-SI" sz="2800" dirty="0" smtClean="0"/>
              <a:t>MOTIVACIJSKI POBUDNIKI (da sploh začnemo z delom) </a:t>
            </a:r>
            <a:r>
              <a:rPr lang="sl-SI" sz="2800" dirty="0" smtClean="0">
                <a:sym typeface="Wingdings" panose="05000000000000000000" pitchFamily="2" charset="2"/>
              </a:rPr>
              <a:t> interes, pomembnost naloge / snovi, občutek kompetentnosti in ciljna usmerjenost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230667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vprašanja</a:t>
            </a:r>
            <a:endParaRPr lang="sl-SI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51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359487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741872"/>
            <a:ext cx="10178322" cy="5796951"/>
          </a:xfrm>
        </p:spPr>
        <p:txBody>
          <a:bodyPr>
            <a:normAutofit/>
          </a:bodyPr>
          <a:lstStyle/>
          <a:p>
            <a:r>
              <a:rPr lang="sl-SI" sz="2800" dirty="0" smtClean="0"/>
              <a:t>ZIMMERMAN: </a:t>
            </a:r>
            <a:r>
              <a:rPr lang="sl-SI" sz="2800" i="1" dirty="0" smtClean="0"/>
              <a:t>Strategije </a:t>
            </a:r>
            <a:r>
              <a:rPr lang="sl-SI" sz="2800" i="1" dirty="0" err="1" smtClean="0"/>
              <a:t>samoregulacijskega</a:t>
            </a:r>
            <a:r>
              <a:rPr lang="sl-SI" sz="2800" i="1" dirty="0" smtClean="0"/>
              <a:t> učenja so dejanja in procesi, osredotočeni  na pridobivanje nekih informacij ali veščin, ki vključujejo </a:t>
            </a:r>
            <a:r>
              <a:rPr lang="sl-SI" sz="2800" i="1" dirty="0" err="1" smtClean="0"/>
              <a:t>samodejavnost</a:t>
            </a:r>
            <a:r>
              <a:rPr lang="sl-SI" sz="2800" i="1" dirty="0" smtClean="0"/>
              <a:t> učenca, namen in cilj učenja in znanje o uporabi strategij. </a:t>
            </a:r>
          </a:p>
          <a:p>
            <a:endParaRPr lang="sl-SI" sz="2800" i="1" dirty="0"/>
          </a:p>
          <a:p>
            <a:r>
              <a:rPr lang="sl-SI" sz="2800" dirty="0" smtClean="0"/>
              <a:t>Poleg KOGNITIVNIH strategij uporabljamo tudi METAKOGNITIVNE </a:t>
            </a:r>
            <a:r>
              <a:rPr lang="sl-SI" sz="2800" dirty="0" smtClean="0">
                <a:sym typeface="Wingdings" panose="05000000000000000000" pitchFamily="2" charset="2"/>
              </a:rPr>
              <a:t> te so ključne, da lahko o nekem učenju govorimo kot o </a:t>
            </a:r>
            <a:r>
              <a:rPr lang="sl-SI" sz="2800" dirty="0" err="1" smtClean="0">
                <a:sym typeface="Wingdings" panose="05000000000000000000" pitchFamily="2" charset="2"/>
              </a:rPr>
              <a:t>samoregulacijskem</a:t>
            </a:r>
            <a:r>
              <a:rPr lang="sl-SI" sz="2800" dirty="0" smtClean="0">
                <a:sym typeface="Wingdings" panose="05000000000000000000" pitchFamily="2" charset="2"/>
              </a:rPr>
              <a:t> </a:t>
            </a:r>
            <a:endParaRPr lang="sl-SI" sz="2800" dirty="0" smtClean="0"/>
          </a:p>
          <a:p>
            <a:endParaRPr lang="sl-SI" sz="2800" dirty="0" smtClean="0"/>
          </a:p>
          <a:p>
            <a:r>
              <a:rPr lang="sl-SI" sz="2800" dirty="0" smtClean="0"/>
              <a:t>Izraz „</a:t>
            </a:r>
            <a:r>
              <a:rPr lang="sl-SI" sz="2800" dirty="0" err="1" smtClean="0"/>
              <a:t>samoregulacijsko</a:t>
            </a:r>
            <a:r>
              <a:rPr lang="sl-SI" sz="2800" dirty="0" smtClean="0"/>
              <a:t> učenje“ lahko povežemo tudi s kompetenco „učenje učenja“, ki pa jo verjetno že poznate </a:t>
            </a:r>
            <a:endParaRPr lang="sl-SI" sz="2800" dirty="0"/>
          </a:p>
          <a:p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234387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0807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METAKOGNICIJA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00664" y="1173192"/>
            <a:ext cx="5331125" cy="5003321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 smtClean="0"/>
              <a:t>Pomen METAKOGNITIVNIH STRATEGIJ </a:t>
            </a:r>
            <a:r>
              <a:rPr lang="sl-SI" sz="2800" dirty="0" smtClean="0">
                <a:sym typeface="Wingdings" panose="05000000000000000000" pitchFamily="2" charset="2"/>
              </a:rPr>
              <a:t> so tiste strategije, s katerimi nadzorujemo miselne procese o našem učenju  se zavedamo naših strategij, kdaj jih uporabljamo, jih vrednotimo</a:t>
            </a:r>
          </a:p>
          <a:p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NA NEK NAČIN „MIŠLJENJE O MIŠLJENJU“ </a:t>
            </a:r>
          </a:p>
          <a:p>
            <a:pPr marL="0" indent="0">
              <a:buNone/>
            </a:pPr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NAČRTOVANJE, SPREMLJANJE, EVALVACIJA naših učnih strategij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9" y="2157142"/>
            <a:ext cx="5396302" cy="30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ELEMENTI SRU </a:t>
            </a:r>
            <a:br>
              <a:rPr lang="sl-SI" dirty="0" smtClean="0"/>
            </a:br>
            <a:r>
              <a:rPr lang="sl-SI" sz="1800" dirty="0" smtClean="0"/>
              <a:t>(</a:t>
            </a:r>
            <a:r>
              <a:rPr lang="sl-SI" sz="1800" dirty="0" err="1" smtClean="0"/>
              <a:t>Pintrich</a:t>
            </a:r>
            <a:r>
              <a:rPr lang="sl-SI" sz="1800" dirty="0" smtClean="0"/>
              <a:t> in </a:t>
            </a:r>
            <a:r>
              <a:rPr lang="sl-SI" sz="1800" dirty="0" err="1" smtClean="0"/>
              <a:t>degroot</a:t>
            </a:r>
            <a:r>
              <a:rPr lang="sl-SI" sz="1800" dirty="0" smtClean="0"/>
              <a:t>, 1990)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dirty="0" smtClean="0"/>
              <a:t>UČENEC:</a:t>
            </a:r>
          </a:p>
          <a:p>
            <a:r>
              <a:rPr lang="sl-SI" sz="2800" dirty="0" smtClean="0"/>
              <a:t>Ima jasen cilj</a:t>
            </a:r>
          </a:p>
          <a:p>
            <a:r>
              <a:rPr lang="sl-SI" sz="2800" dirty="0" smtClean="0"/>
              <a:t>Pozna različne pristope k učenju </a:t>
            </a:r>
          </a:p>
          <a:p>
            <a:r>
              <a:rPr lang="sl-SI" sz="2800" dirty="0" smtClean="0"/>
              <a:t>Se vede tako, da do tega cilja pride z uporabo najprimernejših pristopov 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800" dirty="0"/>
              <a:t>SRU tako vključuje regulacijo: </a:t>
            </a:r>
          </a:p>
          <a:p>
            <a:r>
              <a:rPr lang="sl-SI" sz="2800" dirty="0"/>
              <a:t>Kognicije</a:t>
            </a:r>
          </a:p>
          <a:p>
            <a:r>
              <a:rPr lang="sl-SI" sz="2800" dirty="0"/>
              <a:t>Motivacije in čustev</a:t>
            </a:r>
          </a:p>
          <a:p>
            <a:r>
              <a:rPr lang="sl-SI" sz="2800" dirty="0"/>
              <a:t>Vedenja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784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90807"/>
          </a:xfrm>
        </p:spPr>
        <p:txBody>
          <a:bodyPr>
            <a:normAutofit/>
          </a:bodyPr>
          <a:lstStyle/>
          <a:p>
            <a:pPr algn="ctr"/>
            <a:r>
              <a:rPr lang="sl-SI" sz="4400" dirty="0" smtClean="0"/>
              <a:t>Zimmermanov krožni model </a:t>
            </a:r>
            <a:r>
              <a:rPr lang="sl-SI" sz="4400" dirty="0" err="1" smtClean="0"/>
              <a:t>sru</a:t>
            </a:r>
            <a:endParaRPr lang="sl-SI" sz="4400" dirty="0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27" y="1173192"/>
            <a:ext cx="5624423" cy="5437271"/>
          </a:xfrm>
        </p:spPr>
      </p:pic>
    </p:spTree>
    <p:extLst>
      <p:ext uri="{BB962C8B-B14F-4D97-AF65-F5344CB8AC3E}">
        <p14:creationId xmlns:p14="http://schemas.microsoft.com/office/powerpoint/2010/main" val="33574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39049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>Faze </a:t>
            </a:r>
            <a:r>
              <a:rPr lang="sl-SI" dirty="0" err="1" smtClean="0"/>
              <a:t>sru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5169" y="1121434"/>
            <a:ext cx="10575985" cy="543464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sl-SI" sz="2800" dirty="0" smtClean="0"/>
              <a:t>FAZA PREDHODNEGA RAZMIŠLJANJA: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Analiza naloge: postavljanje ciljev + strateško načrtovanje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Motivacijska prepričanja: </a:t>
            </a:r>
            <a:r>
              <a:rPr lang="sl-SI" sz="2800" dirty="0" err="1" smtClean="0">
                <a:sym typeface="Wingdings" panose="05000000000000000000" pitchFamily="2" charset="2"/>
              </a:rPr>
              <a:t>samoučinkovitost</a:t>
            </a:r>
            <a:r>
              <a:rPr lang="sl-SI" sz="2800" dirty="0">
                <a:sym typeface="Wingdings" panose="05000000000000000000" pitchFamily="2" charset="2"/>
              </a:rPr>
              <a:t> </a:t>
            </a:r>
            <a:r>
              <a:rPr lang="sl-SI" sz="2800" dirty="0" smtClean="0">
                <a:sym typeface="Wingdings" panose="05000000000000000000" pitchFamily="2" charset="2"/>
              </a:rPr>
              <a:t>+  pričakovanje rezultatov + ciljna usmerjenost + interes </a:t>
            </a:r>
            <a:endParaRPr lang="sl-SI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sz="2800" dirty="0" smtClean="0">
                <a:sym typeface="Wingdings" panose="05000000000000000000" pitchFamily="2" charset="2"/>
              </a:rPr>
              <a:t>2. FAZA IZVEDBE IN ZAVESTNE KONTROLE UČNEGA PROCESA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Samokontrola: strategije pri nalogi + </a:t>
            </a:r>
            <a:r>
              <a:rPr lang="sl-SI" sz="2800" dirty="0" err="1" smtClean="0">
                <a:sym typeface="Wingdings" panose="05000000000000000000" pitchFamily="2" charset="2"/>
              </a:rPr>
              <a:t>samopoučevanje</a:t>
            </a:r>
            <a:r>
              <a:rPr lang="sl-SI" sz="2800" dirty="0" smtClean="0">
                <a:sym typeface="Wingdings" panose="05000000000000000000" pitchFamily="2" charset="2"/>
              </a:rPr>
              <a:t> + uravnavanje in strukturiranje časa/dela + mentalne predstave + iskanje pomoči, razvijanje interesa, refleksija o posledicah dejanj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sl-SI" sz="2800" dirty="0" smtClean="0">
                <a:sym typeface="Wingdings" panose="05000000000000000000" pitchFamily="2" charset="2"/>
              </a:rPr>
              <a:t>Samoopazovanje: spremljanje svojih dejanj, mišljenja + </a:t>
            </a:r>
            <a:r>
              <a:rPr lang="sl-SI" sz="2800" dirty="0" err="1" smtClean="0">
                <a:sym typeface="Wingdings" panose="05000000000000000000" pitchFamily="2" charset="2"/>
              </a:rPr>
              <a:t>samoporočanje</a:t>
            </a:r>
            <a:endParaRPr lang="sl-SI" sz="2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69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MojeZnanje_PPT_template</Template>
  <TotalTime>4335</TotalTime>
  <Words>1734</Words>
  <Application>Microsoft Office PowerPoint</Application>
  <PresentationFormat>Širokozaslonsko</PresentationFormat>
  <Paragraphs>166</Paragraphs>
  <Slides>41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41</vt:i4>
      </vt:variant>
    </vt:vector>
  </HeadingPairs>
  <TitlesOfParts>
    <vt:vector size="46" baseType="lpstr">
      <vt:lpstr>Arial</vt:lpstr>
      <vt:lpstr>Berlin Sans FB</vt:lpstr>
      <vt:lpstr>Gill Sans MT</vt:lpstr>
      <vt:lpstr>Wingdings</vt:lpstr>
      <vt:lpstr>Badge</vt:lpstr>
      <vt:lpstr>SAMOREGULACIJSKO UČENJE</vt:lpstr>
      <vt:lpstr>Kako si predstavljate klasično učenje?   </vt:lpstr>
      <vt:lpstr>Trudim se, veliko se učim, a mi ne uspe…</vt:lpstr>
      <vt:lpstr>NAPAKE, KI JIH POGOSTO DELAMO PRI UČENJU</vt:lpstr>
      <vt:lpstr>PowerPointova predstavitev</vt:lpstr>
      <vt:lpstr>METAKOGNICIJA</vt:lpstr>
      <vt:lpstr>ELEMENTI SRU  (Pintrich in degroot, 1990) </vt:lpstr>
      <vt:lpstr>Zimmermanov krožni model sru</vt:lpstr>
      <vt:lpstr>Faze sru</vt:lpstr>
      <vt:lpstr>PowerPointova predstavitev</vt:lpstr>
      <vt:lpstr>VSE TRI FAZE SE POVEZUJEJO S KOGNITIVNIMI IN METAKOGNITIVNIMI STRATEGIJAMI </vt:lpstr>
      <vt:lpstr>Pomembno je tudi, kdaj določene strategije uporabimo</vt:lpstr>
      <vt:lpstr>Zakaj je uporaba strategij pred učenjem potrebna?</vt:lpstr>
      <vt:lpstr>Prosim pripravite besedilo oz. knjigo, kjer imate študijsko gradivo  </vt:lpstr>
      <vt:lpstr>Langerjeva strategija predbralnega načrta</vt:lpstr>
      <vt:lpstr>AUKERMANOVA STRATEGIJA HITREGA PREGLEDA</vt:lpstr>
      <vt:lpstr>PowerPointova predstavitev</vt:lpstr>
      <vt:lpstr>Strategije med učenjem</vt:lpstr>
      <vt:lpstr>IZDELAJTE SI LASTEN „KODIRNI SISTEM“ </vt:lpstr>
      <vt:lpstr> STRATEGIJE PONAVLJANJA</vt:lpstr>
      <vt:lpstr>STRATEGIJE PO UČENJU OZ. PRVEM BRANJU</vt:lpstr>
      <vt:lpstr>         grafični organizatorji za lažjo predstavljivost    </vt:lpstr>
      <vt:lpstr>VEČ KOT LE MISELNI VZORCI…</vt:lpstr>
      <vt:lpstr>RIBJA KOST – vzrok in posledica</vt:lpstr>
      <vt:lpstr>Vzrok in posledice malo drugače</vt:lpstr>
      <vt:lpstr>Zaporedje dogodkov </vt:lpstr>
      <vt:lpstr>Hierarhična pojmovna mreža</vt:lpstr>
      <vt:lpstr>Usvajanje novih pojmov</vt:lpstr>
      <vt:lpstr>ČASOVNI TRAK </vt:lpstr>
      <vt:lpstr>Strategije iskanja bistva    </vt:lpstr>
      <vt:lpstr>Paukova oz. cornellova strategija </vt:lpstr>
      <vt:lpstr>PowerPointova predstavitev</vt:lpstr>
      <vt:lpstr>KOMPLEKSNE UČNE STRATEGIJE</vt:lpstr>
      <vt:lpstr>STRATEGIJA VŽN</vt:lpstr>
      <vt:lpstr>Malo daljša metoda pv3p</vt:lpstr>
      <vt:lpstr>Motivacijsko – čustvene strategije</vt:lpstr>
      <vt:lpstr>PowerPointova predstavitev</vt:lpstr>
      <vt:lpstr>PowerPointova predstavitev</vt:lpstr>
      <vt:lpstr>Na situacijo poglejte realno. </vt:lpstr>
      <vt:lpstr>Še nekaj produktivnih motivacijsko – čustvenih strategij</vt:lpstr>
      <vt:lpstr>vprašanja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SAMOREGULACIJSKO UČENJE</dc:title>
  <dc:creator>Lučka Guna</dc:creator>
  <cp:lastModifiedBy>Lučka Guna</cp:lastModifiedBy>
  <cp:revision>33</cp:revision>
  <dcterms:created xsi:type="dcterms:W3CDTF">2018-09-22T13:14:29Z</dcterms:created>
  <dcterms:modified xsi:type="dcterms:W3CDTF">2018-09-25T13:29:55Z</dcterms:modified>
</cp:coreProperties>
</file>